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5" r:id="rId2"/>
    <p:sldId id="264" r:id="rId3"/>
    <p:sldId id="259" r:id="rId4"/>
    <p:sldId id="265" r:id="rId5"/>
    <p:sldId id="269" r:id="rId6"/>
    <p:sldId id="267" r:id="rId7"/>
    <p:sldId id="271" r:id="rId8"/>
    <p:sldId id="272" r:id="rId9"/>
    <p:sldId id="270" r:id="rId10"/>
    <p:sldId id="274"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NA MONI" initials="SM" lastIdx="1" clrIdx="0">
    <p:extLst>
      <p:ext uri="{19B8F6BF-5375-455C-9EA6-DF929625EA0E}">
        <p15:presenceInfo xmlns:p15="http://schemas.microsoft.com/office/powerpoint/2012/main" userId="SARNA MON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C6C6C"/>
    <a:srgbClr val="DADADA"/>
    <a:srgbClr val="F1C332"/>
    <a:srgbClr val="E0E0E0"/>
    <a:srgbClr val="CEEA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68" d="100"/>
          <a:sy n="68" d="100"/>
        </p:scale>
        <p:origin x="792"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5034D1-37E2-4135-A316-0AB2259DF6F5}" type="datetimeFigureOut">
              <a:rPr lang="en-US" smtClean="0"/>
              <a:t>2/13/2021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F32919-DA03-4EC8-A77E-B7FB311A7C73}" type="slidenum">
              <a:rPr lang="en-US" smtClean="0"/>
              <a:t>‹#›</a:t>
            </a:fld>
            <a:endParaRPr lang="en-US"/>
          </a:p>
        </p:txBody>
      </p:sp>
    </p:spTree>
    <p:extLst>
      <p:ext uri="{BB962C8B-B14F-4D97-AF65-F5344CB8AC3E}">
        <p14:creationId xmlns:p14="http://schemas.microsoft.com/office/powerpoint/2010/main" val="3949254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F32919-DA03-4EC8-A77E-B7FB311A7C73}" type="slidenum">
              <a:rPr lang="en-US" smtClean="0"/>
              <a:t>3</a:t>
            </a:fld>
            <a:endParaRPr lang="en-US"/>
          </a:p>
        </p:txBody>
      </p:sp>
    </p:spTree>
    <p:extLst>
      <p:ext uri="{BB962C8B-B14F-4D97-AF65-F5344CB8AC3E}">
        <p14:creationId xmlns:p14="http://schemas.microsoft.com/office/powerpoint/2010/main" val="1317241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F32919-DA03-4EC8-A77E-B7FB311A7C73}" type="slidenum">
              <a:rPr lang="en-US" smtClean="0"/>
              <a:t>4</a:t>
            </a:fld>
            <a:endParaRPr lang="en-US"/>
          </a:p>
        </p:txBody>
      </p:sp>
    </p:spTree>
    <p:extLst>
      <p:ext uri="{BB962C8B-B14F-4D97-AF65-F5344CB8AC3E}">
        <p14:creationId xmlns:p14="http://schemas.microsoft.com/office/powerpoint/2010/main" val="1721832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F32919-DA03-4EC8-A77E-B7FB311A7C73}" type="slidenum">
              <a:rPr lang="en-US" smtClean="0"/>
              <a:t>5</a:t>
            </a:fld>
            <a:endParaRPr lang="en-US"/>
          </a:p>
        </p:txBody>
      </p:sp>
    </p:spTree>
    <p:extLst>
      <p:ext uri="{BB962C8B-B14F-4D97-AF65-F5344CB8AC3E}">
        <p14:creationId xmlns:p14="http://schemas.microsoft.com/office/powerpoint/2010/main" val="1063210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F32919-DA03-4EC8-A77E-B7FB311A7C73}" type="slidenum">
              <a:rPr lang="en-US" smtClean="0"/>
              <a:t>6</a:t>
            </a:fld>
            <a:endParaRPr lang="en-US"/>
          </a:p>
        </p:txBody>
      </p:sp>
    </p:spTree>
    <p:extLst>
      <p:ext uri="{BB962C8B-B14F-4D97-AF65-F5344CB8AC3E}">
        <p14:creationId xmlns:p14="http://schemas.microsoft.com/office/powerpoint/2010/main" val="2699769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F32919-DA03-4EC8-A77E-B7FB311A7C73}" type="slidenum">
              <a:rPr lang="en-US" smtClean="0"/>
              <a:t>7</a:t>
            </a:fld>
            <a:endParaRPr lang="en-US"/>
          </a:p>
        </p:txBody>
      </p:sp>
    </p:spTree>
    <p:extLst>
      <p:ext uri="{BB962C8B-B14F-4D97-AF65-F5344CB8AC3E}">
        <p14:creationId xmlns:p14="http://schemas.microsoft.com/office/powerpoint/2010/main" val="4060327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F32919-DA03-4EC8-A77E-B7FB311A7C73}" type="slidenum">
              <a:rPr lang="en-US" smtClean="0"/>
              <a:t>10</a:t>
            </a:fld>
            <a:endParaRPr lang="en-US"/>
          </a:p>
        </p:txBody>
      </p:sp>
    </p:spTree>
    <p:extLst>
      <p:ext uri="{BB962C8B-B14F-4D97-AF65-F5344CB8AC3E}">
        <p14:creationId xmlns:p14="http://schemas.microsoft.com/office/powerpoint/2010/main" val="739624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F32919-DA03-4EC8-A77E-B7FB311A7C73}" type="slidenum">
              <a:rPr lang="en-US" smtClean="0"/>
              <a:t>11</a:t>
            </a:fld>
            <a:endParaRPr lang="en-US"/>
          </a:p>
        </p:txBody>
      </p:sp>
    </p:spTree>
    <p:extLst>
      <p:ext uri="{BB962C8B-B14F-4D97-AF65-F5344CB8AC3E}">
        <p14:creationId xmlns:p14="http://schemas.microsoft.com/office/powerpoint/2010/main" val="443858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1AC67-2164-4A5C-8E84-9AC5DD0726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6035A9-99E9-42EC-9C0F-93C1E51132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501D8D-3368-47A4-99C5-57B52D79BDCC}"/>
              </a:ext>
            </a:extLst>
          </p:cNvPr>
          <p:cNvSpPr>
            <a:spLocks noGrp="1"/>
          </p:cNvSpPr>
          <p:nvPr>
            <p:ph type="dt" sz="half" idx="10"/>
          </p:nvPr>
        </p:nvSpPr>
        <p:spPr/>
        <p:txBody>
          <a:bodyPr/>
          <a:lstStyle/>
          <a:p>
            <a:fld id="{3ACA8E48-1748-4B7C-A18F-42D3201FB06D}" type="datetimeFigureOut">
              <a:rPr lang="en-US" smtClean="0"/>
              <a:t>2/13/2021</a:t>
            </a:fld>
            <a:endParaRPr lang="en-US"/>
          </a:p>
        </p:txBody>
      </p:sp>
      <p:sp>
        <p:nvSpPr>
          <p:cNvPr id="5" name="Footer Placeholder 4">
            <a:extLst>
              <a:ext uri="{FF2B5EF4-FFF2-40B4-BE49-F238E27FC236}">
                <a16:creationId xmlns:a16="http://schemas.microsoft.com/office/drawing/2014/main" id="{12A865DD-0FD2-4564-8D74-9B9CD4C84B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F45587-A141-49FD-9942-D485DCCE06EC}"/>
              </a:ext>
            </a:extLst>
          </p:cNvPr>
          <p:cNvSpPr>
            <a:spLocks noGrp="1"/>
          </p:cNvSpPr>
          <p:nvPr>
            <p:ph type="sldNum" sz="quarter" idx="12"/>
          </p:nvPr>
        </p:nvSpPr>
        <p:spPr/>
        <p:txBody>
          <a:bodyPr/>
          <a:lstStyle/>
          <a:p>
            <a:fld id="{442ACB36-A653-4655-AC06-2D8E2EA38689}" type="slidenum">
              <a:rPr lang="en-US" smtClean="0"/>
              <a:t>‹#›</a:t>
            </a:fld>
            <a:endParaRPr lang="en-US"/>
          </a:p>
        </p:txBody>
      </p:sp>
    </p:spTree>
    <p:extLst>
      <p:ext uri="{BB962C8B-B14F-4D97-AF65-F5344CB8AC3E}">
        <p14:creationId xmlns:p14="http://schemas.microsoft.com/office/powerpoint/2010/main" val="1841509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EDC31-167E-416F-B537-1E4A3C4792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DA3ADB-3818-476C-BB90-7A8126BB7E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863530-73A8-4730-81FC-E0C437EABAD6}"/>
              </a:ext>
            </a:extLst>
          </p:cNvPr>
          <p:cNvSpPr>
            <a:spLocks noGrp="1"/>
          </p:cNvSpPr>
          <p:nvPr>
            <p:ph type="dt" sz="half" idx="10"/>
          </p:nvPr>
        </p:nvSpPr>
        <p:spPr/>
        <p:txBody>
          <a:bodyPr/>
          <a:lstStyle/>
          <a:p>
            <a:fld id="{3ACA8E48-1748-4B7C-A18F-42D3201FB06D}" type="datetimeFigureOut">
              <a:rPr lang="en-US" smtClean="0"/>
              <a:t>2/13/2021</a:t>
            </a:fld>
            <a:endParaRPr lang="en-US"/>
          </a:p>
        </p:txBody>
      </p:sp>
      <p:sp>
        <p:nvSpPr>
          <p:cNvPr id="5" name="Footer Placeholder 4">
            <a:extLst>
              <a:ext uri="{FF2B5EF4-FFF2-40B4-BE49-F238E27FC236}">
                <a16:creationId xmlns:a16="http://schemas.microsoft.com/office/drawing/2014/main" id="{D5F15D67-2A08-48B4-8985-8693E76E1F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DBCA0B-DBCF-4795-B421-0BF442B59E58}"/>
              </a:ext>
            </a:extLst>
          </p:cNvPr>
          <p:cNvSpPr>
            <a:spLocks noGrp="1"/>
          </p:cNvSpPr>
          <p:nvPr>
            <p:ph type="sldNum" sz="quarter" idx="12"/>
          </p:nvPr>
        </p:nvSpPr>
        <p:spPr/>
        <p:txBody>
          <a:bodyPr/>
          <a:lstStyle/>
          <a:p>
            <a:fld id="{442ACB36-A653-4655-AC06-2D8E2EA38689}" type="slidenum">
              <a:rPr lang="en-US" smtClean="0"/>
              <a:t>‹#›</a:t>
            </a:fld>
            <a:endParaRPr lang="en-US"/>
          </a:p>
        </p:txBody>
      </p:sp>
    </p:spTree>
    <p:extLst>
      <p:ext uri="{BB962C8B-B14F-4D97-AF65-F5344CB8AC3E}">
        <p14:creationId xmlns:p14="http://schemas.microsoft.com/office/powerpoint/2010/main" val="348628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A7DE5C-8415-4AC7-9F35-9CD84A930D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056758-0241-470A-BFFA-DF6E9A1489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4ED75B-8898-4C5B-A21F-C98947BDFE80}"/>
              </a:ext>
            </a:extLst>
          </p:cNvPr>
          <p:cNvSpPr>
            <a:spLocks noGrp="1"/>
          </p:cNvSpPr>
          <p:nvPr>
            <p:ph type="dt" sz="half" idx="10"/>
          </p:nvPr>
        </p:nvSpPr>
        <p:spPr/>
        <p:txBody>
          <a:bodyPr/>
          <a:lstStyle/>
          <a:p>
            <a:fld id="{3ACA8E48-1748-4B7C-A18F-42D3201FB06D}" type="datetimeFigureOut">
              <a:rPr lang="en-US" smtClean="0"/>
              <a:t>2/13/2021</a:t>
            </a:fld>
            <a:endParaRPr lang="en-US"/>
          </a:p>
        </p:txBody>
      </p:sp>
      <p:sp>
        <p:nvSpPr>
          <p:cNvPr id="5" name="Footer Placeholder 4">
            <a:extLst>
              <a:ext uri="{FF2B5EF4-FFF2-40B4-BE49-F238E27FC236}">
                <a16:creationId xmlns:a16="http://schemas.microsoft.com/office/drawing/2014/main" id="{29B59A13-9A33-4AA4-809A-DE5733ECB2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0F38FC-00EC-4EC6-8866-3DBB5617258D}"/>
              </a:ext>
            </a:extLst>
          </p:cNvPr>
          <p:cNvSpPr>
            <a:spLocks noGrp="1"/>
          </p:cNvSpPr>
          <p:nvPr>
            <p:ph type="sldNum" sz="quarter" idx="12"/>
          </p:nvPr>
        </p:nvSpPr>
        <p:spPr/>
        <p:txBody>
          <a:bodyPr/>
          <a:lstStyle/>
          <a:p>
            <a:fld id="{442ACB36-A653-4655-AC06-2D8E2EA38689}" type="slidenum">
              <a:rPr lang="en-US" smtClean="0"/>
              <a:t>‹#›</a:t>
            </a:fld>
            <a:endParaRPr lang="en-US"/>
          </a:p>
        </p:txBody>
      </p:sp>
    </p:spTree>
    <p:extLst>
      <p:ext uri="{BB962C8B-B14F-4D97-AF65-F5344CB8AC3E}">
        <p14:creationId xmlns:p14="http://schemas.microsoft.com/office/powerpoint/2010/main" val="4026945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726D9-9933-4B44-A79B-230B7987A6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D4C4FF-4138-4BB2-9391-88C7B139B8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B39CCB-B6DA-4CF1-98C2-34CB7F21028F}"/>
              </a:ext>
            </a:extLst>
          </p:cNvPr>
          <p:cNvSpPr>
            <a:spLocks noGrp="1"/>
          </p:cNvSpPr>
          <p:nvPr>
            <p:ph type="dt" sz="half" idx="10"/>
          </p:nvPr>
        </p:nvSpPr>
        <p:spPr/>
        <p:txBody>
          <a:bodyPr/>
          <a:lstStyle/>
          <a:p>
            <a:fld id="{3ACA8E48-1748-4B7C-A18F-42D3201FB06D}" type="datetimeFigureOut">
              <a:rPr lang="en-US" smtClean="0"/>
              <a:t>2/13/2021</a:t>
            </a:fld>
            <a:endParaRPr lang="en-US"/>
          </a:p>
        </p:txBody>
      </p:sp>
      <p:sp>
        <p:nvSpPr>
          <p:cNvPr id="5" name="Footer Placeholder 4">
            <a:extLst>
              <a:ext uri="{FF2B5EF4-FFF2-40B4-BE49-F238E27FC236}">
                <a16:creationId xmlns:a16="http://schemas.microsoft.com/office/drawing/2014/main" id="{05160315-0DEC-493D-8F22-A495EED6C0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DEC010-C5A5-4BCE-A077-26DD2A821E94}"/>
              </a:ext>
            </a:extLst>
          </p:cNvPr>
          <p:cNvSpPr>
            <a:spLocks noGrp="1"/>
          </p:cNvSpPr>
          <p:nvPr>
            <p:ph type="sldNum" sz="quarter" idx="12"/>
          </p:nvPr>
        </p:nvSpPr>
        <p:spPr/>
        <p:txBody>
          <a:bodyPr/>
          <a:lstStyle/>
          <a:p>
            <a:fld id="{442ACB36-A653-4655-AC06-2D8E2EA38689}" type="slidenum">
              <a:rPr lang="en-US" smtClean="0"/>
              <a:t>‹#›</a:t>
            </a:fld>
            <a:endParaRPr lang="en-US"/>
          </a:p>
        </p:txBody>
      </p:sp>
    </p:spTree>
    <p:extLst>
      <p:ext uri="{BB962C8B-B14F-4D97-AF65-F5344CB8AC3E}">
        <p14:creationId xmlns:p14="http://schemas.microsoft.com/office/powerpoint/2010/main" val="1754302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BF231-1397-40EA-8EAD-600DD230D7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E81B0A-BE61-4049-BABB-F15FC0F5D3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D34557-F794-42DC-99D0-6BE582FD2EA4}"/>
              </a:ext>
            </a:extLst>
          </p:cNvPr>
          <p:cNvSpPr>
            <a:spLocks noGrp="1"/>
          </p:cNvSpPr>
          <p:nvPr>
            <p:ph type="dt" sz="half" idx="10"/>
          </p:nvPr>
        </p:nvSpPr>
        <p:spPr/>
        <p:txBody>
          <a:bodyPr/>
          <a:lstStyle/>
          <a:p>
            <a:fld id="{3ACA8E48-1748-4B7C-A18F-42D3201FB06D}" type="datetimeFigureOut">
              <a:rPr lang="en-US" smtClean="0"/>
              <a:t>2/13/2021</a:t>
            </a:fld>
            <a:endParaRPr lang="en-US"/>
          </a:p>
        </p:txBody>
      </p:sp>
      <p:sp>
        <p:nvSpPr>
          <p:cNvPr id="5" name="Footer Placeholder 4">
            <a:extLst>
              <a:ext uri="{FF2B5EF4-FFF2-40B4-BE49-F238E27FC236}">
                <a16:creationId xmlns:a16="http://schemas.microsoft.com/office/drawing/2014/main" id="{6387B627-D640-471B-A99E-C8250C3CD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02F6DD-7E9E-4486-8048-A56CCA5204F6}"/>
              </a:ext>
            </a:extLst>
          </p:cNvPr>
          <p:cNvSpPr>
            <a:spLocks noGrp="1"/>
          </p:cNvSpPr>
          <p:nvPr>
            <p:ph type="sldNum" sz="quarter" idx="12"/>
          </p:nvPr>
        </p:nvSpPr>
        <p:spPr/>
        <p:txBody>
          <a:bodyPr/>
          <a:lstStyle/>
          <a:p>
            <a:fld id="{442ACB36-A653-4655-AC06-2D8E2EA38689}" type="slidenum">
              <a:rPr lang="en-US" smtClean="0"/>
              <a:t>‹#›</a:t>
            </a:fld>
            <a:endParaRPr lang="en-US"/>
          </a:p>
        </p:txBody>
      </p:sp>
    </p:spTree>
    <p:extLst>
      <p:ext uri="{BB962C8B-B14F-4D97-AF65-F5344CB8AC3E}">
        <p14:creationId xmlns:p14="http://schemas.microsoft.com/office/powerpoint/2010/main" val="3867770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2C3F2-6DB2-45EE-8316-8A14B5DC48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4F007D-CEFF-4F22-B45B-C8775D1C9B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64C7D7-8166-4DCC-A5DD-7A9A2C97ED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4684A4-EE42-4BBF-B8BE-718A2C6FDF95}"/>
              </a:ext>
            </a:extLst>
          </p:cNvPr>
          <p:cNvSpPr>
            <a:spLocks noGrp="1"/>
          </p:cNvSpPr>
          <p:nvPr>
            <p:ph type="dt" sz="half" idx="10"/>
          </p:nvPr>
        </p:nvSpPr>
        <p:spPr/>
        <p:txBody>
          <a:bodyPr/>
          <a:lstStyle/>
          <a:p>
            <a:fld id="{3ACA8E48-1748-4B7C-A18F-42D3201FB06D}" type="datetimeFigureOut">
              <a:rPr lang="en-US" smtClean="0"/>
              <a:t>2/13/2021</a:t>
            </a:fld>
            <a:endParaRPr lang="en-US"/>
          </a:p>
        </p:txBody>
      </p:sp>
      <p:sp>
        <p:nvSpPr>
          <p:cNvPr id="6" name="Footer Placeholder 5">
            <a:extLst>
              <a:ext uri="{FF2B5EF4-FFF2-40B4-BE49-F238E27FC236}">
                <a16:creationId xmlns:a16="http://schemas.microsoft.com/office/drawing/2014/main" id="{FD7A11B3-604E-4A23-9760-F1FDA3B8E0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3EEE3B-821C-4811-8F1D-05371A2B7602}"/>
              </a:ext>
            </a:extLst>
          </p:cNvPr>
          <p:cNvSpPr>
            <a:spLocks noGrp="1"/>
          </p:cNvSpPr>
          <p:nvPr>
            <p:ph type="sldNum" sz="quarter" idx="12"/>
          </p:nvPr>
        </p:nvSpPr>
        <p:spPr/>
        <p:txBody>
          <a:bodyPr/>
          <a:lstStyle/>
          <a:p>
            <a:fld id="{442ACB36-A653-4655-AC06-2D8E2EA38689}" type="slidenum">
              <a:rPr lang="en-US" smtClean="0"/>
              <a:t>‹#›</a:t>
            </a:fld>
            <a:endParaRPr lang="en-US"/>
          </a:p>
        </p:txBody>
      </p:sp>
    </p:spTree>
    <p:extLst>
      <p:ext uri="{BB962C8B-B14F-4D97-AF65-F5344CB8AC3E}">
        <p14:creationId xmlns:p14="http://schemas.microsoft.com/office/powerpoint/2010/main" val="3954647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FDDDC-78D8-4590-9054-06A7E4E325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9EE7C7-B9A0-4EB2-A750-EDF1208C64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7FD3AF-4303-4C95-B41A-5B0C9F4830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4B70E0-A671-4E2D-A914-83A5E422E9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8BD546-8125-44ED-9201-156D278086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7C3C54-E3E6-42F7-BC6B-225BE37A6182}"/>
              </a:ext>
            </a:extLst>
          </p:cNvPr>
          <p:cNvSpPr>
            <a:spLocks noGrp="1"/>
          </p:cNvSpPr>
          <p:nvPr>
            <p:ph type="dt" sz="half" idx="10"/>
          </p:nvPr>
        </p:nvSpPr>
        <p:spPr/>
        <p:txBody>
          <a:bodyPr/>
          <a:lstStyle/>
          <a:p>
            <a:fld id="{3ACA8E48-1748-4B7C-A18F-42D3201FB06D}" type="datetimeFigureOut">
              <a:rPr lang="en-US" smtClean="0"/>
              <a:t>2/13/2021</a:t>
            </a:fld>
            <a:endParaRPr lang="en-US"/>
          </a:p>
        </p:txBody>
      </p:sp>
      <p:sp>
        <p:nvSpPr>
          <p:cNvPr id="8" name="Footer Placeholder 7">
            <a:extLst>
              <a:ext uri="{FF2B5EF4-FFF2-40B4-BE49-F238E27FC236}">
                <a16:creationId xmlns:a16="http://schemas.microsoft.com/office/drawing/2014/main" id="{9E9BF0B0-5B8A-491D-B6F4-66DB4E3AFA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30EEE8-5CF3-42B7-99DF-26C2C0ADBBA0}"/>
              </a:ext>
            </a:extLst>
          </p:cNvPr>
          <p:cNvSpPr>
            <a:spLocks noGrp="1"/>
          </p:cNvSpPr>
          <p:nvPr>
            <p:ph type="sldNum" sz="quarter" idx="12"/>
          </p:nvPr>
        </p:nvSpPr>
        <p:spPr/>
        <p:txBody>
          <a:bodyPr/>
          <a:lstStyle/>
          <a:p>
            <a:fld id="{442ACB36-A653-4655-AC06-2D8E2EA38689}" type="slidenum">
              <a:rPr lang="en-US" smtClean="0"/>
              <a:t>‹#›</a:t>
            </a:fld>
            <a:endParaRPr lang="en-US"/>
          </a:p>
        </p:txBody>
      </p:sp>
    </p:spTree>
    <p:extLst>
      <p:ext uri="{BB962C8B-B14F-4D97-AF65-F5344CB8AC3E}">
        <p14:creationId xmlns:p14="http://schemas.microsoft.com/office/powerpoint/2010/main" val="1179857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0C80A-11E2-4178-833B-ACAD1C43AD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87DD5A-F57B-4133-8D64-EDF257585C7F}"/>
              </a:ext>
            </a:extLst>
          </p:cNvPr>
          <p:cNvSpPr>
            <a:spLocks noGrp="1"/>
          </p:cNvSpPr>
          <p:nvPr>
            <p:ph type="dt" sz="half" idx="10"/>
          </p:nvPr>
        </p:nvSpPr>
        <p:spPr/>
        <p:txBody>
          <a:bodyPr/>
          <a:lstStyle/>
          <a:p>
            <a:fld id="{3ACA8E48-1748-4B7C-A18F-42D3201FB06D}" type="datetimeFigureOut">
              <a:rPr lang="en-US" smtClean="0"/>
              <a:t>2/13/2021</a:t>
            </a:fld>
            <a:endParaRPr lang="en-US"/>
          </a:p>
        </p:txBody>
      </p:sp>
      <p:sp>
        <p:nvSpPr>
          <p:cNvPr id="4" name="Footer Placeholder 3">
            <a:extLst>
              <a:ext uri="{FF2B5EF4-FFF2-40B4-BE49-F238E27FC236}">
                <a16:creationId xmlns:a16="http://schemas.microsoft.com/office/drawing/2014/main" id="{C11AC767-C68E-47EA-BDC8-F6BF0166A0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FCFDD4-1A2B-4192-B62B-BDE311218FED}"/>
              </a:ext>
            </a:extLst>
          </p:cNvPr>
          <p:cNvSpPr>
            <a:spLocks noGrp="1"/>
          </p:cNvSpPr>
          <p:nvPr>
            <p:ph type="sldNum" sz="quarter" idx="12"/>
          </p:nvPr>
        </p:nvSpPr>
        <p:spPr/>
        <p:txBody>
          <a:bodyPr/>
          <a:lstStyle/>
          <a:p>
            <a:fld id="{442ACB36-A653-4655-AC06-2D8E2EA38689}" type="slidenum">
              <a:rPr lang="en-US" smtClean="0"/>
              <a:t>‹#›</a:t>
            </a:fld>
            <a:endParaRPr lang="en-US"/>
          </a:p>
        </p:txBody>
      </p:sp>
    </p:spTree>
    <p:extLst>
      <p:ext uri="{BB962C8B-B14F-4D97-AF65-F5344CB8AC3E}">
        <p14:creationId xmlns:p14="http://schemas.microsoft.com/office/powerpoint/2010/main" val="3894321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4FEEFA-4703-434F-AFE1-0418A69F795E}"/>
              </a:ext>
            </a:extLst>
          </p:cNvPr>
          <p:cNvSpPr>
            <a:spLocks noGrp="1"/>
          </p:cNvSpPr>
          <p:nvPr>
            <p:ph type="dt" sz="half" idx="10"/>
          </p:nvPr>
        </p:nvSpPr>
        <p:spPr/>
        <p:txBody>
          <a:bodyPr/>
          <a:lstStyle/>
          <a:p>
            <a:fld id="{3ACA8E48-1748-4B7C-A18F-42D3201FB06D}" type="datetimeFigureOut">
              <a:rPr lang="en-US" smtClean="0"/>
              <a:t>2/13/2021</a:t>
            </a:fld>
            <a:endParaRPr lang="en-US"/>
          </a:p>
        </p:txBody>
      </p:sp>
      <p:sp>
        <p:nvSpPr>
          <p:cNvPr id="3" name="Footer Placeholder 2">
            <a:extLst>
              <a:ext uri="{FF2B5EF4-FFF2-40B4-BE49-F238E27FC236}">
                <a16:creationId xmlns:a16="http://schemas.microsoft.com/office/drawing/2014/main" id="{6E3CCFFD-9E12-45A0-9EC2-FCF02480E9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B1F35B-5B2C-4B7C-9DF1-595D12DD8A46}"/>
              </a:ext>
            </a:extLst>
          </p:cNvPr>
          <p:cNvSpPr>
            <a:spLocks noGrp="1"/>
          </p:cNvSpPr>
          <p:nvPr>
            <p:ph type="sldNum" sz="quarter" idx="12"/>
          </p:nvPr>
        </p:nvSpPr>
        <p:spPr/>
        <p:txBody>
          <a:bodyPr/>
          <a:lstStyle/>
          <a:p>
            <a:fld id="{442ACB36-A653-4655-AC06-2D8E2EA38689}" type="slidenum">
              <a:rPr lang="en-US" smtClean="0"/>
              <a:t>‹#›</a:t>
            </a:fld>
            <a:endParaRPr lang="en-US"/>
          </a:p>
        </p:txBody>
      </p:sp>
    </p:spTree>
    <p:extLst>
      <p:ext uri="{BB962C8B-B14F-4D97-AF65-F5344CB8AC3E}">
        <p14:creationId xmlns:p14="http://schemas.microsoft.com/office/powerpoint/2010/main" val="2885258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19830-06D5-44E4-9C3F-CC99F53E70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81845C-7288-417F-BCEA-92EEE9CB44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F89CD8-2914-4CD2-AF22-181623D872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D7BC-B9EC-4E39-887F-1E37CE26DDB0}"/>
              </a:ext>
            </a:extLst>
          </p:cNvPr>
          <p:cNvSpPr>
            <a:spLocks noGrp="1"/>
          </p:cNvSpPr>
          <p:nvPr>
            <p:ph type="dt" sz="half" idx="10"/>
          </p:nvPr>
        </p:nvSpPr>
        <p:spPr/>
        <p:txBody>
          <a:bodyPr/>
          <a:lstStyle/>
          <a:p>
            <a:fld id="{3ACA8E48-1748-4B7C-A18F-42D3201FB06D}" type="datetimeFigureOut">
              <a:rPr lang="en-US" smtClean="0"/>
              <a:t>2/13/2021</a:t>
            </a:fld>
            <a:endParaRPr lang="en-US"/>
          </a:p>
        </p:txBody>
      </p:sp>
      <p:sp>
        <p:nvSpPr>
          <p:cNvPr id="6" name="Footer Placeholder 5">
            <a:extLst>
              <a:ext uri="{FF2B5EF4-FFF2-40B4-BE49-F238E27FC236}">
                <a16:creationId xmlns:a16="http://schemas.microsoft.com/office/drawing/2014/main" id="{B584F338-5354-413B-95B2-298A50864A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0E26B9-D2DB-4B80-843E-E05243EC7037}"/>
              </a:ext>
            </a:extLst>
          </p:cNvPr>
          <p:cNvSpPr>
            <a:spLocks noGrp="1"/>
          </p:cNvSpPr>
          <p:nvPr>
            <p:ph type="sldNum" sz="quarter" idx="12"/>
          </p:nvPr>
        </p:nvSpPr>
        <p:spPr/>
        <p:txBody>
          <a:bodyPr/>
          <a:lstStyle/>
          <a:p>
            <a:fld id="{442ACB36-A653-4655-AC06-2D8E2EA38689}" type="slidenum">
              <a:rPr lang="en-US" smtClean="0"/>
              <a:t>‹#›</a:t>
            </a:fld>
            <a:endParaRPr lang="en-US"/>
          </a:p>
        </p:txBody>
      </p:sp>
    </p:spTree>
    <p:extLst>
      <p:ext uri="{BB962C8B-B14F-4D97-AF65-F5344CB8AC3E}">
        <p14:creationId xmlns:p14="http://schemas.microsoft.com/office/powerpoint/2010/main" val="2716663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329E9-D7FD-4D7E-B179-311F8EB64A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A366F7-0825-4009-8C79-EE75FB9406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53C351-6AAB-49F3-9A46-85906ABAE5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83BAC9-D33E-423B-875B-114F7CABF5C6}"/>
              </a:ext>
            </a:extLst>
          </p:cNvPr>
          <p:cNvSpPr>
            <a:spLocks noGrp="1"/>
          </p:cNvSpPr>
          <p:nvPr>
            <p:ph type="dt" sz="half" idx="10"/>
          </p:nvPr>
        </p:nvSpPr>
        <p:spPr/>
        <p:txBody>
          <a:bodyPr/>
          <a:lstStyle/>
          <a:p>
            <a:fld id="{3ACA8E48-1748-4B7C-A18F-42D3201FB06D}" type="datetimeFigureOut">
              <a:rPr lang="en-US" smtClean="0"/>
              <a:t>2/13/2021</a:t>
            </a:fld>
            <a:endParaRPr lang="en-US"/>
          </a:p>
        </p:txBody>
      </p:sp>
      <p:sp>
        <p:nvSpPr>
          <p:cNvPr id="6" name="Footer Placeholder 5">
            <a:extLst>
              <a:ext uri="{FF2B5EF4-FFF2-40B4-BE49-F238E27FC236}">
                <a16:creationId xmlns:a16="http://schemas.microsoft.com/office/drawing/2014/main" id="{009025DC-3C17-4E88-B6BD-6D48D5A5FE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D2A732-CB96-45C7-8FB9-A9D44624A68D}"/>
              </a:ext>
            </a:extLst>
          </p:cNvPr>
          <p:cNvSpPr>
            <a:spLocks noGrp="1"/>
          </p:cNvSpPr>
          <p:nvPr>
            <p:ph type="sldNum" sz="quarter" idx="12"/>
          </p:nvPr>
        </p:nvSpPr>
        <p:spPr/>
        <p:txBody>
          <a:bodyPr/>
          <a:lstStyle/>
          <a:p>
            <a:fld id="{442ACB36-A653-4655-AC06-2D8E2EA38689}" type="slidenum">
              <a:rPr lang="en-US" smtClean="0"/>
              <a:t>‹#›</a:t>
            </a:fld>
            <a:endParaRPr lang="en-US"/>
          </a:p>
        </p:txBody>
      </p:sp>
    </p:spTree>
    <p:extLst>
      <p:ext uri="{BB962C8B-B14F-4D97-AF65-F5344CB8AC3E}">
        <p14:creationId xmlns:p14="http://schemas.microsoft.com/office/powerpoint/2010/main" val="1739142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D30151-51AD-4FE0-9EDB-9A8C8CE02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2BC6FB-F3A0-4BF0-94BE-5E2A1AE880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EF7015-CD55-4312-BBAC-F8DB89EB6A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CA8E48-1748-4B7C-A18F-42D3201FB06D}" type="datetimeFigureOut">
              <a:rPr lang="en-US" smtClean="0"/>
              <a:t>2/13/2021</a:t>
            </a:fld>
            <a:endParaRPr lang="en-US"/>
          </a:p>
        </p:txBody>
      </p:sp>
      <p:sp>
        <p:nvSpPr>
          <p:cNvPr id="5" name="Footer Placeholder 4">
            <a:extLst>
              <a:ext uri="{FF2B5EF4-FFF2-40B4-BE49-F238E27FC236}">
                <a16:creationId xmlns:a16="http://schemas.microsoft.com/office/drawing/2014/main" id="{7DBEF422-41D8-4702-8488-4EDAF15235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CA042F-C24B-4ED2-8965-590A48802B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2ACB36-A653-4655-AC06-2D8E2EA38689}" type="slidenum">
              <a:rPr lang="en-US" smtClean="0"/>
              <a:t>‹#›</a:t>
            </a:fld>
            <a:endParaRPr lang="en-US"/>
          </a:p>
        </p:txBody>
      </p:sp>
    </p:spTree>
    <p:extLst>
      <p:ext uri="{BB962C8B-B14F-4D97-AF65-F5344CB8AC3E}">
        <p14:creationId xmlns:p14="http://schemas.microsoft.com/office/powerpoint/2010/main" val="3648453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builtin.com/machine-learn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investopedia.com/terms/k/knowledge-engineering.asp" TargetMode="External"/><Relationship Id="rId2" Type="http://schemas.openxmlformats.org/officeDocument/2006/relationships/hyperlink" Target="https://www.investopedia.com/articles/markets/011216/4-industries-robots-are-revolutionizing.asp" TargetMode="External"/><Relationship Id="rId1" Type="http://schemas.openxmlformats.org/officeDocument/2006/relationships/slideLayout" Target="../slideLayouts/slideLayout7.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6293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40AA3A3-5892-49AD-BE87-5827247B93E8}"/>
              </a:ext>
            </a:extLst>
          </p:cNvPr>
          <p:cNvSpPr/>
          <p:nvPr/>
        </p:nvSpPr>
        <p:spPr>
          <a:xfrm>
            <a:off x="14513" y="0"/>
            <a:ext cx="12192000" cy="6858000"/>
          </a:xfrm>
          <a:prstGeom prst="rect">
            <a:avLst/>
          </a:prstGeom>
          <a:solidFill>
            <a:srgbClr val="6C6C6C">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749154A0-4179-48D7-AC75-B8961733A3B2}"/>
              </a:ext>
            </a:extLst>
          </p:cNvPr>
          <p:cNvSpPr/>
          <p:nvPr/>
        </p:nvSpPr>
        <p:spPr>
          <a:xfrm>
            <a:off x="130628" y="1979048"/>
            <a:ext cx="7852229" cy="2012382"/>
          </a:xfrm>
          <a:prstGeom prst="roundRect">
            <a:avLst/>
          </a:prstGeom>
          <a:solidFill>
            <a:srgbClr val="F1C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2FD0B692-3300-4F85-A4E6-94A807572EE5}"/>
              </a:ext>
            </a:extLst>
          </p:cNvPr>
          <p:cNvSpPr/>
          <p:nvPr/>
        </p:nvSpPr>
        <p:spPr>
          <a:xfrm>
            <a:off x="261256" y="2074668"/>
            <a:ext cx="7605486" cy="181428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B80E2DB-7EB8-4100-B048-4189E729C5E5}"/>
              </a:ext>
            </a:extLst>
          </p:cNvPr>
          <p:cNvSpPr txBox="1"/>
          <p:nvPr/>
        </p:nvSpPr>
        <p:spPr>
          <a:xfrm>
            <a:off x="972455" y="2627868"/>
            <a:ext cx="6589485" cy="707886"/>
          </a:xfrm>
          <a:prstGeom prst="rect">
            <a:avLst/>
          </a:prstGeom>
          <a:solidFill>
            <a:schemeClr val="bg1"/>
          </a:solidFill>
        </p:spPr>
        <p:txBody>
          <a:bodyPr wrap="square" rtlCol="0">
            <a:spAutoFit/>
          </a:bodyPr>
          <a:lstStyle/>
          <a:p>
            <a:r>
              <a:rPr lang="en-US" sz="4000" b="1" dirty="0">
                <a:solidFill>
                  <a:srgbClr val="6C6C6C"/>
                </a:solidFill>
                <a:latin typeface="Montserrat" panose="00000500000000000000" pitchFamily="2" charset="0"/>
              </a:rPr>
              <a:t>Do you any question?</a:t>
            </a:r>
          </a:p>
        </p:txBody>
      </p:sp>
    </p:spTree>
    <p:extLst>
      <p:ext uri="{BB962C8B-B14F-4D97-AF65-F5344CB8AC3E}">
        <p14:creationId xmlns:p14="http://schemas.microsoft.com/office/powerpoint/2010/main" val="30989022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1B9D82-CDFB-44E5-8B42-0C99698CD8CD}"/>
              </a:ext>
            </a:extLst>
          </p:cNvPr>
          <p:cNvSpPr/>
          <p:nvPr/>
        </p:nvSpPr>
        <p:spPr>
          <a:xfrm>
            <a:off x="-1" y="0"/>
            <a:ext cx="12192000" cy="6858000"/>
          </a:xfrm>
          <a:prstGeom prst="rect">
            <a:avLst/>
          </a:prstGeom>
          <a:solidFill>
            <a:srgbClr val="6C6C6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34" name="Diamond 33">
            <a:extLst>
              <a:ext uri="{FF2B5EF4-FFF2-40B4-BE49-F238E27FC236}">
                <a16:creationId xmlns:a16="http://schemas.microsoft.com/office/drawing/2014/main" id="{905DEC3B-BD26-4553-8B6B-6BCFC527425B}"/>
              </a:ext>
            </a:extLst>
          </p:cNvPr>
          <p:cNvSpPr/>
          <p:nvPr/>
        </p:nvSpPr>
        <p:spPr>
          <a:xfrm>
            <a:off x="2364018" y="783771"/>
            <a:ext cx="7246257" cy="4209143"/>
          </a:xfrm>
          <a:prstGeom prst="diamond">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iamond 11">
            <a:extLst>
              <a:ext uri="{FF2B5EF4-FFF2-40B4-BE49-F238E27FC236}">
                <a16:creationId xmlns:a16="http://schemas.microsoft.com/office/drawing/2014/main" id="{82DA4557-2589-47E0-A9F6-7082C3661A31}"/>
              </a:ext>
            </a:extLst>
          </p:cNvPr>
          <p:cNvSpPr/>
          <p:nvPr/>
        </p:nvSpPr>
        <p:spPr>
          <a:xfrm>
            <a:off x="2572658" y="941275"/>
            <a:ext cx="6778170" cy="3860800"/>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5E2475ED-34A8-4555-9950-6368EAC575F4}"/>
              </a:ext>
            </a:extLst>
          </p:cNvPr>
          <p:cNvSpPr txBox="1"/>
          <p:nvPr/>
        </p:nvSpPr>
        <p:spPr>
          <a:xfrm>
            <a:off x="4180114" y="2486954"/>
            <a:ext cx="3937910" cy="707886"/>
          </a:xfrm>
          <a:prstGeom prst="rect">
            <a:avLst/>
          </a:prstGeom>
          <a:noFill/>
        </p:spPr>
        <p:txBody>
          <a:bodyPr wrap="square" rtlCol="0">
            <a:spAutoFit/>
          </a:bodyPr>
          <a:lstStyle/>
          <a:p>
            <a:r>
              <a:rPr lang="en-US" sz="4000" b="1" dirty="0">
                <a:solidFill>
                  <a:srgbClr val="6C6C6C"/>
                </a:solidFill>
                <a:latin typeface="Montserrat" panose="00000500000000000000" pitchFamily="2" charset="0"/>
              </a:rPr>
              <a:t>THANK YOU</a:t>
            </a:r>
          </a:p>
        </p:txBody>
      </p:sp>
    </p:spTree>
    <p:extLst>
      <p:ext uri="{BB962C8B-B14F-4D97-AF65-F5344CB8AC3E}">
        <p14:creationId xmlns:p14="http://schemas.microsoft.com/office/powerpoint/2010/main" val="4308169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6CE18761-4EA9-4B93-8AC5-7761192061FE}"/>
              </a:ext>
            </a:extLst>
          </p:cNvPr>
          <p:cNvSpPr/>
          <p:nvPr/>
        </p:nvSpPr>
        <p:spPr>
          <a:xfrm>
            <a:off x="0" y="0"/>
            <a:ext cx="3773714" cy="2191657"/>
          </a:xfrm>
          <a:custGeom>
            <a:avLst/>
            <a:gdLst>
              <a:gd name="connsiteX0" fmla="*/ 0 w 3153227"/>
              <a:gd name="connsiteY0" fmla="*/ 0 h 1988459"/>
              <a:gd name="connsiteX1" fmla="*/ 3153227 w 3153227"/>
              <a:gd name="connsiteY1" fmla="*/ 0 h 1988459"/>
              <a:gd name="connsiteX2" fmla="*/ 1205323 w 3153227"/>
              <a:gd name="connsiteY2" fmla="*/ 1988459 h 1988459"/>
              <a:gd name="connsiteX3" fmla="*/ 0 w 3153227"/>
              <a:gd name="connsiteY3" fmla="*/ 737895 h 1988459"/>
              <a:gd name="connsiteX4" fmla="*/ 0 w 3153227"/>
              <a:gd name="connsiteY4" fmla="*/ 0 h 19884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3227" h="1988459">
                <a:moveTo>
                  <a:pt x="0" y="0"/>
                </a:moveTo>
                <a:lnTo>
                  <a:pt x="3153227" y="0"/>
                </a:lnTo>
                <a:lnTo>
                  <a:pt x="1205323" y="1988459"/>
                </a:lnTo>
                <a:lnTo>
                  <a:pt x="0" y="737895"/>
                </a:lnTo>
                <a:lnTo>
                  <a:pt x="0" y="0"/>
                </a:lnTo>
                <a:close/>
              </a:path>
            </a:pathLst>
          </a:custGeom>
          <a:solidFill>
            <a:srgbClr val="F1C33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5F07F1C6-6AF4-454F-A9EE-F358AE982783}"/>
              </a:ext>
            </a:extLst>
          </p:cNvPr>
          <p:cNvSpPr/>
          <p:nvPr/>
        </p:nvSpPr>
        <p:spPr>
          <a:xfrm>
            <a:off x="4633687" y="1226457"/>
            <a:ext cx="7558313" cy="5631543"/>
          </a:xfrm>
          <a:custGeom>
            <a:avLst/>
            <a:gdLst>
              <a:gd name="connsiteX0" fmla="*/ 4756563 w 6254445"/>
              <a:gd name="connsiteY0" fmla="*/ 0 h 5631543"/>
              <a:gd name="connsiteX1" fmla="*/ 6254445 w 6254445"/>
              <a:gd name="connsiteY1" fmla="*/ 1802458 h 5631543"/>
              <a:gd name="connsiteX2" fmla="*/ 6254445 w 6254445"/>
              <a:gd name="connsiteY2" fmla="*/ 5631543 h 5631543"/>
              <a:gd name="connsiteX3" fmla="*/ 0 w 6254445"/>
              <a:gd name="connsiteY3" fmla="*/ 5631543 h 5631543"/>
              <a:gd name="connsiteX4" fmla="*/ 4756563 w 6254445"/>
              <a:gd name="connsiteY4" fmla="*/ 0 h 563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4445" h="5631543">
                <a:moveTo>
                  <a:pt x="4756563" y="0"/>
                </a:moveTo>
                <a:lnTo>
                  <a:pt x="6254445" y="1802458"/>
                </a:lnTo>
                <a:lnTo>
                  <a:pt x="6254445" y="5631543"/>
                </a:lnTo>
                <a:lnTo>
                  <a:pt x="0" y="5631543"/>
                </a:lnTo>
                <a:lnTo>
                  <a:pt x="4756563" y="0"/>
                </a:ln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808A4A0E-DA7D-455B-BD4F-8679BD2627B3}"/>
              </a:ext>
            </a:extLst>
          </p:cNvPr>
          <p:cNvSpPr/>
          <p:nvPr/>
        </p:nvSpPr>
        <p:spPr>
          <a:xfrm rot="16200000">
            <a:off x="7322293" y="-11931"/>
            <a:ext cx="3014133" cy="3037996"/>
          </a:xfrm>
          <a:custGeom>
            <a:avLst/>
            <a:gdLst>
              <a:gd name="connsiteX0" fmla="*/ 2048896 w 2048896"/>
              <a:gd name="connsiteY0" fmla="*/ 2081963 h 2147820"/>
              <a:gd name="connsiteX1" fmla="*/ 2048896 w 2048896"/>
              <a:gd name="connsiteY1" fmla="*/ 2147820 h 2147820"/>
              <a:gd name="connsiteX2" fmla="*/ 0 w 2048896"/>
              <a:gd name="connsiteY2" fmla="*/ 23512 h 2147820"/>
              <a:gd name="connsiteX3" fmla="*/ 40842 w 2048896"/>
              <a:gd name="connsiteY3" fmla="*/ 0 h 2147820"/>
              <a:gd name="connsiteX4" fmla="*/ 2048896 w 2048896"/>
              <a:gd name="connsiteY4" fmla="*/ 2081963 h 2147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8896" h="2147820">
                <a:moveTo>
                  <a:pt x="2048896" y="2081963"/>
                </a:moveTo>
                <a:lnTo>
                  <a:pt x="2048896" y="2147820"/>
                </a:lnTo>
                <a:lnTo>
                  <a:pt x="0" y="23512"/>
                </a:lnTo>
                <a:lnTo>
                  <a:pt x="40842" y="0"/>
                </a:lnTo>
                <a:lnTo>
                  <a:pt x="2048896" y="2081963"/>
                </a:lnTo>
                <a:close/>
              </a:path>
            </a:pathLst>
          </a:cu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 name="Group 1">
            <a:extLst>
              <a:ext uri="{FF2B5EF4-FFF2-40B4-BE49-F238E27FC236}">
                <a16:creationId xmlns:a16="http://schemas.microsoft.com/office/drawing/2014/main" id="{14396FA7-1ED6-4EDF-B55A-991A38664FD4}"/>
              </a:ext>
            </a:extLst>
          </p:cNvPr>
          <p:cNvGrpSpPr/>
          <p:nvPr/>
        </p:nvGrpSpPr>
        <p:grpSpPr>
          <a:xfrm>
            <a:off x="311443" y="2642691"/>
            <a:ext cx="6372856" cy="1381757"/>
            <a:chOff x="311443" y="2642691"/>
            <a:chExt cx="6372856" cy="1381757"/>
          </a:xfrm>
        </p:grpSpPr>
        <p:sp>
          <p:nvSpPr>
            <p:cNvPr id="42" name="TextBox 41">
              <a:extLst>
                <a:ext uri="{FF2B5EF4-FFF2-40B4-BE49-F238E27FC236}">
                  <a16:creationId xmlns:a16="http://schemas.microsoft.com/office/drawing/2014/main" id="{E226B599-949F-4524-A292-F1539E6F75FD}"/>
                </a:ext>
              </a:extLst>
            </p:cNvPr>
            <p:cNvSpPr txBox="1"/>
            <p:nvPr/>
          </p:nvSpPr>
          <p:spPr>
            <a:xfrm>
              <a:off x="960728" y="2642691"/>
              <a:ext cx="5560785" cy="1200329"/>
            </a:xfrm>
            <a:prstGeom prst="rect">
              <a:avLst/>
            </a:prstGeom>
            <a:noFill/>
          </p:spPr>
          <p:txBody>
            <a:bodyPr wrap="square">
              <a:spAutoFit/>
            </a:bodyPr>
            <a:lstStyle/>
            <a:p>
              <a:r>
                <a:rPr lang="en-US" sz="7200" b="1" dirty="0">
                  <a:solidFill>
                    <a:srgbClr val="6C6C6C"/>
                  </a:solidFill>
                  <a:latin typeface="Montserrat" panose="00000500000000000000" pitchFamily="2" charset="0"/>
                </a:rPr>
                <a:t>Welcome</a:t>
              </a:r>
            </a:p>
          </p:txBody>
        </p:sp>
        <p:grpSp>
          <p:nvGrpSpPr>
            <p:cNvPr id="4" name="Group 3">
              <a:extLst>
                <a:ext uri="{FF2B5EF4-FFF2-40B4-BE49-F238E27FC236}">
                  <a16:creationId xmlns:a16="http://schemas.microsoft.com/office/drawing/2014/main" id="{40C63E54-AC4B-4EEA-8989-44292EEEB595}"/>
                </a:ext>
              </a:extLst>
            </p:cNvPr>
            <p:cNvGrpSpPr/>
            <p:nvPr/>
          </p:nvGrpSpPr>
          <p:grpSpPr>
            <a:xfrm>
              <a:off x="311443" y="3707310"/>
              <a:ext cx="6372856" cy="317138"/>
              <a:chOff x="311443" y="3707310"/>
              <a:chExt cx="6372856" cy="317138"/>
            </a:xfrm>
          </p:grpSpPr>
          <p:sp>
            <p:nvSpPr>
              <p:cNvPr id="49" name="Freeform: Shape 48">
                <a:extLst>
                  <a:ext uri="{FF2B5EF4-FFF2-40B4-BE49-F238E27FC236}">
                    <a16:creationId xmlns:a16="http://schemas.microsoft.com/office/drawing/2014/main" id="{66E0D136-F30C-45CA-A6C0-40A274641101}"/>
                  </a:ext>
                </a:extLst>
              </p:cNvPr>
              <p:cNvSpPr/>
              <p:nvPr/>
            </p:nvSpPr>
            <p:spPr>
              <a:xfrm>
                <a:off x="311443" y="3843020"/>
                <a:ext cx="2863353" cy="45719"/>
              </a:xfrm>
              <a:custGeom>
                <a:avLst/>
                <a:gdLst>
                  <a:gd name="connsiteX0" fmla="*/ 0 w 2689507"/>
                  <a:gd name="connsiteY0" fmla="*/ 0 h 45719"/>
                  <a:gd name="connsiteX1" fmla="*/ 2689507 w 2689507"/>
                  <a:gd name="connsiteY1" fmla="*/ 0 h 45719"/>
                  <a:gd name="connsiteX2" fmla="*/ 2686375 w 2689507"/>
                  <a:gd name="connsiteY2" fmla="*/ 22859 h 45719"/>
                  <a:gd name="connsiteX3" fmla="*/ 2689507 w 2689507"/>
                  <a:gd name="connsiteY3" fmla="*/ 45719 h 45719"/>
                  <a:gd name="connsiteX4" fmla="*/ 0 w 2689507"/>
                  <a:gd name="connsiteY4" fmla="*/ 45719 h 45719"/>
                  <a:gd name="connsiteX5" fmla="*/ 0 w 2689507"/>
                  <a:gd name="connsiteY5"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89507" h="45719">
                    <a:moveTo>
                      <a:pt x="0" y="0"/>
                    </a:moveTo>
                    <a:lnTo>
                      <a:pt x="2689507" y="0"/>
                    </a:lnTo>
                    <a:lnTo>
                      <a:pt x="2686375" y="22859"/>
                    </a:lnTo>
                    <a:lnTo>
                      <a:pt x="2689507" y="45719"/>
                    </a:lnTo>
                    <a:lnTo>
                      <a:pt x="0" y="45719"/>
                    </a:lnTo>
                    <a:lnTo>
                      <a:pt x="0" y="0"/>
                    </a:lnTo>
                    <a:close/>
                  </a:path>
                </a:pathLst>
              </a:custGeom>
              <a:solidFill>
                <a:srgbClr val="F1C33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32CDD219-050E-4B82-949E-FA53B6F22762}"/>
                  </a:ext>
                </a:extLst>
              </p:cNvPr>
              <p:cNvSpPr/>
              <p:nvPr/>
            </p:nvSpPr>
            <p:spPr>
              <a:xfrm>
                <a:off x="3820946" y="3865879"/>
                <a:ext cx="2863353" cy="45719"/>
              </a:xfrm>
              <a:custGeom>
                <a:avLst/>
                <a:gdLst>
                  <a:gd name="connsiteX0" fmla="*/ 0 w 2863353"/>
                  <a:gd name="connsiteY0" fmla="*/ 0 h 45719"/>
                  <a:gd name="connsiteX1" fmla="*/ 2863353 w 2863353"/>
                  <a:gd name="connsiteY1" fmla="*/ 0 h 45719"/>
                  <a:gd name="connsiteX2" fmla="*/ 2863353 w 2863353"/>
                  <a:gd name="connsiteY2" fmla="*/ 45719 h 45719"/>
                  <a:gd name="connsiteX3" fmla="*/ 0 w 2863353"/>
                  <a:gd name="connsiteY3" fmla="*/ 45719 h 45719"/>
                  <a:gd name="connsiteX4" fmla="*/ 3132 w 2863353"/>
                  <a:gd name="connsiteY4" fmla="*/ 22859 h 45719"/>
                  <a:gd name="connsiteX5" fmla="*/ 0 w 2863353"/>
                  <a:gd name="connsiteY5"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3353" h="45719">
                    <a:moveTo>
                      <a:pt x="0" y="0"/>
                    </a:moveTo>
                    <a:lnTo>
                      <a:pt x="2863353" y="0"/>
                    </a:lnTo>
                    <a:lnTo>
                      <a:pt x="2863353" y="45719"/>
                    </a:lnTo>
                    <a:lnTo>
                      <a:pt x="0" y="45719"/>
                    </a:lnTo>
                    <a:lnTo>
                      <a:pt x="3132" y="22859"/>
                    </a:lnTo>
                    <a:lnTo>
                      <a:pt x="0" y="0"/>
                    </a:lnTo>
                    <a:close/>
                  </a:path>
                </a:pathLst>
              </a:custGeom>
              <a:solidFill>
                <a:srgbClr val="F1C33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lowchart: Connector 52">
                <a:extLst>
                  <a:ext uri="{FF2B5EF4-FFF2-40B4-BE49-F238E27FC236}">
                    <a16:creationId xmlns:a16="http://schemas.microsoft.com/office/drawing/2014/main" id="{44214267-EC1E-4C75-BD12-7A6AEAB5F85C}"/>
                  </a:ext>
                </a:extLst>
              </p:cNvPr>
              <p:cNvSpPr/>
              <p:nvPr/>
            </p:nvSpPr>
            <p:spPr>
              <a:xfrm>
                <a:off x="3341815" y="3707310"/>
                <a:ext cx="333990" cy="317138"/>
              </a:xfrm>
              <a:prstGeom prst="flowChartConnector">
                <a:avLst/>
              </a:prstGeom>
              <a:solidFill>
                <a:srgbClr val="F1C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0536773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Freeform: Shape 105">
            <a:extLst>
              <a:ext uri="{FF2B5EF4-FFF2-40B4-BE49-F238E27FC236}">
                <a16:creationId xmlns:a16="http://schemas.microsoft.com/office/drawing/2014/main" id="{FB722591-8667-4AFA-84A3-7568EB387819}"/>
              </a:ext>
            </a:extLst>
          </p:cNvPr>
          <p:cNvSpPr/>
          <p:nvPr/>
        </p:nvSpPr>
        <p:spPr>
          <a:xfrm>
            <a:off x="7834320" y="-620"/>
            <a:ext cx="4357680" cy="2902374"/>
          </a:xfrm>
          <a:custGeom>
            <a:avLst/>
            <a:gdLst>
              <a:gd name="connsiteX0" fmla="*/ 0 w 4357680"/>
              <a:gd name="connsiteY0" fmla="*/ 0 h 2902374"/>
              <a:gd name="connsiteX1" fmla="*/ 4357680 w 4357680"/>
              <a:gd name="connsiteY1" fmla="*/ 930 h 2902374"/>
              <a:gd name="connsiteX2" fmla="*/ 4357680 w 4357680"/>
              <a:gd name="connsiteY2" fmla="*/ 1475645 h 2902374"/>
              <a:gd name="connsiteX3" fmla="*/ 2957585 w 4357680"/>
              <a:gd name="connsiteY3" fmla="*/ 2902374 h 2902374"/>
              <a:gd name="connsiteX4" fmla="*/ 0 w 4357680"/>
              <a:gd name="connsiteY4" fmla="*/ 0 h 2902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680" h="2902374">
                <a:moveTo>
                  <a:pt x="0" y="0"/>
                </a:moveTo>
                <a:lnTo>
                  <a:pt x="4357680" y="930"/>
                </a:lnTo>
                <a:lnTo>
                  <a:pt x="4357680" y="1475645"/>
                </a:lnTo>
                <a:lnTo>
                  <a:pt x="2957585" y="2902374"/>
                </a:lnTo>
                <a:lnTo>
                  <a:pt x="0" y="0"/>
                </a:lnTo>
                <a:close/>
              </a:path>
            </a:pathLst>
          </a:cu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 name="Freeform: Shape 111">
            <a:extLst>
              <a:ext uri="{FF2B5EF4-FFF2-40B4-BE49-F238E27FC236}">
                <a16:creationId xmlns:a16="http://schemas.microsoft.com/office/drawing/2014/main" id="{4A80D5DB-7F6A-47E0-97D2-1B48F0C20245}"/>
              </a:ext>
            </a:extLst>
          </p:cNvPr>
          <p:cNvSpPr/>
          <p:nvPr/>
        </p:nvSpPr>
        <p:spPr>
          <a:xfrm rot="13528945">
            <a:off x="6157993" y="-135934"/>
            <a:ext cx="2648519" cy="1269954"/>
          </a:xfrm>
          <a:custGeom>
            <a:avLst/>
            <a:gdLst>
              <a:gd name="connsiteX0" fmla="*/ 2648519 w 2648519"/>
              <a:gd name="connsiteY0" fmla="*/ 0 h 1269954"/>
              <a:gd name="connsiteX1" fmla="*/ 1399276 w 2648519"/>
              <a:gd name="connsiteY1" fmla="*/ 1269953 h 1269954"/>
              <a:gd name="connsiteX2" fmla="*/ 0 w 2648519"/>
              <a:gd name="connsiteY2" fmla="*/ 1269954 h 1269954"/>
              <a:gd name="connsiteX3" fmla="*/ 20389 w 2648519"/>
              <a:gd name="connsiteY3" fmla="*/ 141255 h 1269954"/>
              <a:gd name="connsiteX4" fmla="*/ 2648519 w 2648519"/>
              <a:gd name="connsiteY4" fmla="*/ 0 h 1269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8519" h="1269954">
                <a:moveTo>
                  <a:pt x="2648519" y="0"/>
                </a:moveTo>
                <a:lnTo>
                  <a:pt x="1399276" y="1269953"/>
                </a:lnTo>
                <a:lnTo>
                  <a:pt x="0" y="1269954"/>
                </a:lnTo>
                <a:lnTo>
                  <a:pt x="20389" y="141255"/>
                </a:lnTo>
                <a:lnTo>
                  <a:pt x="2648519" y="0"/>
                </a:lnTo>
                <a:close/>
              </a:path>
            </a:pathLst>
          </a:custGeom>
          <a:solidFill>
            <a:srgbClr val="F1C33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3" name="Right Triangle 122">
            <a:extLst>
              <a:ext uri="{FF2B5EF4-FFF2-40B4-BE49-F238E27FC236}">
                <a16:creationId xmlns:a16="http://schemas.microsoft.com/office/drawing/2014/main" id="{F6A5EA6D-C866-4A04-BCCF-5D5A4AB6D9B4}"/>
              </a:ext>
            </a:extLst>
          </p:cNvPr>
          <p:cNvSpPr/>
          <p:nvPr/>
        </p:nvSpPr>
        <p:spPr>
          <a:xfrm>
            <a:off x="0" y="4866160"/>
            <a:ext cx="2365829" cy="1991840"/>
          </a:xfrm>
          <a:prstGeom prst="rtTriangle">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ight Triangle 114">
            <a:extLst>
              <a:ext uri="{FF2B5EF4-FFF2-40B4-BE49-F238E27FC236}">
                <a16:creationId xmlns:a16="http://schemas.microsoft.com/office/drawing/2014/main" id="{F286A142-63FA-42DC-8485-2FA4D6C1EEF6}"/>
              </a:ext>
            </a:extLst>
          </p:cNvPr>
          <p:cNvSpPr/>
          <p:nvPr/>
        </p:nvSpPr>
        <p:spPr>
          <a:xfrm>
            <a:off x="0" y="5050744"/>
            <a:ext cx="2119086" cy="1807256"/>
          </a:xfrm>
          <a:prstGeom prst="rtTriangle">
            <a:avLst/>
          </a:prstGeom>
          <a:solidFill>
            <a:srgbClr val="F1C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22CE3CA-6B89-469A-B67E-E3BF98FA5B24}"/>
              </a:ext>
            </a:extLst>
          </p:cNvPr>
          <p:cNvGrpSpPr/>
          <p:nvPr/>
        </p:nvGrpSpPr>
        <p:grpSpPr>
          <a:xfrm>
            <a:off x="1054508" y="2251996"/>
            <a:ext cx="6427744" cy="851998"/>
            <a:chOff x="1054508" y="2251996"/>
            <a:chExt cx="6427744" cy="851998"/>
          </a:xfrm>
        </p:grpSpPr>
        <p:grpSp>
          <p:nvGrpSpPr>
            <p:cNvPr id="124" name="Group 123">
              <a:extLst>
                <a:ext uri="{FF2B5EF4-FFF2-40B4-BE49-F238E27FC236}">
                  <a16:creationId xmlns:a16="http://schemas.microsoft.com/office/drawing/2014/main" id="{962AE835-B7EE-4F0D-8207-387F6788F999}"/>
                </a:ext>
              </a:extLst>
            </p:cNvPr>
            <p:cNvGrpSpPr/>
            <p:nvPr/>
          </p:nvGrpSpPr>
          <p:grpSpPr>
            <a:xfrm>
              <a:off x="1054508" y="2782352"/>
              <a:ext cx="6295612" cy="321642"/>
              <a:chOff x="989722" y="2770946"/>
              <a:chExt cx="6295612" cy="321642"/>
            </a:xfrm>
          </p:grpSpPr>
          <p:sp>
            <p:nvSpPr>
              <p:cNvPr id="49" name="Freeform: Shape 48">
                <a:extLst>
                  <a:ext uri="{FF2B5EF4-FFF2-40B4-BE49-F238E27FC236}">
                    <a16:creationId xmlns:a16="http://schemas.microsoft.com/office/drawing/2014/main" id="{66E0D136-F30C-45CA-A6C0-40A274641101}"/>
                  </a:ext>
                </a:extLst>
              </p:cNvPr>
              <p:cNvSpPr/>
              <p:nvPr/>
            </p:nvSpPr>
            <p:spPr>
              <a:xfrm>
                <a:off x="989722" y="2910109"/>
                <a:ext cx="2863353" cy="43315"/>
              </a:xfrm>
              <a:custGeom>
                <a:avLst/>
                <a:gdLst>
                  <a:gd name="connsiteX0" fmla="*/ 0 w 2689507"/>
                  <a:gd name="connsiteY0" fmla="*/ 0 h 45719"/>
                  <a:gd name="connsiteX1" fmla="*/ 2689507 w 2689507"/>
                  <a:gd name="connsiteY1" fmla="*/ 0 h 45719"/>
                  <a:gd name="connsiteX2" fmla="*/ 2686375 w 2689507"/>
                  <a:gd name="connsiteY2" fmla="*/ 22859 h 45719"/>
                  <a:gd name="connsiteX3" fmla="*/ 2689507 w 2689507"/>
                  <a:gd name="connsiteY3" fmla="*/ 45719 h 45719"/>
                  <a:gd name="connsiteX4" fmla="*/ 0 w 2689507"/>
                  <a:gd name="connsiteY4" fmla="*/ 45719 h 45719"/>
                  <a:gd name="connsiteX5" fmla="*/ 0 w 2689507"/>
                  <a:gd name="connsiteY5"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89507" h="45719">
                    <a:moveTo>
                      <a:pt x="0" y="0"/>
                    </a:moveTo>
                    <a:lnTo>
                      <a:pt x="2689507" y="0"/>
                    </a:lnTo>
                    <a:lnTo>
                      <a:pt x="2686375" y="22859"/>
                    </a:lnTo>
                    <a:lnTo>
                      <a:pt x="2689507" y="45719"/>
                    </a:lnTo>
                    <a:lnTo>
                      <a:pt x="0" y="45719"/>
                    </a:lnTo>
                    <a:lnTo>
                      <a:pt x="0" y="0"/>
                    </a:lnTo>
                    <a:close/>
                  </a:path>
                </a:pathLst>
              </a:custGeom>
              <a:solidFill>
                <a:srgbClr val="F1C33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 name="Freeform: Shape 47">
                <a:extLst>
                  <a:ext uri="{FF2B5EF4-FFF2-40B4-BE49-F238E27FC236}">
                    <a16:creationId xmlns:a16="http://schemas.microsoft.com/office/drawing/2014/main" id="{32CDD219-050E-4B82-949E-FA53B6F22762}"/>
                  </a:ext>
                </a:extLst>
              </p:cNvPr>
              <p:cNvSpPr/>
              <p:nvPr/>
            </p:nvSpPr>
            <p:spPr>
              <a:xfrm>
                <a:off x="4421981" y="2904255"/>
                <a:ext cx="2863353" cy="43315"/>
              </a:xfrm>
              <a:custGeom>
                <a:avLst/>
                <a:gdLst>
                  <a:gd name="connsiteX0" fmla="*/ 0 w 2863353"/>
                  <a:gd name="connsiteY0" fmla="*/ 0 h 45719"/>
                  <a:gd name="connsiteX1" fmla="*/ 2863353 w 2863353"/>
                  <a:gd name="connsiteY1" fmla="*/ 0 h 45719"/>
                  <a:gd name="connsiteX2" fmla="*/ 2863353 w 2863353"/>
                  <a:gd name="connsiteY2" fmla="*/ 45719 h 45719"/>
                  <a:gd name="connsiteX3" fmla="*/ 0 w 2863353"/>
                  <a:gd name="connsiteY3" fmla="*/ 45719 h 45719"/>
                  <a:gd name="connsiteX4" fmla="*/ 3132 w 2863353"/>
                  <a:gd name="connsiteY4" fmla="*/ 22859 h 45719"/>
                  <a:gd name="connsiteX5" fmla="*/ 0 w 2863353"/>
                  <a:gd name="connsiteY5"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3353" h="45719">
                    <a:moveTo>
                      <a:pt x="0" y="0"/>
                    </a:moveTo>
                    <a:lnTo>
                      <a:pt x="2863353" y="0"/>
                    </a:lnTo>
                    <a:lnTo>
                      <a:pt x="2863353" y="45719"/>
                    </a:lnTo>
                    <a:lnTo>
                      <a:pt x="0" y="45719"/>
                    </a:lnTo>
                    <a:lnTo>
                      <a:pt x="3132" y="22859"/>
                    </a:lnTo>
                    <a:lnTo>
                      <a:pt x="0" y="0"/>
                    </a:lnTo>
                    <a:close/>
                  </a:path>
                </a:pathLst>
              </a:custGeom>
              <a:solidFill>
                <a:srgbClr val="F1C33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lowchart: Connector 52">
                <a:extLst>
                  <a:ext uri="{FF2B5EF4-FFF2-40B4-BE49-F238E27FC236}">
                    <a16:creationId xmlns:a16="http://schemas.microsoft.com/office/drawing/2014/main" id="{44214267-EC1E-4C75-BD12-7A6AEAB5F85C}"/>
                  </a:ext>
                </a:extLst>
              </p:cNvPr>
              <p:cNvSpPr/>
              <p:nvPr/>
            </p:nvSpPr>
            <p:spPr>
              <a:xfrm>
                <a:off x="3973696" y="2770946"/>
                <a:ext cx="363626" cy="321642"/>
              </a:xfrm>
              <a:prstGeom prst="flowChartConnector">
                <a:avLst/>
              </a:prstGeom>
              <a:solidFill>
                <a:srgbClr val="F1C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6" name="TextBox 115">
              <a:extLst>
                <a:ext uri="{FF2B5EF4-FFF2-40B4-BE49-F238E27FC236}">
                  <a16:creationId xmlns:a16="http://schemas.microsoft.com/office/drawing/2014/main" id="{70B0081B-3932-4B8B-A9B2-49C29DCB24D2}"/>
                </a:ext>
              </a:extLst>
            </p:cNvPr>
            <p:cNvSpPr txBox="1"/>
            <p:nvPr/>
          </p:nvSpPr>
          <p:spPr>
            <a:xfrm>
              <a:off x="1406576" y="2251996"/>
              <a:ext cx="6075676" cy="584775"/>
            </a:xfrm>
            <a:prstGeom prst="rect">
              <a:avLst/>
            </a:prstGeom>
            <a:noFill/>
          </p:spPr>
          <p:txBody>
            <a:bodyPr wrap="square" rtlCol="0">
              <a:spAutoFit/>
            </a:bodyPr>
            <a:lstStyle/>
            <a:p>
              <a:r>
                <a:rPr lang="en-US" sz="3200" dirty="0">
                  <a:solidFill>
                    <a:srgbClr val="6C6C6C"/>
                  </a:solidFill>
                  <a:latin typeface="Montserrat" panose="00000500000000000000" pitchFamily="2" charset="0"/>
                </a:rPr>
                <a:t>Presentation On</a:t>
              </a:r>
            </a:p>
          </p:txBody>
        </p:sp>
      </p:grpSp>
      <p:sp>
        <p:nvSpPr>
          <p:cNvPr id="122" name="TextBox 121">
            <a:extLst>
              <a:ext uri="{FF2B5EF4-FFF2-40B4-BE49-F238E27FC236}">
                <a16:creationId xmlns:a16="http://schemas.microsoft.com/office/drawing/2014/main" id="{122816E0-DBD7-4813-BC79-94966858E64C}"/>
              </a:ext>
            </a:extLst>
          </p:cNvPr>
          <p:cNvSpPr txBox="1"/>
          <p:nvPr/>
        </p:nvSpPr>
        <p:spPr>
          <a:xfrm>
            <a:off x="1406576" y="3037866"/>
            <a:ext cx="7373906" cy="707886"/>
          </a:xfrm>
          <a:prstGeom prst="rect">
            <a:avLst/>
          </a:prstGeom>
          <a:noFill/>
        </p:spPr>
        <p:txBody>
          <a:bodyPr wrap="square" rtlCol="0">
            <a:spAutoFit/>
          </a:bodyPr>
          <a:lstStyle/>
          <a:p>
            <a:r>
              <a:rPr lang="en-US" sz="4000" b="1" dirty="0">
                <a:solidFill>
                  <a:srgbClr val="6C6C6C"/>
                </a:solidFill>
                <a:latin typeface="Montserrat" panose="00000500000000000000" pitchFamily="2" charset="0"/>
              </a:rPr>
              <a:t>Artificial Intelligence</a:t>
            </a:r>
          </a:p>
        </p:txBody>
      </p:sp>
    </p:spTree>
    <p:extLst>
      <p:ext uri="{BB962C8B-B14F-4D97-AF65-F5344CB8AC3E}">
        <p14:creationId xmlns:p14="http://schemas.microsoft.com/office/powerpoint/2010/main" val="499441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
                                        </p:tgtEl>
                                        <p:attrNameLst>
                                          <p:attrName>style.visibility</p:attrName>
                                        </p:attrNameLst>
                                      </p:cBhvr>
                                      <p:to>
                                        <p:strVal val="visible"/>
                                      </p:to>
                                    </p:set>
                                    <p:animEffect transition="in" filter="fade">
                                      <p:cBhvr>
                                        <p:cTn id="12"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B260467-0271-4F86-8DDC-9A432ED2B1C3}"/>
              </a:ext>
            </a:extLst>
          </p:cNvPr>
          <p:cNvSpPr/>
          <p:nvPr/>
        </p:nvSpPr>
        <p:spPr>
          <a:xfrm>
            <a:off x="0" y="0"/>
            <a:ext cx="12192000" cy="6858000"/>
          </a:xfrm>
          <a:prstGeom prst="rect">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379D39CE-240A-49A4-A087-569E2E020EA6}"/>
              </a:ext>
            </a:extLst>
          </p:cNvPr>
          <p:cNvSpPr/>
          <p:nvPr/>
        </p:nvSpPr>
        <p:spPr>
          <a:xfrm>
            <a:off x="2510971" y="2"/>
            <a:ext cx="9681029" cy="6857996"/>
          </a:xfrm>
          <a:custGeom>
            <a:avLst/>
            <a:gdLst>
              <a:gd name="connsiteX0" fmla="*/ 2890167 w 9315757"/>
              <a:gd name="connsiteY0" fmla="*/ 0 h 6857996"/>
              <a:gd name="connsiteX1" fmla="*/ 9315757 w 9315757"/>
              <a:gd name="connsiteY1" fmla="*/ 0 h 6857996"/>
              <a:gd name="connsiteX2" fmla="*/ 9315757 w 9315757"/>
              <a:gd name="connsiteY2" fmla="*/ 6857996 h 6857996"/>
              <a:gd name="connsiteX3" fmla="*/ 2890167 w 9315757"/>
              <a:gd name="connsiteY3" fmla="*/ 6857996 h 6857996"/>
              <a:gd name="connsiteX4" fmla="*/ 0 w 9315757"/>
              <a:gd name="connsiteY4" fmla="*/ 3428998 h 6857996"/>
              <a:gd name="connsiteX5" fmla="*/ 2890167 w 9315757"/>
              <a:gd name="connsiteY5" fmla="*/ 0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15757" h="6857996">
                <a:moveTo>
                  <a:pt x="2890167" y="0"/>
                </a:moveTo>
                <a:lnTo>
                  <a:pt x="9315757" y="0"/>
                </a:lnTo>
                <a:lnTo>
                  <a:pt x="9315757" y="6857996"/>
                </a:lnTo>
                <a:lnTo>
                  <a:pt x="2890167" y="6857996"/>
                </a:lnTo>
                <a:lnTo>
                  <a:pt x="0" y="3428998"/>
                </a:lnTo>
                <a:lnTo>
                  <a:pt x="289016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6B7AA246-ED6A-494D-A2F7-CFB2721797BC}"/>
              </a:ext>
            </a:extLst>
          </p:cNvPr>
          <p:cNvSpPr txBox="1"/>
          <p:nvPr/>
        </p:nvSpPr>
        <p:spPr>
          <a:xfrm>
            <a:off x="4797297" y="1265504"/>
            <a:ext cx="6618513"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C6C6C"/>
                </a:solidFill>
                <a:effectLst/>
                <a:uLnTx/>
                <a:uFillTx/>
                <a:latin typeface="Montserrat"/>
                <a:ea typeface="+mn-ea"/>
                <a:cs typeface="+mn-cs"/>
              </a:rPr>
              <a:t>What is Artificial Intelligence?</a:t>
            </a:r>
          </a:p>
        </p:txBody>
      </p:sp>
      <p:sp>
        <p:nvSpPr>
          <p:cNvPr id="47" name="Freeform: Shape 46">
            <a:extLst>
              <a:ext uri="{FF2B5EF4-FFF2-40B4-BE49-F238E27FC236}">
                <a16:creationId xmlns:a16="http://schemas.microsoft.com/office/drawing/2014/main" id="{476B94B0-C91B-4FA7-B128-93CB4637BB39}"/>
              </a:ext>
            </a:extLst>
          </p:cNvPr>
          <p:cNvSpPr/>
          <p:nvPr/>
        </p:nvSpPr>
        <p:spPr>
          <a:xfrm>
            <a:off x="6197600" y="0"/>
            <a:ext cx="5994400" cy="508000"/>
          </a:xfrm>
          <a:custGeom>
            <a:avLst/>
            <a:gdLst>
              <a:gd name="connsiteX0" fmla="*/ 309809 w 5356209"/>
              <a:gd name="connsiteY0" fmla="*/ 0 h 369331"/>
              <a:gd name="connsiteX1" fmla="*/ 5356209 w 5356209"/>
              <a:gd name="connsiteY1" fmla="*/ 0 h 369331"/>
              <a:gd name="connsiteX2" fmla="*/ 5356209 w 5356209"/>
              <a:gd name="connsiteY2" fmla="*/ 369331 h 369331"/>
              <a:gd name="connsiteX3" fmla="*/ 0 w 5356209"/>
              <a:gd name="connsiteY3" fmla="*/ 369331 h 369331"/>
              <a:gd name="connsiteX4" fmla="*/ 309809 w 5356209"/>
              <a:gd name="connsiteY4" fmla="*/ 0 h 369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6209" h="369331">
                <a:moveTo>
                  <a:pt x="309809" y="0"/>
                </a:moveTo>
                <a:lnTo>
                  <a:pt x="5356209" y="0"/>
                </a:lnTo>
                <a:lnTo>
                  <a:pt x="5356209" y="369331"/>
                </a:lnTo>
                <a:lnTo>
                  <a:pt x="0" y="369331"/>
                </a:lnTo>
                <a:lnTo>
                  <a:pt x="309809" y="0"/>
                </a:lnTo>
                <a:close/>
              </a:path>
            </a:pathLst>
          </a:cu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id="{91147A5C-EFE6-4098-B2F2-2559F813FA03}"/>
              </a:ext>
            </a:extLst>
          </p:cNvPr>
          <p:cNvSpPr/>
          <p:nvPr/>
        </p:nvSpPr>
        <p:spPr>
          <a:xfrm>
            <a:off x="5747659" y="-43543"/>
            <a:ext cx="6444342" cy="362857"/>
          </a:xfrm>
          <a:custGeom>
            <a:avLst/>
            <a:gdLst>
              <a:gd name="connsiteX0" fmla="*/ 309809 w 5356209"/>
              <a:gd name="connsiteY0" fmla="*/ 0 h 369331"/>
              <a:gd name="connsiteX1" fmla="*/ 5356209 w 5356209"/>
              <a:gd name="connsiteY1" fmla="*/ 0 h 369331"/>
              <a:gd name="connsiteX2" fmla="*/ 5356209 w 5356209"/>
              <a:gd name="connsiteY2" fmla="*/ 369331 h 369331"/>
              <a:gd name="connsiteX3" fmla="*/ 0 w 5356209"/>
              <a:gd name="connsiteY3" fmla="*/ 369331 h 369331"/>
              <a:gd name="connsiteX4" fmla="*/ 309809 w 5356209"/>
              <a:gd name="connsiteY4" fmla="*/ 0 h 369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6209" h="369331">
                <a:moveTo>
                  <a:pt x="309809" y="0"/>
                </a:moveTo>
                <a:lnTo>
                  <a:pt x="5356209" y="0"/>
                </a:lnTo>
                <a:lnTo>
                  <a:pt x="5356209" y="369331"/>
                </a:lnTo>
                <a:lnTo>
                  <a:pt x="0" y="369331"/>
                </a:lnTo>
                <a:lnTo>
                  <a:pt x="309809" y="0"/>
                </a:lnTo>
                <a:close/>
              </a:path>
            </a:pathLst>
          </a:custGeom>
          <a:solidFill>
            <a:srgbClr val="F1C33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18258EF1-CA2E-49B8-A3C2-5689BA96ED40}"/>
              </a:ext>
            </a:extLst>
          </p:cNvPr>
          <p:cNvSpPr txBox="1"/>
          <p:nvPr/>
        </p:nvSpPr>
        <p:spPr>
          <a:xfrm>
            <a:off x="5543118" y="1748941"/>
            <a:ext cx="5994400" cy="2062103"/>
          </a:xfrm>
          <a:prstGeom prst="rect">
            <a:avLst/>
          </a:prstGeom>
          <a:noFill/>
        </p:spPr>
        <p:txBody>
          <a:bodyPr wrap="square" rtlCol="0">
            <a:spAutoFit/>
          </a:bodyPr>
          <a:lstStyle/>
          <a:p>
            <a:pPr algn="just"/>
            <a:r>
              <a:rPr lang="en-US" sz="1600" b="0" i="0" dirty="0">
                <a:solidFill>
                  <a:srgbClr val="6C6C6C"/>
                </a:solidFill>
                <a:effectLst/>
                <a:latin typeface="Montserrat"/>
              </a:rPr>
              <a:t>Artificial intelligence (AI) is wide-ranging branch of computer science concerned with building smart machines capable of performing tasks that typically require human intelligence. AI is an interdisciplinary science with multiple approaches, but advancements in </a:t>
            </a:r>
            <a:r>
              <a:rPr lang="en-US" sz="1600" b="0" i="0" u="none" strike="noStrike" dirty="0">
                <a:solidFill>
                  <a:srgbClr val="6C6C6C"/>
                </a:solidFill>
                <a:effectLst/>
                <a:latin typeface="Montserrat"/>
                <a:hlinkClick r:id="rId4">
                  <a:extLst>
                    <a:ext uri="{A12FA001-AC4F-418D-AE19-62706E023703}">
                      <ahyp:hlinkClr xmlns:ahyp="http://schemas.microsoft.com/office/drawing/2018/hyperlinkcolor" val="tx"/>
                    </a:ext>
                  </a:extLst>
                </a:hlinkClick>
              </a:rPr>
              <a:t>machine learning</a:t>
            </a:r>
            <a:r>
              <a:rPr lang="en-US" sz="1600" b="0" i="0" dirty="0">
                <a:solidFill>
                  <a:srgbClr val="6C6C6C"/>
                </a:solidFill>
                <a:effectLst/>
                <a:latin typeface="Montserrat"/>
              </a:rPr>
              <a:t> and deep learning are creating a paradigm shift in virtually every sector of the tech industry. </a:t>
            </a:r>
          </a:p>
        </p:txBody>
      </p:sp>
      <p:sp>
        <p:nvSpPr>
          <p:cNvPr id="56" name="Freeform: Shape 55">
            <a:extLst>
              <a:ext uri="{FF2B5EF4-FFF2-40B4-BE49-F238E27FC236}">
                <a16:creationId xmlns:a16="http://schemas.microsoft.com/office/drawing/2014/main" id="{D5F0A81E-804E-40A0-8C2F-2DB148A84142}"/>
              </a:ext>
            </a:extLst>
          </p:cNvPr>
          <p:cNvSpPr/>
          <p:nvPr/>
        </p:nvSpPr>
        <p:spPr>
          <a:xfrm rot="18466544">
            <a:off x="6524316" y="3694108"/>
            <a:ext cx="4415290" cy="5786582"/>
          </a:xfrm>
          <a:custGeom>
            <a:avLst/>
            <a:gdLst>
              <a:gd name="connsiteX0" fmla="*/ 106391 w 4415290"/>
              <a:gd name="connsiteY0" fmla="*/ 0 h 5786582"/>
              <a:gd name="connsiteX1" fmla="*/ 4415290 w 4415290"/>
              <a:gd name="connsiteY1" fmla="*/ 5559860 h 5786582"/>
              <a:gd name="connsiteX2" fmla="*/ 4122746 w 4415290"/>
              <a:gd name="connsiteY2" fmla="*/ 5786582 h 5786582"/>
              <a:gd name="connsiteX3" fmla="*/ 0 w 4415290"/>
              <a:gd name="connsiteY3" fmla="*/ 466918 h 5786582"/>
              <a:gd name="connsiteX4" fmla="*/ 14780 w 4415290"/>
              <a:gd name="connsiteY4" fmla="*/ 466918 h 5786582"/>
              <a:gd name="connsiteX5" fmla="*/ 106391 w 4415290"/>
              <a:gd name="connsiteY5" fmla="*/ 0 h 5786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15290" h="5786582">
                <a:moveTo>
                  <a:pt x="106391" y="0"/>
                </a:moveTo>
                <a:lnTo>
                  <a:pt x="4415290" y="5559860"/>
                </a:lnTo>
                <a:lnTo>
                  <a:pt x="4122746" y="5786582"/>
                </a:lnTo>
                <a:lnTo>
                  <a:pt x="0" y="466918"/>
                </a:lnTo>
                <a:lnTo>
                  <a:pt x="14780" y="466918"/>
                </a:lnTo>
                <a:lnTo>
                  <a:pt x="106391" y="0"/>
                </a:lnTo>
                <a:close/>
              </a:path>
            </a:pathLst>
          </a:custGeom>
          <a:solidFill>
            <a:srgbClr val="F1C33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233917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5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2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034B3F8-6AFE-4422-A98A-0BDD6F76B363}"/>
              </a:ext>
            </a:extLst>
          </p:cNvPr>
          <p:cNvSpPr/>
          <p:nvPr/>
        </p:nvSpPr>
        <p:spPr>
          <a:xfrm>
            <a:off x="0" y="0"/>
            <a:ext cx="12192000" cy="6858000"/>
          </a:xfrm>
          <a:prstGeom prst="rect">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2A508B-E9A9-4AE3-A25E-02FAB8B665D6}"/>
              </a:ext>
            </a:extLst>
          </p:cNvPr>
          <p:cNvSpPr/>
          <p:nvPr/>
        </p:nvSpPr>
        <p:spPr>
          <a:xfrm>
            <a:off x="0" y="-14516"/>
            <a:ext cx="8668723" cy="6887030"/>
          </a:xfrm>
          <a:custGeom>
            <a:avLst/>
            <a:gdLst>
              <a:gd name="connsiteX0" fmla="*/ 0 w 7547429"/>
              <a:gd name="connsiteY0" fmla="*/ 0 h 6858000"/>
              <a:gd name="connsiteX1" fmla="*/ 7547429 w 7547429"/>
              <a:gd name="connsiteY1" fmla="*/ 0 h 6858000"/>
              <a:gd name="connsiteX2" fmla="*/ 7547429 w 7547429"/>
              <a:gd name="connsiteY2" fmla="*/ 6858000 h 6858000"/>
              <a:gd name="connsiteX3" fmla="*/ 0 w 7547429"/>
              <a:gd name="connsiteY3" fmla="*/ 6858000 h 6858000"/>
              <a:gd name="connsiteX4" fmla="*/ 0 w 7547429"/>
              <a:gd name="connsiteY4" fmla="*/ 0 h 6858000"/>
              <a:gd name="connsiteX0" fmla="*/ 0 w 7547429"/>
              <a:gd name="connsiteY0" fmla="*/ 14514 h 6872514"/>
              <a:gd name="connsiteX1" fmla="*/ 4093029 w 7547429"/>
              <a:gd name="connsiteY1" fmla="*/ 0 h 6872514"/>
              <a:gd name="connsiteX2" fmla="*/ 7547429 w 7547429"/>
              <a:gd name="connsiteY2" fmla="*/ 6872514 h 6872514"/>
              <a:gd name="connsiteX3" fmla="*/ 0 w 7547429"/>
              <a:gd name="connsiteY3" fmla="*/ 6872514 h 6872514"/>
              <a:gd name="connsiteX4" fmla="*/ 0 w 7547429"/>
              <a:gd name="connsiteY4" fmla="*/ 14514 h 6872514"/>
              <a:gd name="connsiteX0" fmla="*/ 0 w 8563429"/>
              <a:gd name="connsiteY0" fmla="*/ 14514 h 6887028"/>
              <a:gd name="connsiteX1" fmla="*/ 4093029 w 8563429"/>
              <a:gd name="connsiteY1" fmla="*/ 0 h 6887028"/>
              <a:gd name="connsiteX2" fmla="*/ 8563429 w 8563429"/>
              <a:gd name="connsiteY2" fmla="*/ 6887028 h 6887028"/>
              <a:gd name="connsiteX3" fmla="*/ 0 w 8563429"/>
              <a:gd name="connsiteY3" fmla="*/ 6872514 h 6887028"/>
              <a:gd name="connsiteX4" fmla="*/ 0 w 8563429"/>
              <a:gd name="connsiteY4" fmla="*/ 14514 h 6887028"/>
              <a:gd name="connsiteX0" fmla="*/ 0 w 8266744"/>
              <a:gd name="connsiteY0" fmla="*/ 14514 h 6887028"/>
              <a:gd name="connsiteX1" fmla="*/ 4093029 w 8266744"/>
              <a:gd name="connsiteY1" fmla="*/ 0 h 6887028"/>
              <a:gd name="connsiteX2" fmla="*/ 8266744 w 8266744"/>
              <a:gd name="connsiteY2" fmla="*/ 6887028 h 6887028"/>
              <a:gd name="connsiteX3" fmla="*/ 0 w 8266744"/>
              <a:gd name="connsiteY3" fmla="*/ 6872514 h 6887028"/>
              <a:gd name="connsiteX4" fmla="*/ 0 w 8266744"/>
              <a:gd name="connsiteY4" fmla="*/ 14514 h 6887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6744" h="6887028">
                <a:moveTo>
                  <a:pt x="0" y="14514"/>
                </a:moveTo>
                <a:lnTo>
                  <a:pt x="4093029" y="0"/>
                </a:lnTo>
                <a:lnTo>
                  <a:pt x="8266744" y="6887028"/>
                </a:lnTo>
                <a:lnTo>
                  <a:pt x="0" y="6872514"/>
                </a:lnTo>
                <a:lnTo>
                  <a:pt x="0" y="1451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B8DEB14F-9C1A-4D1D-81B4-20629D220788}"/>
              </a:ext>
            </a:extLst>
          </p:cNvPr>
          <p:cNvSpPr/>
          <p:nvPr/>
        </p:nvSpPr>
        <p:spPr>
          <a:xfrm>
            <a:off x="4154425" y="-14516"/>
            <a:ext cx="4835810" cy="6872514"/>
          </a:xfrm>
          <a:custGeom>
            <a:avLst/>
            <a:gdLst>
              <a:gd name="connsiteX0" fmla="*/ 0 w 4835810"/>
              <a:gd name="connsiteY0" fmla="*/ 0 h 6872514"/>
              <a:gd name="connsiteX1" fmla="*/ 411801 w 4835810"/>
              <a:gd name="connsiteY1" fmla="*/ 0 h 6872514"/>
              <a:gd name="connsiteX2" fmla="*/ 4835810 w 4835810"/>
              <a:gd name="connsiteY2" fmla="*/ 6872514 h 6872514"/>
              <a:gd name="connsiteX3" fmla="*/ 4424008 w 4835810"/>
              <a:gd name="connsiteY3" fmla="*/ 6872514 h 6872514"/>
              <a:gd name="connsiteX4" fmla="*/ 0 w 4835810"/>
              <a:gd name="connsiteY4" fmla="*/ 0 h 6872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5810" h="6872514">
                <a:moveTo>
                  <a:pt x="0" y="0"/>
                </a:moveTo>
                <a:lnTo>
                  <a:pt x="411801" y="0"/>
                </a:lnTo>
                <a:lnTo>
                  <a:pt x="4835810" y="6872514"/>
                </a:lnTo>
                <a:lnTo>
                  <a:pt x="4424008" y="6872514"/>
                </a:lnTo>
                <a:lnTo>
                  <a:pt x="0" y="0"/>
                </a:lnTo>
                <a:close/>
              </a:path>
            </a:pathLst>
          </a:cu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157B4D17-E122-4A5B-86FB-B318DE981E59}"/>
              </a:ext>
            </a:extLst>
          </p:cNvPr>
          <p:cNvSpPr/>
          <p:nvPr/>
        </p:nvSpPr>
        <p:spPr>
          <a:xfrm>
            <a:off x="4546374" y="0"/>
            <a:ext cx="4138806" cy="5789747"/>
          </a:xfrm>
          <a:custGeom>
            <a:avLst/>
            <a:gdLst>
              <a:gd name="connsiteX0" fmla="*/ 0 w 4138806"/>
              <a:gd name="connsiteY0" fmla="*/ 0 h 5789747"/>
              <a:gd name="connsiteX1" fmla="*/ 411801 w 4138806"/>
              <a:gd name="connsiteY1" fmla="*/ 0 h 5789747"/>
              <a:gd name="connsiteX2" fmla="*/ 4138806 w 4138806"/>
              <a:gd name="connsiteY2" fmla="*/ 5789747 h 5789747"/>
              <a:gd name="connsiteX3" fmla="*/ 3727004 w 4138806"/>
              <a:gd name="connsiteY3" fmla="*/ 5789747 h 5789747"/>
              <a:gd name="connsiteX4" fmla="*/ 0 w 4138806"/>
              <a:gd name="connsiteY4" fmla="*/ 0 h 5789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8806" h="5789747">
                <a:moveTo>
                  <a:pt x="0" y="0"/>
                </a:moveTo>
                <a:lnTo>
                  <a:pt x="411801" y="0"/>
                </a:lnTo>
                <a:lnTo>
                  <a:pt x="4138806" y="5789747"/>
                </a:lnTo>
                <a:lnTo>
                  <a:pt x="3727004" y="5789747"/>
                </a:lnTo>
                <a:lnTo>
                  <a:pt x="0" y="0"/>
                </a:lnTo>
                <a:close/>
              </a:path>
            </a:pathLst>
          </a:custGeom>
          <a:solidFill>
            <a:srgbClr val="F1C33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1A0EE72D-E54D-4481-898C-68342166BC98}"/>
              </a:ext>
            </a:extLst>
          </p:cNvPr>
          <p:cNvSpPr/>
          <p:nvPr/>
        </p:nvSpPr>
        <p:spPr>
          <a:xfrm>
            <a:off x="4926875" y="0"/>
            <a:ext cx="3377803" cy="4607560"/>
          </a:xfrm>
          <a:custGeom>
            <a:avLst/>
            <a:gdLst>
              <a:gd name="connsiteX0" fmla="*/ 0 w 3377803"/>
              <a:gd name="connsiteY0" fmla="*/ 0 h 4607560"/>
              <a:gd name="connsiteX1" fmla="*/ 411802 w 3377803"/>
              <a:gd name="connsiteY1" fmla="*/ 0 h 4607560"/>
              <a:gd name="connsiteX2" fmla="*/ 3377803 w 3377803"/>
              <a:gd name="connsiteY2" fmla="*/ 4607560 h 4607560"/>
              <a:gd name="connsiteX3" fmla="*/ 2966001 w 3377803"/>
              <a:gd name="connsiteY3" fmla="*/ 4607560 h 4607560"/>
              <a:gd name="connsiteX4" fmla="*/ 0 w 3377803"/>
              <a:gd name="connsiteY4" fmla="*/ 0 h 4607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7803" h="4607560">
                <a:moveTo>
                  <a:pt x="0" y="0"/>
                </a:moveTo>
                <a:lnTo>
                  <a:pt x="411802" y="0"/>
                </a:lnTo>
                <a:lnTo>
                  <a:pt x="3377803" y="4607560"/>
                </a:lnTo>
                <a:lnTo>
                  <a:pt x="2966001" y="4607560"/>
                </a:lnTo>
                <a:lnTo>
                  <a:pt x="0" y="0"/>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TextBox 51">
            <a:extLst>
              <a:ext uri="{FF2B5EF4-FFF2-40B4-BE49-F238E27FC236}">
                <a16:creationId xmlns:a16="http://schemas.microsoft.com/office/drawing/2014/main" id="{D78CA239-E572-405D-B4F3-0A09ABE079D3}"/>
              </a:ext>
            </a:extLst>
          </p:cNvPr>
          <p:cNvSpPr txBox="1"/>
          <p:nvPr/>
        </p:nvSpPr>
        <p:spPr>
          <a:xfrm>
            <a:off x="230314" y="1057968"/>
            <a:ext cx="4295505" cy="400110"/>
          </a:xfrm>
          <a:prstGeom prst="rect">
            <a:avLst/>
          </a:prstGeom>
          <a:noFill/>
        </p:spPr>
        <p:txBody>
          <a:bodyPr wrap="square" rtlCol="0">
            <a:spAutoFit/>
          </a:bodyPr>
          <a:lstStyle/>
          <a:p>
            <a:pPr algn="l"/>
            <a:r>
              <a:rPr lang="en-US" sz="2000" b="1" i="0" dirty="0">
                <a:solidFill>
                  <a:srgbClr val="6C6C6C"/>
                </a:solidFill>
                <a:effectLst/>
                <a:latin typeface="Montserrat" panose="00000500000000000000" pitchFamily="2" charset="0"/>
              </a:rPr>
              <a:t>Narrow Artificial Intelligence</a:t>
            </a:r>
          </a:p>
        </p:txBody>
      </p:sp>
      <p:sp>
        <p:nvSpPr>
          <p:cNvPr id="54" name="TextBox 53">
            <a:extLst>
              <a:ext uri="{FF2B5EF4-FFF2-40B4-BE49-F238E27FC236}">
                <a16:creationId xmlns:a16="http://schemas.microsoft.com/office/drawing/2014/main" id="{16ABC338-B2A6-4D3F-A9DB-894905112723}"/>
              </a:ext>
            </a:extLst>
          </p:cNvPr>
          <p:cNvSpPr txBox="1"/>
          <p:nvPr/>
        </p:nvSpPr>
        <p:spPr>
          <a:xfrm>
            <a:off x="218211" y="1450215"/>
            <a:ext cx="4646979" cy="4278094"/>
          </a:xfrm>
          <a:prstGeom prst="rect">
            <a:avLst/>
          </a:prstGeom>
          <a:noFill/>
        </p:spPr>
        <p:txBody>
          <a:bodyPr wrap="square" rtlCol="0">
            <a:spAutoFit/>
          </a:bodyPr>
          <a:lstStyle/>
          <a:p>
            <a:pPr algn="l"/>
            <a:r>
              <a:rPr lang="en-US" sz="1600" b="0" i="0" dirty="0">
                <a:solidFill>
                  <a:srgbClr val="6C6C6C"/>
                </a:solidFill>
                <a:effectLst/>
                <a:latin typeface="Montserrat" panose="00000500000000000000" pitchFamily="2" charset="0"/>
              </a:rPr>
              <a:t>Narrow AI is all around us and is easily the most successful realization of artificial intelligence to date. With its focus on performing specific tasks, Narrow AI has experienced numerous breakthroughs in the last decade that have had "significant societal benefits and have contributed to the economic vitality of the nation," according to "Preparing for the Future of Artificial Intelligence," a 2016 report released by the Obama Administration. </a:t>
            </a:r>
          </a:p>
          <a:p>
            <a:pPr algn="l"/>
            <a:r>
              <a:rPr lang="en-US" sz="1600" b="1" i="0" dirty="0">
                <a:solidFill>
                  <a:srgbClr val="6C6C6C"/>
                </a:solidFill>
                <a:effectLst/>
                <a:latin typeface="Montserrat" panose="00000500000000000000" pitchFamily="2" charset="0"/>
              </a:rPr>
              <a:t>A few examples of Narrow AI include: </a:t>
            </a:r>
          </a:p>
          <a:p>
            <a:pPr marL="285750" indent="-285750" algn="l">
              <a:buClr>
                <a:srgbClr val="F1C332"/>
              </a:buClr>
              <a:buFont typeface="Wingdings 2" panose="05020102010507070707" pitchFamily="18" charset="2"/>
              <a:buChar char=""/>
            </a:pPr>
            <a:r>
              <a:rPr lang="en-US" sz="1600" b="0" i="0" dirty="0">
                <a:solidFill>
                  <a:srgbClr val="6C6C6C"/>
                </a:solidFill>
                <a:effectLst/>
                <a:latin typeface="Montserrat" panose="00000500000000000000" pitchFamily="2" charset="0"/>
              </a:rPr>
              <a:t>Google search</a:t>
            </a:r>
          </a:p>
          <a:p>
            <a:pPr marL="285750" indent="-285750" algn="l">
              <a:buClr>
                <a:srgbClr val="F1C332"/>
              </a:buClr>
              <a:buFont typeface="Wingdings 2" panose="05020102010507070707" pitchFamily="18" charset="2"/>
              <a:buChar char=""/>
            </a:pPr>
            <a:r>
              <a:rPr lang="en-US" sz="1600" b="0" i="0" dirty="0">
                <a:solidFill>
                  <a:srgbClr val="6C6C6C"/>
                </a:solidFill>
                <a:effectLst/>
                <a:latin typeface="Montserrat" panose="00000500000000000000" pitchFamily="2" charset="0"/>
              </a:rPr>
              <a:t>Image recognition software</a:t>
            </a:r>
          </a:p>
          <a:p>
            <a:pPr marL="285750" indent="-285750" algn="l">
              <a:buClr>
                <a:srgbClr val="F1C332"/>
              </a:buClr>
              <a:buFont typeface="Wingdings 2" panose="05020102010507070707" pitchFamily="18" charset="2"/>
              <a:buChar char=""/>
            </a:pPr>
            <a:r>
              <a:rPr lang="en-US" sz="1600" b="0" i="0" dirty="0">
                <a:solidFill>
                  <a:srgbClr val="6C6C6C"/>
                </a:solidFill>
                <a:effectLst/>
                <a:latin typeface="Montserrat" panose="00000500000000000000" pitchFamily="2" charset="0"/>
              </a:rPr>
              <a:t>Siri, Alexa and other personal assistants</a:t>
            </a:r>
          </a:p>
          <a:p>
            <a:pPr marL="285750" indent="-285750" algn="l">
              <a:buClr>
                <a:srgbClr val="F1C332"/>
              </a:buClr>
              <a:buFont typeface="Wingdings 2" panose="05020102010507070707" pitchFamily="18" charset="2"/>
              <a:buChar char=""/>
            </a:pPr>
            <a:r>
              <a:rPr lang="en-US" sz="1600" b="0" i="0" dirty="0">
                <a:solidFill>
                  <a:srgbClr val="6C6C6C"/>
                </a:solidFill>
                <a:effectLst/>
                <a:latin typeface="Montserrat" panose="00000500000000000000" pitchFamily="2" charset="0"/>
              </a:rPr>
              <a:t>Self-driving cars</a:t>
            </a:r>
          </a:p>
          <a:p>
            <a:pPr marL="285750" indent="-285750" algn="l">
              <a:buClr>
                <a:srgbClr val="F1C332"/>
              </a:buClr>
              <a:buFont typeface="Wingdings 2" panose="05020102010507070707" pitchFamily="18" charset="2"/>
              <a:buChar char=""/>
            </a:pPr>
            <a:r>
              <a:rPr lang="en-US" sz="1600" b="0" i="0" dirty="0">
                <a:solidFill>
                  <a:srgbClr val="6C6C6C"/>
                </a:solidFill>
                <a:effectLst/>
                <a:latin typeface="Montserrat" panose="00000500000000000000" pitchFamily="2" charset="0"/>
              </a:rPr>
              <a:t>IBM's Watson </a:t>
            </a:r>
            <a:endParaRPr lang="en-US" sz="1600" dirty="0">
              <a:solidFill>
                <a:srgbClr val="6C6C6C"/>
              </a:solidFill>
              <a:latin typeface="Montserrat" panose="00000500000000000000" pitchFamily="2" charset="0"/>
            </a:endParaRPr>
          </a:p>
        </p:txBody>
      </p:sp>
    </p:spTree>
    <p:extLst>
      <p:ext uri="{BB962C8B-B14F-4D97-AF65-F5344CB8AC3E}">
        <p14:creationId xmlns:p14="http://schemas.microsoft.com/office/powerpoint/2010/main" val="26483166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25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25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E71AA2F-4F87-4C9B-8491-B77E1D28B3FB}"/>
              </a:ext>
            </a:extLst>
          </p:cNvPr>
          <p:cNvSpPr/>
          <p:nvPr/>
        </p:nvSpPr>
        <p:spPr>
          <a:xfrm>
            <a:off x="9019360" y="0"/>
            <a:ext cx="2790498" cy="6858000"/>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EA34B14-F5EA-4AB3-A92B-9F230FC3E968}"/>
              </a:ext>
            </a:extLst>
          </p:cNvPr>
          <p:cNvSpPr/>
          <p:nvPr/>
        </p:nvSpPr>
        <p:spPr>
          <a:xfrm>
            <a:off x="9366690" y="0"/>
            <a:ext cx="2825310" cy="6858000"/>
          </a:xfrm>
          <a:prstGeom prst="rect">
            <a:avLst/>
          </a:prstGeom>
          <a:solidFill>
            <a:srgbClr val="F1C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7414921-D24D-401F-8331-F9497C40E61C}"/>
              </a:ext>
            </a:extLst>
          </p:cNvPr>
          <p:cNvSpPr/>
          <p:nvPr/>
        </p:nvSpPr>
        <p:spPr>
          <a:xfrm>
            <a:off x="7721130" y="2039171"/>
            <a:ext cx="2863353" cy="2801313"/>
          </a:xfrm>
          <a:prstGeom prst="ellipse">
            <a:avLst/>
          </a:prstGeom>
          <a:blipFill>
            <a:blip r:embed="rId3"/>
            <a:stretch>
              <a:fillRect/>
            </a:stretch>
          </a:blipFill>
          <a:ln>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AC41AD0-9C18-43EB-A9FA-B35D2E70FF5B}"/>
              </a:ext>
            </a:extLst>
          </p:cNvPr>
          <p:cNvSpPr/>
          <p:nvPr/>
        </p:nvSpPr>
        <p:spPr>
          <a:xfrm>
            <a:off x="7715481" y="2039171"/>
            <a:ext cx="2863353" cy="2801313"/>
          </a:xfrm>
          <a:prstGeom prst="ellipse">
            <a:avLst/>
          </a:prstGeom>
          <a:solidFill>
            <a:srgbClr val="6C6C6C">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BE78238-64BF-47CA-ACE2-89CE67575567}"/>
              </a:ext>
            </a:extLst>
          </p:cNvPr>
          <p:cNvSpPr txBox="1"/>
          <p:nvPr/>
        </p:nvSpPr>
        <p:spPr>
          <a:xfrm>
            <a:off x="-1044738" y="1396434"/>
            <a:ext cx="5716350" cy="461665"/>
          </a:xfrm>
          <a:prstGeom prst="rect">
            <a:avLst/>
          </a:prstGeom>
          <a:noFill/>
        </p:spPr>
        <p:txBody>
          <a:bodyPr wrap="square" rtlCol="0">
            <a:spAutoFit/>
          </a:bodyPr>
          <a:lstStyle/>
          <a:p>
            <a:pPr algn="ctr"/>
            <a:r>
              <a:rPr lang="en-US" sz="2400" b="1" i="0" cap="all" dirty="0">
                <a:solidFill>
                  <a:srgbClr val="6C6C6C"/>
                </a:solidFill>
                <a:effectLst/>
                <a:latin typeface="Montserrat" panose="00000500000000000000" pitchFamily="2" charset="0"/>
              </a:rPr>
              <a:t>HOW IS AI USED?</a:t>
            </a:r>
          </a:p>
        </p:txBody>
      </p:sp>
      <p:sp>
        <p:nvSpPr>
          <p:cNvPr id="11" name="TextBox 10">
            <a:extLst>
              <a:ext uri="{FF2B5EF4-FFF2-40B4-BE49-F238E27FC236}">
                <a16:creationId xmlns:a16="http://schemas.microsoft.com/office/drawing/2014/main" id="{AB00100F-DBA6-41F9-B8FD-6F673ADFAFBA}"/>
              </a:ext>
            </a:extLst>
          </p:cNvPr>
          <p:cNvSpPr txBox="1"/>
          <p:nvPr/>
        </p:nvSpPr>
        <p:spPr>
          <a:xfrm>
            <a:off x="334392" y="1920872"/>
            <a:ext cx="7459593" cy="4001095"/>
          </a:xfrm>
          <a:prstGeom prst="rect">
            <a:avLst/>
          </a:prstGeom>
          <a:noFill/>
        </p:spPr>
        <p:txBody>
          <a:bodyPr wrap="square" rtlCol="0">
            <a:spAutoFit/>
          </a:bodyPr>
          <a:lstStyle/>
          <a:p>
            <a:pPr algn="l"/>
            <a:r>
              <a:rPr lang="en-US" sz="1600" b="1" i="0" dirty="0">
                <a:solidFill>
                  <a:srgbClr val="6C6C6C"/>
                </a:solidFill>
                <a:effectLst/>
                <a:latin typeface="Montserrat" panose="00000500000000000000" pitchFamily="2" charset="0"/>
              </a:rPr>
              <a:t>Artificial intelligence generally falls under two broad categories: </a:t>
            </a:r>
          </a:p>
          <a:p>
            <a:pPr algn="l"/>
            <a:endParaRPr lang="en-US" sz="1400" b="1" i="0" dirty="0">
              <a:solidFill>
                <a:srgbClr val="6C6C6C"/>
              </a:solidFill>
              <a:effectLst/>
              <a:latin typeface="Montserrat" panose="00000500000000000000" pitchFamily="2" charset="0"/>
            </a:endParaRPr>
          </a:p>
          <a:p>
            <a:pPr marL="285750" indent="-285750" algn="l">
              <a:buClr>
                <a:srgbClr val="F1C332"/>
              </a:buClr>
              <a:buFont typeface="Wingdings 2" panose="05020102010507070707" pitchFamily="18" charset="2"/>
              <a:buChar char=""/>
            </a:pPr>
            <a:r>
              <a:rPr lang="en-US" sz="1600" b="1" i="0" dirty="0">
                <a:solidFill>
                  <a:srgbClr val="6C6C6C"/>
                </a:solidFill>
                <a:effectLst/>
                <a:latin typeface="Montserrat" panose="00000500000000000000" pitchFamily="2" charset="0"/>
              </a:rPr>
              <a:t>Narrow AI:</a:t>
            </a:r>
            <a:r>
              <a:rPr lang="en-US" sz="1600" b="0" i="0" dirty="0">
                <a:solidFill>
                  <a:srgbClr val="6C6C6C"/>
                </a:solidFill>
                <a:effectLst/>
                <a:latin typeface="Montserrat" panose="00000500000000000000" pitchFamily="2" charset="0"/>
              </a:rPr>
              <a:t> Sometimes referred to as "Weak AI," this kind of artificial intelligence operates within a limited context and is a simulation of human intelligence. Narrow AI is often focused on performing a single task extremely well and while these machines may seem intelligent, they are operating under far more constraints and limitations than even the most basic human intelligence. </a:t>
            </a:r>
            <a:br>
              <a:rPr lang="en-US" sz="1600" b="0" i="0" dirty="0">
                <a:solidFill>
                  <a:srgbClr val="6C6C6C"/>
                </a:solidFill>
                <a:effectLst/>
                <a:latin typeface="Montserrat" panose="00000500000000000000" pitchFamily="2" charset="0"/>
              </a:rPr>
            </a:br>
            <a:r>
              <a:rPr lang="en-US" sz="1600" b="0" i="0" dirty="0">
                <a:solidFill>
                  <a:srgbClr val="6C6C6C"/>
                </a:solidFill>
                <a:effectLst/>
                <a:latin typeface="Montserrat" panose="00000500000000000000" pitchFamily="2" charset="0"/>
              </a:rPr>
              <a:t> </a:t>
            </a:r>
          </a:p>
          <a:p>
            <a:pPr marL="285750" indent="-285750" algn="l">
              <a:buClr>
                <a:srgbClr val="F1C332"/>
              </a:buClr>
              <a:buFont typeface="Wingdings 2" panose="05020102010507070707" pitchFamily="18" charset="2"/>
              <a:buChar char=""/>
            </a:pPr>
            <a:r>
              <a:rPr lang="en-US" sz="1600" b="1" i="0" dirty="0">
                <a:solidFill>
                  <a:srgbClr val="6C6C6C"/>
                </a:solidFill>
                <a:effectLst/>
                <a:latin typeface="Montserrat" panose="00000500000000000000" pitchFamily="2" charset="0"/>
              </a:rPr>
              <a:t>Artificial General Intelligence (AGI)</a:t>
            </a:r>
            <a:r>
              <a:rPr lang="en-US" sz="1600" b="0" i="0" dirty="0">
                <a:solidFill>
                  <a:srgbClr val="6C6C6C"/>
                </a:solidFill>
                <a:effectLst/>
                <a:latin typeface="Montserrat" panose="00000500000000000000" pitchFamily="2" charset="0"/>
              </a:rPr>
              <a:t>: AGI, sometimes referred to as "Strong AI," is the kind of artificial intelligence we see in the movies, like the robots from </a:t>
            </a:r>
            <a:r>
              <a:rPr lang="en-US" sz="1600" b="0" i="1" dirty="0">
                <a:solidFill>
                  <a:srgbClr val="6C6C6C"/>
                </a:solidFill>
                <a:effectLst/>
                <a:latin typeface="Montserrat" panose="00000500000000000000" pitchFamily="2" charset="0"/>
              </a:rPr>
              <a:t>Westworld</a:t>
            </a:r>
            <a:r>
              <a:rPr lang="en-US" sz="1600" b="0" i="0" dirty="0">
                <a:solidFill>
                  <a:srgbClr val="6C6C6C"/>
                </a:solidFill>
                <a:effectLst/>
                <a:latin typeface="Montserrat" panose="00000500000000000000" pitchFamily="2" charset="0"/>
              </a:rPr>
              <a:t> or Data from </a:t>
            </a:r>
            <a:r>
              <a:rPr lang="en-US" sz="1600" b="0" i="1" dirty="0">
                <a:solidFill>
                  <a:srgbClr val="6C6C6C"/>
                </a:solidFill>
                <a:effectLst/>
                <a:latin typeface="Montserrat" panose="00000500000000000000" pitchFamily="2" charset="0"/>
              </a:rPr>
              <a:t>Star Trek: The Next Generation</a:t>
            </a:r>
            <a:r>
              <a:rPr lang="en-US" sz="1600" b="0" i="0" dirty="0">
                <a:solidFill>
                  <a:srgbClr val="6C6C6C"/>
                </a:solidFill>
                <a:effectLst/>
                <a:latin typeface="Montserrat" panose="00000500000000000000" pitchFamily="2" charset="0"/>
              </a:rPr>
              <a:t>. AGI is a machine with general intelligence and, much like a human being, it can apply that intelligence to solve any problem. </a:t>
            </a:r>
          </a:p>
        </p:txBody>
      </p:sp>
    </p:spTree>
    <p:extLst>
      <p:ext uri="{BB962C8B-B14F-4D97-AF65-F5344CB8AC3E}">
        <p14:creationId xmlns:p14="http://schemas.microsoft.com/office/powerpoint/2010/main" val="1472869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2C593D-5D7F-47D5-840D-5BF8599909BF}"/>
              </a:ext>
            </a:extLst>
          </p:cNvPr>
          <p:cNvSpPr/>
          <p:nvPr/>
        </p:nvSpPr>
        <p:spPr>
          <a:xfrm>
            <a:off x="0" y="0"/>
            <a:ext cx="12228287" cy="6858000"/>
          </a:xfrm>
          <a:prstGeom prst="rect">
            <a:avLst/>
          </a:prstGeom>
          <a:solidFill>
            <a:srgbClr val="6C6C6C">
              <a:alpha val="5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7">
            <a:extLst>
              <a:ext uri="{FF2B5EF4-FFF2-40B4-BE49-F238E27FC236}">
                <a16:creationId xmlns:a16="http://schemas.microsoft.com/office/drawing/2014/main" id="{BD686A9E-AB70-4271-9380-71DE4A469F65}"/>
              </a:ext>
            </a:extLst>
          </p:cNvPr>
          <p:cNvSpPr/>
          <p:nvPr/>
        </p:nvSpPr>
        <p:spPr>
          <a:xfrm>
            <a:off x="0" y="-14514"/>
            <a:ext cx="10312401" cy="6872514"/>
          </a:xfrm>
          <a:custGeom>
            <a:avLst/>
            <a:gdLst>
              <a:gd name="connsiteX0" fmla="*/ 0 w 9608458"/>
              <a:gd name="connsiteY0" fmla="*/ 0 h 6858000"/>
              <a:gd name="connsiteX1" fmla="*/ 9608458 w 9608458"/>
              <a:gd name="connsiteY1" fmla="*/ 0 h 6858000"/>
              <a:gd name="connsiteX2" fmla="*/ 9608458 w 9608458"/>
              <a:gd name="connsiteY2" fmla="*/ 6858000 h 6858000"/>
              <a:gd name="connsiteX3" fmla="*/ 0 w 9608458"/>
              <a:gd name="connsiteY3" fmla="*/ 6858000 h 6858000"/>
              <a:gd name="connsiteX4" fmla="*/ 0 w 9608458"/>
              <a:gd name="connsiteY4" fmla="*/ 0 h 6858000"/>
              <a:gd name="connsiteX0" fmla="*/ 0 w 9608458"/>
              <a:gd name="connsiteY0" fmla="*/ 0 h 6858000"/>
              <a:gd name="connsiteX1" fmla="*/ 9608458 w 9608458"/>
              <a:gd name="connsiteY1" fmla="*/ 0 h 6858000"/>
              <a:gd name="connsiteX2" fmla="*/ 6850744 w 9608458"/>
              <a:gd name="connsiteY2" fmla="*/ 6843485 h 6858000"/>
              <a:gd name="connsiteX3" fmla="*/ 0 w 9608458"/>
              <a:gd name="connsiteY3" fmla="*/ 6858000 h 6858000"/>
              <a:gd name="connsiteX4" fmla="*/ 0 w 9608458"/>
              <a:gd name="connsiteY4" fmla="*/ 0 h 6858000"/>
              <a:gd name="connsiteX0" fmla="*/ 0 w 9608458"/>
              <a:gd name="connsiteY0" fmla="*/ 0 h 6872514"/>
              <a:gd name="connsiteX1" fmla="*/ 9608458 w 9608458"/>
              <a:gd name="connsiteY1" fmla="*/ 0 h 6872514"/>
              <a:gd name="connsiteX2" fmla="*/ 7082973 w 9608458"/>
              <a:gd name="connsiteY2" fmla="*/ 6872514 h 6872514"/>
              <a:gd name="connsiteX3" fmla="*/ 0 w 9608458"/>
              <a:gd name="connsiteY3" fmla="*/ 6858000 h 6872514"/>
              <a:gd name="connsiteX4" fmla="*/ 0 w 9608458"/>
              <a:gd name="connsiteY4" fmla="*/ 0 h 6872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8458" h="6872514">
                <a:moveTo>
                  <a:pt x="0" y="0"/>
                </a:moveTo>
                <a:lnTo>
                  <a:pt x="9608458" y="0"/>
                </a:lnTo>
                <a:lnTo>
                  <a:pt x="7082973" y="6872514"/>
                </a:lnTo>
                <a:lnTo>
                  <a:pt x="0" y="6858000"/>
                </a:lnTo>
                <a:lnTo>
                  <a:pt x="0" y="0"/>
                </a:lnTo>
                <a:close/>
              </a:path>
            </a:pathLst>
          </a:cu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B0B4A61-9AFC-45C9-B456-7BBAACA6DF7D}"/>
              </a:ext>
            </a:extLst>
          </p:cNvPr>
          <p:cNvSpPr/>
          <p:nvPr/>
        </p:nvSpPr>
        <p:spPr>
          <a:xfrm>
            <a:off x="0" y="-43544"/>
            <a:ext cx="9942286" cy="6930573"/>
          </a:xfrm>
          <a:custGeom>
            <a:avLst/>
            <a:gdLst>
              <a:gd name="connsiteX0" fmla="*/ 0 w 9608458"/>
              <a:gd name="connsiteY0" fmla="*/ 0 h 6858000"/>
              <a:gd name="connsiteX1" fmla="*/ 9608458 w 9608458"/>
              <a:gd name="connsiteY1" fmla="*/ 0 h 6858000"/>
              <a:gd name="connsiteX2" fmla="*/ 9608458 w 9608458"/>
              <a:gd name="connsiteY2" fmla="*/ 6858000 h 6858000"/>
              <a:gd name="connsiteX3" fmla="*/ 0 w 9608458"/>
              <a:gd name="connsiteY3" fmla="*/ 6858000 h 6858000"/>
              <a:gd name="connsiteX4" fmla="*/ 0 w 9608458"/>
              <a:gd name="connsiteY4" fmla="*/ 0 h 6858000"/>
              <a:gd name="connsiteX0" fmla="*/ 0 w 9608458"/>
              <a:gd name="connsiteY0" fmla="*/ 0 h 6858000"/>
              <a:gd name="connsiteX1" fmla="*/ 9608458 w 9608458"/>
              <a:gd name="connsiteY1" fmla="*/ 0 h 6858000"/>
              <a:gd name="connsiteX2" fmla="*/ 6850744 w 9608458"/>
              <a:gd name="connsiteY2" fmla="*/ 6843485 h 6858000"/>
              <a:gd name="connsiteX3" fmla="*/ 0 w 9608458"/>
              <a:gd name="connsiteY3" fmla="*/ 6858000 h 6858000"/>
              <a:gd name="connsiteX4" fmla="*/ 0 w 9608458"/>
              <a:gd name="connsiteY4" fmla="*/ 0 h 6858000"/>
              <a:gd name="connsiteX0" fmla="*/ 0 w 9608458"/>
              <a:gd name="connsiteY0" fmla="*/ 0 h 6872514"/>
              <a:gd name="connsiteX1" fmla="*/ 9608458 w 9608458"/>
              <a:gd name="connsiteY1" fmla="*/ 0 h 6872514"/>
              <a:gd name="connsiteX2" fmla="*/ 7082973 w 9608458"/>
              <a:gd name="connsiteY2" fmla="*/ 6872514 h 6872514"/>
              <a:gd name="connsiteX3" fmla="*/ 0 w 9608458"/>
              <a:gd name="connsiteY3" fmla="*/ 6858000 h 6872514"/>
              <a:gd name="connsiteX4" fmla="*/ 0 w 9608458"/>
              <a:gd name="connsiteY4" fmla="*/ 0 h 6872514"/>
              <a:gd name="connsiteX0" fmla="*/ 0 w 9869715"/>
              <a:gd name="connsiteY0" fmla="*/ 14515 h 6887029"/>
              <a:gd name="connsiteX1" fmla="*/ 9869715 w 9869715"/>
              <a:gd name="connsiteY1" fmla="*/ 0 h 6887029"/>
              <a:gd name="connsiteX2" fmla="*/ 7082973 w 9869715"/>
              <a:gd name="connsiteY2" fmla="*/ 6887029 h 6887029"/>
              <a:gd name="connsiteX3" fmla="*/ 0 w 9869715"/>
              <a:gd name="connsiteY3" fmla="*/ 6872515 h 6887029"/>
              <a:gd name="connsiteX4" fmla="*/ 0 w 9869715"/>
              <a:gd name="connsiteY4" fmla="*/ 14515 h 6887029"/>
              <a:gd name="connsiteX0" fmla="*/ 0 w 9942286"/>
              <a:gd name="connsiteY0" fmla="*/ 29030 h 6901544"/>
              <a:gd name="connsiteX1" fmla="*/ 9942286 w 9942286"/>
              <a:gd name="connsiteY1" fmla="*/ 0 h 6901544"/>
              <a:gd name="connsiteX2" fmla="*/ 7082973 w 9942286"/>
              <a:gd name="connsiteY2" fmla="*/ 6901544 h 6901544"/>
              <a:gd name="connsiteX3" fmla="*/ 0 w 9942286"/>
              <a:gd name="connsiteY3" fmla="*/ 6887030 h 6901544"/>
              <a:gd name="connsiteX4" fmla="*/ 0 w 9942286"/>
              <a:gd name="connsiteY4" fmla="*/ 29030 h 6901544"/>
              <a:gd name="connsiteX0" fmla="*/ 0 w 9942286"/>
              <a:gd name="connsiteY0" fmla="*/ 29030 h 6930573"/>
              <a:gd name="connsiteX1" fmla="*/ 9942286 w 9942286"/>
              <a:gd name="connsiteY1" fmla="*/ 0 h 6930573"/>
              <a:gd name="connsiteX2" fmla="*/ 7184573 w 9942286"/>
              <a:gd name="connsiteY2" fmla="*/ 6930573 h 6930573"/>
              <a:gd name="connsiteX3" fmla="*/ 0 w 9942286"/>
              <a:gd name="connsiteY3" fmla="*/ 6887030 h 6930573"/>
              <a:gd name="connsiteX4" fmla="*/ 0 w 9942286"/>
              <a:gd name="connsiteY4" fmla="*/ 29030 h 6930573"/>
              <a:gd name="connsiteX0" fmla="*/ 0 w 9942286"/>
              <a:gd name="connsiteY0" fmla="*/ 29030 h 6930573"/>
              <a:gd name="connsiteX1" fmla="*/ 9942286 w 9942286"/>
              <a:gd name="connsiteY1" fmla="*/ 0 h 6930573"/>
              <a:gd name="connsiteX2" fmla="*/ 7184573 w 9942286"/>
              <a:gd name="connsiteY2" fmla="*/ 6930573 h 6930573"/>
              <a:gd name="connsiteX3" fmla="*/ 14515 w 9942286"/>
              <a:gd name="connsiteY3" fmla="*/ 6916059 h 6930573"/>
              <a:gd name="connsiteX4" fmla="*/ 0 w 9942286"/>
              <a:gd name="connsiteY4" fmla="*/ 29030 h 6930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2286" h="6930573">
                <a:moveTo>
                  <a:pt x="0" y="29030"/>
                </a:moveTo>
                <a:lnTo>
                  <a:pt x="9942286" y="0"/>
                </a:lnTo>
                <a:lnTo>
                  <a:pt x="7184573" y="6930573"/>
                </a:lnTo>
                <a:lnTo>
                  <a:pt x="14515" y="6916059"/>
                </a:lnTo>
                <a:cubicBezTo>
                  <a:pt x="9677" y="4620383"/>
                  <a:pt x="4838" y="2324706"/>
                  <a:pt x="0" y="2903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97C9303E-DBB4-4450-BE96-2AF38E10D8AA}"/>
              </a:ext>
            </a:extLst>
          </p:cNvPr>
          <p:cNvSpPr txBox="1"/>
          <p:nvPr/>
        </p:nvSpPr>
        <p:spPr>
          <a:xfrm>
            <a:off x="2350846" y="282094"/>
            <a:ext cx="4512328"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6C6C6C"/>
                </a:solidFill>
                <a:effectLst/>
                <a:latin typeface="Montserrat" panose="00000500000000000000" pitchFamily="2" charset="0"/>
              </a:rPr>
              <a:t>HISTORY OF AI</a:t>
            </a:r>
            <a:endParaRPr kumimoji="0" lang="en-US" altLang="en-US" sz="2400" b="0" i="0" u="none" strike="noStrike" cap="none" normalizeH="0" baseline="0" dirty="0">
              <a:ln>
                <a:noFill/>
              </a:ln>
              <a:solidFill>
                <a:srgbClr val="6C6C6C"/>
              </a:solidFill>
              <a:effectLst/>
              <a:latin typeface="Montserrat" panose="00000500000000000000" pitchFamily="2" charset="0"/>
            </a:endParaRPr>
          </a:p>
        </p:txBody>
      </p:sp>
      <p:grpSp>
        <p:nvGrpSpPr>
          <p:cNvPr id="2" name="Group 1">
            <a:extLst>
              <a:ext uri="{FF2B5EF4-FFF2-40B4-BE49-F238E27FC236}">
                <a16:creationId xmlns:a16="http://schemas.microsoft.com/office/drawing/2014/main" id="{3E9CFD74-2B59-49EC-8CFD-383809265220}"/>
              </a:ext>
            </a:extLst>
          </p:cNvPr>
          <p:cNvGrpSpPr/>
          <p:nvPr/>
        </p:nvGrpSpPr>
        <p:grpSpPr>
          <a:xfrm>
            <a:off x="643872" y="718863"/>
            <a:ext cx="6219302" cy="353823"/>
            <a:chOff x="796257" y="2879460"/>
            <a:chExt cx="6219302" cy="353823"/>
          </a:xfrm>
        </p:grpSpPr>
        <p:sp>
          <p:nvSpPr>
            <p:cNvPr id="49" name="Freeform: Shape 48">
              <a:extLst>
                <a:ext uri="{FF2B5EF4-FFF2-40B4-BE49-F238E27FC236}">
                  <a16:creationId xmlns:a16="http://schemas.microsoft.com/office/drawing/2014/main" id="{66E0D136-F30C-45CA-A6C0-40A274641101}"/>
                </a:ext>
              </a:extLst>
            </p:cNvPr>
            <p:cNvSpPr/>
            <p:nvPr/>
          </p:nvSpPr>
          <p:spPr>
            <a:xfrm>
              <a:off x="796257" y="3034713"/>
              <a:ext cx="2863353" cy="43315"/>
            </a:xfrm>
            <a:custGeom>
              <a:avLst/>
              <a:gdLst>
                <a:gd name="connsiteX0" fmla="*/ 0 w 2689507"/>
                <a:gd name="connsiteY0" fmla="*/ 0 h 45719"/>
                <a:gd name="connsiteX1" fmla="*/ 2689507 w 2689507"/>
                <a:gd name="connsiteY1" fmla="*/ 0 h 45719"/>
                <a:gd name="connsiteX2" fmla="*/ 2686375 w 2689507"/>
                <a:gd name="connsiteY2" fmla="*/ 22859 h 45719"/>
                <a:gd name="connsiteX3" fmla="*/ 2689507 w 2689507"/>
                <a:gd name="connsiteY3" fmla="*/ 45719 h 45719"/>
                <a:gd name="connsiteX4" fmla="*/ 0 w 2689507"/>
                <a:gd name="connsiteY4" fmla="*/ 45719 h 45719"/>
                <a:gd name="connsiteX5" fmla="*/ 0 w 2689507"/>
                <a:gd name="connsiteY5"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89507" h="45719">
                  <a:moveTo>
                    <a:pt x="0" y="0"/>
                  </a:moveTo>
                  <a:lnTo>
                    <a:pt x="2689507" y="0"/>
                  </a:lnTo>
                  <a:lnTo>
                    <a:pt x="2686375" y="22859"/>
                  </a:lnTo>
                  <a:lnTo>
                    <a:pt x="2689507" y="45719"/>
                  </a:lnTo>
                  <a:lnTo>
                    <a:pt x="0" y="45719"/>
                  </a:lnTo>
                  <a:lnTo>
                    <a:pt x="0" y="0"/>
                  </a:lnTo>
                  <a:close/>
                </a:path>
              </a:pathLst>
            </a:custGeom>
            <a:solidFill>
              <a:srgbClr val="F1C33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 name="Freeform: Shape 47">
              <a:extLst>
                <a:ext uri="{FF2B5EF4-FFF2-40B4-BE49-F238E27FC236}">
                  <a16:creationId xmlns:a16="http://schemas.microsoft.com/office/drawing/2014/main" id="{32CDD219-050E-4B82-949E-FA53B6F22762}"/>
                </a:ext>
              </a:extLst>
            </p:cNvPr>
            <p:cNvSpPr/>
            <p:nvPr/>
          </p:nvSpPr>
          <p:spPr>
            <a:xfrm>
              <a:off x="4152206" y="3056371"/>
              <a:ext cx="2863353" cy="43315"/>
            </a:xfrm>
            <a:custGeom>
              <a:avLst/>
              <a:gdLst>
                <a:gd name="connsiteX0" fmla="*/ 0 w 2863353"/>
                <a:gd name="connsiteY0" fmla="*/ 0 h 45719"/>
                <a:gd name="connsiteX1" fmla="*/ 2863353 w 2863353"/>
                <a:gd name="connsiteY1" fmla="*/ 0 h 45719"/>
                <a:gd name="connsiteX2" fmla="*/ 2863353 w 2863353"/>
                <a:gd name="connsiteY2" fmla="*/ 45719 h 45719"/>
                <a:gd name="connsiteX3" fmla="*/ 0 w 2863353"/>
                <a:gd name="connsiteY3" fmla="*/ 45719 h 45719"/>
                <a:gd name="connsiteX4" fmla="*/ 3132 w 2863353"/>
                <a:gd name="connsiteY4" fmla="*/ 22859 h 45719"/>
                <a:gd name="connsiteX5" fmla="*/ 0 w 2863353"/>
                <a:gd name="connsiteY5"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3353" h="45719">
                  <a:moveTo>
                    <a:pt x="0" y="0"/>
                  </a:moveTo>
                  <a:lnTo>
                    <a:pt x="2863353" y="0"/>
                  </a:lnTo>
                  <a:lnTo>
                    <a:pt x="2863353" y="45719"/>
                  </a:lnTo>
                  <a:lnTo>
                    <a:pt x="0" y="45719"/>
                  </a:lnTo>
                  <a:lnTo>
                    <a:pt x="3132" y="22859"/>
                  </a:lnTo>
                  <a:lnTo>
                    <a:pt x="0" y="0"/>
                  </a:lnTo>
                  <a:close/>
                </a:path>
              </a:pathLst>
            </a:custGeom>
            <a:solidFill>
              <a:srgbClr val="F1C33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lowchart: Connector 52">
              <a:extLst>
                <a:ext uri="{FF2B5EF4-FFF2-40B4-BE49-F238E27FC236}">
                  <a16:creationId xmlns:a16="http://schemas.microsoft.com/office/drawing/2014/main" id="{44214267-EC1E-4C75-BD12-7A6AEAB5F85C}"/>
                </a:ext>
              </a:extLst>
            </p:cNvPr>
            <p:cNvSpPr/>
            <p:nvPr/>
          </p:nvSpPr>
          <p:spPr>
            <a:xfrm>
              <a:off x="3715175" y="2879460"/>
              <a:ext cx="325901" cy="353823"/>
            </a:xfrm>
            <a:prstGeom prst="flowChartConnector">
              <a:avLst/>
            </a:prstGeom>
            <a:solidFill>
              <a:srgbClr val="F1C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FCCF685B-B994-49D0-8805-56D799A6C4FC}"/>
              </a:ext>
            </a:extLst>
          </p:cNvPr>
          <p:cNvSpPr txBox="1"/>
          <p:nvPr/>
        </p:nvSpPr>
        <p:spPr>
          <a:xfrm>
            <a:off x="414926" y="1115390"/>
            <a:ext cx="8461828" cy="738664"/>
          </a:xfrm>
          <a:prstGeom prst="rect">
            <a:avLst/>
          </a:prstGeom>
          <a:noFill/>
        </p:spPr>
        <p:txBody>
          <a:bodyPr wrap="square" rtlCol="0">
            <a:spAutoFit/>
          </a:bodyPr>
          <a:lstStyle/>
          <a:p>
            <a:r>
              <a:rPr kumimoji="0" lang="en-US" altLang="en-US" sz="1200" b="0" i="0" u="none" strike="noStrike" cap="none" normalizeH="0" baseline="0" dirty="0">
                <a:ln>
                  <a:noFill/>
                </a:ln>
                <a:solidFill>
                  <a:srgbClr val="6C6C6C"/>
                </a:solidFill>
                <a:effectLst/>
                <a:latin typeface="Montserrat" panose="00000500000000000000" pitchFamily="2" charset="0"/>
              </a:rPr>
              <a:t>Intelligent robots and artificial beings first appeared in the ancient Greek myths of Antiquity. Aristotle's development of the syllogism and it's use of deductive reasoning was a key moment in mankind's quest to understand its own intelligence</a:t>
            </a:r>
            <a:r>
              <a:rPr kumimoji="0" lang="en-US" altLang="en-US" sz="1800" b="0" i="0" u="none" strike="noStrike" cap="none" normalizeH="0" baseline="0" dirty="0">
                <a:ln>
                  <a:noFill/>
                </a:ln>
                <a:solidFill>
                  <a:srgbClr val="3A3B41"/>
                </a:solidFill>
                <a:effectLst/>
                <a:latin typeface="Lora"/>
              </a:rPr>
              <a:t>.</a:t>
            </a:r>
            <a:endParaRPr lang="en-US" dirty="0"/>
          </a:p>
        </p:txBody>
      </p:sp>
      <p:sp>
        <p:nvSpPr>
          <p:cNvPr id="14" name="TextBox 13">
            <a:extLst>
              <a:ext uri="{FF2B5EF4-FFF2-40B4-BE49-F238E27FC236}">
                <a16:creationId xmlns:a16="http://schemas.microsoft.com/office/drawing/2014/main" id="{66B43595-F330-442A-BDC9-39EFA2B75725}"/>
              </a:ext>
            </a:extLst>
          </p:cNvPr>
          <p:cNvSpPr txBox="1"/>
          <p:nvPr/>
        </p:nvSpPr>
        <p:spPr>
          <a:xfrm>
            <a:off x="1405260" y="2079410"/>
            <a:ext cx="2016816" cy="64633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6C6C6C"/>
                </a:solidFill>
                <a:effectLst/>
                <a:latin typeface="Montserrat" panose="00000500000000000000" pitchFamily="2" charset="0"/>
              </a:rPr>
              <a:t>1963</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rgbClr val="6C6C6C"/>
                </a:solidFill>
                <a:effectLst/>
                <a:latin typeface="Montserrat" panose="00000500000000000000" pitchFamily="2" charset="0"/>
              </a:rPr>
              <a:t>John McCarthy starts the AI Lab at Stanford</a:t>
            </a:r>
            <a:endParaRPr lang="en-US" sz="1000" dirty="0">
              <a:solidFill>
                <a:srgbClr val="6C6C6C"/>
              </a:solidFill>
              <a:latin typeface="Montserrat" panose="00000500000000000000" pitchFamily="2" charset="0"/>
            </a:endParaRPr>
          </a:p>
        </p:txBody>
      </p:sp>
      <p:sp>
        <p:nvSpPr>
          <p:cNvPr id="30" name="TextBox 29">
            <a:extLst>
              <a:ext uri="{FF2B5EF4-FFF2-40B4-BE49-F238E27FC236}">
                <a16:creationId xmlns:a16="http://schemas.microsoft.com/office/drawing/2014/main" id="{773E43F9-796D-4A5B-9BB5-265012B0CD62}"/>
              </a:ext>
            </a:extLst>
          </p:cNvPr>
          <p:cNvSpPr txBox="1"/>
          <p:nvPr/>
        </p:nvSpPr>
        <p:spPr>
          <a:xfrm>
            <a:off x="1315146" y="3143653"/>
            <a:ext cx="2016816" cy="80021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6C6C6C"/>
                </a:solidFill>
                <a:effectLst/>
                <a:latin typeface="Montserrat" panose="00000500000000000000" pitchFamily="2" charset="0"/>
              </a:rPr>
              <a:t>1972</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rgbClr val="6C6C6C"/>
                </a:solidFill>
                <a:effectLst/>
                <a:latin typeface="Montserrat" panose="00000500000000000000" pitchFamily="2" charset="0"/>
              </a:rPr>
              <a:t>The logic programming language PROLOG is created</a:t>
            </a:r>
            <a:r>
              <a:rPr kumimoji="0" lang="en-US" altLang="en-US" sz="1000" b="0" i="0" u="none" strike="noStrike" cap="none" normalizeH="0" baseline="0" dirty="0">
                <a:ln>
                  <a:noFill/>
                </a:ln>
                <a:solidFill>
                  <a:srgbClr val="6C6C6C"/>
                </a:solidFill>
                <a:effectLst/>
                <a:latin typeface="Lora"/>
              </a:rPr>
              <a:t>.</a:t>
            </a:r>
          </a:p>
        </p:txBody>
      </p:sp>
      <p:sp>
        <p:nvSpPr>
          <p:cNvPr id="37" name="TextBox 36">
            <a:extLst>
              <a:ext uri="{FF2B5EF4-FFF2-40B4-BE49-F238E27FC236}">
                <a16:creationId xmlns:a16="http://schemas.microsoft.com/office/drawing/2014/main" id="{89867B08-5E51-4238-AD41-1C70D1B945A9}"/>
              </a:ext>
            </a:extLst>
          </p:cNvPr>
          <p:cNvSpPr txBox="1"/>
          <p:nvPr/>
        </p:nvSpPr>
        <p:spPr>
          <a:xfrm>
            <a:off x="1349199" y="4303454"/>
            <a:ext cx="2157529" cy="95410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6C6C6C"/>
                </a:solidFill>
                <a:effectLst/>
                <a:latin typeface="Montserrat" panose="00000500000000000000" pitchFamily="2" charset="0"/>
              </a:rPr>
              <a:t>1991</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rgbClr val="6C6C6C"/>
                </a:solidFill>
                <a:effectLst/>
                <a:latin typeface="Montserrat" panose="00000500000000000000" pitchFamily="2" charset="0"/>
              </a:rPr>
              <a:t>U.S. forces deploy DART, an automated logistics planning and scheduling tool, during the Gulf War.</a:t>
            </a:r>
          </a:p>
        </p:txBody>
      </p:sp>
      <p:sp>
        <p:nvSpPr>
          <p:cNvPr id="39" name="TextBox 38">
            <a:extLst>
              <a:ext uri="{FF2B5EF4-FFF2-40B4-BE49-F238E27FC236}">
                <a16:creationId xmlns:a16="http://schemas.microsoft.com/office/drawing/2014/main" id="{98FF2C7C-345B-40EB-9ED5-876B99B281D9}"/>
              </a:ext>
            </a:extLst>
          </p:cNvPr>
          <p:cNvSpPr txBox="1"/>
          <p:nvPr/>
        </p:nvSpPr>
        <p:spPr>
          <a:xfrm>
            <a:off x="4944430" y="4408585"/>
            <a:ext cx="2016816" cy="64633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6C6C6C"/>
                </a:solidFill>
                <a:effectLst/>
                <a:latin typeface="Montserrat" panose="00000500000000000000" pitchFamily="2" charset="0"/>
              </a:rPr>
              <a:t>2011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6C6C6C"/>
                </a:solidFill>
                <a:effectLst/>
                <a:latin typeface="Montserrat" panose="00000500000000000000" pitchFamily="2" charset="0"/>
              </a:rPr>
              <a:t>IBM's Watson trounces the competition on </a:t>
            </a:r>
            <a:r>
              <a:rPr kumimoji="0" lang="en-US" altLang="en-US" sz="1000" b="0" i="1" u="none" strike="noStrike" cap="none" normalizeH="0" baseline="0" dirty="0">
                <a:ln>
                  <a:noFill/>
                </a:ln>
                <a:solidFill>
                  <a:srgbClr val="6C6C6C"/>
                </a:solidFill>
                <a:effectLst/>
                <a:latin typeface="Montserrat" panose="00000500000000000000" pitchFamily="2" charset="0"/>
              </a:rPr>
              <a:t>Jeopardy</a:t>
            </a:r>
            <a:r>
              <a:rPr kumimoji="0" lang="en-US" altLang="en-US" sz="1000" b="0" i="1" u="none" strike="noStrike" cap="none" normalizeH="0" baseline="0" dirty="0">
                <a:ln>
                  <a:noFill/>
                </a:ln>
                <a:solidFill>
                  <a:srgbClr val="3A3B41"/>
                </a:solidFill>
                <a:effectLst/>
                <a:latin typeface="Lora"/>
              </a:rPr>
              <a:t>!. </a:t>
            </a:r>
            <a:endParaRPr lang="en-US" sz="1000" dirty="0">
              <a:latin typeface="Montserrat" panose="00000500000000000000" pitchFamily="2" charset="0"/>
            </a:endParaRPr>
          </a:p>
        </p:txBody>
      </p:sp>
      <p:sp>
        <p:nvSpPr>
          <p:cNvPr id="40" name="TextBox 39">
            <a:extLst>
              <a:ext uri="{FF2B5EF4-FFF2-40B4-BE49-F238E27FC236}">
                <a16:creationId xmlns:a16="http://schemas.microsoft.com/office/drawing/2014/main" id="{2FA25923-7FB8-4097-9F70-D1CE23FB1581}"/>
              </a:ext>
            </a:extLst>
          </p:cNvPr>
          <p:cNvSpPr txBox="1"/>
          <p:nvPr/>
        </p:nvSpPr>
        <p:spPr>
          <a:xfrm>
            <a:off x="4877809" y="3193117"/>
            <a:ext cx="2364820" cy="95410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6C6C6C"/>
                </a:solidFill>
                <a:effectLst/>
                <a:latin typeface="Montserrat" panose="00000500000000000000" pitchFamily="2" charset="0"/>
              </a:rPr>
              <a:t>2008</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6C6C6C"/>
                </a:solidFill>
                <a:effectLst/>
                <a:latin typeface="Montserrat" panose="00000500000000000000" pitchFamily="2" charset="0"/>
              </a:rPr>
              <a:t>Google makes breakthroughs in speech recognition and introduces the feature in its iPhone app</a:t>
            </a:r>
            <a:endParaRPr lang="en-US" sz="1000" dirty="0">
              <a:solidFill>
                <a:srgbClr val="6C6C6C"/>
              </a:solidFill>
              <a:latin typeface="Montserrat" panose="00000500000000000000" pitchFamily="2" charset="0"/>
            </a:endParaRPr>
          </a:p>
        </p:txBody>
      </p:sp>
      <p:sp>
        <p:nvSpPr>
          <p:cNvPr id="42" name="TextBox 41">
            <a:extLst>
              <a:ext uri="{FF2B5EF4-FFF2-40B4-BE49-F238E27FC236}">
                <a16:creationId xmlns:a16="http://schemas.microsoft.com/office/drawing/2014/main" id="{2D430EE7-CF2D-41BB-BDA7-9401D6004549}"/>
              </a:ext>
            </a:extLst>
          </p:cNvPr>
          <p:cNvSpPr txBox="1"/>
          <p:nvPr/>
        </p:nvSpPr>
        <p:spPr>
          <a:xfrm>
            <a:off x="4877809" y="2031152"/>
            <a:ext cx="2016816" cy="80021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6C6C6C"/>
                </a:solidFill>
                <a:effectLst/>
                <a:latin typeface="Montserrat" panose="00000500000000000000" pitchFamily="2" charset="0"/>
              </a:rPr>
              <a:t>1997</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rgbClr val="6C6C6C"/>
                </a:solidFill>
                <a:effectLst/>
                <a:latin typeface="Montserrat" panose="00000500000000000000" pitchFamily="2" charset="0"/>
              </a:rPr>
              <a:t>IBM's Deep Blue beats world chess champion Gary Kasparov</a:t>
            </a:r>
          </a:p>
        </p:txBody>
      </p:sp>
      <p:grpSp>
        <p:nvGrpSpPr>
          <p:cNvPr id="15" name="Group 14">
            <a:extLst>
              <a:ext uri="{FF2B5EF4-FFF2-40B4-BE49-F238E27FC236}">
                <a16:creationId xmlns:a16="http://schemas.microsoft.com/office/drawing/2014/main" id="{2AA9F97E-D0F6-45FD-9CB7-FAF132F98497}"/>
              </a:ext>
            </a:extLst>
          </p:cNvPr>
          <p:cNvGrpSpPr/>
          <p:nvPr/>
        </p:nvGrpSpPr>
        <p:grpSpPr>
          <a:xfrm>
            <a:off x="3977589" y="2138310"/>
            <a:ext cx="765628" cy="738664"/>
            <a:chOff x="3977589" y="2138310"/>
            <a:chExt cx="765628" cy="738664"/>
          </a:xfrm>
        </p:grpSpPr>
        <p:sp>
          <p:nvSpPr>
            <p:cNvPr id="26" name="Oval 25">
              <a:extLst>
                <a:ext uri="{FF2B5EF4-FFF2-40B4-BE49-F238E27FC236}">
                  <a16:creationId xmlns:a16="http://schemas.microsoft.com/office/drawing/2014/main" id="{BA7B736A-562E-460D-A8E7-01A623A2FB62}"/>
                </a:ext>
              </a:extLst>
            </p:cNvPr>
            <p:cNvSpPr/>
            <p:nvPr/>
          </p:nvSpPr>
          <p:spPr>
            <a:xfrm>
              <a:off x="3977589" y="2138310"/>
              <a:ext cx="765628" cy="738664"/>
            </a:xfrm>
            <a:prstGeom prst="ellipse">
              <a:avLst/>
            </a:prstGeom>
            <a:solidFill>
              <a:srgbClr val="F1C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Robot">
              <a:extLst>
                <a:ext uri="{FF2B5EF4-FFF2-40B4-BE49-F238E27FC236}">
                  <a16:creationId xmlns:a16="http://schemas.microsoft.com/office/drawing/2014/main" id="{04C08C0C-3B15-46A4-B6CF-A53717832C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57921" y="2204284"/>
              <a:ext cx="604963" cy="546830"/>
            </a:xfrm>
            <a:prstGeom prst="rect">
              <a:avLst/>
            </a:prstGeom>
          </p:spPr>
        </p:pic>
      </p:grpSp>
      <p:grpSp>
        <p:nvGrpSpPr>
          <p:cNvPr id="17" name="Group 16">
            <a:extLst>
              <a:ext uri="{FF2B5EF4-FFF2-40B4-BE49-F238E27FC236}">
                <a16:creationId xmlns:a16="http://schemas.microsoft.com/office/drawing/2014/main" id="{E01D6962-DFE7-4121-9ADA-AFD1C892869E}"/>
              </a:ext>
            </a:extLst>
          </p:cNvPr>
          <p:cNvGrpSpPr/>
          <p:nvPr/>
        </p:nvGrpSpPr>
        <p:grpSpPr>
          <a:xfrm>
            <a:off x="3977589" y="3248003"/>
            <a:ext cx="765628" cy="738664"/>
            <a:chOff x="3977589" y="3248003"/>
            <a:chExt cx="765628" cy="738664"/>
          </a:xfrm>
        </p:grpSpPr>
        <p:sp>
          <p:nvSpPr>
            <p:cNvPr id="25" name="Oval 24">
              <a:extLst>
                <a:ext uri="{FF2B5EF4-FFF2-40B4-BE49-F238E27FC236}">
                  <a16:creationId xmlns:a16="http://schemas.microsoft.com/office/drawing/2014/main" id="{8BBF3825-14F1-44C9-81BF-8C33A8FC9543}"/>
                </a:ext>
              </a:extLst>
            </p:cNvPr>
            <p:cNvSpPr/>
            <p:nvPr/>
          </p:nvSpPr>
          <p:spPr>
            <a:xfrm>
              <a:off x="3977589" y="3248003"/>
              <a:ext cx="765628" cy="738664"/>
            </a:xfrm>
            <a:prstGeom prst="ellipse">
              <a:avLst/>
            </a:prstGeom>
            <a:solidFill>
              <a:srgbClr val="F1C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Graphic 45" descr="Robot">
              <a:extLst>
                <a:ext uri="{FF2B5EF4-FFF2-40B4-BE49-F238E27FC236}">
                  <a16:creationId xmlns:a16="http://schemas.microsoft.com/office/drawing/2014/main" id="{F07145EB-60DE-44E7-90AC-1B227AAC65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42145" y="3332115"/>
              <a:ext cx="604963" cy="546830"/>
            </a:xfrm>
            <a:prstGeom prst="rect">
              <a:avLst/>
            </a:prstGeom>
          </p:spPr>
        </p:pic>
      </p:grpSp>
      <p:grpSp>
        <p:nvGrpSpPr>
          <p:cNvPr id="19" name="Group 18">
            <a:extLst>
              <a:ext uri="{FF2B5EF4-FFF2-40B4-BE49-F238E27FC236}">
                <a16:creationId xmlns:a16="http://schemas.microsoft.com/office/drawing/2014/main" id="{292C0446-C247-4D6E-A5F6-45952404A64B}"/>
              </a:ext>
            </a:extLst>
          </p:cNvPr>
          <p:cNvGrpSpPr/>
          <p:nvPr/>
        </p:nvGrpSpPr>
        <p:grpSpPr>
          <a:xfrm>
            <a:off x="3964405" y="4435572"/>
            <a:ext cx="765628" cy="738664"/>
            <a:chOff x="3964405" y="4435572"/>
            <a:chExt cx="765628" cy="738664"/>
          </a:xfrm>
        </p:grpSpPr>
        <p:sp>
          <p:nvSpPr>
            <p:cNvPr id="28" name="Oval 27">
              <a:extLst>
                <a:ext uri="{FF2B5EF4-FFF2-40B4-BE49-F238E27FC236}">
                  <a16:creationId xmlns:a16="http://schemas.microsoft.com/office/drawing/2014/main" id="{256B2E0B-F96B-4785-A4B0-6FCAA8A00073}"/>
                </a:ext>
              </a:extLst>
            </p:cNvPr>
            <p:cNvSpPr/>
            <p:nvPr/>
          </p:nvSpPr>
          <p:spPr>
            <a:xfrm>
              <a:off x="3964405" y="4435572"/>
              <a:ext cx="765628" cy="738664"/>
            </a:xfrm>
            <a:prstGeom prst="ellipse">
              <a:avLst/>
            </a:prstGeom>
            <a:solidFill>
              <a:srgbClr val="F1C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Graphic 46" descr="Robot">
              <a:extLst>
                <a:ext uri="{FF2B5EF4-FFF2-40B4-BE49-F238E27FC236}">
                  <a16:creationId xmlns:a16="http://schemas.microsoft.com/office/drawing/2014/main" id="{4777A674-9D6B-4657-BCE8-8F61B484D39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57920" y="4507092"/>
              <a:ext cx="604963" cy="546830"/>
            </a:xfrm>
            <a:prstGeom prst="rect">
              <a:avLst/>
            </a:prstGeom>
          </p:spPr>
        </p:pic>
      </p:grpSp>
      <p:grpSp>
        <p:nvGrpSpPr>
          <p:cNvPr id="11" name="Group 10">
            <a:extLst>
              <a:ext uri="{FF2B5EF4-FFF2-40B4-BE49-F238E27FC236}">
                <a16:creationId xmlns:a16="http://schemas.microsoft.com/office/drawing/2014/main" id="{E7F8F903-4343-47D8-A51A-8E4E8BD90EC9}"/>
              </a:ext>
            </a:extLst>
          </p:cNvPr>
          <p:cNvGrpSpPr/>
          <p:nvPr/>
        </p:nvGrpSpPr>
        <p:grpSpPr>
          <a:xfrm>
            <a:off x="466933" y="4356971"/>
            <a:ext cx="765628" cy="738664"/>
            <a:chOff x="466933" y="4356971"/>
            <a:chExt cx="765628" cy="738664"/>
          </a:xfrm>
        </p:grpSpPr>
        <p:sp>
          <p:nvSpPr>
            <p:cNvPr id="27" name="Oval 26">
              <a:extLst>
                <a:ext uri="{FF2B5EF4-FFF2-40B4-BE49-F238E27FC236}">
                  <a16:creationId xmlns:a16="http://schemas.microsoft.com/office/drawing/2014/main" id="{3DF9025B-8DCF-478F-9028-C721B7EB888A}"/>
                </a:ext>
              </a:extLst>
            </p:cNvPr>
            <p:cNvSpPr/>
            <p:nvPr/>
          </p:nvSpPr>
          <p:spPr>
            <a:xfrm>
              <a:off x="466933" y="4356971"/>
              <a:ext cx="765628" cy="738664"/>
            </a:xfrm>
            <a:prstGeom prst="ellipse">
              <a:avLst/>
            </a:prstGeom>
            <a:solidFill>
              <a:srgbClr val="F1C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0" name="Graphic 49" descr="Robot">
              <a:extLst>
                <a:ext uri="{FF2B5EF4-FFF2-40B4-BE49-F238E27FC236}">
                  <a16:creationId xmlns:a16="http://schemas.microsoft.com/office/drawing/2014/main" id="{E0C0AF0A-2C60-4AA2-B811-AB44A46D6D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955" y="4444287"/>
              <a:ext cx="604963" cy="546830"/>
            </a:xfrm>
            <a:prstGeom prst="rect">
              <a:avLst/>
            </a:prstGeom>
          </p:spPr>
        </p:pic>
      </p:grpSp>
      <p:grpSp>
        <p:nvGrpSpPr>
          <p:cNvPr id="9" name="Group 8">
            <a:extLst>
              <a:ext uri="{FF2B5EF4-FFF2-40B4-BE49-F238E27FC236}">
                <a16:creationId xmlns:a16="http://schemas.microsoft.com/office/drawing/2014/main" id="{316E16FF-7BE0-492E-A762-50169DBF82D7}"/>
              </a:ext>
            </a:extLst>
          </p:cNvPr>
          <p:cNvGrpSpPr/>
          <p:nvPr/>
        </p:nvGrpSpPr>
        <p:grpSpPr>
          <a:xfrm>
            <a:off x="414926" y="3140281"/>
            <a:ext cx="765628" cy="738664"/>
            <a:chOff x="414926" y="3140281"/>
            <a:chExt cx="765628" cy="738664"/>
          </a:xfrm>
        </p:grpSpPr>
        <p:sp>
          <p:nvSpPr>
            <p:cNvPr id="24" name="Oval 23">
              <a:extLst>
                <a:ext uri="{FF2B5EF4-FFF2-40B4-BE49-F238E27FC236}">
                  <a16:creationId xmlns:a16="http://schemas.microsoft.com/office/drawing/2014/main" id="{BD789D2B-37D7-4D20-B1A8-51631FB7ED7B}"/>
                </a:ext>
              </a:extLst>
            </p:cNvPr>
            <p:cNvSpPr/>
            <p:nvPr/>
          </p:nvSpPr>
          <p:spPr>
            <a:xfrm>
              <a:off x="414926" y="3140281"/>
              <a:ext cx="765628" cy="738664"/>
            </a:xfrm>
            <a:prstGeom prst="ellipse">
              <a:avLst/>
            </a:prstGeom>
            <a:solidFill>
              <a:srgbClr val="F1C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Graphic 50" descr="Robot">
              <a:extLst>
                <a:ext uri="{FF2B5EF4-FFF2-40B4-BE49-F238E27FC236}">
                  <a16:creationId xmlns:a16="http://schemas.microsoft.com/office/drawing/2014/main" id="{DF8355DA-CCB1-43DF-AAEA-802EC3B035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5258" y="3218949"/>
              <a:ext cx="604963" cy="546830"/>
            </a:xfrm>
            <a:prstGeom prst="rect">
              <a:avLst/>
            </a:prstGeom>
          </p:spPr>
        </p:pic>
      </p:grpSp>
      <p:grpSp>
        <p:nvGrpSpPr>
          <p:cNvPr id="6" name="Group 5">
            <a:extLst>
              <a:ext uri="{FF2B5EF4-FFF2-40B4-BE49-F238E27FC236}">
                <a16:creationId xmlns:a16="http://schemas.microsoft.com/office/drawing/2014/main" id="{765A5419-38FF-4783-971E-DB8143C5D868}"/>
              </a:ext>
            </a:extLst>
          </p:cNvPr>
          <p:cNvGrpSpPr/>
          <p:nvPr/>
        </p:nvGrpSpPr>
        <p:grpSpPr>
          <a:xfrm>
            <a:off x="466933" y="2061929"/>
            <a:ext cx="765628" cy="738664"/>
            <a:chOff x="466933" y="2061929"/>
            <a:chExt cx="765628" cy="738664"/>
          </a:xfrm>
        </p:grpSpPr>
        <p:sp>
          <p:nvSpPr>
            <p:cNvPr id="13" name="Oval 12">
              <a:extLst>
                <a:ext uri="{FF2B5EF4-FFF2-40B4-BE49-F238E27FC236}">
                  <a16:creationId xmlns:a16="http://schemas.microsoft.com/office/drawing/2014/main" id="{3300E3BB-B856-4AE6-9415-A321EF6640C4}"/>
                </a:ext>
              </a:extLst>
            </p:cNvPr>
            <p:cNvSpPr/>
            <p:nvPr/>
          </p:nvSpPr>
          <p:spPr>
            <a:xfrm>
              <a:off x="466933" y="2061929"/>
              <a:ext cx="765628" cy="738664"/>
            </a:xfrm>
            <a:prstGeom prst="ellipse">
              <a:avLst/>
            </a:prstGeom>
            <a:solidFill>
              <a:srgbClr val="F1C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Graphic 56" descr="Robot">
              <a:extLst>
                <a:ext uri="{FF2B5EF4-FFF2-40B4-BE49-F238E27FC236}">
                  <a16:creationId xmlns:a16="http://schemas.microsoft.com/office/drawing/2014/main" id="{0FA37DF4-AE04-47B3-9A72-5A4B9AC168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7265" y="2133543"/>
              <a:ext cx="604963" cy="546830"/>
            </a:xfrm>
            <a:prstGeom prst="rect">
              <a:avLst/>
            </a:prstGeom>
          </p:spPr>
        </p:pic>
      </p:grpSp>
    </p:spTree>
    <p:extLst>
      <p:ext uri="{BB962C8B-B14F-4D97-AF65-F5344CB8AC3E}">
        <p14:creationId xmlns:p14="http://schemas.microsoft.com/office/powerpoint/2010/main" val="20402538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25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25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25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25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250"/>
                                        <p:tgtEl>
                                          <p:spTgt spid="4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25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25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25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fade">
                                      <p:cBhvr>
                                        <p:cTn id="57" dur="250"/>
                                        <p:tgtEl>
                                          <p:spTgt spid="4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fade">
                                      <p:cBhvr>
                                        <p:cTn id="62" dur="25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fade">
                                      <p:cBhvr>
                                        <p:cTn id="67" dur="250"/>
                                        <p:tgtEl>
                                          <p:spTgt spid="3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fade">
                                      <p:cBhvr>
                                        <p:cTn id="72" dur="250"/>
                                        <p:tgtEl>
                                          <p:spTgt spid="1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fade">
                                      <p:cBhvr>
                                        <p:cTn id="77" dur="25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P spid="30" grpId="0"/>
      <p:bldP spid="37" grpId="0"/>
      <p:bldP spid="39" grpId="0"/>
      <p:bldP spid="40"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1000" r="-11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590D6BB-8BB7-43EF-A8C6-E58AA3BC76E9}"/>
              </a:ext>
            </a:extLst>
          </p:cNvPr>
          <p:cNvSpPr/>
          <p:nvPr/>
        </p:nvSpPr>
        <p:spPr>
          <a:xfrm>
            <a:off x="0" y="0"/>
            <a:ext cx="12192000" cy="6858000"/>
          </a:xfrm>
          <a:prstGeom prst="rect">
            <a:avLst/>
          </a:prstGeom>
          <a:solidFill>
            <a:srgbClr val="6C6C6C">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Top Corners Rounded 14">
            <a:extLst>
              <a:ext uri="{FF2B5EF4-FFF2-40B4-BE49-F238E27FC236}">
                <a16:creationId xmlns:a16="http://schemas.microsoft.com/office/drawing/2014/main" id="{7895DEED-F521-4B00-A582-CB608960D6C1}"/>
              </a:ext>
            </a:extLst>
          </p:cNvPr>
          <p:cNvSpPr/>
          <p:nvPr/>
        </p:nvSpPr>
        <p:spPr>
          <a:xfrm rot="16200000">
            <a:off x="4610102" y="-662213"/>
            <a:ext cx="6858000" cy="8182428"/>
          </a:xfrm>
          <a:prstGeom prst="round2SameRect">
            <a:avLst/>
          </a:prstGeom>
          <a:solidFill>
            <a:srgbClr val="F1C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Top Corners Rounded 15">
            <a:extLst>
              <a:ext uri="{FF2B5EF4-FFF2-40B4-BE49-F238E27FC236}">
                <a16:creationId xmlns:a16="http://schemas.microsoft.com/office/drawing/2014/main" id="{64C9FEB8-770F-407F-8504-EB1246924129}"/>
              </a:ext>
            </a:extLst>
          </p:cNvPr>
          <p:cNvSpPr/>
          <p:nvPr/>
        </p:nvSpPr>
        <p:spPr>
          <a:xfrm rot="16200000">
            <a:off x="4749801" y="-584201"/>
            <a:ext cx="6858000" cy="8026399"/>
          </a:xfrm>
          <a:prstGeom prst="round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361A9DC-6F27-467F-A204-BBB3A0318566}"/>
              </a:ext>
            </a:extLst>
          </p:cNvPr>
          <p:cNvSpPr txBox="1"/>
          <p:nvPr/>
        </p:nvSpPr>
        <p:spPr>
          <a:xfrm>
            <a:off x="5065486" y="944824"/>
            <a:ext cx="6781800" cy="461665"/>
          </a:xfrm>
          <a:prstGeom prst="rect">
            <a:avLst/>
          </a:prstGeom>
          <a:noFill/>
        </p:spPr>
        <p:txBody>
          <a:bodyPr wrap="square" rtlCol="0">
            <a:spAutoFit/>
          </a:bodyPr>
          <a:lstStyle/>
          <a:p>
            <a:pPr algn="l"/>
            <a:r>
              <a:rPr lang="en-US" sz="2400" b="1" i="0" cap="all" dirty="0">
                <a:solidFill>
                  <a:srgbClr val="6C6C6C"/>
                </a:solidFill>
                <a:effectLst/>
                <a:latin typeface="Montserrat"/>
              </a:rPr>
              <a:t>ARTIFICIAL INTELLIGENCE EXAMPLES</a:t>
            </a:r>
          </a:p>
        </p:txBody>
      </p:sp>
      <p:sp>
        <p:nvSpPr>
          <p:cNvPr id="19" name="TextBox 18">
            <a:extLst>
              <a:ext uri="{FF2B5EF4-FFF2-40B4-BE49-F238E27FC236}">
                <a16:creationId xmlns:a16="http://schemas.microsoft.com/office/drawing/2014/main" id="{774C84DA-D467-4166-8AE1-0DD2F7206748}"/>
              </a:ext>
            </a:extLst>
          </p:cNvPr>
          <p:cNvSpPr txBox="1"/>
          <p:nvPr/>
        </p:nvSpPr>
        <p:spPr>
          <a:xfrm>
            <a:off x="5065486" y="1462704"/>
            <a:ext cx="5588000" cy="3293209"/>
          </a:xfrm>
          <a:prstGeom prst="rect">
            <a:avLst/>
          </a:prstGeom>
          <a:noFill/>
        </p:spPr>
        <p:txBody>
          <a:bodyPr wrap="square" rtlCol="0">
            <a:spAutoFit/>
          </a:bodyPr>
          <a:lstStyle/>
          <a:p>
            <a:pPr marL="342900" indent="-342900" algn="l">
              <a:buClr>
                <a:srgbClr val="F1C332"/>
              </a:buClr>
              <a:buFont typeface="Wingdings 2" panose="05020102010507070707" pitchFamily="18" charset="2"/>
              <a:buChar char=""/>
            </a:pPr>
            <a:r>
              <a:rPr lang="en-US" sz="1600" b="0" i="0" dirty="0">
                <a:solidFill>
                  <a:srgbClr val="6C6C6C"/>
                </a:solidFill>
                <a:effectLst/>
                <a:latin typeface="Montserrat"/>
              </a:rPr>
              <a:t>Smart assistants (like Siri and Alexa)</a:t>
            </a:r>
          </a:p>
          <a:p>
            <a:pPr marL="342900" indent="-342900" algn="l">
              <a:buClr>
                <a:srgbClr val="F1C332"/>
              </a:buClr>
              <a:buFont typeface="Wingdings 2" panose="05020102010507070707" pitchFamily="18" charset="2"/>
              <a:buChar char=""/>
            </a:pPr>
            <a:r>
              <a:rPr lang="en-US" sz="1600" b="0" i="0" dirty="0">
                <a:solidFill>
                  <a:srgbClr val="6C6C6C"/>
                </a:solidFill>
                <a:effectLst/>
                <a:latin typeface="Montserrat"/>
              </a:rPr>
              <a:t>Disease mapping and prediction tools</a:t>
            </a:r>
          </a:p>
          <a:p>
            <a:pPr marL="342900" indent="-342900" algn="l">
              <a:buClr>
                <a:srgbClr val="F1C332"/>
              </a:buClr>
              <a:buFont typeface="Wingdings 2" panose="05020102010507070707" pitchFamily="18" charset="2"/>
              <a:buChar char=""/>
            </a:pPr>
            <a:r>
              <a:rPr lang="en-US" sz="1600" b="0" i="0" dirty="0">
                <a:solidFill>
                  <a:srgbClr val="6C6C6C"/>
                </a:solidFill>
                <a:effectLst/>
                <a:latin typeface="Montserrat"/>
              </a:rPr>
              <a:t>Manufacturing and drone robots</a:t>
            </a:r>
          </a:p>
          <a:p>
            <a:pPr marL="342900" indent="-342900" algn="l">
              <a:buClr>
                <a:srgbClr val="F1C332"/>
              </a:buClr>
              <a:buFont typeface="Wingdings 2" panose="05020102010507070707" pitchFamily="18" charset="2"/>
              <a:buChar char=""/>
            </a:pPr>
            <a:r>
              <a:rPr lang="en-US" sz="1600" b="0" i="0" dirty="0">
                <a:solidFill>
                  <a:srgbClr val="6C6C6C"/>
                </a:solidFill>
                <a:effectLst/>
                <a:latin typeface="Montserrat"/>
              </a:rPr>
              <a:t>Optimized, personalized healthcare treatment recommendations</a:t>
            </a:r>
          </a:p>
          <a:p>
            <a:pPr marL="342900" indent="-342900" algn="l">
              <a:buClr>
                <a:srgbClr val="F1C332"/>
              </a:buClr>
              <a:buFont typeface="Wingdings 2" panose="05020102010507070707" pitchFamily="18" charset="2"/>
              <a:buChar char=""/>
            </a:pPr>
            <a:r>
              <a:rPr lang="en-US" sz="1600" b="0" i="0" dirty="0">
                <a:solidFill>
                  <a:srgbClr val="6C6C6C"/>
                </a:solidFill>
                <a:effectLst/>
                <a:latin typeface="Montserrat"/>
              </a:rPr>
              <a:t>Conversational bots for marketing and customer service</a:t>
            </a:r>
          </a:p>
          <a:p>
            <a:pPr marL="342900" indent="-342900" algn="l">
              <a:buClr>
                <a:srgbClr val="F1C332"/>
              </a:buClr>
              <a:buFont typeface="Wingdings 2" panose="05020102010507070707" pitchFamily="18" charset="2"/>
              <a:buChar char=""/>
            </a:pPr>
            <a:r>
              <a:rPr lang="en-US" sz="1600" b="0" i="0" dirty="0">
                <a:solidFill>
                  <a:srgbClr val="6C6C6C"/>
                </a:solidFill>
                <a:effectLst/>
                <a:latin typeface="Montserrat"/>
              </a:rPr>
              <a:t>Robo-advisors for stock trading</a:t>
            </a:r>
          </a:p>
          <a:p>
            <a:pPr marL="342900" indent="-342900" algn="l">
              <a:buClr>
                <a:srgbClr val="F1C332"/>
              </a:buClr>
              <a:buFont typeface="Wingdings 2" panose="05020102010507070707" pitchFamily="18" charset="2"/>
              <a:buChar char=""/>
            </a:pPr>
            <a:r>
              <a:rPr lang="en-US" sz="1600" b="0" i="0" dirty="0">
                <a:solidFill>
                  <a:srgbClr val="6C6C6C"/>
                </a:solidFill>
                <a:effectLst/>
                <a:latin typeface="Montserrat"/>
              </a:rPr>
              <a:t>Spam filters on email</a:t>
            </a:r>
          </a:p>
          <a:p>
            <a:pPr marL="342900" indent="-342900" algn="l">
              <a:buClr>
                <a:srgbClr val="F1C332"/>
              </a:buClr>
              <a:buFont typeface="Wingdings 2" panose="05020102010507070707" pitchFamily="18" charset="2"/>
              <a:buChar char=""/>
            </a:pPr>
            <a:r>
              <a:rPr lang="en-US" sz="1600" b="0" i="0" dirty="0">
                <a:solidFill>
                  <a:srgbClr val="6C6C6C"/>
                </a:solidFill>
                <a:effectLst/>
                <a:latin typeface="Montserrat"/>
              </a:rPr>
              <a:t>Social media monitoring tools for dangerous content or false news</a:t>
            </a:r>
          </a:p>
          <a:p>
            <a:pPr marL="342900" indent="-342900" algn="l">
              <a:buClr>
                <a:srgbClr val="F1C332"/>
              </a:buClr>
              <a:buFont typeface="Wingdings 2" panose="05020102010507070707" pitchFamily="18" charset="2"/>
              <a:buChar char=""/>
            </a:pPr>
            <a:r>
              <a:rPr lang="en-US" sz="1600" b="0" i="0" dirty="0">
                <a:solidFill>
                  <a:srgbClr val="6C6C6C"/>
                </a:solidFill>
                <a:effectLst/>
                <a:latin typeface="Montserrat"/>
              </a:rPr>
              <a:t>Song or TV show recommendations from Spotify and Netflix</a:t>
            </a:r>
          </a:p>
        </p:txBody>
      </p:sp>
      <p:sp>
        <p:nvSpPr>
          <p:cNvPr id="20" name="Rectangle 19">
            <a:extLst>
              <a:ext uri="{FF2B5EF4-FFF2-40B4-BE49-F238E27FC236}">
                <a16:creationId xmlns:a16="http://schemas.microsoft.com/office/drawing/2014/main" id="{B06CCAB0-5B0B-4AA7-A1B1-A3FEAE0122DC}"/>
              </a:ext>
            </a:extLst>
          </p:cNvPr>
          <p:cNvSpPr/>
          <p:nvPr/>
        </p:nvSpPr>
        <p:spPr>
          <a:xfrm rot="5400000">
            <a:off x="8658923" y="3329880"/>
            <a:ext cx="6857998" cy="198244"/>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60490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5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74BE3370-14D7-48E7-8263-2F6F219E1ADF}"/>
              </a:ext>
            </a:extLst>
          </p:cNvPr>
          <p:cNvSpPr txBox="1"/>
          <p:nvPr/>
        </p:nvSpPr>
        <p:spPr>
          <a:xfrm>
            <a:off x="4798107" y="930217"/>
            <a:ext cx="5981701"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6C6C6C"/>
                </a:solidFill>
                <a:effectLst/>
                <a:latin typeface="Montserrat" panose="00000500000000000000" pitchFamily="2" charset="0"/>
              </a:rPr>
              <a:t>Understanding Artificial Intelligence (AI)</a:t>
            </a:r>
          </a:p>
        </p:txBody>
      </p:sp>
      <p:sp>
        <p:nvSpPr>
          <p:cNvPr id="29" name="TextBox 28">
            <a:extLst>
              <a:ext uri="{FF2B5EF4-FFF2-40B4-BE49-F238E27FC236}">
                <a16:creationId xmlns:a16="http://schemas.microsoft.com/office/drawing/2014/main" id="{7ABA77C3-D077-4813-89E6-1B2BF43FEB8E}"/>
              </a:ext>
            </a:extLst>
          </p:cNvPr>
          <p:cNvSpPr txBox="1"/>
          <p:nvPr/>
        </p:nvSpPr>
        <p:spPr>
          <a:xfrm>
            <a:off x="4798107" y="1372078"/>
            <a:ext cx="4114800" cy="4278094"/>
          </a:xfrm>
          <a:prstGeom prst="rect">
            <a:avLst/>
          </a:prstGeom>
          <a:noFill/>
        </p:spPr>
        <p:txBody>
          <a:bodyPr wrap="square" rtlCol="0">
            <a:spAutoFit/>
          </a:bodyPr>
          <a:lstStyle/>
          <a:p>
            <a:pPr eaLnBrk="0" fontAlgn="base" hangingPunct="0">
              <a:spcBef>
                <a:spcPct val="0"/>
              </a:spcBef>
              <a:spcAft>
                <a:spcPct val="0"/>
              </a:spcAft>
            </a:pPr>
            <a:r>
              <a:rPr kumimoji="0" lang="en-US" altLang="en-US" sz="1600" b="0" i="0" u="none" strike="noStrike" cap="none" normalizeH="0" baseline="0" dirty="0">
                <a:ln>
                  <a:noFill/>
                </a:ln>
                <a:solidFill>
                  <a:srgbClr val="6C6C6C"/>
                </a:solidFill>
                <a:effectLst/>
                <a:latin typeface="Montserrat" panose="00000500000000000000" pitchFamily="2" charset="0"/>
              </a:rPr>
              <a:t>When most people hear the term artificial intelligence, the first thing they usually think of is </a:t>
            </a:r>
            <a:r>
              <a:rPr kumimoji="0" lang="en-US" altLang="en-US" sz="1600" b="0" i="0" u="sng" strike="noStrike" cap="none" normalizeH="0" baseline="0" dirty="0">
                <a:ln>
                  <a:noFill/>
                </a:ln>
                <a:solidFill>
                  <a:srgbClr val="6C6C6C"/>
                </a:solidFill>
                <a:effectLst/>
                <a:latin typeface="Montserrat" panose="00000500000000000000" pitchFamily="2" charset="0"/>
                <a:hlinkClick r:id="rId2">
                  <a:extLst>
                    <a:ext uri="{A12FA001-AC4F-418D-AE19-62706E023703}">
                      <ahyp:hlinkClr xmlns:ahyp="http://schemas.microsoft.com/office/drawing/2018/hyperlinkcolor" val="tx"/>
                    </a:ext>
                  </a:extLst>
                </a:hlinkClick>
              </a:rPr>
              <a:t>robots</a:t>
            </a:r>
            <a:r>
              <a:rPr kumimoji="0" lang="en-US" altLang="en-US" sz="1600" b="0" i="0" u="none" strike="noStrike" cap="none" normalizeH="0" baseline="0" dirty="0">
                <a:ln>
                  <a:noFill/>
                </a:ln>
                <a:solidFill>
                  <a:srgbClr val="6C6C6C"/>
                </a:solidFill>
                <a:effectLst/>
                <a:latin typeface="Montserrat" panose="00000500000000000000" pitchFamily="2" charset="0"/>
              </a:rPr>
              <a:t>. That's because big-budget films and novels weave stories about human-like machines that wreak havoc on Earth. But nothing could be further from the truth. Artificial intelligence is based on the principle that human intelligence can be defined in a way that a machine can easily </a:t>
            </a:r>
            <a:r>
              <a:rPr kumimoji="0" lang="en-US" altLang="en-US" sz="1600" b="0" i="0" u="sng" strike="noStrike" cap="none" normalizeH="0" baseline="0" dirty="0">
                <a:ln>
                  <a:noFill/>
                </a:ln>
                <a:solidFill>
                  <a:srgbClr val="6C6C6C"/>
                </a:solidFill>
                <a:effectLst/>
                <a:latin typeface="Montserrat" panose="00000500000000000000" pitchFamily="2" charset="0"/>
                <a:hlinkClick r:id="rId3">
                  <a:extLst>
                    <a:ext uri="{A12FA001-AC4F-418D-AE19-62706E023703}">
                      <ahyp:hlinkClr xmlns:ahyp="http://schemas.microsoft.com/office/drawing/2018/hyperlinkcolor" val="tx"/>
                    </a:ext>
                  </a:extLst>
                </a:hlinkClick>
              </a:rPr>
              <a:t>mimic it and execute tasks</a:t>
            </a:r>
            <a:r>
              <a:rPr kumimoji="0" lang="en-US" altLang="en-US" sz="1600" b="0" i="0" u="none" strike="noStrike" cap="none" normalizeH="0" baseline="0" dirty="0">
                <a:ln>
                  <a:noFill/>
                </a:ln>
                <a:solidFill>
                  <a:srgbClr val="6C6C6C"/>
                </a:solidFill>
                <a:effectLst/>
                <a:latin typeface="Montserrat" panose="00000500000000000000" pitchFamily="2" charset="0"/>
              </a:rPr>
              <a:t>, from the most simple to those that are even more complex. The goals of artificial intelligence include learning, reasoning, and perception.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p:txBody>
      </p:sp>
      <p:sp>
        <p:nvSpPr>
          <p:cNvPr id="32" name="Rectangle: Top Corners Rounded 31">
            <a:extLst>
              <a:ext uri="{FF2B5EF4-FFF2-40B4-BE49-F238E27FC236}">
                <a16:creationId xmlns:a16="http://schemas.microsoft.com/office/drawing/2014/main" id="{783BB2AD-95B8-40AA-A4B5-01E1413BF512}"/>
              </a:ext>
            </a:extLst>
          </p:cNvPr>
          <p:cNvSpPr/>
          <p:nvPr/>
        </p:nvSpPr>
        <p:spPr>
          <a:xfrm rot="5400000">
            <a:off x="-269991" y="2854210"/>
            <a:ext cx="4278093" cy="3729488"/>
          </a:xfrm>
          <a:prstGeom prst="round2SameRect">
            <a:avLst>
              <a:gd name="adj1" fmla="val 16667"/>
              <a:gd name="adj2" fmla="val 0"/>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Top Corners Rounded 30">
            <a:extLst>
              <a:ext uri="{FF2B5EF4-FFF2-40B4-BE49-F238E27FC236}">
                <a16:creationId xmlns:a16="http://schemas.microsoft.com/office/drawing/2014/main" id="{FFCEBBA5-4D53-4BC3-85DA-0A71ED828811}"/>
              </a:ext>
            </a:extLst>
          </p:cNvPr>
          <p:cNvSpPr/>
          <p:nvPr/>
        </p:nvSpPr>
        <p:spPr>
          <a:xfrm rot="5400000">
            <a:off x="-266114" y="2981179"/>
            <a:ext cx="4037427" cy="3505200"/>
          </a:xfrm>
          <a:prstGeom prst="round2SameRect">
            <a:avLst/>
          </a:prstGeom>
          <a:solidFill>
            <a:srgbClr val="F1C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B89171B-82CD-4E1B-A726-3390AD4681AA}"/>
              </a:ext>
            </a:extLst>
          </p:cNvPr>
          <p:cNvSpPr/>
          <p:nvPr/>
        </p:nvSpPr>
        <p:spPr>
          <a:xfrm>
            <a:off x="508455" y="1016000"/>
            <a:ext cx="3894589" cy="4990253"/>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7E3BBA1-BFC5-45EB-A449-DD39937E3C47}"/>
              </a:ext>
            </a:extLst>
          </p:cNvPr>
          <p:cNvSpPr/>
          <p:nvPr/>
        </p:nvSpPr>
        <p:spPr>
          <a:xfrm>
            <a:off x="508455" y="1015999"/>
            <a:ext cx="3894589" cy="4990253"/>
          </a:xfrm>
          <a:prstGeom prst="rect">
            <a:avLst/>
          </a:prstGeom>
          <a:solidFill>
            <a:srgbClr val="6C6C6C">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192A9AF-2522-44C1-AB2B-F2343C981CA8}"/>
              </a:ext>
            </a:extLst>
          </p:cNvPr>
          <p:cNvSpPr/>
          <p:nvPr/>
        </p:nvSpPr>
        <p:spPr>
          <a:xfrm>
            <a:off x="12059555" y="0"/>
            <a:ext cx="132445" cy="6858000"/>
          </a:xfrm>
          <a:prstGeom prst="rect">
            <a:avLst/>
          </a:prstGeom>
          <a:solidFill>
            <a:srgbClr val="F1C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69CDB71-9A58-4DC8-9DE6-32D7DC6EFE91}"/>
              </a:ext>
            </a:extLst>
          </p:cNvPr>
          <p:cNvSpPr/>
          <p:nvPr/>
        </p:nvSpPr>
        <p:spPr>
          <a:xfrm>
            <a:off x="11945295" y="0"/>
            <a:ext cx="132445" cy="6858000"/>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89433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25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2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TotalTime>
  <Words>613</Words>
  <Application>Microsoft Office PowerPoint</Application>
  <PresentationFormat>Widescreen</PresentationFormat>
  <Paragraphs>54</Paragraphs>
  <Slides>11</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Lora</vt:lpstr>
      <vt:lpstr>Montserrat</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SARNA MONI</dc:creator>
  <cp:lastModifiedBy>SARNA MONI</cp:lastModifiedBy>
  <cp:revision>61</cp:revision>
  <dcterms:created xsi:type="dcterms:W3CDTF">2021-02-07T13:54:18Z</dcterms:created>
  <dcterms:modified xsi:type="dcterms:W3CDTF">2021-02-13T12:59:31Z</dcterms:modified>
</cp:coreProperties>
</file>