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56" r:id="rId2"/>
    <p:sldId id="258" r:id="rId3"/>
    <p:sldId id="261" r:id="rId4"/>
    <p:sldId id="264" r:id="rId5"/>
    <p:sldId id="259" r:id="rId6"/>
    <p:sldId id="263" r:id="rId7"/>
    <p:sldId id="257" r:id="rId8"/>
    <p:sldId id="260"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5" autoAdjust="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AC422-0A24-454A-8F5A-29763A955125}" type="datetimeFigureOut">
              <a:rPr lang="zh-TW" altLang="en-US" smtClean="0"/>
              <a:t>2021/1/18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4E0DE-E53B-4829-ABFF-2BA8F7FC6FB8}" type="slidenum">
              <a:rPr lang="zh-TW" altLang="en-US" smtClean="0"/>
              <a:t>‹#›</a:t>
            </a:fld>
            <a:endParaRPr lang="zh-TW" altLang="en-US"/>
          </a:p>
        </p:txBody>
      </p:sp>
    </p:spTree>
    <p:extLst>
      <p:ext uri="{BB962C8B-B14F-4D97-AF65-F5344CB8AC3E}">
        <p14:creationId xmlns:p14="http://schemas.microsoft.com/office/powerpoint/2010/main" val="3446360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004E0DE-E53B-4829-ABFF-2BA8F7FC6FB8}" type="slidenum">
              <a:rPr lang="zh-TW" altLang="en-US" smtClean="0"/>
              <a:t>6</a:t>
            </a:fld>
            <a:endParaRPr lang="zh-TW" altLang="en-US"/>
          </a:p>
        </p:txBody>
      </p:sp>
    </p:spTree>
    <p:extLst>
      <p:ext uri="{BB962C8B-B14F-4D97-AF65-F5344CB8AC3E}">
        <p14:creationId xmlns:p14="http://schemas.microsoft.com/office/powerpoint/2010/main" val="212999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61989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269365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2541460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2690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48866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133170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292777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53408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79674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69404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138129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181542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231716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09989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44946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2504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C64F25-25D6-4DFD-B2A8-5E874AA83590}" type="datetimeFigureOut">
              <a:rPr lang="zh-TW" altLang="en-US" smtClean="0"/>
              <a:t>2021/1/18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5963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DC64F25-25D6-4DFD-B2A8-5E874AA83590}" type="datetimeFigureOut">
              <a:rPr lang="zh-TW" altLang="en-US" smtClean="0"/>
              <a:t>2021/1/18</a:t>
            </a:fld>
            <a:endParaRPr lang="zh-TW"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A7DA23-1F7C-4D2B-A3C9-BB4351C9E114}" type="slidenum">
              <a:rPr lang="zh-TW" altLang="en-US" smtClean="0"/>
              <a:t>‹#›</a:t>
            </a:fld>
            <a:endParaRPr lang="zh-TW" altLang="en-US"/>
          </a:p>
        </p:txBody>
      </p:sp>
    </p:spTree>
    <p:extLst>
      <p:ext uri="{BB962C8B-B14F-4D97-AF65-F5344CB8AC3E}">
        <p14:creationId xmlns:p14="http://schemas.microsoft.com/office/powerpoint/2010/main" val="329545088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KhV7QNqIF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outer.vuejs.org/zh/" TargetMode="External"/><Relationship Id="rId2" Type="http://schemas.openxmlformats.org/officeDocument/2006/relationships/hyperlink" Target="https://antdv.com/" TargetMode="External"/><Relationship Id="rId1" Type="http://schemas.openxmlformats.org/officeDocument/2006/relationships/slideLayout" Target="../slideLayouts/slideLayout2.xml"/><Relationship Id="rId6" Type="http://schemas.openxmlformats.org/officeDocument/2006/relationships/hyperlink" Target="https://tools.ietf.org/html/rfc7519" TargetMode="External"/><Relationship Id="rId5" Type="http://schemas.openxmlformats.org/officeDocument/2006/relationships/hyperlink" Target="https://flask.palletsprojects.com/en/1.1.x/cli/" TargetMode="External"/><Relationship Id="rId4" Type="http://schemas.openxmlformats.org/officeDocument/2006/relationships/hyperlink" Target="https://vuejs.org/v2/gui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250C84-BAC1-4FBA-A5DE-1255559E9CC0}"/>
              </a:ext>
            </a:extLst>
          </p:cNvPr>
          <p:cNvSpPr>
            <a:spLocks noGrp="1"/>
          </p:cNvSpPr>
          <p:nvPr>
            <p:ph type="ctrTitle"/>
          </p:nvPr>
        </p:nvSpPr>
        <p:spPr>
          <a:xfrm>
            <a:off x="1375983" y="1281390"/>
            <a:ext cx="9440034" cy="1828801"/>
          </a:xfrm>
        </p:spPr>
        <p:txBody>
          <a:bodyPr/>
          <a:lstStyle/>
          <a:p>
            <a:r>
              <a:rPr lang="zh-TW" altLang="en-US" dirty="0"/>
              <a:t>社團管理系統</a:t>
            </a:r>
          </a:p>
        </p:txBody>
      </p:sp>
      <p:sp>
        <p:nvSpPr>
          <p:cNvPr id="3" name="副標題 2">
            <a:extLst>
              <a:ext uri="{FF2B5EF4-FFF2-40B4-BE49-F238E27FC236}">
                <a16:creationId xmlns:a16="http://schemas.microsoft.com/office/drawing/2014/main" id="{80540B97-1071-4998-B976-42299E657D46}"/>
              </a:ext>
            </a:extLst>
          </p:cNvPr>
          <p:cNvSpPr>
            <a:spLocks noGrp="1"/>
          </p:cNvSpPr>
          <p:nvPr>
            <p:ph type="subTitle" idx="1"/>
          </p:nvPr>
        </p:nvSpPr>
        <p:spPr>
          <a:xfrm>
            <a:off x="1214629" y="4152255"/>
            <a:ext cx="9440034" cy="1589123"/>
          </a:xfrm>
        </p:spPr>
        <p:txBody>
          <a:bodyPr>
            <a:normAutofit fontScale="92500" lnSpcReduction="10000"/>
          </a:bodyPr>
          <a:lstStyle/>
          <a:p>
            <a:pPr algn="l"/>
            <a:r>
              <a:rPr lang="en-US" altLang="zh-TW" dirty="0">
                <a:latin typeface="+mn-ea"/>
              </a:rPr>
              <a:t>C107151127</a:t>
            </a:r>
            <a:r>
              <a:rPr lang="zh-TW" altLang="en-US" dirty="0">
                <a:latin typeface="+mn-ea"/>
              </a:rPr>
              <a:t> 王稼禎</a:t>
            </a:r>
            <a:endParaRPr lang="en-US" altLang="zh-TW" dirty="0">
              <a:latin typeface="+mn-ea"/>
            </a:endParaRPr>
          </a:p>
          <a:p>
            <a:pPr algn="l"/>
            <a:r>
              <a:rPr lang="en-US" altLang="zh-TW" dirty="0">
                <a:latin typeface="+mn-ea"/>
              </a:rPr>
              <a:t>C107151128</a:t>
            </a:r>
            <a:r>
              <a:rPr lang="zh-TW" altLang="en-US" dirty="0">
                <a:latin typeface="+mn-ea"/>
              </a:rPr>
              <a:t> 林子傑</a:t>
            </a:r>
            <a:endParaRPr lang="en-US" altLang="zh-TW" dirty="0">
              <a:latin typeface="+mn-ea"/>
            </a:endParaRPr>
          </a:p>
          <a:p>
            <a:pPr algn="l"/>
            <a:r>
              <a:rPr lang="en-US" altLang="zh-TW" dirty="0">
                <a:latin typeface="+mn-ea"/>
              </a:rPr>
              <a:t>C107151129</a:t>
            </a:r>
            <a:r>
              <a:rPr lang="zh-TW" altLang="en-US" dirty="0">
                <a:latin typeface="+mn-ea"/>
              </a:rPr>
              <a:t> 陳建和</a:t>
            </a:r>
            <a:endParaRPr lang="en-US" altLang="zh-TW" dirty="0">
              <a:latin typeface="+mn-ea"/>
            </a:endParaRPr>
          </a:p>
          <a:p>
            <a:pPr algn="l"/>
            <a:r>
              <a:rPr lang="en-US" altLang="zh-TW" dirty="0">
                <a:latin typeface="+mn-ea"/>
              </a:rPr>
              <a:t>C107151135</a:t>
            </a:r>
            <a:r>
              <a:rPr lang="zh-TW" altLang="en-US" dirty="0">
                <a:latin typeface="+mn-ea"/>
              </a:rPr>
              <a:t> 李玟君</a:t>
            </a:r>
          </a:p>
        </p:txBody>
      </p:sp>
      <p:sp>
        <p:nvSpPr>
          <p:cNvPr id="5" name="文字方塊 4">
            <a:extLst>
              <a:ext uri="{FF2B5EF4-FFF2-40B4-BE49-F238E27FC236}">
                <a16:creationId xmlns:a16="http://schemas.microsoft.com/office/drawing/2014/main" id="{EC14C6BC-5DAA-43AC-B9B7-DE270D302895}"/>
              </a:ext>
            </a:extLst>
          </p:cNvPr>
          <p:cNvSpPr txBox="1"/>
          <p:nvPr/>
        </p:nvSpPr>
        <p:spPr>
          <a:xfrm>
            <a:off x="3047268" y="3338835"/>
            <a:ext cx="6097464" cy="584775"/>
          </a:xfrm>
          <a:prstGeom prst="rect">
            <a:avLst/>
          </a:prstGeom>
          <a:noFill/>
        </p:spPr>
        <p:txBody>
          <a:bodyPr wrap="square">
            <a:spAutoFit/>
          </a:bodyPr>
          <a:lstStyle/>
          <a:p>
            <a:pPr algn="ctr"/>
            <a:r>
              <a:rPr lang="zh-TW" altLang="en-US" sz="3200" dirty="0">
                <a:hlinkClick r:id="rId2"/>
              </a:rPr>
              <a:t>簡報影片</a:t>
            </a:r>
            <a:endParaRPr lang="zh-TW" altLang="en-US" sz="3200" dirty="0"/>
          </a:p>
        </p:txBody>
      </p:sp>
    </p:spTree>
    <p:extLst>
      <p:ext uri="{BB962C8B-B14F-4D97-AF65-F5344CB8AC3E}">
        <p14:creationId xmlns:p14="http://schemas.microsoft.com/office/powerpoint/2010/main" val="428849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0735157-C84A-405C-972A-F5A6680FB72D}"/>
              </a:ext>
            </a:extLst>
          </p:cNvPr>
          <p:cNvSpPr>
            <a:spLocks noGrp="1"/>
          </p:cNvSpPr>
          <p:nvPr>
            <p:ph type="title"/>
          </p:nvPr>
        </p:nvSpPr>
        <p:spPr>
          <a:xfrm>
            <a:off x="510383" y="116541"/>
            <a:ext cx="10353762" cy="970450"/>
          </a:xfrm>
        </p:spPr>
        <p:txBody>
          <a:bodyPr/>
          <a:lstStyle/>
          <a:p>
            <a:pPr algn="l"/>
            <a:r>
              <a:rPr lang="en-US" altLang="zh-TW" dirty="0">
                <a:effectLst/>
                <a:latin typeface="+mj-ea"/>
              </a:rPr>
              <a:t>Input/Output Interface</a:t>
            </a:r>
            <a:endParaRPr lang="zh-TW" altLang="en-US" dirty="0">
              <a:latin typeface="+mj-ea"/>
            </a:endParaRPr>
          </a:p>
        </p:txBody>
      </p:sp>
      <p:pic>
        <p:nvPicPr>
          <p:cNvPr id="5" name="圖片 4"/>
          <p:cNvPicPr>
            <a:picLocks noChangeAspect="1"/>
          </p:cNvPicPr>
          <p:nvPr/>
        </p:nvPicPr>
        <p:blipFill>
          <a:blip r:embed="rId2"/>
          <a:stretch>
            <a:fillRect/>
          </a:stretch>
        </p:blipFill>
        <p:spPr>
          <a:xfrm>
            <a:off x="1376758" y="1441397"/>
            <a:ext cx="9726468" cy="4657745"/>
          </a:xfrm>
          <a:prstGeom prst="rect">
            <a:avLst/>
          </a:prstGeom>
        </p:spPr>
      </p:pic>
    </p:spTree>
    <p:extLst>
      <p:ext uri="{BB962C8B-B14F-4D97-AF65-F5344CB8AC3E}">
        <p14:creationId xmlns:p14="http://schemas.microsoft.com/office/powerpoint/2010/main" val="6616875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zh-TW" altLang="en-US" dirty="0"/>
              <a:t>強調說明</a:t>
            </a:r>
          </a:p>
        </p:txBody>
      </p:sp>
      <p:sp>
        <p:nvSpPr>
          <p:cNvPr id="3" name="內容版面配置區 2">
            <a:extLst>
              <a:ext uri="{FF2B5EF4-FFF2-40B4-BE49-F238E27FC236}">
                <a16:creationId xmlns:a16="http://schemas.microsoft.com/office/drawing/2014/main" id="{BF3E43D1-16BE-4C94-88BB-050FB968432C}"/>
              </a:ext>
            </a:extLst>
          </p:cNvPr>
          <p:cNvSpPr>
            <a:spLocks noGrp="1"/>
          </p:cNvSpPr>
          <p:nvPr>
            <p:ph idx="1"/>
          </p:nvPr>
        </p:nvSpPr>
        <p:spPr/>
        <p:txBody>
          <a:bodyPr>
            <a:normAutofit/>
          </a:bodyPr>
          <a:lstStyle/>
          <a:p>
            <a:r>
              <a:rPr lang="zh-TW" altLang="en-US" sz="2800" dirty="0"/>
              <a:t>因開發完成後將移交資訊研習社負責後續維護，為了提高程式碼的可維護性與擴充性，採用前後端分離架構</a:t>
            </a:r>
            <a:endParaRPr lang="en-US" altLang="zh-TW" sz="2800" dirty="0"/>
          </a:p>
          <a:p>
            <a:r>
              <a:rPr lang="zh-TW" altLang="en-US" sz="2800" dirty="0"/>
              <a:t>使用 </a:t>
            </a:r>
            <a:r>
              <a:rPr lang="en-US" altLang="zh-TW" sz="2800" dirty="0"/>
              <a:t>OAuth</a:t>
            </a:r>
            <a:r>
              <a:rPr lang="zh-TW" altLang="en-US" sz="2800" dirty="0"/>
              <a:t> 完成登入功能，不須額外管理會員資料</a:t>
            </a:r>
            <a:endParaRPr lang="en-US" altLang="zh-TW" sz="2800" dirty="0"/>
          </a:p>
          <a:p>
            <a:r>
              <a:rPr lang="zh-TW" altLang="en-US" sz="2800" dirty="0"/>
              <a:t>使用 </a:t>
            </a:r>
            <a:r>
              <a:rPr lang="en-US" altLang="zh-TW" sz="2800" dirty="0"/>
              <a:t>JWT</a:t>
            </a:r>
            <a:r>
              <a:rPr lang="zh-TW" altLang="en-US" sz="2800" dirty="0"/>
              <a:t> 來完成驗證機制，其 </a:t>
            </a:r>
            <a:r>
              <a:rPr lang="en-US" altLang="zh-TW" sz="2800" dirty="0"/>
              <a:t>Stateless</a:t>
            </a:r>
            <a:r>
              <a:rPr lang="zh-TW" altLang="en-US" sz="2800" dirty="0"/>
              <a:t> 的特性，讓後端不需要儲存使用者的驗證資訊</a:t>
            </a:r>
            <a:endParaRPr lang="en-US" altLang="zh-TW" sz="2800" dirty="0"/>
          </a:p>
          <a:p>
            <a:r>
              <a:rPr lang="zh-TW" altLang="en-US" sz="2800" dirty="0"/>
              <a:t>使用 </a:t>
            </a:r>
            <a:r>
              <a:rPr lang="en-US" altLang="zh-TW" sz="2800" dirty="0"/>
              <a:t>flask-migrate</a:t>
            </a:r>
            <a:r>
              <a:rPr lang="zh-TW" altLang="en-US" sz="2800" dirty="0"/>
              <a:t> 實現資料庫遷移</a:t>
            </a:r>
            <a:endParaRPr lang="en-US" altLang="zh-TW" sz="2800" dirty="0"/>
          </a:p>
        </p:txBody>
      </p:sp>
    </p:spTree>
    <p:extLst>
      <p:ext uri="{BB962C8B-B14F-4D97-AF65-F5344CB8AC3E}">
        <p14:creationId xmlns:p14="http://schemas.microsoft.com/office/powerpoint/2010/main" val="409060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zh-TW" altLang="en-US" dirty="0">
                <a:effectLst/>
              </a:rPr>
              <a:t>開發動機</a:t>
            </a:r>
            <a:endParaRPr lang="zh-TW" altLang="en-US" dirty="0"/>
          </a:p>
        </p:txBody>
      </p:sp>
      <p:sp>
        <p:nvSpPr>
          <p:cNvPr id="3" name="內容版面配置區 2">
            <a:extLst>
              <a:ext uri="{FF2B5EF4-FFF2-40B4-BE49-F238E27FC236}">
                <a16:creationId xmlns:a16="http://schemas.microsoft.com/office/drawing/2014/main" id="{BF3E43D1-16BE-4C94-88BB-050FB968432C}"/>
              </a:ext>
            </a:extLst>
          </p:cNvPr>
          <p:cNvSpPr>
            <a:spLocks noGrp="1"/>
          </p:cNvSpPr>
          <p:nvPr>
            <p:ph idx="1"/>
          </p:nvPr>
        </p:nvSpPr>
        <p:spPr>
          <a:xfrm>
            <a:off x="913795" y="1732449"/>
            <a:ext cx="10489828" cy="4175982"/>
          </a:xfrm>
        </p:spPr>
        <p:txBody>
          <a:bodyPr>
            <a:normAutofit/>
          </a:bodyPr>
          <a:lstStyle/>
          <a:p>
            <a:pPr marL="36900" indent="0">
              <a:buNone/>
            </a:pPr>
            <a:r>
              <a:rPr lang="zh-TW" altLang="en-US" sz="2800" dirty="0"/>
              <a:t>        我們組員曾經經營過學校社團，當時所使用的學校社團管理系統相當破碎化，許多功能都在不同的資訊系統上運作，每到社團評鑑時期總是浪費許多時間，因此想開發一個更方便使用的社團管理系統讓以後經營社團的同學能不必費心。此系統開發完成後將移交資訊研習社進行後續維護</a:t>
            </a:r>
            <a:endParaRPr lang="en-US" altLang="zh-TW" sz="2800" dirty="0"/>
          </a:p>
        </p:txBody>
      </p:sp>
    </p:spTree>
    <p:extLst>
      <p:ext uri="{BB962C8B-B14F-4D97-AF65-F5344CB8AC3E}">
        <p14:creationId xmlns:p14="http://schemas.microsoft.com/office/powerpoint/2010/main" val="297963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zh-TW" altLang="en-US" dirty="0"/>
              <a:t>初步功能說明</a:t>
            </a:r>
          </a:p>
        </p:txBody>
      </p:sp>
      <p:sp>
        <p:nvSpPr>
          <p:cNvPr id="3" name="內容版面配置區 2">
            <a:extLst>
              <a:ext uri="{FF2B5EF4-FFF2-40B4-BE49-F238E27FC236}">
                <a16:creationId xmlns:a16="http://schemas.microsoft.com/office/drawing/2014/main" id="{BF3E43D1-16BE-4C94-88BB-050FB968432C}"/>
              </a:ext>
            </a:extLst>
          </p:cNvPr>
          <p:cNvSpPr>
            <a:spLocks noGrp="1"/>
          </p:cNvSpPr>
          <p:nvPr>
            <p:ph idx="1"/>
          </p:nvPr>
        </p:nvSpPr>
        <p:spPr/>
        <p:txBody>
          <a:bodyPr>
            <a:normAutofit/>
          </a:bodyPr>
          <a:lstStyle/>
          <a:p>
            <a:r>
              <a:rPr lang="zh-TW" altLang="en-US" sz="2800" dirty="0"/>
              <a:t> 可使用學校的 </a:t>
            </a:r>
            <a:r>
              <a:rPr lang="en-US" altLang="zh-TW" sz="2800" dirty="0"/>
              <a:t>Google</a:t>
            </a:r>
            <a:r>
              <a:rPr lang="zh-TW" altLang="en-US" sz="2800" dirty="0"/>
              <a:t> 帳號 </a:t>
            </a:r>
            <a:r>
              <a:rPr lang="en-US" altLang="zh-TW" sz="2800" dirty="0"/>
              <a:t>(G</a:t>
            </a:r>
            <a:r>
              <a:rPr lang="zh-TW" altLang="en-US" sz="2800" dirty="0"/>
              <a:t> </a:t>
            </a:r>
            <a:r>
              <a:rPr lang="en-US" altLang="zh-TW" sz="2800" dirty="0"/>
              <a:t>Suite) </a:t>
            </a:r>
            <a:r>
              <a:rPr lang="zh-TW" altLang="en-US" sz="2800" dirty="0"/>
              <a:t>登入此系統，不須註冊</a:t>
            </a:r>
            <a:endParaRPr lang="en-US" altLang="zh-TW" sz="2800" dirty="0"/>
          </a:p>
          <a:p>
            <a:r>
              <a:rPr lang="zh-TW" altLang="en-US" sz="2800" dirty="0"/>
              <a:t> 可查看自己管理、參與的社團，以及所有社團清單</a:t>
            </a:r>
            <a:endParaRPr lang="en-US" altLang="zh-TW" sz="2800" dirty="0"/>
          </a:p>
          <a:p>
            <a:pPr lvl="1"/>
            <a:r>
              <a:rPr lang="zh-TW" altLang="en-US" sz="2600" dirty="0"/>
              <a:t>可查看參與的社團的公告</a:t>
            </a:r>
            <a:endParaRPr lang="en-US" altLang="zh-TW" sz="2600" dirty="0"/>
          </a:p>
          <a:p>
            <a:pPr lvl="1"/>
            <a:r>
              <a:rPr lang="zh-TW" altLang="en-US" sz="2600" dirty="0"/>
              <a:t>可管理自己社團的社員名單</a:t>
            </a:r>
            <a:endParaRPr lang="en-US" altLang="zh-TW" sz="2400" dirty="0"/>
          </a:p>
          <a:p>
            <a:r>
              <a:rPr lang="zh-TW" altLang="en-US" sz="2800" dirty="0"/>
              <a:t>首頁可供各社團放活動宣傳</a:t>
            </a:r>
          </a:p>
        </p:txBody>
      </p:sp>
    </p:spTree>
    <p:extLst>
      <p:ext uri="{BB962C8B-B14F-4D97-AF65-F5344CB8AC3E}">
        <p14:creationId xmlns:p14="http://schemas.microsoft.com/office/powerpoint/2010/main" val="306947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zh-TW" altLang="en-US" dirty="0"/>
              <a:t>後續功能說明</a:t>
            </a:r>
          </a:p>
        </p:txBody>
      </p:sp>
      <p:sp>
        <p:nvSpPr>
          <p:cNvPr id="3" name="內容版面配置區 2">
            <a:extLst>
              <a:ext uri="{FF2B5EF4-FFF2-40B4-BE49-F238E27FC236}">
                <a16:creationId xmlns:a16="http://schemas.microsoft.com/office/drawing/2014/main" id="{BF3E43D1-16BE-4C94-88BB-050FB968432C}"/>
              </a:ext>
            </a:extLst>
          </p:cNvPr>
          <p:cNvSpPr>
            <a:spLocks noGrp="1"/>
          </p:cNvSpPr>
          <p:nvPr>
            <p:ph idx="1"/>
          </p:nvPr>
        </p:nvSpPr>
        <p:spPr/>
        <p:txBody>
          <a:bodyPr>
            <a:normAutofit/>
          </a:bodyPr>
          <a:lstStyle/>
          <a:p>
            <a:r>
              <a:rPr lang="zh-TW" altLang="en-US" sz="2800" dirty="0"/>
              <a:t>社課與活動簽到</a:t>
            </a:r>
            <a:endParaRPr lang="en-US" altLang="zh-TW" sz="2800" dirty="0"/>
          </a:p>
          <a:p>
            <a:pPr lvl="1"/>
            <a:r>
              <a:rPr lang="zh-TW" altLang="en-US" sz="2600" dirty="0"/>
              <a:t> 可產生 </a:t>
            </a:r>
            <a:r>
              <a:rPr lang="en-US" altLang="zh-TW" sz="2600" dirty="0"/>
              <a:t>OTP</a:t>
            </a:r>
            <a:r>
              <a:rPr lang="zh-TW" altLang="en-US" sz="2600" dirty="0"/>
              <a:t> </a:t>
            </a:r>
            <a:r>
              <a:rPr lang="en-US" altLang="zh-TW" sz="2600" dirty="0" err="1"/>
              <a:t>QRCode</a:t>
            </a:r>
            <a:r>
              <a:rPr lang="en-US" altLang="zh-TW" sz="2600" dirty="0"/>
              <a:t> </a:t>
            </a:r>
            <a:r>
              <a:rPr lang="zh-TW" altLang="en-US" sz="2600" dirty="0"/>
              <a:t>供簽到掃描用</a:t>
            </a:r>
            <a:endParaRPr lang="en-US" altLang="zh-TW" sz="2600" dirty="0"/>
          </a:p>
          <a:p>
            <a:pPr lvl="1"/>
            <a:r>
              <a:rPr lang="zh-TW" altLang="en-US" sz="2600" dirty="0"/>
              <a:t>可輸出簽到記錄</a:t>
            </a:r>
            <a:endParaRPr lang="en-US" altLang="zh-TW" sz="2600" dirty="0"/>
          </a:p>
          <a:p>
            <a:r>
              <a:rPr lang="zh-TW" altLang="en-US" sz="2800" dirty="0"/>
              <a:t>可發送公告給不同身分組的使用者</a:t>
            </a:r>
            <a:endParaRPr lang="en-US" altLang="zh-TW" sz="2800" dirty="0"/>
          </a:p>
          <a:p>
            <a:pPr lvl="1"/>
            <a:r>
              <a:rPr lang="zh-TW" altLang="en-US" sz="2400" dirty="0"/>
              <a:t>例如</a:t>
            </a:r>
            <a:r>
              <a:rPr lang="en-US" altLang="zh-TW" sz="2400" dirty="0"/>
              <a:t>: </a:t>
            </a:r>
            <a:r>
              <a:rPr lang="zh-TW" altLang="en-US" sz="2400" dirty="0"/>
              <a:t>學生會可發公告給各社團幹部、學術性委員會可發送會內公告</a:t>
            </a:r>
            <a:endParaRPr lang="en-US" altLang="zh-TW" sz="2400" dirty="0"/>
          </a:p>
          <a:p>
            <a:r>
              <a:rPr lang="zh-TW" altLang="en-US" sz="2600" dirty="0"/>
              <a:t>預計與高科校務通 </a:t>
            </a:r>
            <a:r>
              <a:rPr lang="en-US" altLang="zh-TW" sz="2600" dirty="0"/>
              <a:t>(</a:t>
            </a:r>
            <a:r>
              <a:rPr lang="zh-TW" altLang="en-US" sz="2600" dirty="0"/>
              <a:t>現有的第三方校務系統</a:t>
            </a:r>
            <a:r>
              <a:rPr lang="en-US" altLang="zh-TW" sz="2600" dirty="0"/>
              <a:t>App)</a:t>
            </a:r>
            <a:r>
              <a:rPr lang="zh-TW" altLang="en-US" sz="2600" dirty="0"/>
              <a:t> 整合</a:t>
            </a:r>
            <a:endParaRPr lang="en-US" altLang="zh-TW" sz="2600" dirty="0"/>
          </a:p>
          <a:p>
            <a:endParaRPr lang="en-US" altLang="zh-TW" sz="2800" dirty="0"/>
          </a:p>
        </p:txBody>
      </p:sp>
    </p:spTree>
    <p:extLst>
      <p:ext uri="{BB962C8B-B14F-4D97-AF65-F5344CB8AC3E}">
        <p14:creationId xmlns:p14="http://schemas.microsoft.com/office/powerpoint/2010/main" val="262936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en-US" altLang="zh-TW" dirty="0">
                <a:effectLst/>
                <a:latin typeface="+mj-ea"/>
              </a:rPr>
              <a:t>Structure Chart</a:t>
            </a:r>
            <a:endParaRPr lang="zh-TW" altLang="en-US" dirty="0">
              <a:latin typeface="+mj-ea"/>
            </a:endParaRPr>
          </a:p>
        </p:txBody>
      </p:sp>
      <p:sp>
        <p:nvSpPr>
          <p:cNvPr id="4" name="矩形 3">
            <a:extLst>
              <a:ext uri="{FF2B5EF4-FFF2-40B4-BE49-F238E27FC236}">
                <a16:creationId xmlns:a16="http://schemas.microsoft.com/office/drawing/2014/main" id="{816969C0-A9A7-427A-B760-4CA03482D8ED}"/>
              </a:ext>
            </a:extLst>
          </p:cNvPr>
          <p:cNvSpPr/>
          <p:nvPr/>
        </p:nvSpPr>
        <p:spPr>
          <a:xfrm>
            <a:off x="4731351" y="2111519"/>
            <a:ext cx="2945084" cy="60667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社團管理系統</a:t>
            </a:r>
          </a:p>
        </p:txBody>
      </p:sp>
      <p:cxnSp>
        <p:nvCxnSpPr>
          <p:cNvPr id="6" name="直線接點 5">
            <a:extLst>
              <a:ext uri="{FF2B5EF4-FFF2-40B4-BE49-F238E27FC236}">
                <a16:creationId xmlns:a16="http://schemas.microsoft.com/office/drawing/2014/main" id="{D2FF0F41-5702-4524-9553-DA73D8CB4E28}"/>
              </a:ext>
            </a:extLst>
          </p:cNvPr>
          <p:cNvCxnSpPr>
            <a:cxnSpLocks/>
            <a:stCxn id="4" idx="2"/>
            <a:endCxn id="11" idx="0"/>
          </p:cNvCxnSpPr>
          <p:nvPr/>
        </p:nvCxnSpPr>
        <p:spPr>
          <a:xfrm flipH="1">
            <a:off x="4142331" y="2718189"/>
            <a:ext cx="2061562" cy="230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8151DD52-A72C-4C74-A6B0-660048416E30}"/>
              </a:ext>
            </a:extLst>
          </p:cNvPr>
          <p:cNvSpPr/>
          <p:nvPr/>
        </p:nvSpPr>
        <p:spPr>
          <a:xfrm>
            <a:off x="3452134" y="2948706"/>
            <a:ext cx="1380393" cy="60667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前端</a:t>
            </a:r>
          </a:p>
        </p:txBody>
      </p:sp>
      <p:sp>
        <p:nvSpPr>
          <p:cNvPr id="12" name="矩形 11">
            <a:extLst>
              <a:ext uri="{FF2B5EF4-FFF2-40B4-BE49-F238E27FC236}">
                <a16:creationId xmlns:a16="http://schemas.microsoft.com/office/drawing/2014/main" id="{022F940D-4AF2-4348-9653-8F2E23A90060}"/>
              </a:ext>
            </a:extLst>
          </p:cNvPr>
          <p:cNvSpPr/>
          <p:nvPr/>
        </p:nvSpPr>
        <p:spPr>
          <a:xfrm>
            <a:off x="8454918" y="2931675"/>
            <a:ext cx="1380393" cy="60667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後端</a:t>
            </a:r>
          </a:p>
        </p:txBody>
      </p:sp>
      <p:cxnSp>
        <p:nvCxnSpPr>
          <p:cNvPr id="15" name="直線接點 14">
            <a:extLst>
              <a:ext uri="{FF2B5EF4-FFF2-40B4-BE49-F238E27FC236}">
                <a16:creationId xmlns:a16="http://schemas.microsoft.com/office/drawing/2014/main" id="{19FE8393-B31B-42C1-B60B-48DF960494EB}"/>
              </a:ext>
            </a:extLst>
          </p:cNvPr>
          <p:cNvCxnSpPr>
            <a:cxnSpLocks/>
            <a:stCxn id="12" idx="0"/>
            <a:endCxn id="4" idx="2"/>
          </p:cNvCxnSpPr>
          <p:nvPr/>
        </p:nvCxnSpPr>
        <p:spPr>
          <a:xfrm flipH="1" flipV="1">
            <a:off x="6203893" y="2718189"/>
            <a:ext cx="2941222" cy="2134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2EC9CA7A-C814-4F1E-BB49-5E8BC3AD079F}"/>
              </a:ext>
            </a:extLst>
          </p:cNvPr>
          <p:cNvSpPr/>
          <p:nvPr/>
        </p:nvSpPr>
        <p:spPr>
          <a:xfrm>
            <a:off x="1917456" y="3830151"/>
            <a:ext cx="1526664" cy="60667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社團管理</a:t>
            </a:r>
          </a:p>
        </p:txBody>
      </p:sp>
      <p:cxnSp>
        <p:nvCxnSpPr>
          <p:cNvPr id="24" name="直線接點 23">
            <a:extLst>
              <a:ext uri="{FF2B5EF4-FFF2-40B4-BE49-F238E27FC236}">
                <a16:creationId xmlns:a16="http://schemas.microsoft.com/office/drawing/2014/main" id="{48A04EDE-792C-46D9-8AFA-8F55F49E730A}"/>
              </a:ext>
            </a:extLst>
          </p:cNvPr>
          <p:cNvCxnSpPr>
            <a:cxnSpLocks/>
            <a:stCxn id="11" idx="2"/>
            <a:endCxn id="23" idx="0"/>
          </p:cNvCxnSpPr>
          <p:nvPr/>
        </p:nvCxnSpPr>
        <p:spPr>
          <a:xfrm flipH="1">
            <a:off x="2680788" y="3555376"/>
            <a:ext cx="1461543" cy="274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4A84F559-63B7-4B6A-BACC-C827DEE2B556}"/>
              </a:ext>
            </a:extLst>
          </p:cNvPr>
          <p:cNvSpPr/>
          <p:nvPr/>
        </p:nvSpPr>
        <p:spPr>
          <a:xfrm>
            <a:off x="10056572" y="3830151"/>
            <a:ext cx="1380393" cy="60667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資料庫</a:t>
            </a:r>
          </a:p>
        </p:txBody>
      </p:sp>
      <p:cxnSp>
        <p:nvCxnSpPr>
          <p:cNvPr id="37" name="直線接點 36">
            <a:extLst>
              <a:ext uri="{FF2B5EF4-FFF2-40B4-BE49-F238E27FC236}">
                <a16:creationId xmlns:a16="http://schemas.microsoft.com/office/drawing/2014/main" id="{AB1BDDAA-9541-4074-AC32-BA92173E8A34}"/>
              </a:ext>
            </a:extLst>
          </p:cNvPr>
          <p:cNvCxnSpPr>
            <a:cxnSpLocks/>
            <a:stCxn id="12" idx="2"/>
            <a:endCxn id="34" idx="0"/>
          </p:cNvCxnSpPr>
          <p:nvPr/>
        </p:nvCxnSpPr>
        <p:spPr>
          <a:xfrm>
            <a:off x="9145115" y="3538345"/>
            <a:ext cx="1601654" cy="2918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9FCBBE4E-51D8-4DA3-BDDF-AA4CA65940D6}"/>
              </a:ext>
            </a:extLst>
          </p:cNvPr>
          <p:cNvSpPr/>
          <p:nvPr/>
        </p:nvSpPr>
        <p:spPr>
          <a:xfrm>
            <a:off x="2891368" y="4805418"/>
            <a:ext cx="1522562" cy="9704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整理公告</a:t>
            </a:r>
          </a:p>
        </p:txBody>
      </p:sp>
      <p:sp>
        <p:nvSpPr>
          <p:cNvPr id="51" name="矩形 50">
            <a:extLst>
              <a:ext uri="{FF2B5EF4-FFF2-40B4-BE49-F238E27FC236}">
                <a16:creationId xmlns:a16="http://schemas.microsoft.com/office/drawing/2014/main" id="{1B1137B8-3A89-49CB-9E45-47B0BAF919FB}"/>
              </a:ext>
            </a:extLst>
          </p:cNvPr>
          <p:cNvSpPr/>
          <p:nvPr/>
        </p:nvSpPr>
        <p:spPr>
          <a:xfrm>
            <a:off x="913795" y="4804272"/>
            <a:ext cx="1528289" cy="9704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整理</a:t>
            </a:r>
            <a:endParaRPr lang="en-US" altLang="zh-TW" sz="2400" dirty="0">
              <a:solidFill>
                <a:schemeClr val="bg1"/>
              </a:solidFill>
            </a:endParaRPr>
          </a:p>
          <a:p>
            <a:pPr algn="ctr"/>
            <a:r>
              <a:rPr lang="zh-TW" altLang="en-US" sz="2400" dirty="0">
                <a:solidFill>
                  <a:schemeClr val="bg1"/>
                </a:solidFill>
              </a:rPr>
              <a:t>社員名單</a:t>
            </a:r>
          </a:p>
        </p:txBody>
      </p:sp>
      <p:sp>
        <p:nvSpPr>
          <p:cNvPr id="69" name="矩形 68">
            <a:extLst>
              <a:ext uri="{FF2B5EF4-FFF2-40B4-BE49-F238E27FC236}">
                <a16:creationId xmlns:a16="http://schemas.microsoft.com/office/drawing/2014/main" id="{A78A4E9B-63C3-4B51-9A07-55AF08A49049}"/>
              </a:ext>
            </a:extLst>
          </p:cNvPr>
          <p:cNvSpPr/>
          <p:nvPr/>
        </p:nvSpPr>
        <p:spPr>
          <a:xfrm>
            <a:off x="4826138" y="3830151"/>
            <a:ext cx="1380393" cy="60667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rPr>
              <a:t>登入</a:t>
            </a:r>
          </a:p>
        </p:txBody>
      </p:sp>
      <p:cxnSp>
        <p:nvCxnSpPr>
          <p:cNvPr id="70" name="直線接點 69">
            <a:extLst>
              <a:ext uri="{FF2B5EF4-FFF2-40B4-BE49-F238E27FC236}">
                <a16:creationId xmlns:a16="http://schemas.microsoft.com/office/drawing/2014/main" id="{75EDC438-364D-4A66-9607-561E08274F95}"/>
              </a:ext>
            </a:extLst>
          </p:cNvPr>
          <p:cNvCxnSpPr>
            <a:cxnSpLocks/>
            <a:stCxn id="69" idx="0"/>
            <a:endCxn id="11" idx="2"/>
          </p:cNvCxnSpPr>
          <p:nvPr/>
        </p:nvCxnSpPr>
        <p:spPr>
          <a:xfrm flipH="1" flipV="1">
            <a:off x="4142331" y="3555376"/>
            <a:ext cx="1374004" cy="274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15F0B223-52B1-4CA4-B8D3-DA239354C6C3}"/>
              </a:ext>
            </a:extLst>
          </p:cNvPr>
          <p:cNvCxnSpPr>
            <a:cxnSpLocks/>
            <a:endCxn id="51" idx="0"/>
          </p:cNvCxnSpPr>
          <p:nvPr/>
        </p:nvCxnSpPr>
        <p:spPr>
          <a:xfrm>
            <a:off x="1677940" y="4610290"/>
            <a:ext cx="0" cy="1939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接點 80">
            <a:extLst>
              <a:ext uri="{FF2B5EF4-FFF2-40B4-BE49-F238E27FC236}">
                <a16:creationId xmlns:a16="http://schemas.microsoft.com/office/drawing/2014/main" id="{E463F9CA-A224-458D-A44E-05F4FF67BF7A}"/>
              </a:ext>
            </a:extLst>
          </p:cNvPr>
          <p:cNvCxnSpPr>
            <a:cxnSpLocks/>
          </p:cNvCxnSpPr>
          <p:nvPr/>
        </p:nvCxnSpPr>
        <p:spPr>
          <a:xfrm flipH="1">
            <a:off x="1677941" y="4609718"/>
            <a:ext cx="1974708" cy="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9F3CD7C6-42B8-42B9-8258-2CB9F84760CC}"/>
              </a:ext>
            </a:extLst>
          </p:cNvPr>
          <p:cNvCxnSpPr>
            <a:cxnSpLocks/>
            <a:endCxn id="45" idx="0"/>
          </p:cNvCxnSpPr>
          <p:nvPr/>
        </p:nvCxnSpPr>
        <p:spPr>
          <a:xfrm>
            <a:off x="3652649" y="4609718"/>
            <a:ext cx="0" cy="195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35190D01-01EE-4223-9DEE-8DCA676170C7}"/>
              </a:ext>
            </a:extLst>
          </p:cNvPr>
          <p:cNvCxnSpPr>
            <a:cxnSpLocks/>
            <a:endCxn id="23" idx="2"/>
          </p:cNvCxnSpPr>
          <p:nvPr/>
        </p:nvCxnSpPr>
        <p:spPr>
          <a:xfrm flipV="1">
            <a:off x="2680788" y="4436821"/>
            <a:ext cx="0" cy="1734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49CB2DD6-874E-47D0-B81F-40968AC46E05}"/>
              </a:ext>
            </a:extLst>
          </p:cNvPr>
          <p:cNvSpPr/>
          <p:nvPr/>
        </p:nvSpPr>
        <p:spPr>
          <a:xfrm>
            <a:off x="4624510" y="4804272"/>
            <a:ext cx="1987297" cy="968003"/>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bg1"/>
                </a:solidFill>
              </a:rPr>
              <a:t>Google</a:t>
            </a:r>
            <a:r>
              <a:rPr lang="zh-TW" altLang="en-US" sz="1600" dirty="0">
                <a:solidFill>
                  <a:schemeClr val="bg1"/>
                </a:solidFill>
              </a:rPr>
              <a:t> </a:t>
            </a:r>
            <a:r>
              <a:rPr lang="en-US" altLang="zh-TW" sz="1600" dirty="0" err="1">
                <a:solidFill>
                  <a:schemeClr val="bg1"/>
                </a:solidFill>
              </a:rPr>
              <a:t>Oauth</a:t>
            </a:r>
            <a:r>
              <a:rPr lang="en-US" altLang="zh-TW" sz="1600" dirty="0">
                <a:solidFill>
                  <a:schemeClr val="bg1"/>
                </a:solidFill>
              </a:rPr>
              <a:t> API</a:t>
            </a:r>
          </a:p>
          <a:p>
            <a:r>
              <a:rPr lang="zh-TW" altLang="en-US" sz="2400" dirty="0">
                <a:solidFill>
                  <a:schemeClr val="bg1"/>
                </a:solidFill>
              </a:rPr>
              <a:t>取得 </a:t>
            </a:r>
            <a:r>
              <a:rPr lang="en-US" altLang="zh-TW" sz="2400" dirty="0">
                <a:solidFill>
                  <a:schemeClr val="bg1"/>
                </a:solidFill>
              </a:rPr>
              <a:t>token</a:t>
            </a:r>
            <a:endParaRPr lang="zh-TW" altLang="en-US" sz="2400" dirty="0">
              <a:solidFill>
                <a:schemeClr val="bg1"/>
              </a:solidFill>
            </a:endParaRPr>
          </a:p>
        </p:txBody>
      </p:sp>
      <p:cxnSp>
        <p:nvCxnSpPr>
          <p:cNvPr id="118" name="直線接點 117">
            <a:extLst>
              <a:ext uri="{FF2B5EF4-FFF2-40B4-BE49-F238E27FC236}">
                <a16:creationId xmlns:a16="http://schemas.microsoft.com/office/drawing/2014/main" id="{F9678CD2-14B7-44F9-BACB-51055DA12C56}"/>
              </a:ext>
            </a:extLst>
          </p:cNvPr>
          <p:cNvCxnSpPr>
            <a:cxnSpLocks/>
            <a:stCxn id="121" idx="0"/>
            <a:endCxn id="12" idx="2"/>
          </p:cNvCxnSpPr>
          <p:nvPr/>
        </p:nvCxnSpPr>
        <p:spPr>
          <a:xfrm flipV="1">
            <a:off x="7756616" y="3538345"/>
            <a:ext cx="1388499" cy="291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矩形 120">
            <a:extLst>
              <a:ext uri="{FF2B5EF4-FFF2-40B4-BE49-F238E27FC236}">
                <a16:creationId xmlns:a16="http://schemas.microsoft.com/office/drawing/2014/main" id="{E2BF3CD1-0FE7-46A5-BC5B-02179CD25D66}"/>
              </a:ext>
            </a:extLst>
          </p:cNvPr>
          <p:cNvSpPr/>
          <p:nvPr/>
        </p:nvSpPr>
        <p:spPr>
          <a:xfrm>
            <a:off x="6969934" y="3830150"/>
            <a:ext cx="1573363" cy="760635"/>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mj-ea"/>
                <a:ea typeface="+mj-ea"/>
              </a:rPr>
              <a:t>驗證前端</a:t>
            </a:r>
            <a:r>
              <a:rPr lang="en-US" altLang="zh-TW" sz="2000" dirty="0">
                <a:solidFill>
                  <a:schemeClr val="bg1"/>
                </a:solidFill>
                <a:latin typeface="+mj-ea"/>
                <a:ea typeface="+mj-ea"/>
              </a:rPr>
              <a:t>token</a:t>
            </a:r>
            <a:endParaRPr lang="zh-TW" altLang="en-US" sz="2000" dirty="0">
              <a:solidFill>
                <a:schemeClr val="bg1"/>
              </a:solidFill>
              <a:latin typeface="+mj-ea"/>
              <a:ea typeface="+mj-ea"/>
            </a:endParaRPr>
          </a:p>
        </p:txBody>
      </p:sp>
      <p:sp>
        <p:nvSpPr>
          <p:cNvPr id="137" name="矩形 136">
            <a:extLst>
              <a:ext uri="{FF2B5EF4-FFF2-40B4-BE49-F238E27FC236}">
                <a16:creationId xmlns:a16="http://schemas.microsoft.com/office/drawing/2014/main" id="{E6757991-68EA-49AF-8EDF-2A90C5C41031}"/>
              </a:ext>
            </a:extLst>
          </p:cNvPr>
          <p:cNvSpPr/>
          <p:nvPr/>
        </p:nvSpPr>
        <p:spPr>
          <a:xfrm>
            <a:off x="6992470" y="4804272"/>
            <a:ext cx="1817422" cy="987512"/>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mj-ea"/>
                <a:ea typeface="+mj-ea"/>
              </a:rPr>
              <a:t>取得使用者資料</a:t>
            </a:r>
          </a:p>
        </p:txBody>
      </p:sp>
      <p:cxnSp>
        <p:nvCxnSpPr>
          <p:cNvPr id="154" name="直線單箭頭接點 153">
            <a:extLst>
              <a:ext uri="{FF2B5EF4-FFF2-40B4-BE49-F238E27FC236}">
                <a16:creationId xmlns:a16="http://schemas.microsoft.com/office/drawing/2014/main" id="{D917752E-CC63-40B8-A059-DCAA1768C496}"/>
              </a:ext>
            </a:extLst>
          </p:cNvPr>
          <p:cNvCxnSpPr>
            <a:cxnSpLocks/>
            <a:stCxn id="93" idx="3"/>
            <a:endCxn id="121" idx="1"/>
          </p:cNvCxnSpPr>
          <p:nvPr/>
        </p:nvCxnSpPr>
        <p:spPr>
          <a:xfrm flipV="1">
            <a:off x="6611807" y="4210468"/>
            <a:ext cx="358127" cy="10778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11935160-6278-4775-8B7C-87378F4E2CA1}"/>
              </a:ext>
            </a:extLst>
          </p:cNvPr>
          <p:cNvCxnSpPr>
            <a:cxnSpLocks/>
            <a:stCxn id="69" idx="2"/>
            <a:endCxn id="93" idx="0"/>
          </p:cNvCxnSpPr>
          <p:nvPr/>
        </p:nvCxnSpPr>
        <p:spPr>
          <a:xfrm>
            <a:off x="5516335" y="4436821"/>
            <a:ext cx="101824" cy="3674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線單箭頭接點 230">
            <a:extLst>
              <a:ext uri="{FF2B5EF4-FFF2-40B4-BE49-F238E27FC236}">
                <a16:creationId xmlns:a16="http://schemas.microsoft.com/office/drawing/2014/main" id="{2C5D38C8-3EC5-480F-BD30-B076294C9D58}"/>
              </a:ext>
            </a:extLst>
          </p:cNvPr>
          <p:cNvCxnSpPr>
            <a:cxnSpLocks/>
            <a:stCxn id="121" idx="2"/>
            <a:endCxn id="137" idx="0"/>
          </p:cNvCxnSpPr>
          <p:nvPr/>
        </p:nvCxnSpPr>
        <p:spPr>
          <a:xfrm>
            <a:off x="7756616" y="4590785"/>
            <a:ext cx="144565" cy="2134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30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en-US" altLang="zh-TW" dirty="0">
                <a:effectLst/>
                <a:latin typeface="+mj-ea"/>
              </a:rPr>
              <a:t>Structure Chart</a:t>
            </a:r>
            <a:r>
              <a:rPr lang="zh-TW" altLang="en-US" dirty="0">
                <a:effectLst/>
                <a:latin typeface="+mj-ea"/>
              </a:rPr>
              <a:t> ─ 資料庫 </a:t>
            </a:r>
            <a:r>
              <a:rPr lang="en-US" altLang="zh-TW" dirty="0">
                <a:effectLst/>
                <a:latin typeface="+mj-ea"/>
              </a:rPr>
              <a:t>(</a:t>
            </a:r>
            <a:r>
              <a:rPr lang="zh-TW" altLang="en-US" dirty="0">
                <a:effectLst/>
                <a:latin typeface="+mj-ea"/>
              </a:rPr>
              <a:t>目前版本</a:t>
            </a:r>
            <a:r>
              <a:rPr lang="en-US" altLang="zh-TW" dirty="0">
                <a:effectLst/>
                <a:latin typeface="+mj-ea"/>
              </a:rPr>
              <a:t>)</a:t>
            </a:r>
            <a:endParaRPr lang="zh-TW" altLang="en-US" dirty="0">
              <a:latin typeface="+mj-ea"/>
            </a:endParaRPr>
          </a:p>
        </p:txBody>
      </p:sp>
      <p:graphicFrame>
        <p:nvGraphicFramePr>
          <p:cNvPr id="5" name="表格 6">
            <a:extLst>
              <a:ext uri="{FF2B5EF4-FFF2-40B4-BE49-F238E27FC236}">
                <a16:creationId xmlns:a16="http://schemas.microsoft.com/office/drawing/2014/main" id="{D4ABF67B-6CD8-483A-85FD-9C4F4A43725A}"/>
              </a:ext>
            </a:extLst>
          </p:cNvPr>
          <p:cNvGraphicFramePr>
            <a:graphicFrameLocks noGrp="1"/>
          </p:cNvGraphicFramePr>
          <p:nvPr>
            <p:extLst>
              <p:ext uri="{D42A27DB-BD31-4B8C-83A1-F6EECF244321}">
                <p14:modId xmlns:p14="http://schemas.microsoft.com/office/powerpoint/2010/main" val="565245188"/>
              </p:ext>
            </p:extLst>
          </p:nvPr>
        </p:nvGraphicFramePr>
        <p:xfrm>
          <a:off x="1061858" y="2731647"/>
          <a:ext cx="1482345" cy="1849120"/>
        </p:xfrm>
        <a:graphic>
          <a:graphicData uri="http://schemas.openxmlformats.org/drawingml/2006/table">
            <a:tbl>
              <a:tblPr firstRow="1" bandRow="1">
                <a:tableStyleId>{7DF18680-E054-41AD-8BC1-D1AEF772440D}</a:tableStyleId>
              </a:tblPr>
              <a:tblGrid>
                <a:gridCol w="1482345">
                  <a:extLst>
                    <a:ext uri="{9D8B030D-6E8A-4147-A177-3AD203B41FA5}">
                      <a16:colId xmlns:a16="http://schemas.microsoft.com/office/drawing/2014/main" val="500676453"/>
                    </a:ext>
                  </a:extLst>
                </a:gridCol>
              </a:tblGrid>
              <a:tr h="0">
                <a:tc>
                  <a:txBody>
                    <a:bodyPr/>
                    <a:lstStyle/>
                    <a:p>
                      <a:pPr algn="ctr"/>
                      <a:r>
                        <a:rPr lang="zh-TW" altLang="en-US" dirty="0"/>
                        <a:t>成員 </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37772287"/>
                  </a:ext>
                </a:extLst>
              </a:tr>
              <a:tr h="370840">
                <a:tc>
                  <a:txBody>
                    <a:bodyPr/>
                    <a:lstStyle/>
                    <a:p>
                      <a:pPr algn="l"/>
                      <a:r>
                        <a:rPr lang="zh-TW" altLang="en-US" sz="1700" dirty="0">
                          <a:latin typeface="+mj-ea"/>
                          <a:ea typeface="+mj-ea"/>
                        </a:rPr>
                        <a:t>      </a:t>
                      </a:r>
                      <a:r>
                        <a:rPr lang="en-US" altLang="zh-TW" sz="1700" dirty="0">
                          <a:latin typeface="+mj-ea"/>
                          <a:ea typeface="+mj-ea"/>
                        </a:rPr>
                        <a:t>ID</a:t>
                      </a:r>
                      <a:endParaRPr lang="zh-TW" altLang="en-US" sz="1700" dirty="0">
                        <a:latin typeface="+mj-ea"/>
                        <a:ea typeface="+mj-ea"/>
                      </a:endParaRP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81238879"/>
                  </a:ext>
                </a:extLst>
              </a:tr>
              <a:tr h="370840">
                <a:tc>
                  <a:txBody>
                    <a:bodyPr/>
                    <a:lstStyle/>
                    <a:p>
                      <a:r>
                        <a:rPr lang="zh-TW" altLang="en-US" sz="1700" dirty="0"/>
                        <a:t>     學號</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390125291"/>
                  </a:ext>
                </a:extLst>
              </a:tr>
              <a:tr h="370840">
                <a:tc>
                  <a:txBody>
                    <a:bodyPr/>
                    <a:lstStyle/>
                    <a:p>
                      <a:r>
                        <a:rPr lang="zh-TW" altLang="en-US" sz="1700" dirty="0"/>
                        <a:t>     社團編號</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779349608"/>
                  </a:ext>
                </a:extLst>
              </a:tr>
              <a:tr h="370840">
                <a:tc>
                  <a:txBody>
                    <a:bodyPr/>
                    <a:lstStyle/>
                    <a:p>
                      <a:r>
                        <a:rPr lang="zh-TW" altLang="en-US" sz="1700" dirty="0"/>
                        <a:t>     職位編號</a:t>
                      </a:r>
                    </a:p>
                  </a:txBody>
                  <a:tcPr>
                    <a:lnT w="12700" cap="flat" cmpd="sng" algn="ctr">
                      <a:solidFill>
                        <a:schemeClr val="tx1">
                          <a:lumMod val="85000"/>
                        </a:schemeClr>
                      </a:solidFill>
                      <a:prstDash val="solid"/>
                      <a:round/>
                      <a:headEnd type="none" w="med" len="med"/>
                      <a:tailEnd type="none" w="med" len="med"/>
                    </a:lnT>
                    <a:solidFill>
                      <a:schemeClr val="tx1"/>
                    </a:solidFill>
                  </a:tcPr>
                </a:tc>
                <a:extLst>
                  <a:ext uri="{0D108BD9-81ED-4DB2-BD59-A6C34878D82A}">
                    <a16:rowId xmlns:a16="http://schemas.microsoft.com/office/drawing/2014/main" val="3353432463"/>
                  </a:ext>
                </a:extLst>
              </a:tr>
            </a:tbl>
          </a:graphicData>
        </a:graphic>
      </p:graphicFrame>
      <p:graphicFrame>
        <p:nvGraphicFramePr>
          <p:cNvPr id="31" name="表格 6">
            <a:extLst>
              <a:ext uri="{FF2B5EF4-FFF2-40B4-BE49-F238E27FC236}">
                <a16:creationId xmlns:a16="http://schemas.microsoft.com/office/drawing/2014/main" id="{BECCF60B-3861-4BC9-B15D-CA0E29E17E5B}"/>
              </a:ext>
            </a:extLst>
          </p:cNvPr>
          <p:cNvGraphicFramePr>
            <a:graphicFrameLocks noGrp="1"/>
          </p:cNvGraphicFramePr>
          <p:nvPr>
            <p:extLst>
              <p:ext uri="{D42A27DB-BD31-4B8C-83A1-F6EECF244321}">
                <p14:modId xmlns:p14="http://schemas.microsoft.com/office/powerpoint/2010/main" val="4277893071"/>
              </p:ext>
            </p:extLst>
          </p:nvPr>
        </p:nvGraphicFramePr>
        <p:xfrm>
          <a:off x="6921593" y="4102000"/>
          <a:ext cx="1771535" cy="1478280"/>
        </p:xfrm>
        <a:graphic>
          <a:graphicData uri="http://schemas.openxmlformats.org/drawingml/2006/table">
            <a:tbl>
              <a:tblPr firstRow="1" bandRow="1">
                <a:tableStyleId>{7DF18680-E054-41AD-8BC1-D1AEF772440D}</a:tableStyleId>
              </a:tblPr>
              <a:tblGrid>
                <a:gridCol w="1771535">
                  <a:extLst>
                    <a:ext uri="{9D8B030D-6E8A-4147-A177-3AD203B41FA5}">
                      <a16:colId xmlns:a16="http://schemas.microsoft.com/office/drawing/2014/main" val="500676453"/>
                    </a:ext>
                  </a:extLst>
                </a:gridCol>
              </a:tblGrid>
              <a:tr h="0">
                <a:tc>
                  <a:txBody>
                    <a:bodyPr/>
                    <a:lstStyle/>
                    <a:p>
                      <a:pPr algn="ctr"/>
                      <a:r>
                        <a:rPr lang="zh-TW" altLang="en-US" dirty="0"/>
                        <a:t>社團</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37772287"/>
                  </a:ext>
                </a:extLst>
              </a:tr>
              <a:tr h="370840">
                <a:tc>
                  <a:txBody>
                    <a:bodyPr/>
                    <a:lstStyle/>
                    <a:p>
                      <a:pPr algn="l"/>
                      <a:r>
                        <a:rPr lang="zh-TW" altLang="en-US" sz="1700" dirty="0">
                          <a:latin typeface="+mj-ea"/>
                          <a:ea typeface="+mj-ea"/>
                        </a:rPr>
                        <a:t>     社團編號</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81238879"/>
                  </a:ext>
                </a:extLst>
              </a:tr>
              <a:tr h="370840">
                <a:tc>
                  <a:txBody>
                    <a:bodyPr/>
                    <a:lstStyle/>
                    <a:p>
                      <a:r>
                        <a:rPr lang="zh-TW" altLang="en-US" sz="1700" dirty="0"/>
                        <a:t>     姓名</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390125291"/>
                  </a:ext>
                </a:extLst>
              </a:tr>
              <a:tr h="370840">
                <a:tc>
                  <a:txBody>
                    <a:bodyPr/>
                    <a:lstStyle/>
                    <a:p>
                      <a:r>
                        <a:rPr lang="zh-TW" altLang="en-US" sz="1700" dirty="0"/>
                        <a:t>     委員會編號</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779349608"/>
                  </a:ext>
                </a:extLst>
              </a:tr>
            </a:tbl>
          </a:graphicData>
        </a:graphic>
      </p:graphicFrame>
      <p:graphicFrame>
        <p:nvGraphicFramePr>
          <p:cNvPr id="32" name="表格 6">
            <a:extLst>
              <a:ext uri="{FF2B5EF4-FFF2-40B4-BE49-F238E27FC236}">
                <a16:creationId xmlns:a16="http://schemas.microsoft.com/office/drawing/2014/main" id="{82969931-1C83-4C1A-8C29-FAB4F42721AE}"/>
              </a:ext>
            </a:extLst>
          </p:cNvPr>
          <p:cNvGraphicFramePr>
            <a:graphicFrameLocks noGrp="1"/>
          </p:cNvGraphicFramePr>
          <p:nvPr>
            <p:extLst>
              <p:ext uri="{D42A27DB-BD31-4B8C-83A1-F6EECF244321}">
                <p14:modId xmlns:p14="http://schemas.microsoft.com/office/powerpoint/2010/main" val="2923819394"/>
              </p:ext>
            </p:extLst>
          </p:nvPr>
        </p:nvGraphicFramePr>
        <p:xfrm>
          <a:off x="9716609" y="4113174"/>
          <a:ext cx="1850044" cy="1478280"/>
        </p:xfrm>
        <a:graphic>
          <a:graphicData uri="http://schemas.openxmlformats.org/drawingml/2006/table">
            <a:tbl>
              <a:tblPr firstRow="1" bandRow="1">
                <a:tableStyleId>{7DF18680-E054-41AD-8BC1-D1AEF772440D}</a:tableStyleId>
              </a:tblPr>
              <a:tblGrid>
                <a:gridCol w="1850044">
                  <a:extLst>
                    <a:ext uri="{9D8B030D-6E8A-4147-A177-3AD203B41FA5}">
                      <a16:colId xmlns:a16="http://schemas.microsoft.com/office/drawing/2014/main" val="500676453"/>
                    </a:ext>
                  </a:extLst>
                </a:gridCol>
              </a:tblGrid>
              <a:tr h="0">
                <a:tc>
                  <a:txBody>
                    <a:bodyPr/>
                    <a:lstStyle/>
                    <a:p>
                      <a:pPr algn="ctr"/>
                      <a:r>
                        <a:rPr lang="zh-TW" altLang="en-US" dirty="0"/>
                        <a:t>委員會</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37772287"/>
                  </a:ext>
                </a:extLst>
              </a:tr>
              <a:tr h="370840">
                <a:tc>
                  <a:txBody>
                    <a:bodyPr/>
                    <a:lstStyle/>
                    <a:p>
                      <a:pPr algn="l"/>
                      <a:r>
                        <a:rPr lang="zh-TW" altLang="en-US" sz="1700" dirty="0">
                          <a:latin typeface="+mj-ea"/>
                          <a:ea typeface="+mj-ea"/>
                        </a:rPr>
                        <a:t>     委員會編號</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81238879"/>
                  </a:ext>
                </a:extLst>
              </a:tr>
              <a:tr h="370840">
                <a:tc>
                  <a:txBody>
                    <a:bodyPr/>
                    <a:lstStyle/>
                    <a:p>
                      <a:r>
                        <a:rPr lang="zh-TW" altLang="en-US" sz="1700" dirty="0"/>
                        <a:t>     委員會名稱</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390125291"/>
                  </a:ext>
                </a:extLst>
              </a:tr>
              <a:tr h="370840">
                <a:tc>
                  <a:txBody>
                    <a:bodyPr/>
                    <a:lstStyle/>
                    <a:p>
                      <a:r>
                        <a:rPr lang="zh-TW" altLang="en-US" sz="1700" dirty="0"/>
                        <a:t>     推播公告層級</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779349608"/>
                  </a:ext>
                </a:extLst>
              </a:tr>
            </a:tbl>
          </a:graphicData>
        </a:graphic>
      </p:graphicFrame>
      <p:graphicFrame>
        <p:nvGraphicFramePr>
          <p:cNvPr id="33" name="表格 6">
            <a:extLst>
              <a:ext uri="{FF2B5EF4-FFF2-40B4-BE49-F238E27FC236}">
                <a16:creationId xmlns:a16="http://schemas.microsoft.com/office/drawing/2014/main" id="{F885BDC1-4B40-40B7-9374-0EAC994481A4}"/>
              </a:ext>
            </a:extLst>
          </p:cNvPr>
          <p:cNvGraphicFramePr>
            <a:graphicFrameLocks noGrp="1"/>
          </p:cNvGraphicFramePr>
          <p:nvPr>
            <p:extLst>
              <p:ext uri="{D42A27DB-BD31-4B8C-83A1-F6EECF244321}">
                <p14:modId xmlns:p14="http://schemas.microsoft.com/office/powerpoint/2010/main" val="1746169725"/>
              </p:ext>
            </p:extLst>
          </p:nvPr>
        </p:nvGraphicFramePr>
        <p:xfrm>
          <a:off x="3766728" y="4725301"/>
          <a:ext cx="1503680" cy="1478280"/>
        </p:xfrm>
        <a:graphic>
          <a:graphicData uri="http://schemas.openxmlformats.org/drawingml/2006/table">
            <a:tbl>
              <a:tblPr firstRow="1" bandRow="1">
                <a:tableStyleId>{7DF18680-E054-41AD-8BC1-D1AEF772440D}</a:tableStyleId>
              </a:tblPr>
              <a:tblGrid>
                <a:gridCol w="1503680">
                  <a:extLst>
                    <a:ext uri="{9D8B030D-6E8A-4147-A177-3AD203B41FA5}">
                      <a16:colId xmlns:a16="http://schemas.microsoft.com/office/drawing/2014/main" val="500676453"/>
                    </a:ext>
                  </a:extLst>
                </a:gridCol>
              </a:tblGrid>
              <a:tr h="0">
                <a:tc>
                  <a:txBody>
                    <a:bodyPr/>
                    <a:lstStyle/>
                    <a:p>
                      <a:pPr algn="ctr"/>
                      <a:r>
                        <a:rPr lang="zh-TW" altLang="en-US" dirty="0"/>
                        <a:t>職位 </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37772287"/>
                  </a:ext>
                </a:extLst>
              </a:tr>
              <a:tr h="370840">
                <a:tc>
                  <a:txBody>
                    <a:bodyPr/>
                    <a:lstStyle/>
                    <a:p>
                      <a:pPr algn="l"/>
                      <a:r>
                        <a:rPr lang="zh-TW" altLang="en-US" sz="1700" dirty="0">
                          <a:latin typeface="+mj-ea"/>
                          <a:ea typeface="+mj-ea"/>
                        </a:rPr>
                        <a:t>     職位編號</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81238879"/>
                  </a:ext>
                </a:extLst>
              </a:tr>
              <a:tr h="370840">
                <a:tc>
                  <a:txBody>
                    <a:bodyPr/>
                    <a:lstStyle/>
                    <a:p>
                      <a:r>
                        <a:rPr lang="zh-TW" altLang="en-US" sz="1700" dirty="0"/>
                        <a:t>     職位名稱</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390125291"/>
                  </a:ext>
                </a:extLst>
              </a:tr>
              <a:tr h="370840">
                <a:tc>
                  <a:txBody>
                    <a:bodyPr/>
                    <a:lstStyle/>
                    <a:p>
                      <a:r>
                        <a:rPr lang="zh-TW" altLang="en-US" sz="1700" dirty="0"/>
                        <a:t>     權限分級</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779349608"/>
                  </a:ext>
                </a:extLst>
              </a:tr>
            </a:tbl>
          </a:graphicData>
        </a:graphic>
      </p:graphicFrame>
      <p:graphicFrame>
        <p:nvGraphicFramePr>
          <p:cNvPr id="35" name="表格 6">
            <a:extLst>
              <a:ext uri="{FF2B5EF4-FFF2-40B4-BE49-F238E27FC236}">
                <a16:creationId xmlns:a16="http://schemas.microsoft.com/office/drawing/2014/main" id="{DBE58246-D074-4428-A883-F7CD17FB6154}"/>
              </a:ext>
            </a:extLst>
          </p:cNvPr>
          <p:cNvGraphicFramePr>
            <a:graphicFrameLocks noGrp="1"/>
          </p:cNvGraphicFramePr>
          <p:nvPr>
            <p:extLst>
              <p:ext uri="{D42A27DB-BD31-4B8C-83A1-F6EECF244321}">
                <p14:modId xmlns:p14="http://schemas.microsoft.com/office/powerpoint/2010/main" val="2842070458"/>
              </p:ext>
            </p:extLst>
          </p:nvPr>
        </p:nvGraphicFramePr>
        <p:xfrm>
          <a:off x="5417913" y="1807087"/>
          <a:ext cx="1503680" cy="1849120"/>
        </p:xfrm>
        <a:graphic>
          <a:graphicData uri="http://schemas.openxmlformats.org/drawingml/2006/table">
            <a:tbl>
              <a:tblPr firstRow="1" bandRow="1">
                <a:tableStyleId>{7DF18680-E054-41AD-8BC1-D1AEF772440D}</a:tableStyleId>
              </a:tblPr>
              <a:tblGrid>
                <a:gridCol w="1503680">
                  <a:extLst>
                    <a:ext uri="{9D8B030D-6E8A-4147-A177-3AD203B41FA5}">
                      <a16:colId xmlns:a16="http://schemas.microsoft.com/office/drawing/2014/main" val="500676453"/>
                    </a:ext>
                  </a:extLst>
                </a:gridCol>
              </a:tblGrid>
              <a:tr h="0">
                <a:tc>
                  <a:txBody>
                    <a:bodyPr/>
                    <a:lstStyle/>
                    <a:p>
                      <a:pPr algn="ctr"/>
                      <a:r>
                        <a:rPr lang="zh-TW" altLang="en-US" dirty="0"/>
                        <a:t>學生</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37772287"/>
                  </a:ext>
                </a:extLst>
              </a:tr>
              <a:tr h="370840">
                <a:tc>
                  <a:txBody>
                    <a:bodyPr/>
                    <a:lstStyle/>
                    <a:p>
                      <a:pPr algn="l"/>
                      <a:r>
                        <a:rPr lang="zh-TW" altLang="en-US" sz="1700" dirty="0">
                          <a:latin typeface="+mj-ea"/>
                          <a:ea typeface="+mj-ea"/>
                        </a:rPr>
                        <a:t>     學號</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81238879"/>
                  </a:ext>
                </a:extLst>
              </a:tr>
              <a:tr h="370840">
                <a:tc>
                  <a:txBody>
                    <a:bodyPr/>
                    <a:lstStyle/>
                    <a:p>
                      <a:r>
                        <a:rPr lang="zh-TW" altLang="en-US" sz="1700" dirty="0"/>
                        <a:t>     姓名</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390125291"/>
                  </a:ext>
                </a:extLst>
              </a:tr>
              <a:tr h="370840">
                <a:tc>
                  <a:txBody>
                    <a:bodyPr/>
                    <a:lstStyle/>
                    <a:p>
                      <a:r>
                        <a:rPr lang="zh-TW" altLang="en-US" sz="1700" dirty="0"/>
                        <a:t>     系級</a:t>
                      </a:r>
                    </a:p>
                  </a:txBody>
                  <a:tcP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779349608"/>
                  </a:ext>
                </a:extLst>
              </a:tr>
              <a:tr h="370840">
                <a:tc>
                  <a:txBody>
                    <a:bodyPr/>
                    <a:lstStyle/>
                    <a:p>
                      <a:r>
                        <a:rPr lang="zh-TW" altLang="en-US" sz="1700" dirty="0"/>
                        <a:t>     手機號碼</a:t>
                      </a:r>
                    </a:p>
                  </a:txBody>
                  <a:tcPr>
                    <a:lnT w="12700" cap="flat" cmpd="sng" algn="ctr">
                      <a:solidFill>
                        <a:schemeClr val="tx1">
                          <a:lumMod val="85000"/>
                        </a:schemeClr>
                      </a:solidFill>
                      <a:prstDash val="solid"/>
                      <a:round/>
                      <a:headEnd type="none" w="med" len="med"/>
                      <a:tailEnd type="none" w="med" len="med"/>
                    </a:lnT>
                    <a:solidFill>
                      <a:schemeClr val="tx1"/>
                    </a:solidFill>
                  </a:tcPr>
                </a:tc>
                <a:extLst>
                  <a:ext uri="{0D108BD9-81ED-4DB2-BD59-A6C34878D82A}">
                    <a16:rowId xmlns:a16="http://schemas.microsoft.com/office/drawing/2014/main" val="3353432463"/>
                  </a:ext>
                </a:extLst>
              </a:tr>
            </a:tbl>
          </a:graphicData>
        </a:graphic>
      </p:graphicFrame>
      <p:graphicFrame>
        <p:nvGraphicFramePr>
          <p:cNvPr id="38" name="表格 6">
            <a:extLst>
              <a:ext uri="{FF2B5EF4-FFF2-40B4-BE49-F238E27FC236}">
                <a16:creationId xmlns:a16="http://schemas.microsoft.com/office/drawing/2014/main" id="{EE9219A9-FC98-48DC-A052-8867E34854CF}"/>
              </a:ext>
            </a:extLst>
          </p:cNvPr>
          <p:cNvGraphicFramePr>
            <a:graphicFrameLocks noGrp="1"/>
          </p:cNvGraphicFramePr>
          <p:nvPr>
            <p:extLst>
              <p:ext uri="{D42A27DB-BD31-4B8C-83A1-F6EECF244321}">
                <p14:modId xmlns:p14="http://schemas.microsoft.com/office/powerpoint/2010/main" val="2738272401"/>
              </p:ext>
            </p:extLst>
          </p:nvPr>
        </p:nvGraphicFramePr>
        <p:xfrm>
          <a:off x="8963246" y="2438714"/>
          <a:ext cx="1503680" cy="736600"/>
        </p:xfrm>
        <a:graphic>
          <a:graphicData uri="http://schemas.openxmlformats.org/drawingml/2006/table">
            <a:tbl>
              <a:tblPr firstRow="1" bandRow="1">
                <a:tableStyleId>{7DF18680-E054-41AD-8BC1-D1AEF772440D}</a:tableStyleId>
              </a:tblPr>
              <a:tblGrid>
                <a:gridCol w="1503680">
                  <a:extLst>
                    <a:ext uri="{9D8B030D-6E8A-4147-A177-3AD203B41FA5}">
                      <a16:colId xmlns:a16="http://schemas.microsoft.com/office/drawing/2014/main" val="500676453"/>
                    </a:ext>
                  </a:extLst>
                </a:gridCol>
              </a:tblGrid>
              <a:tr h="0">
                <a:tc>
                  <a:txBody>
                    <a:bodyPr/>
                    <a:lstStyle/>
                    <a:p>
                      <a:pPr algn="ctr"/>
                      <a:r>
                        <a:rPr lang="zh-TW" altLang="en-US" dirty="0"/>
                        <a:t>資料庫版本</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solidFill>
                      <a:schemeClr val="tx1">
                        <a:lumMod val="65000"/>
                      </a:schemeClr>
                    </a:solidFill>
                  </a:tcPr>
                </a:tc>
                <a:extLst>
                  <a:ext uri="{0D108BD9-81ED-4DB2-BD59-A6C34878D82A}">
                    <a16:rowId xmlns:a16="http://schemas.microsoft.com/office/drawing/2014/main" val="937772287"/>
                  </a:ext>
                </a:extLst>
              </a:tr>
              <a:tr h="370840">
                <a:tc>
                  <a:txBody>
                    <a:bodyPr/>
                    <a:lstStyle/>
                    <a:p>
                      <a:pPr algn="l"/>
                      <a:r>
                        <a:rPr lang="zh-TW" altLang="en-US" sz="1700" dirty="0">
                          <a:latin typeface="+mj-ea"/>
                          <a:ea typeface="+mj-ea"/>
                        </a:rPr>
                        <a:t>     版本</a:t>
                      </a:r>
                    </a:p>
                  </a:txBody>
                  <a:tcPr>
                    <a:lnL w="12700" cap="flat" cmpd="sng" algn="ctr">
                      <a:solidFill>
                        <a:schemeClr val="tx1">
                          <a:lumMod val="65000"/>
                        </a:schemeClr>
                      </a:solidFill>
                      <a:prstDash val="solid"/>
                      <a:round/>
                      <a:headEnd type="none" w="med" len="med"/>
                      <a:tailEnd type="none" w="med" len="med"/>
                    </a:lnL>
                    <a:lnR w="12700" cap="flat" cmpd="sng" algn="ctr">
                      <a:solidFill>
                        <a:schemeClr val="tx1">
                          <a:lumMod val="65000"/>
                        </a:schemeClr>
                      </a:solidFill>
                      <a:prstDash val="solid"/>
                      <a:round/>
                      <a:headEnd type="none" w="med" len="med"/>
                      <a:tailEnd type="none" w="med" len="med"/>
                    </a:lnR>
                    <a:lnT w="12700" cap="flat" cmpd="sng" algn="ctr">
                      <a:solidFill>
                        <a:schemeClr val="tx1">
                          <a:lumMod val="65000"/>
                        </a:schemeClr>
                      </a:solidFill>
                      <a:prstDash val="solid"/>
                      <a:round/>
                      <a:headEnd type="none" w="med" len="med"/>
                      <a:tailEnd type="none" w="med" len="med"/>
                    </a:lnT>
                    <a:lnB w="12700" cap="flat" cmpd="sng" algn="ctr">
                      <a:solidFill>
                        <a:schemeClr val="tx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4181238879"/>
                  </a:ext>
                </a:extLst>
              </a:tr>
            </a:tbl>
          </a:graphicData>
        </a:graphic>
      </p:graphicFrame>
      <p:pic>
        <p:nvPicPr>
          <p:cNvPr id="16" name="圖片 15">
            <a:extLst>
              <a:ext uri="{FF2B5EF4-FFF2-40B4-BE49-F238E27FC236}">
                <a16:creationId xmlns:a16="http://schemas.microsoft.com/office/drawing/2014/main" id="{405985F0-0A3C-43E5-92D4-6CB0EE851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59" y="3132966"/>
            <a:ext cx="246889" cy="246889"/>
          </a:xfrm>
          <a:prstGeom prst="rect">
            <a:avLst/>
          </a:prstGeom>
        </p:spPr>
      </p:pic>
      <p:pic>
        <p:nvPicPr>
          <p:cNvPr id="43" name="圖片 42">
            <a:extLst>
              <a:ext uri="{FF2B5EF4-FFF2-40B4-BE49-F238E27FC236}">
                <a16:creationId xmlns:a16="http://schemas.microsoft.com/office/drawing/2014/main" id="{CA39E4D5-975C-44BE-AF03-EF884CDAD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246" y="2837494"/>
            <a:ext cx="246889" cy="246889"/>
          </a:xfrm>
          <a:prstGeom prst="rect">
            <a:avLst/>
          </a:prstGeom>
        </p:spPr>
      </p:pic>
      <p:pic>
        <p:nvPicPr>
          <p:cNvPr id="44" name="圖片 43">
            <a:extLst>
              <a:ext uri="{FF2B5EF4-FFF2-40B4-BE49-F238E27FC236}">
                <a16:creationId xmlns:a16="http://schemas.microsoft.com/office/drawing/2014/main" id="{6EAD669F-772D-4C0E-9C68-5FAE30AC7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588" y="5121956"/>
            <a:ext cx="246889" cy="246889"/>
          </a:xfrm>
          <a:prstGeom prst="rect">
            <a:avLst/>
          </a:prstGeom>
        </p:spPr>
      </p:pic>
      <p:pic>
        <p:nvPicPr>
          <p:cNvPr id="46" name="圖片 45">
            <a:extLst>
              <a:ext uri="{FF2B5EF4-FFF2-40B4-BE49-F238E27FC236}">
                <a16:creationId xmlns:a16="http://schemas.microsoft.com/office/drawing/2014/main" id="{5E1FCF0F-34B1-4EDE-B872-592ED8A4B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116" y="4511353"/>
            <a:ext cx="246889" cy="246889"/>
          </a:xfrm>
          <a:prstGeom prst="rect">
            <a:avLst/>
          </a:prstGeom>
        </p:spPr>
      </p:pic>
      <p:pic>
        <p:nvPicPr>
          <p:cNvPr id="47" name="圖片 46">
            <a:extLst>
              <a:ext uri="{FF2B5EF4-FFF2-40B4-BE49-F238E27FC236}">
                <a16:creationId xmlns:a16="http://schemas.microsoft.com/office/drawing/2014/main" id="{8CB18A90-5981-400F-A311-0B490A90E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501" y="2210436"/>
            <a:ext cx="246889" cy="246889"/>
          </a:xfrm>
          <a:prstGeom prst="rect">
            <a:avLst/>
          </a:prstGeom>
        </p:spPr>
      </p:pic>
      <p:pic>
        <p:nvPicPr>
          <p:cNvPr id="48" name="圖片 47">
            <a:extLst>
              <a:ext uri="{FF2B5EF4-FFF2-40B4-BE49-F238E27FC236}">
                <a16:creationId xmlns:a16="http://schemas.microsoft.com/office/drawing/2014/main" id="{020F9BB7-0771-4D8D-9C56-6BE1BC5D7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609" y="4514492"/>
            <a:ext cx="246889" cy="246889"/>
          </a:xfrm>
          <a:prstGeom prst="rect">
            <a:avLst/>
          </a:prstGeom>
        </p:spPr>
      </p:pic>
      <p:pic>
        <p:nvPicPr>
          <p:cNvPr id="49" name="圖片 48">
            <a:extLst>
              <a:ext uri="{FF2B5EF4-FFF2-40B4-BE49-F238E27FC236}">
                <a16:creationId xmlns:a16="http://schemas.microsoft.com/office/drawing/2014/main" id="{830A910E-22E7-4564-8767-3EC8F448D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116" y="4877019"/>
            <a:ext cx="246889" cy="246889"/>
          </a:xfrm>
          <a:prstGeom prst="rect">
            <a:avLst/>
          </a:prstGeom>
        </p:spPr>
      </p:pic>
      <p:pic>
        <p:nvPicPr>
          <p:cNvPr id="50" name="圖片 49">
            <a:extLst>
              <a:ext uri="{FF2B5EF4-FFF2-40B4-BE49-F238E27FC236}">
                <a16:creationId xmlns:a16="http://schemas.microsoft.com/office/drawing/2014/main" id="{D03524C4-CB0E-41E0-8056-EFC2A6939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3588" y="5495334"/>
            <a:ext cx="246889" cy="246889"/>
          </a:xfrm>
          <a:prstGeom prst="rect">
            <a:avLst/>
          </a:prstGeom>
        </p:spPr>
      </p:pic>
      <p:pic>
        <p:nvPicPr>
          <p:cNvPr id="52" name="圖片 51">
            <a:extLst>
              <a:ext uri="{FF2B5EF4-FFF2-40B4-BE49-F238E27FC236}">
                <a16:creationId xmlns:a16="http://schemas.microsoft.com/office/drawing/2014/main" id="{E37AA683-0DBB-433D-843E-D5CCB96B6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501" y="2576841"/>
            <a:ext cx="246889" cy="246889"/>
          </a:xfrm>
          <a:prstGeom prst="rect">
            <a:avLst/>
          </a:prstGeom>
        </p:spPr>
      </p:pic>
      <p:cxnSp>
        <p:nvCxnSpPr>
          <p:cNvPr id="20" name="直線單箭頭接點 19">
            <a:extLst>
              <a:ext uri="{FF2B5EF4-FFF2-40B4-BE49-F238E27FC236}">
                <a16:creationId xmlns:a16="http://schemas.microsoft.com/office/drawing/2014/main" id="{1B49EF38-E251-4B75-8F25-ECFAEF869B4B}"/>
              </a:ext>
            </a:extLst>
          </p:cNvPr>
          <p:cNvCxnSpPr>
            <a:cxnSpLocks/>
            <a:endCxn id="46" idx="1"/>
          </p:cNvCxnSpPr>
          <p:nvPr/>
        </p:nvCxnSpPr>
        <p:spPr>
          <a:xfrm>
            <a:off x="2543442" y="4049995"/>
            <a:ext cx="4379674" cy="58480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15A5D91E-8EDD-4A41-8299-4EDCFBFB0C6E}"/>
              </a:ext>
            </a:extLst>
          </p:cNvPr>
          <p:cNvCxnSpPr>
            <a:cxnSpLocks/>
            <a:stCxn id="5" idx="3"/>
            <a:endCxn id="47" idx="1"/>
          </p:cNvCxnSpPr>
          <p:nvPr/>
        </p:nvCxnSpPr>
        <p:spPr>
          <a:xfrm flipV="1">
            <a:off x="2544203" y="2333881"/>
            <a:ext cx="2879298" cy="1322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接點: 肘形 55">
            <a:extLst>
              <a:ext uri="{FF2B5EF4-FFF2-40B4-BE49-F238E27FC236}">
                <a16:creationId xmlns:a16="http://schemas.microsoft.com/office/drawing/2014/main" id="{E208210F-D856-4683-8ED8-D0A0CABFF64B}"/>
              </a:ext>
            </a:extLst>
          </p:cNvPr>
          <p:cNvCxnSpPr>
            <a:cxnSpLocks/>
          </p:cNvCxnSpPr>
          <p:nvPr/>
        </p:nvCxnSpPr>
        <p:spPr>
          <a:xfrm>
            <a:off x="2543442" y="4442113"/>
            <a:ext cx="1220146" cy="803287"/>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D2B2CD8-3AB1-4218-8B70-0C060346ABE1}"/>
              </a:ext>
            </a:extLst>
          </p:cNvPr>
          <p:cNvCxnSpPr>
            <a:cxnSpLocks/>
          </p:cNvCxnSpPr>
          <p:nvPr/>
        </p:nvCxnSpPr>
        <p:spPr>
          <a:xfrm>
            <a:off x="8693128" y="4633227"/>
            <a:ext cx="102195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85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p:txBody>
          <a:bodyPr/>
          <a:lstStyle/>
          <a:p>
            <a:pPr algn="l"/>
            <a:r>
              <a:rPr lang="en-US" altLang="zh-TW" dirty="0">
                <a:effectLst/>
                <a:latin typeface="+mj-ea"/>
              </a:rPr>
              <a:t>References</a:t>
            </a:r>
            <a:endParaRPr lang="zh-TW" altLang="en-US" dirty="0">
              <a:latin typeface="+mj-ea"/>
            </a:endParaRPr>
          </a:p>
        </p:txBody>
      </p:sp>
      <p:sp>
        <p:nvSpPr>
          <p:cNvPr id="3" name="內容版面配置區 2">
            <a:extLst>
              <a:ext uri="{FF2B5EF4-FFF2-40B4-BE49-F238E27FC236}">
                <a16:creationId xmlns:a16="http://schemas.microsoft.com/office/drawing/2014/main" id="{BF3E43D1-16BE-4C94-88BB-050FB968432C}"/>
              </a:ext>
            </a:extLst>
          </p:cNvPr>
          <p:cNvSpPr>
            <a:spLocks noGrp="1"/>
          </p:cNvSpPr>
          <p:nvPr>
            <p:ph idx="1"/>
          </p:nvPr>
        </p:nvSpPr>
        <p:spPr/>
        <p:txBody>
          <a:bodyPr>
            <a:normAutofit/>
          </a:bodyPr>
          <a:lstStyle/>
          <a:p>
            <a:r>
              <a:rPr lang="en-US" altLang="zh-TW" sz="2800" dirty="0">
                <a:hlinkClick r:id="rId2"/>
              </a:rPr>
              <a:t>https://antdv.com/</a:t>
            </a:r>
            <a:endParaRPr lang="en-US" altLang="zh-TW" sz="2800" dirty="0"/>
          </a:p>
          <a:p>
            <a:r>
              <a:rPr lang="en-US" altLang="zh-TW" sz="2800" dirty="0">
                <a:hlinkClick r:id="rId3"/>
              </a:rPr>
              <a:t>https://router.vuejs.org/zh/</a:t>
            </a:r>
            <a:endParaRPr lang="en-US" altLang="zh-TW" sz="2800" dirty="0"/>
          </a:p>
          <a:p>
            <a:r>
              <a:rPr lang="en-US" altLang="zh-TW" sz="2800" dirty="0">
                <a:hlinkClick r:id="rId4"/>
              </a:rPr>
              <a:t>https://vuejs.org/v2/guide/</a:t>
            </a:r>
            <a:endParaRPr lang="en-US" altLang="zh-TW" sz="2800" dirty="0"/>
          </a:p>
          <a:p>
            <a:r>
              <a:rPr lang="en-US" altLang="zh-TW" sz="2800" dirty="0">
                <a:hlinkClick r:id="rId5"/>
              </a:rPr>
              <a:t>https://flask.palletsprojects.com/en/1.1.x/cli/</a:t>
            </a:r>
            <a:endParaRPr lang="en-US" altLang="zh-TW" sz="2800" dirty="0"/>
          </a:p>
          <a:p>
            <a:r>
              <a:rPr lang="en-US" altLang="zh-TW" sz="2800" dirty="0">
                <a:hlinkClick r:id="rId6"/>
              </a:rPr>
              <a:t>https://tools.ietf.org/html/rfc7519</a:t>
            </a:r>
            <a:endParaRPr lang="en-US" altLang="zh-TW" sz="2800" dirty="0"/>
          </a:p>
          <a:p>
            <a:endParaRPr lang="en-US" altLang="zh-TW" sz="2800" dirty="0"/>
          </a:p>
          <a:p>
            <a:endParaRPr lang="en-US" altLang="zh-TW" sz="2800" dirty="0"/>
          </a:p>
        </p:txBody>
      </p:sp>
    </p:spTree>
    <p:extLst>
      <p:ext uri="{BB962C8B-B14F-4D97-AF65-F5344CB8AC3E}">
        <p14:creationId xmlns:p14="http://schemas.microsoft.com/office/powerpoint/2010/main" val="7545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35157-C84A-405C-972A-F5A6680FB72D}"/>
              </a:ext>
            </a:extLst>
          </p:cNvPr>
          <p:cNvSpPr>
            <a:spLocks noGrp="1"/>
          </p:cNvSpPr>
          <p:nvPr>
            <p:ph type="title"/>
          </p:nvPr>
        </p:nvSpPr>
        <p:spPr>
          <a:xfrm>
            <a:off x="510383" y="116541"/>
            <a:ext cx="10353762" cy="970450"/>
          </a:xfrm>
        </p:spPr>
        <p:txBody>
          <a:bodyPr/>
          <a:lstStyle/>
          <a:p>
            <a:pPr algn="l"/>
            <a:r>
              <a:rPr lang="en-US" altLang="zh-TW" dirty="0">
                <a:effectLst/>
                <a:latin typeface="+mj-ea"/>
              </a:rPr>
              <a:t>Input/Output Interface</a:t>
            </a:r>
            <a:endParaRPr lang="zh-TW" altLang="en-US" dirty="0">
              <a:latin typeface="+mj-ea"/>
            </a:endParaRPr>
          </a:p>
        </p:txBody>
      </p:sp>
      <p:pic>
        <p:nvPicPr>
          <p:cNvPr id="8" name="圖片 7"/>
          <p:cNvPicPr>
            <a:picLocks noChangeAspect="1"/>
          </p:cNvPicPr>
          <p:nvPr/>
        </p:nvPicPr>
        <p:blipFill>
          <a:blip r:embed="rId2"/>
          <a:stretch>
            <a:fillRect/>
          </a:stretch>
        </p:blipFill>
        <p:spPr>
          <a:xfrm>
            <a:off x="193428" y="1784576"/>
            <a:ext cx="5594632" cy="4050040"/>
          </a:xfrm>
          <a:prstGeom prst="rect">
            <a:avLst/>
          </a:prstGeom>
        </p:spPr>
      </p:pic>
      <p:cxnSp>
        <p:nvCxnSpPr>
          <p:cNvPr id="10" name="直線單箭頭接點 9"/>
          <p:cNvCxnSpPr/>
          <p:nvPr/>
        </p:nvCxnSpPr>
        <p:spPr>
          <a:xfrm flipH="1">
            <a:off x="3264725" y="3158626"/>
            <a:ext cx="4023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圓角矩形 11"/>
          <p:cNvSpPr/>
          <p:nvPr/>
        </p:nvSpPr>
        <p:spPr>
          <a:xfrm>
            <a:off x="3669524" y="2936681"/>
            <a:ext cx="1831018" cy="34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google</a:t>
            </a:r>
            <a:r>
              <a:rPr lang="zh-TW" altLang="en-US" dirty="0">
                <a:solidFill>
                  <a:schemeClr val="bg1"/>
                </a:solidFill>
              </a:rPr>
              <a:t>登入按鈕</a:t>
            </a:r>
          </a:p>
        </p:txBody>
      </p:sp>
      <p:cxnSp>
        <p:nvCxnSpPr>
          <p:cNvPr id="14" name="直線單箭頭接點 13"/>
          <p:cNvCxnSpPr/>
          <p:nvPr/>
        </p:nvCxnSpPr>
        <p:spPr>
          <a:xfrm flipH="1">
            <a:off x="4341845" y="4741683"/>
            <a:ext cx="333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圓角矩形 14"/>
          <p:cNvSpPr/>
          <p:nvPr/>
        </p:nvSpPr>
        <p:spPr>
          <a:xfrm>
            <a:off x="4508770" y="4566871"/>
            <a:ext cx="1457549" cy="349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社團公告</a:t>
            </a:r>
          </a:p>
        </p:txBody>
      </p:sp>
      <p:pic>
        <p:nvPicPr>
          <p:cNvPr id="19" name="圖片 18"/>
          <p:cNvPicPr>
            <a:picLocks noChangeAspect="1"/>
          </p:cNvPicPr>
          <p:nvPr/>
        </p:nvPicPr>
        <p:blipFill>
          <a:blip r:embed="rId3"/>
          <a:stretch>
            <a:fillRect/>
          </a:stretch>
        </p:blipFill>
        <p:spPr>
          <a:xfrm>
            <a:off x="5950163" y="1784576"/>
            <a:ext cx="6081749" cy="4050040"/>
          </a:xfrm>
          <a:prstGeom prst="rect">
            <a:avLst/>
          </a:prstGeom>
        </p:spPr>
      </p:pic>
    </p:spTree>
    <p:extLst>
      <p:ext uri="{BB962C8B-B14F-4D97-AF65-F5344CB8AC3E}">
        <p14:creationId xmlns:p14="http://schemas.microsoft.com/office/powerpoint/2010/main" val="4405823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0735157-C84A-405C-972A-F5A6680FB72D}"/>
              </a:ext>
            </a:extLst>
          </p:cNvPr>
          <p:cNvSpPr>
            <a:spLocks noGrp="1"/>
          </p:cNvSpPr>
          <p:nvPr>
            <p:ph type="title"/>
          </p:nvPr>
        </p:nvSpPr>
        <p:spPr>
          <a:xfrm>
            <a:off x="510383" y="116541"/>
            <a:ext cx="10353762" cy="970450"/>
          </a:xfrm>
        </p:spPr>
        <p:txBody>
          <a:bodyPr/>
          <a:lstStyle/>
          <a:p>
            <a:pPr algn="l"/>
            <a:r>
              <a:rPr lang="en-US" altLang="zh-TW" dirty="0">
                <a:effectLst/>
                <a:latin typeface="+mj-ea"/>
              </a:rPr>
              <a:t>Input/Output Interface</a:t>
            </a:r>
            <a:endParaRPr lang="zh-TW" altLang="en-US" dirty="0">
              <a:latin typeface="+mj-ea"/>
            </a:endParaRPr>
          </a:p>
        </p:txBody>
      </p:sp>
      <p:pic>
        <p:nvPicPr>
          <p:cNvPr id="6" name="圖片 5"/>
          <p:cNvPicPr>
            <a:picLocks noChangeAspect="1"/>
          </p:cNvPicPr>
          <p:nvPr/>
        </p:nvPicPr>
        <p:blipFill>
          <a:blip r:embed="rId2"/>
          <a:stretch>
            <a:fillRect/>
          </a:stretch>
        </p:blipFill>
        <p:spPr>
          <a:xfrm>
            <a:off x="434969" y="1086991"/>
            <a:ext cx="11491948" cy="2231244"/>
          </a:xfrm>
          <a:prstGeom prst="rect">
            <a:avLst/>
          </a:prstGeom>
        </p:spPr>
      </p:pic>
      <p:pic>
        <p:nvPicPr>
          <p:cNvPr id="7" name="圖片 6"/>
          <p:cNvPicPr>
            <a:picLocks noChangeAspect="1"/>
          </p:cNvPicPr>
          <p:nvPr/>
        </p:nvPicPr>
        <p:blipFill>
          <a:blip r:embed="rId3"/>
          <a:stretch>
            <a:fillRect/>
          </a:stretch>
        </p:blipFill>
        <p:spPr>
          <a:xfrm>
            <a:off x="434969" y="3641665"/>
            <a:ext cx="11491948" cy="2683720"/>
          </a:xfrm>
          <a:prstGeom prst="rect">
            <a:avLst/>
          </a:prstGeom>
        </p:spPr>
      </p:pic>
    </p:spTree>
    <p:extLst>
      <p:ext uri="{BB962C8B-B14F-4D97-AF65-F5344CB8AC3E}">
        <p14:creationId xmlns:p14="http://schemas.microsoft.com/office/powerpoint/2010/main" val="31423694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石板</Template>
  <TotalTime>511</TotalTime>
  <Words>453</Words>
  <Application>Microsoft Office PowerPoint</Application>
  <PresentationFormat>寬螢幕</PresentationFormat>
  <Paragraphs>77</Paragraphs>
  <Slides>11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微軟正黑體</vt:lpstr>
      <vt:lpstr>Calibri</vt:lpstr>
      <vt:lpstr>Calisto MT</vt:lpstr>
      <vt:lpstr>Wingdings 2</vt:lpstr>
      <vt:lpstr>石板</vt:lpstr>
      <vt:lpstr>社團管理系統</vt:lpstr>
      <vt:lpstr>開發動機</vt:lpstr>
      <vt:lpstr>初步功能說明</vt:lpstr>
      <vt:lpstr>後續功能說明</vt:lpstr>
      <vt:lpstr>Structure Chart</vt:lpstr>
      <vt:lpstr>Structure Chart ─ 資料庫 (目前版本)</vt:lpstr>
      <vt:lpstr>References</vt:lpstr>
      <vt:lpstr>Input/Output Interface</vt:lpstr>
      <vt:lpstr>Input/Output Interface</vt:lpstr>
      <vt:lpstr>Input/Output Interface</vt:lpstr>
      <vt:lpstr>強調說明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社團管理系統</dc:title>
  <dc:creator>靈月 尹</dc:creator>
  <cp:lastModifiedBy>Macs Lin</cp:lastModifiedBy>
  <cp:revision>57</cp:revision>
  <dcterms:created xsi:type="dcterms:W3CDTF">2021-01-18T06:54:21Z</dcterms:created>
  <dcterms:modified xsi:type="dcterms:W3CDTF">2021-01-18T15:54:13Z</dcterms:modified>
</cp:coreProperties>
</file>