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  <p:sldMasterId id="2147483723" r:id="rId2"/>
  </p:sldMasterIdLst>
  <p:notesMasterIdLst>
    <p:notesMasterId r:id="rId7"/>
  </p:notesMasterIdLst>
  <p:handoutMasterIdLst>
    <p:handoutMasterId r:id="rId8"/>
  </p:handoutMasterIdLst>
  <p:sldIdLst>
    <p:sldId id="2624" r:id="rId3"/>
    <p:sldId id="2625" r:id="rId4"/>
    <p:sldId id="2626" r:id="rId5"/>
    <p:sldId id="2627" r:id="rId6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672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120">
          <p15:clr>
            <a:srgbClr val="A4A3A4"/>
          </p15:clr>
        </p15:guide>
        <p15:guide id="6" pos="6239">
          <p15:clr>
            <a:srgbClr val="A4A3A4"/>
          </p15:clr>
        </p15:guide>
        <p15:guide id="7" pos="96">
          <p15:clr>
            <a:srgbClr val="A4A3A4"/>
          </p15:clr>
        </p15:guide>
        <p15:guide id="8" pos="6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, Bohu" initials="SB" lastIdx="11" clrIdx="0"/>
  <p:cmAuthor id="7" name="Xu, Liming" initials="XL" lastIdx="11" clrIdx="7"/>
  <p:cmAuthor id="1" name="Zhang, Qiongwen" initials="Qiongwen" lastIdx="12" clrIdx="1"/>
  <p:cmAuthor id="8" name="冯晓" initials="冯晓" lastIdx="2" clrIdx="8">
    <p:extLst>
      <p:ext uri="{19B8F6BF-5375-455C-9EA6-DF929625EA0E}">
        <p15:presenceInfo xmlns:p15="http://schemas.microsoft.com/office/powerpoint/2012/main" userId="冯晓" providerId="None"/>
      </p:ext>
    </p:extLst>
  </p:cmAuthor>
  <p:cmAuthor id="2" name="ShiXisheng22" initials="S" lastIdx="0" clrIdx="2"/>
  <p:cmAuthor id="9" name="user" initials="u" lastIdx="1" clrIdx="9">
    <p:extLst>
      <p:ext uri="{19B8F6BF-5375-455C-9EA6-DF929625EA0E}">
        <p15:presenceInfo xmlns:p15="http://schemas.microsoft.com/office/powerpoint/2012/main" userId="user" providerId="None"/>
      </p:ext>
    </p:extLst>
  </p:cmAuthor>
  <p:cmAuthor id="3" name="Feng, Xiujuan" initials="fxj" lastIdx="6" clrIdx="3"/>
  <p:cmAuthor id="10" name="冯晓-固定收益部" initials="冯晓-固定收益部" lastIdx="2" clrIdx="10">
    <p:extLst>
      <p:ext uri="{19B8F6BF-5375-455C-9EA6-DF929625EA0E}">
        <p15:presenceInfo xmlns:p15="http://schemas.microsoft.com/office/powerpoint/2012/main" userId="冯晓-固定收益部" providerId="None"/>
      </p:ext>
    </p:extLst>
  </p:cmAuthor>
  <p:cmAuthor id="4" name="Wang, Huimin" initials="WH" lastIdx="3" clrIdx="4"/>
  <p:cmAuthor id="5" name="Chen, Zhuo" initials="CZ" lastIdx="2" clrIdx="5"/>
  <p:cmAuthor id="6" name="Guo, Pei" initials="GP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FFD398"/>
    <a:srgbClr val="E1CDCC"/>
    <a:srgbClr val="C00000"/>
    <a:srgbClr val="F0E8E7"/>
    <a:srgbClr val="B19C7D"/>
    <a:srgbClr val="C4A11F"/>
    <a:srgbClr val="D55816"/>
    <a:srgbClr val="ECECEC"/>
    <a:srgbClr val="E19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9100" autoAdjust="0"/>
  </p:normalViewPr>
  <p:slideViewPr>
    <p:cSldViewPr>
      <p:cViewPr varScale="1">
        <p:scale>
          <a:sx n="106" d="100"/>
          <a:sy n="106" d="100"/>
        </p:scale>
        <p:origin x="1452" y="108"/>
      </p:cViewPr>
      <p:guideLst>
        <p:guide orient="horz" pos="96"/>
        <p:guide orient="horz" pos="2496"/>
        <p:guide orient="horz" pos="672"/>
        <p:guide orient="horz" pos="144"/>
        <p:guide pos="3120"/>
        <p:guide pos="6239"/>
        <p:guide pos="96"/>
        <p:guide pos="6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9033;&#30446;\1554&#12289;REITs&#20132;&#26131;&#27969;&#27700;\&#20844;&#21215;reits&#32479;&#35745;&#27719;&#24635;%202021-06-21~2021-10-31%20-%20&#22788;&#29702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REITs</a:t>
            </a:r>
            <a:r>
              <a:rPr lang="zh-CN" altLang="en-US" b="1"/>
              <a:t>市场整体情况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盈亏情况!$I$1</c:f>
              <c:strCache>
                <c:ptCount val="1"/>
                <c:pt idx="0">
                  <c:v>总成交额(右)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盈亏情况!$E$2:$E$90</c:f>
              <c:strCache>
                <c:ptCount val="89"/>
                <c:pt idx="0">
                  <c:v>2021-06-18</c:v>
                </c:pt>
                <c:pt idx="1">
                  <c:v>2021-06-21</c:v>
                </c:pt>
                <c:pt idx="2">
                  <c:v>2021-06-22</c:v>
                </c:pt>
                <c:pt idx="3">
                  <c:v>2021-06-23</c:v>
                </c:pt>
                <c:pt idx="4">
                  <c:v>2021-06-24</c:v>
                </c:pt>
                <c:pt idx="5">
                  <c:v>2021-06-25</c:v>
                </c:pt>
                <c:pt idx="6">
                  <c:v>2021-06-28</c:v>
                </c:pt>
                <c:pt idx="7">
                  <c:v>2021-06-29</c:v>
                </c:pt>
                <c:pt idx="8">
                  <c:v>2021-06-30</c:v>
                </c:pt>
                <c:pt idx="9">
                  <c:v>2021-07-01</c:v>
                </c:pt>
                <c:pt idx="10">
                  <c:v>2021-07-02</c:v>
                </c:pt>
                <c:pt idx="11">
                  <c:v>2021-07-05</c:v>
                </c:pt>
                <c:pt idx="12">
                  <c:v>2021-07-06</c:v>
                </c:pt>
                <c:pt idx="13">
                  <c:v>2021-07-07</c:v>
                </c:pt>
                <c:pt idx="14">
                  <c:v>2021-07-08</c:v>
                </c:pt>
                <c:pt idx="15">
                  <c:v>2021-07-09</c:v>
                </c:pt>
                <c:pt idx="16">
                  <c:v>2021-07-12</c:v>
                </c:pt>
                <c:pt idx="17">
                  <c:v>2021-07-13</c:v>
                </c:pt>
                <c:pt idx="18">
                  <c:v>2021-07-14</c:v>
                </c:pt>
                <c:pt idx="19">
                  <c:v>2021-07-15</c:v>
                </c:pt>
                <c:pt idx="20">
                  <c:v>2021-07-16</c:v>
                </c:pt>
                <c:pt idx="21">
                  <c:v>2021-07-19</c:v>
                </c:pt>
                <c:pt idx="22">
                  <c:v>2021-07-20</c:v>
                </c:pt>
                <c:pt idx="23">
                  <c:v>2021-07-21</c:v>
                </c:pt>
                <c:pt idx="24">
                  <c:v>2021-07-22</c:v>
                </c:pt>
                <c:pt idx="25">
                  <c:v>2021-07-23</c:v>
                </c:pt>
                <c:pt idx="26">
                  <c:v>2021-07-26</c:v>
                </c:pt>
                <c:pt idx="27">
                  <c:v>2021-07-27</c:v>
                </c:pt>
                <c:pt idx="28">
                  <c:v>2021-07-28</c:v>
                </c:pt>
                <c:pt idx="29">
                  <c:v>2021-07-29</c:v>
                </c:pt>
                <c:pt idx="30">
                  <c:v>2021-07-30</c:v>
                </c:pt>
                <c:pt idx="31">
                  <c:v>2021-08-02</c:v>
                </c:pt>
                <c:pt idx="32">
                  <c:v>2021-08-03</c:v>
                </c:pt>
                <c:pt idx="33">
                  <c:v>2021-08-04</c:v>
                </c:pt>
                <c:pt idx="34">
                  <c:v>2021-08-05</c:v>
                </c:pt>
                <c:pt idx="35">
                  <c:v>2021-08-06</c:v>
                </c:pt>
                <c:pt idx="36">
                  <c:v>2021-08-09</c:v>
                </c:pt>
                <c:pt idx="37">
                  <c:v>2021-08-10</c:v>
                </c:pt>
                <c:pt idx="38">
                  <c:v>2021-08-11</c:v>
                </c:pt>
                <c:pt idx="39">
                  <c:v>2021-08-12</c:v>
                </c:pt>
                <c:pt idx="40">
                  <c:v>2021-08-13</c:v>
                </c:pt>
                <c:pt idx="41">
                  <c:v>2021-08-16</c:v>
                </c:pt>
                <c:pt idx="42">
                  <c:v>2021-08-17</c:v>
                </c:pt>
                <c:pt idx="43">
                  <c:v>2021-08-18</c:v>
                </c:pt>
                <c:pt idx="44">
                  <c:v>2021-08-19</c:v>
                </c:pt>
                <c:pt idx="45">
                  <c:v>2021-08-20</c:v>
                </c:pt>
                <c:pt idx="46">
                  <c:v>2021-08-23</c:v>
                </c:pt>
                <c:pt idx="47">
                  <c:v>2021-08-24</c:v>
                </c:pt>
                <c:pt idx="48">
                  <c:v>2021-08-25</c:v>
                </c:pt>
                <c:pt idx="49">
                  <c:v>2021-08-26</c:v>
                </c:pt>
                <c:pt idx="50">
                  <c:v>2021-08-27</c:v>
                </c:pt>
                <c:pt idx="51">
                  <c:v>2021-08-30</c:v>
                </c:pt>
                <c:pt idx="52">
                  <c:v>2021-08-31</c:v>
                </c:pt>
                <c:pt idx="53">
                  <c:v>2021-09-01</c:v>
                </c:pt>
                <c:pt idx="54">
                  <c:v>2021-09-02</c:v>
                </c:pt>
                <c:pt idx="55">
                  <c:v>2021-09-03</c:v>
                </c:pt>
                <c:pt idx="56">
                  <c:v>2021-09-06</c:v>
                </c:pt>
                <c:pt idx="57">
                  <c:v>2021-09-07</c:v>
                </c:pt>
                <c:pt idx="58">
                  <c:v>2021-09-08</c:v>
                </c:pt>
                <c:pt idx="59">
                  <c:v>2021-09-09</c:v>
                </c:pt>
                <c:pt idx="60">
                  <c:v>2021-09-10</c:v>
                </c:pt>
                <c:pt idx="61">
                  <c:v>2021-09-13</c:v>
                </c:pt>
                <c:pt idx="62">
                  <c:v>2021-09-14</c:v>
                </c:pt>
                <c:pt idx="63">
                  <c:v>2021-09-15</c:v>
                </c:pt>
                <c:pt idx="64">
                  <c:v>2021-09-16</c:v>
                </c:pt>
                <c:pt idx="65">
                  <c:v>2021-09-17</c:v>
                </c:pt>
                <c:pt idx="66">
                  <c:v>2021-09-22</c:v>
                </c:pt>
                <c:pt idx="67">
                  <c:v>2021-09-23</c:v>
                </c:pt>
                <c:pt idx="68">
                  <c:v>2021-09-24</c:v>
                </c:pt>
                <c:pt idx="69">
                  <c:v>2021-09-27</c:v>
                </c:pt>
                <c:pt idx="70">
                  <c:v>2021-09-28</c:v>
                </c:pt>
                <c:pt idx="71">
                  <c:v>2021-09-29</c:v>
                </c:pt>
                <c:pt idx="72">
                  <c:v>2021-09-30</c:v>
                </c:pt>
                <c:pt idx="73">
                  <c:v>2021-10-08</c:v>
                </c:pt>
                <c:pt idx="74">
                  <c:v>2021-10-11</c:v>
                </c:pt>
                <c:pt idx="75">
                  <c:v>2021-10-12</c:v>
                </c:pt>
                <c:pt idx="76">
                  <c:v>2021-10-13</c:v>
                </c:pt>
                <c:pt idx="77">
                  <c:v>2021-10-14</c:v>
                </c:pt>
                <c:pt idx="78">
                  <c:v>2021-10-15</c:v>
                </c:pt>
                <c:pt idx="79">
                  <c:v>2021-10-18</c:v>
                </c:pt>
                <c:pt idx="80">
                  <c:v>2021-10-19</c:v>
                </c:pt>
                <c:pt idx="81">
                  <c:v>2021-10-20</c:v>
                </c:pt>
                <c:pt idx="82">
                  <c:v>2021-10-21</c:v>
                </c:pt>
                <c:pt idx="83">
                  <c:v>2021-10-22</c:v>
                </c:pt>
                <c:pt idx="84">
                  <c:v>2021-10-25</c:v>
                </c:pt>
                <c:pt idx="85">
                  <c:v>2021-10-26</c:v>
                </c:pt>
                <c:pt idx="86">
                  <c:v>2021-10-27</c:v>
                </c:pt>
                <c:pt idx="87">
                  <c:v>2021-10-28</c:v>
                </c:pt>
                <c:pt idx="88">
                  <c:v>2021-10-29</c:v>
                </c:pt>
              </c:strCache>
            </c:strRef>
          </c:cat>
          <c:val>
            <c:numRef>
              <c:f>盈亏情况!$I$2:$I$90</c:f>
              <c:numCache>
                <c:formatCode>###,###,##0.0000</c:formatCode>
                <c:ptCount val="89"/>
                <c:pt idx="1">
                  <c:v>390355.45839999994</c:v>
                </c:pt>
                <c:pt idx="2">
                  <c:v>50779.590300000003</c:v>
                </c:pt>
                <c:pt idx="3">
                  <c:v>24556.152799999996</c:v>
                </c:pt>
                <c:pt idx="4">
                  <c:v>22537.787</c:v>
                </c:pt>
                <c:pt idx="5">
                  <c:v>16844.857600000003</c:v>
                </c:pt>
                <c:pt idx="6">
                  <c:v>19645.145200000003</c:v>
                </c:pt>
                <c:pt idx="7">
                  <c:v>10179.6859</c:v>
                </c:pt>
                <c:pt idx="8">
                  <c:v>5527.1523000000007</c:v>
                </c:pt>
                <c:pt idx="9">
                  <c:v>9380.8353999999999</c:v>
                </c:pt>
                <c:pt idx="10">
                  <c:v>8554.6252000000004</c:v>
                </c:pt>
                <c:pt idx="11">
                  <c:v>5894.5094999999992</c:v>
                </c:pt>
                <c:pt idx="12">
                  <c:v>13774.795300000002</c:v>
                </c:pt>
                <c:pt idx="13">
                  <c:v>7508.9509000000007</c:v>
                </c:pt>
                <c:pt idx="14">
                  <c:v>6836.5590000000002</c:v>
                </c:pt>
                <c:pt idx="15">
                  <c:v>6138.6939999999995</c:v>
                </c:pt>
                <c:pt idx="16">
                  <c:v>7825.1474999999991</c:v>
                </c:pt>
                <c:pt idx="17">
                  <c:v>6213.9529000000002</c:v>
                </c:pt>
                <c:pt idx="18">
                  <c:v>8878.7320999999993</c:v>
                </c:pt>
                <c:pt idx="19">
                  <c:v>5930.1241000000009</c:v>
                </c:pt>
                <c:pt idx="20">
                  <c:v>7853.677200000001</c:v>
                </c:pt>
                <c:pt idx="21">
                  <c:v>11463.7603</c:v>
                </c:pt>
                <c:pt idx="22">
                  <c:v>5854.1395000000002</c:v>
                </c:pt>
                <c:pt idx="23">
                  <c:v>5303.1161000000011</c:v>
                </c:pt>
                <c:pt idx="24">
                  <c:v>3483.5374999999999</c:v>
                </c:pt>
                <c:pt idx="25">
                  <c:v>5636.6071000000002</c:v>
                </c:pt>
                <c:pt idx="26">
                  <c:v>6541.1890000000003</c:v>
                </c:pt>
                <c:pt idx="27">
                  <c:v>5582.9908999999998</c:v>
                </c:pt>
                <c:pt idx="28">
                  <c:v>5277.9586999999992</c:v>
                </c:pt>
                <c:pt idx="29">
                  <c:v>4905.4094999999998</c:v>
                </c:pt>
                <c:pt idx="30">
                  <c:v>5674.199700000001</c:v>
                </c:pt>
                <c:pt idx="31">
                  <c:v>8581.052099999999</c:v>
                </c:pt>
                <c:pt idx="32">
                  <c:v>6896.9531999999981</c:v>
                </c:pt>
                <c:pt idx="33">
                  <c:v>5667.0420999999997</c:v>
                </c:pt>
                <c:pt idx="34">
                  <c:v>5741.4171999999999</c:v>
                </c:pt>
                <c:pt idx="35">
                  <c:v>9250.4992000000002</c:v>
                </c:pt>
                <c:pt idx="36">
                  <c:v>4902.1779999999999</c:v>
                </c:pt>
                <c:pt idx="37">
                  <c:v>4942.9045000000006</c:v>
                </c:pt>
                <c:pt idx="38">
                  <c:v>9442.1221000000005</c:v>
                </c:pt>
                <c:pt idx="39">
                  <c:v>4936.6750999999995</c:v>
                </c:pt>
                <c:pt idx="40">
                  <c:v>4059.2267000000002</c:v>
                </c:pt>
                <c:pt idx="41">
                  <c:v>5392.4218000000001</c:v>
                </c:pt>
                <c:pt idx="42">
                  <c:v>5205.6227999999992</c:v>
                </c:pt>
                <c:pt idx="43">
                  <c:v>5731.1666000000005</c:v>
                </c:pt>
                <c:pt idx="44">
                  <c:v>8303.3798000000006</c:v>
                </c:pt>
                <c:pt idx="45">
                  <c:v>7101.1097000000009</c:v>
                </c:pt>
                <c:pt idx="46">
                  <c:v>5967.8135000000002</c:v>
                </c:pt>
                <c:pt idx="47">
                  <c:v>8527.9167999999991</c:v>
                </c:pt>
                <c:pt idx="48">
                  <c:v>11172.002899999999</c:v>
                </c:pt>
                <c:pt idx="49">
                  <c:v>13805.095300000001</c:v>
                </c:pt>
                <c:pt idx="50">
                  <c:v>14951.532200000001</c:v>
                </c:pt>
                <c:pt idx="51">
                  <c:v>24572.4185</c:v>
                </c:pt>
                <c:pt idx="52">
                  <c:v>14532.5641</c:v>
                </c:pt>
                <c:pt idx="53">
                  <c:v>12998.6824</c:v>
                </c:pt>
                <c:pt idx="54">
                  <c:v>7564.3504000000003</c:v>
                </c:pt>
                <c:pt idx="55">
                  <c:v>6503.7144000000008</c:v>
                </c:pt>
                <c:pt idx="56">
                  <c:v>6011.5692000000008</c:v>
                </c:pt>
                <c:pt idx="57">
                  <c:v>7527.9323999999988</c:v>
                </c:pt>
                <c:pt idx="58">
                  <c:v>5475.5223999999998</c:v>
                </c:pt>
                <c:pt idx="59">
                  <c:v>8304.3081999999995</c:v>
                </c:pt>
                <c:pt idx="60">
                  <c:v>4986.6243999999997</c:v>
                </c:pt>
                <c:pt idx="61">
                  <c:v>9423.1347000000005</c:v>
                </c:pt>
                <c:pt idx="62">
                  <c:v>12599.6698</c:v>
                </c:pt>
                <c:pt idx="63">
                  <c:v>16439.398699999998</c:v>
                </c:pt>
                <c:pt idx="64">
                  <c:v>19403.4925</c:v>
                </c:pt>
                <c:pt idx="65">
                  <c:v>19858.8125</c:v>
                </c:pt>
                <c:pt idx="66">
                  <c:v>17447.655699999999</c:v>
                </c:pt>
                <c:pt idx="67">
                  <c:v>22375.737800000003</c:v>
                </c:pt>
                <c:pt idx="68">
                  <c:v>23215.4035</c:v>
                </c:pt>
                <c:pt idx="69">
                  <c:v>30606.433399999994</c:v>
                </c:pt>
                <c:pt idx="70">
                  <c:v>36061.730900000002</c:v>
                </c:pt>
                <c:pt idx="71">
                  <c:v>19395.256099999999</c:v>
                </c:pt>
                <c:pt idx="72">
                  <c:v>14017.3732</c:v>
                </c:pt>
                <c:pt idx="73">
                  <c:v>16683.216199999999</c:v>
                </c:pt>
                <c:pt idx="74">
                  <c:v>18037.002800000002</c:v>
                </c:pt>
                <c:pt idx="75">
                  <c:v>12612.033599999999</c:v>
                </c:pt>
                <c:pt idx="76">
                  <c:v>12309.3601</c:v>
                </c:pt>
                <c:pt idx="77">
                  <c:v>9650.9103000000014</c:v>
                </c:pt>
                <c:pt idx="78">
                  <c:v>6708.1252999999997</c:v>
                </c:pt>
                <c:pt idx="79">
                  <c:v>8667.3552</c:v>
                </c:pt>
                <c:pt idx="80">
                  <c:v>11452.0116</c:v>
                </c:pt>
                <c:pt idx="81">
                  <c:v>10863.954400000001</c:v>
                </c:pt>
                <c:pt idx="82">
                  <c:v>19869.6391</c:v>
                </c:pt>
                <c:pt idx="83">
                  <c:v>24840.096100000002</c:v>
                </c:pt>
                <c:pt idx="84">
                  <c:v>15376.3454</c:v>
                </c:pt>
                <c:pt idx="85">
                  <c:v>23234.413100000002</c:v>
                </c:pt>
                <c:pt idx="86">
                  <c:v>24864.827099999999</c:v>
                </c:pt>
                <c:pt idx="87">
                  <c:v>25482.962800000001</c:v>
                </c:pt>
                <c:pt idx="88">
                  <c:v>29253.603999999999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13-4629-A7DC-BB4691F1E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8247503"/>
        <c:axId val="1448241263"/>
      </c:barChart>
      <c:lineChart>
        <c:grouping val="standard"/>
        <c:varyColors val="0"/>
        <c:ser>
          <c:idx val="0"/>
          <c:order val="0"/>
          <c:tx>
            <c:strRef>
              <c:f>盈亏情况!$F$1</c:f>
              <c:strCache>
                <c:ptCount val="1"/>
                <c:pt idx="0">
                  <c:v>总指数(左)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盈亏情况!$E$2:$E$90</c:f>
              <c:strCache>
                <c:ptCount val="89"/>
                <c:pt idx="0">
                  <c:v>2021-06-18</c:v>
                </c:pt>
                <c:pt idx="1">
                  <c:v>2021-06-21</c:v>
                </c:pt>
                <c:pt idx="2">
                  <c:v>2021-06-22</c:v>
                </c:pt>
                <c:pt idx="3">
                  <c:v>2021-06-23</c:v>
                </c:pt>
                <c:pt idx="4">
                  <c:v>2021-06-24</c:v>
                </c:pt>
                <c:pt idx="5">
                  <c:v>2021-06-25</c:v>
                </c:pt>
                <c:pt idx="6">
                  <c:v>2021-06-28</c:v>
                </c:pt>
                <c:pt idx="7">
                  <c:v>2021-06-29</c:v>
                </c:pt>
                <c:pt idx="8">
                  <c:v>2021-06-30</c:v>
                </c:pt>
                <c:pt idx="9">
                  <c:v>2021-07-01</c:v>
                </c:pt>
                <c:pt idx="10">
                  <c:v>2021-07-02</c:v>
                </c:pt>
                <c:pt idx="11">
                  <c:v>2021-07-05</c:v>
                </c:pt>
                <c:pt idx="12">
                  <c:v>2021-07-06</c:v>
                </c:pt>
                <c:pt idx="13">
                  <c:v>2021-07-07</c:v>
                </c:pt>
                <c:pt idx="14">
                  <c:v>2021-07-08</c:v>
                </c:pt>
                <c:pt idx="15">
                  <c:v>2021-07-09</c:v>
                </c:pt>
                <c:pt idx="16">
                  <c:v>2021-07-12</c:v>
                </c:pt>
                <c:pt idx="17">
                  <c:v>2021-07-13</c:v>
                </c:pt>
                <c:pt idx="18">
                  <c:v>2021-07-14</c:v>
                </c:pt>
                <c:pt idx="19">
                  <c:v>2021-07-15</c:v>
                </c:pt>
                <c:pt idx="20">
                  <c:v>2021-07-16</c:v>
                </c:pt>
                <c:pt idx="21">
                  <c:v>2021-07-19</c:v>
                </c:pt>
                <c:pt idx="22">
                  <c:v>2021-07-20</c:v>
                </c:pt>
                <c:pt idx="23">
                  <c:v>2021-07-21</c:v>
                </c:pt>
                <c:pt idx="24">
                  <c:v>2021-07-22</c:v>
                </c:pt>
                <c:pt idx="25">
                  <c:v>2021-07-23</c:v>
                </c:pt>
                <c:pt idx="26">
                  <c:v>2021-07-26</c:v>
                </c:pt>
                <c:pt idx="27">
                  <c:v>2021-07-27</c:v>
                </c:pt>
                <c:pt idx="28">
                  <c:v>2021-07-28</c:v>
                </c:pt>
                <c:pt idx="29">
                  <c:v>2021-07-29</c:v>
                </c:pt>
                <c:pt idx="30">
                  <c:v>2021-07-30</c:v>
                </c:pt>
                <c:pt idx="31">
                  <c:v>2021-08-02</c:v>
                </c:pt>
                <c:pt idx="32">
                  <c:v>2021-08-03</c:v>
                </c:pt>
                <c:pt idx="33">
                  <c:v>2021-08-04</c:v>
                </c:pt>
                <c:pt idx="34">
                  <c:v>2021-08-05</c:v>
                </c:pt>
                <c:pt idx="35">
                  <c:v>2021-08-06</c:v>
                </c:pt>
                <c:pt idx="36">
                  <c:v>2021-08-09</c:v>
                </c:pt>
                <c:pt idx="37">
                  <c:v>2021-08-10</c:v>
                </c:pt>
                <c:pt idx="38">
                  <c:v>2021-08-11</c:v>
                </c:pt>
                <c:pt idx="39">
                  <c:v>2021-08-12</c:v>
                </c:pt>
                <c:pt idx="40">
                  <c:v>2021-08-13</c:v>
                </c:pt>
                <c:pt idx="41">
                  <c:v>2021-08-16</c:v>
                </c:pt>
                <c:pt idx="42">
                  <c:v>2021-08-17</c:v>
                </c:pt>
                <c:pt idx="43">
                  <c:v>2021-08-18</c:v>
                </c:pt>
                <c:pt idx="44">
                  <c:v>2021-08-19</c:v>
                </c:pt>
                <c:pt idx="45">
                  <c:v>2021-08-20</c:v>
                </c:pt>
                <c:pt idx="46">
                  <c:v>2021-08-23</c:v>
                </c:pt>
                <c:pt idx="47">
                  <c:v>2021-08-24</c:v>
                </c:pt>
                <c:pt idx="48">
                  <c:v>2021-08-25</c:v>
                </c:pt>
                <c:pt idx="49">
                  <c:v>2021-08-26</c:v>
                </c:pt>
                <c:pt idx="50">
                  <c:v>2021-08-27</c:v>
                </c:pt>
                <c:pt idx="51">
                  <c:v>2021-08-30</c:v>
                </c:pt>
                <c:pt idx="52">
                  <c:v>2021-08-31</c:v>
                </c:pt>
                <c:pt idx="53">
                  <c:v>2021-09-01</c:v>
                </c:pt>
                <c:pt idx="54">
                  <c:v>2021-09-02</c:v>
                </c:pt>
                <c:pt idx="55">
                  <c:v>2021-09-03</c:v>
                </c:pt>
                <c:pt idx="56">
                  <c:v>2021-09-06</c:v>
                </c:pt>
                <c:pt idx="57">
                  <c:v>2021-09-07</c:v>
                </c:pt>
                <c:pt idx="58">
                  <c:v>2021-09-08</c:v>
                </c:pt>
                <c:pt idx="59">
                  <c:v>2021-09-09</c:v>
                </c:pt>
                <c:pt idx="60">
                  <c:v>2021-09-10</c:v>
                </c:pt>
                <c:pt idx="61">
                  <c:v>2021-09-13</c:v>
                </c:pt>
                <c:pt idx="62">
                  <c:v>2021-09-14</c:v>
                </c:pt>
                <c:pt idx="63">
                  <c:v>2021-09-15</c:v>
                </c:pt>
                <c:pt idx="64">
                  <c:v>2021-09-16</c:v>
                </c:pt>
                <c:pt idx="65">
                  <c:v>2021-09-17</c:v>
                </c:pt>
                <c:pt idx="66">
                  <c:v>2021-09-22</c:v>
                </c:pt>
                <c:pt idx="67">
                  <c:v>2021-09-23</c:v>
                </c:pt>
                <c:pt idx="68">
                  <c:v>2021-09-24</c:v>
                </c:pt>
                <c:pt idx="69">
                  <c:v>2021-09-27</c:v>
                </c:pt>
                <c:pt idx="70">
                  <c:v>2021-09-28</c:v>
                </c:pt>
                <c:pt idx="71">
                  <c:v>2021-09-29</c:v>
                </c:pt>
                <c:pt idx="72">
                  <c:v>2021-09-30</c:v>
                </c:pt>
                <c:pt idx="73">
                  <c:v>2021-10-08</c:v>
                </c:pt>
                <c:pt idx="74">
                  <c:v>2021-10-11</c:v>
                </c:pt>
                <c:pt idx="75">
                  <c:v>2021-10-12</c:v>
                </c:pt>
                <c:pt idx="76">
                  <c:v>2021-10-13</c:v>
                </c:pt>
                <c:pt idx="77">
                  <c:v>2021-10-14</c:v>
                </c:pt>
                <c:pt idx="78">
                  <c:v>2021-10-15</c:v>
                </c:pt>
                <c:pt idx="79">
                  <c:v>2021-10-18</c:v>
                </c:pt>
                <c:pt idx="80">
                  <c:v>2021-10-19</c:v>
                </c:pt>
                <c:pt idx="81">
                  <c:v>2021-10-20</c:v>
                </c:pt>
                <c:pt idx="82">
                  <c:v>2021-10-21</c:v>
                </c:pt>
                <c:pt idx="83">
                  <c:v>2021-10-22</c:v>
                </c:pt>
                <c:pt idx="84">
                  <c:v>2021-10-25</c:v>
                </c:pt>
                <c:pt idx="85">
                  <c:v>2021-10-26</c:v>
                </c:pt>
                <c:pt idx="86">
                  <c:v>2021-10-27</c:v>
                </c:pt>
                <c:pt idx="87">
                  <c:v>2021-10-28</c:v>
                </c:pt>
                <c:pt idx="88">
                  <c:v>2021-10-29</c:v>
                </c:pt>
              </c:strCache>
            </c:strRef>
          </c:cat>
          <c:val>
            <c:numRef>
              <c:f>盈亏情况!$F$2:$F$90</c:f>
              <c:numCache>
                <c:formatCode>0.00_);[Red]\(0.00\)</c:formatCode>
                <c:ptCount val="89"/>
                <c:pt idx="0">
                  <c:v>100</c:v>
                </c:pt>
                <c:pt idx="1">
                  <c:v>103.87662839696445</c:v>
                </c:pt>
                <c:pt idx="2">
                  <c:v>102.08452799382881</c:v>
                </c:pt>
                <c:pt idx="3">
                  <c:v>101.46671033162332</c:v>
                </c:pt>
                <c:pt idx="4">
                  <c:v>101.2033844074812</c:v>
                </c:pt>
                <c:pt idx="5">
                  <c:v>101.39458220201011</c:v>
                </c:pt>
                <c:pt idx="6">
                  <c:v>101.0522514405519</c:v>
                </c:pt>
                <c:pt idx="7">
                  <c:v>100.72045173749554</c:v>
                </c:pt>
                <c:pt idx="8">
                  <c:v>100.80294161448869</c:v>
                </c:pt>
                <c:pt idx="9">
                  <c:v>102.24807328905412</c:v>
                </c:pt>
                <c:pt idx="10">
                  <c:v>101.25005116646632</c:v>
                </c:pt>
                <c:pt idx="11">
                  <c:v>101.05909371950135</c:v>
                </c:pt>
                <c:pt idx="12">
                  <c:v>100.88125515294119</c:v>
                </c:pt>
                <c:pt idx="13">
                  <c:v>100.62712018065683</c:v>
                </c:pt>
                <c:pt idx="14">
                  <c:v>100.24548834337739</c:v>
                </c:pt>
                <c:pt idx="15">
                  <c:v>99.984542143392773</c:v>
                </c:pt>
                <c:pt idx="16">
                  <c:v>99.716107144764976</c:v>
                </c:pt>
                <c:pt idx="17">
                  <c:v>99.44127384557531</c:v>
                </c:pt>
                <c:pt idx="18">
                  <c:v>99.106362698398001</c:v>
                </c:pt>
                <c:pt idx="19">
                  <c:v>99.79805553155289</c:v>
                </c:pt>
                <c:pt idx="20">
                  <c:v>100.45293988705866</c:v>
                </c:pt>
                <c:pt idx="21">
                  <c:v>100.58749388385723</c:v>
                </c:pt>
                <c:pt idx="22">
                  <c:v>100.5844054285559</c:v>
                </c:pt>
                <c:pt idx="23">
                  <c:v>100.4811095803269</c:v>
                </c:pt>
                <c:pt idx="24">
                  <c:v>100.4450810882672</c:v>
                </c:pt>
                <c:pt idx="25">
                  <c:v>100.72934002138744</c:v>
                </c:pt>
                <c:pt idx="26">
                  <c:v>100.10890065318428</c:v>
                </c:pt>
                <c:pt idx="27">
                  <c:v>99.812758134618321</c:v>
                </c:pt>
                <c:pt idx="28">
                  <c:v>99.741249504664481</c:v>
                </c:pt>
                <c:pt idx="29">
                  <c:v>99.960843176297871</c:v>
                </c:pt>
                <c:pt idx="30">
                  <c:v>99.904909852939426</c:v>
                </c:pt>
                <c:pt idx="31">
                  <c:v>100.20600989410467</c:v>
                </c:pt>
                <c:pt idx="32">
                  <c:v>100.41128196694783</c:v>
                </c:pt>
                <c:pt idx="33">
                  <c:v>100.49759223710927</c:v>
                </c:pt>
                <c:pt idx="34">
                  <c:v>100.50876785407334</c:v>
                </c:pt>
                <c:pt idx="35">
                  <c:v>100.57164837691799</c:v>
                </c:pt>
                <c:pt idx="36">
                  <c:v>100.54249332400866</c:v>
                </c:pt>
                <c:pt idx="37">
                  <c:v>100.54042149750109</c:v>
                </c:pt>
                <c:pt idx="38">
                  <c:v>100.55164080411754</c:v>
                </c:pt>
                <c:pt idx="39">
                  <c:v>100.57187989939005</c:v>
                </c:pt>
                <c:pt idx="40">
                  <c:v>100.47460712189053</c:v>
                </c:pt>
                <c:pt idx="41">
                  <c:v>100.26019192700861</c:v>
                </c:pt>
                <c:pt idx="42">
                  <c:v>100.26977140081239</c:v>
                </c:pt>
                <c:pt idx="43">
                  <c:v>100.43885111816147</c:v>
                </c:pt>
                <c:pt idx="44">
                  <c:v>100.58203235045526</c:v>
                </c:pt>
                <c:pt idx="45">
                  <c:v>100.65545166727613</c:v>
                </c:pt>
                <c:pt idx="46">
                  <c:v>100.7733960785018</c:v>
                </c:pt>
                <c:pt idx="47">
                  <c:v>101.00142010981531</c:v>
                </c:pt>
                <c:pt idx="48">
                  <c:v>101.4693466371557</c:v>
                </c:pt>
                <c:pt idx="49">
                  <c:v>101.97536956080036</c:v>
                </c:pt>
                <c:pt idx="50">
                  <c:v>102.99558973115359</c:v>
                </c:pt>
                <c:pt idx="51">
                  <c:v>104.05655164633887</c:v>
                </c:pt>
                <c:pt idx="52">
                  <c:v>103.95748977212709</c:v>
                </c:pt>
                <c:pt idx="53">
                  <c:v>103.25306254929862</c:v>
                </c:pt>
                <c:pt idx="54">
                  <c:v>103.58588639881961</c:v>
                </c:pt>
                <c:pt idx="55">
                  <c:v>103.62136827994178</c:v>
                </c:pt>
                <c:pt idx="56">
                  <c:v>103.77088451182973</c:v>
                </c:pt>
                <c:pt idx="57">
                  <c:v>103.92817706603326</c:v>
                </c:pt>
                <c:pt idx="58">
                  <c:v>104.13415176872218</c:v>
                </c:pt>
                <c:pt idx="59">
                  <c:v>104.02123090485726</c:v>
                </c:pt>
                <c:pt idx="60">
                  <c:v>103.91140002161821</c:v>
                </c:pt>
                <c:pt idx="61">
                  <c:v>104.25202285541906</c:v>
                </c:pt>
                <c:pt idx="62">
                  <c:v>105.02939698027365</c:v>
                </c:pt>
                <c:pt idx="63">
                  <c:v>106.55454707029995</c:v>
                </c:pt>
                <c:pt idx="64">
                  <c:v>106.43783087216956</c:v>
                </c:pt>
                <c:pt idx="65">
                  <c:v>106.49068467427027</c:v>
                </c:pt>
                <c:pt idx="66">
                  <c:v>106.86307119276795</c:v>
                </c:pt>
                <c:pt idx="67">
                  <c:v>108.09559616257549</c:v>
                </c:pt>
                <c:pt idx="68">
                  <c:v>108.70669912833262</c:v>
                </c:pt>
                <c:pt idx="69">
                  <c:v>108.20067794791599</c:v>
                </c:pt>
                <c:pt idx="70">
                  <c:v>106.67311708248303</c:v>
                </c:pt>
                <c:pt idx="71">
                  <c:v>107.36441616400778</c:v>
                </c:pt>
                <c:pt idx="72">
                  <c:v>108.25068287961703</c:v>
                </c:pt>
                <c:pt idx="73">
                  <c:v>108.65990696588146</c:v>
                </c:pt>
                <c:pt idx="74">
                  <c:v>108.5429435562268</c:v>
                </c:pt>
                <c:pt idx="75">
                  <c:v>108.28690541474626</c:v>
                </c:pt>
                <c:pt idx="76">
                  <c:v>108.35954376541197</c:v>
                </c:pt>
                <c:pt idx="77">
                  <c:v>108.31206902023732</c:v>
                </c:pt>
                <c:pt idx="78">
                  <c:v>108.36560725724129</c:v>
                </c:pt>
                <c:pt idx="79">
                  <c:v>108.45515731668702</c:v>
                </c:pt>
                <c:pt idx="80">
                  <c:v>109.04897813770884</c:v>
                </c:pt>
                <c:pt idx="81">
                  <c:v>109.9479374055191</c:v>
                </c:pt>
                <c:pt idx="82">
                  <c:v>110.981983008386</c:v>
                </c:pt>
                <c:pt idx="83">
                  <c:v>112.10416709180548</c:v>
                </c:pt>
                <c:pt idx="84">
                  <c:v>112.98345958789415</c:v>
                </c:pt>
                <c:pt idx="85">
                  <c:v>112.445589958318</c:v>
                </c:pt>
                <c:pt idx="86">
                  <c:v>113.40569338490833</c:v>
                </c:pt>
                <c:pt idx="87">
                  <c:v>115.05900265762739</c:v>
                </c:pt>
                <c:pt idx="88">
                  <c:v>116.89161764119306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3-4629-A7DC-BB4691F1EFA1}"/>
            </c:ext>
          </c:extLst>
        </c:ser>
        <c:ser>
          <c:idx val="1"/>
          <c:order val="1"/>
          <c:tx>
            <c:strRef>
              <c:f>盈亏情况!$G$1</c:f>
              <c:strCache>
                <c:ptCount val="1"/>
                <c:pt idx="0">
                  <c:v>收益权类指数(左)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盈亏情况!$E$2:$E$90</c:f>
              <c:strCache>
                <c:ptCount val="89"/>
                <c:pt idx="0">
                  <c:v>2021-06-18</c:v>
                </c:pt>
                <c:pt idx="1">
                  <c:v>2021-06-21</c:v>
                </c:pt>
                <c:pt idx="2">
                  <c:v>2021-06-22</c:v>
                </c:pt>
                <c:pt idx="3">
                  <c:v>2021-06-23</c:v>
                </c:pt>
                <c:pt idx="4">
                  <c:v>2021-06-24</c:v>
                </c:pt>
                <c:pt idx="5">
                  <c:v>2021-06-25</c:v>
                </c:pt>
                <c:pt idx="6">
                  <c:v>2021-06-28</c:v>
                </c:pt>
                <c:pt idx="7">
                  <c:v>2021-06-29</c:v>
                </c:pt>
                <c:pt idx="8">
                  <c:v>2021-06-30</c:v>
                </c:pt>
                <c:pt idx="9">
                  <c:v>2021-07-01</c:v>
                </c:pt>
                <c:pt idx="10">
                  <c:v>2021-07-02</c:v>
                </c:pt>
                <c:pt idx="11">
                  <c:v>2021-07-05</c:v>
                </c:pt>
                <c:pt idx="12">
                  <c:v>2021-07-06</c:v>
                </c:pt>
                <c:pt idx="13">
                  <c:v>2021-07-07</c:v>
                </c:pt>
                <c:pt idx="14">
                  <c:v>2021-07-08</c:v>
                </c:pt>
                <c:pt idx="15">
                  <c:v>2021-07-09</c:v>
                </c:pt>
                <c:pt idx="16">
                  <c:v>2021-07-12</c:v>
                </c:pt>
                <c:pt idx="17">
                  <c:v>2021-07-13</c:v>
                </c:pt>
                <c:pt idx="18">
                  <c:v>2021-07-14</c:v>
                </c:pt>
                <c:pt idx="19">
                  <c:v>2021-07-15</c:v>
                </c:pt>
                <c:pt idx="20">
                  <c:v>2021-07-16</c:v>
                </c:pt>
                <c:pt idx="21">
                  <c:v>2021-07-19</c:v>
                </c:pt>
                <c:pt idx="22">
                  <c:v>2021-07-20</c:v>
                </c:pt>
                <c:pt idx="23">
                  <c:v>2021-07-21</c:v>
                </c:pt>
                <c:pt idx="24">
                  <c:v>2021-07-22</c:v>
                </c:pt>
                <c:pt idx="25">
                  <c:v>2021-07-23</c:v>
                </c:pt>
                <c:pt idx="26">
                  <c:v>2021-07-26</c:v>
                </c:pt>
                <c:pt idx="27">
                  <c:v>2021-07-27</c:v>
                </c:pt>
                <c:pt idx="28">
                  <c:v>2021-07-28</c:v>
                </c:pt>
                <c:pt idx="29">
                  <c:v>2021-07-29</c:v>
                </c:pt>
                <c:pt idx="30">
                  <c:v>2021-07-30</c:v>
                </c:pt>
                <c:pt idx="31">
                  <c:v>2021-08-02</c:v>
                </c:pt>
                <c:pt idx="32">
                  <c:v>2021-08-03</c:v>
                </c:pt>
                <c:pt idx="33">
                  <c:v>2021-08-04</c:v>
                </c:pt>
                <c:pt idx="34">
                  <c:v>2021-08-05</c:v>
                </c:pt>
                <c:pt idx="35">
                  <c:v>2021-08-06</c:v>
                </c:pt>
                <c:pt idx="36">
                  <c:v>2021-08-09</c:v>
                </c:pt>
                <c:pt idx="37">
                  <c:v>2021-08-10</c:v>
                </c:pt>
                <c:pt idx="38">
                  <c:v>2021-08-11</c:v>
                </c:pt>
                <c:pt idx="39">
                  <c:v>2021-08-12</c:v>
                </c:pt>
                <c:pt idx="40">
                  <c:v>2021-08-13</c:v>
                </c:pt>
                <c:pt idx="41">
                  <c:v>2021-08-16</c:v>
                </c:pt>
                <c:pt idx="42">
                  <c:v>2021-08-17</c:v>
                </c:pt>
                <c:pt idx="43">
                  <c:v>2021-08-18</c:v>
                </c:pt>
                <c:pt idx="44">
                  <c:v>2021-08-19</c:v>
                </c:pt>
                <c:pt idx="45">
                  <c:v>2021-08-20</c:v>
                </c:pt>
                <c:pt idx="46">
                  <c:v>2021-08-23</c:v>
                </c:pt>
                <c:pt idx="47">
                  <c:v>2021-08-24</c:v>
                </c:pt>
                <c:pt idx="48">
                  <c:v>2021-08-25</c:v>
                </c:pt>
                <c:pt idx="49">
                  <c:v>2021-08-26</c:v>
                </c:pt>
                <c:pt idx="50">
                  <c:v>2021-08-27</c:v>
                </c:pt>
                <c:pt idx="51">
                  <c:v>2021-08-30</c:v>
                </c:pt>
                <c:pt idx="52">
                  <c:v>2021-08-31</c:v>
                </c:pt>
                <c:pt idx="53">
                  <c:v>2021-09-01</c:v>
                </c:pt>
                <c:pt idx="54">
                  <c:v>2021-09-02</c:v>
                </c:pt>
                <c:pt idx="55">
                  <c:v>2021-09-03</c:v>
                </c:pt>
                <c:pt idx="56">
                  <c:v>2021-09-06</c:v>
                </c:pt>
                <c:pt idx="57">
                  <c:v>2021-09-07</c:v>
                </c:pt>
                <c:pt idx="58">
                  <c:v>2021-09-08</c:v>
                </c:pt>
                <c:pt idx="59">
                  <c:v>2021-09-09</c:v>
                </c:pt>
                <c:pt idx="60">
                  <c:v>2021-09-10</c:v>
                </c:pt>
                <c:pt idx="61">
                  <c:v>2021-09-13</c:v>
                </c:pt>
                <c:pt idx="62">
                  <c:v>2021-09-14</c:v>
                </c:pt>
                <c:pt idx="63">
                  <c:v>2021-09-15</c:v>
                </c:pt>
                <c:pt idx="64">
                  <c:v>2021-09-16</c:v>
                </c:pt>
                <c:pt idx="65">
                  <c:v>2021-09-17</c:v>
                </c:pt>
                <c:pt idx="66">
                  <c:v>2021-09-22</c:v>
                </c:pt>
                <c:pt idx="67">
                  <c:v>2021-09-23</c:v>
                </c:pt>
                <c:pt idx="68">
                  <c:v>2021-09-24</c:v>
                </c:pt>
                <c:pt idx="69">
                  <c:v>2021-09-27</c:v>
                </c:pt>
                <c:pt idx="70">
                  <c:v>2021-09-28</c:v>
                </c:pt>
                <c:pt idx="71">
                  <c:v>2021-09-29</c:v>
                </c:pt>
                <c:pt idx="72">
                  <c:v>2021-09-30</c:v>
                </c:pt>
                <c:pt idx="73">
                  <c:v>2021-10-08</c:v>
                </c:pt>
                <c:pt idx="74">
                  <c:v>2021-10-11</c:v>
                </c:pt>
                <c:pt idx="75">
                  <c:v>2021-10-12</c:v>
                </c:pt>
                <c:pt idx="76">
                  <c:v>2021-10-13</c:v>
                </c:pt>
                <c:pt idx="77">
                  <c:v>2021-10-14</c:v>
                </c:pt>
                <c:pt idx="78">
                  <c:v>2021-10-15</c:v>
                </c:pt>
                <c:pt idx="79">
                  <c:v>2021-10-18</c:v>
                </c:pt>
                <c:pt idx="80">
                  <c:v>2021-10-19</c:v>
                </c:pt>
                <c:pt idx="81">
                  <c:v>2021-10-20</c:v>
                </c:pt>
                <c:pt idx="82">
                  <c:v>2021-10-21</c:v>
                </c:pt>
                <c:pt idx="83">
                  <c:v>2021-10-22</c:v>
                </c:pt>
                <c:pt idx="84">
                  <c:v>2021-10-25</c:v>
                </c:pt>
                <c:pt idx="85">
                  <c:v>2021-10-26</c:v>
                </c:pt>
                <c:pt idx="86">
                  <c:v>2021-10-27</c:v>
                </c:pt>
                <c:pt idx="87">
                  <c:v>2021-10-28</c:v>
                </c:pt>
                <c:pt idx="88">
                  <c:v>2021-10-29</c:v>
                </c:pt>
              </c:strCache>
            </c:strRef>
          </c:cat>
          <c:val>
            <c:numRef>
              <c:f>盈亏情况!$G$2:$G$90</c:f>
              <c:numCache>
                <c:formatCode>0.00_);[Red]\(0.00\)</c:formatCode>
                <c:ptCount val="89"/>
                <c:pt idx="0">
                  <c:v>100</c:v>
                </c:pt>
                <c:pt idx="1">
                  <c:v>103.58044932906294</c:v>
                </c:pt>
                <c:pt idx="2">
                  <c:v>102.26469024463812</c:v>
                </c:pt>
                <c:pt idx="3">
                  <c:v>101.80075871667418</c:v>
                </c:pt>
                <c:pt idx="4">
                  <c:v>101.30069525042921</c:v>
                </c:pt>
                <c:pt idx="5">
                  <c:v>101.63435241349256</c:v>
                </c:pt>
                <c:pt idx="6">
                  <c:v>101.28232763611121</c:v>
                </c:pt>
                <c:pt idx="7">
                  <c:v>100.95445015897933</c:v>
                </c:pt>
                <c:pt idx="8">
                  <c:v>101.06606584624159</c:v>
                </c:pt>
                <c:pt idx="9">
                  <c:v>102.3153014004254</c:v>
                </c:pt>
                <c:pt idx="10">
                  <c:v>101.61786090021675</c:v>
                </c:pt>
                <c:pt idx="11">
                  <c:v>101.42854674349941</c:v>
                </c:pt>
                <c:pt idx="12">
                  <c:v>101.24232871371774</c:v>
                </c:pt>
                <c:pt idx="13">
                  <c:v>101.06678914730698</c:v>
                </c:pt>
                <c:pt idx="14">
                  <c:v>100.54232491420851</c:v>
                </c:pt>
                <c:pt idx="15">
                  <c:v>100.27934161028777</c:v>
                </c:pt>
                <c:pt idx="16">
                  <c:v>100.10709710972878</c:v>
                </c:pt>
                <c:pt idx="17">
                  <c:v>99.740417580503419</c:v>
                </c:pt>
                <c:pt idx="18">
                  <c:v>99.244870450928047</c:v>
                </c:pt>
                <c:pt idx="19">
                  <c:v>99.735106982078719</c:v>
                </c:pt>
                <c:pt idx="20">
                  <c:v>100.38477052134593</c:v>
                </c:pt>
                <c:pt idx="21">
                  <c:v>100.63043194742873</c:v>
                </c:pt>
                <c:pt idx="22">
                  <c:v>100.69250835879578</c:v>
                </c:pt>
                <c:pt idx="23">
                  <c:v>100.58559101614763</c:v>
                </c:pt>
                <c:pt idx="24">
                  <c:v>100.39378601472866</c:v>
                </c:pt>
                <c:pt idx="25">
                  <c:v>100.62534941915064</c:v>
                </c:pt>
                <c:pt idx="26">
                  <c:v>100.37036525234791</c:v>
                </c:pt>
                <c:pt idx="27">
                  <c:v>100.22680131967961</c:v>
                </c:pt>
                <c:pt idx="28">
                  <c:v>100.00976917060298</c:v>
                </c:pt>
                <c:pt idx="29">
                  <c:v>100.03392145055004</c:v>
                </c:pt>
                <c:pt idx="30">
                  <c:v>99.958594313055954</c:v>
                </c:pt>
                <c:pt idx="31">
                  <c:v>100.23955855778199</c:v>
                </c:pt>
                <c:pt idx="32">
                  <c:v>100.44394750382952</c:v>
                </c:pt>
                <c:pt idx="33">
                  <c:v>100.71787767681772</c:v>
                </c:pt>
                <c:pt idx="34">
                  <c:v>100.8352526332516</c:v>
                </c:pt>
                <c:pt idx="35">
                  <c:v>100.95243512437615</c:v>
                </c:pt>
                <c:pt idx="36">
                  <c:v>100.98378456115493</c:v>
                </c:pt>
                <c:pt idx="37">
                  <c:v>101.06291668552727</c:v>
                </c:pt>
                <c:pt idx="38">
                  <c:v>101.06278721339163</c:v>
                </c:pt>
                <c:pt idx="39">
                  <c:v>101.11372752718528</c:v>
                </c:pt>
                <c:pt idx="40">
                  <c:v>100.86242559771684</c:v>
                </c:pt>
                <c:pt idx="41">
                  <c:v>100.58771610206607</c:v>
                </c:pt>
                <c:pt idx="42">
                  <c:v>100.57653518721497</c:v>
                </c:pt>
                <c:pt idx="43">
                  <c:v>100.74705920227933</c:v>
                </c:pt>
                <c:pt idx="44">
                  <c:v>100.921804506935</c:v>
                </c:pt>
                <c:pt idx="45">
                  <c:v>101.06776068629395</c:v>
                </c:pt>
                <c:pt idx="46">
                  <c:v>101.27695852624059</c:v>
                </c:pt>
                <c:pt idx="47">
                  <c:v>101.39494872430357</c:v>
                </c:pt>
                <c:pt idx="48">
                  <c:v>101.54934922573922</c:v>
                </c:pt>
                <c:pt idx="49">
                  <c:v>101.92181267363894</c:v>
                </c:pt>
                <c:pt idx="50">
                  <c:v>102.76767231160197</c:v>
                </c:pt>
                <c:pt idx="51">
                  <c:v>103.81394560307895</c:v>
                </c:pt>
                <c:pt idx="52">
                  <c:v>104.02449169613028</c:v>
                </c:pt>
                <c:pt idx="53">
                  <c:v>103.45976113088133</c:v>
                </c:pt>
                <c:pt idx="54">
                  <c:v>103.54659634935386</c:v>
                </c:pt>
                <c:pt idx="55">
                  <c:v>103.58207569827435</c:v>
                </c:pt>
                <c:pt idx="56">
                  <c:v>103.83748961297343</c:v>
                </c:pt>
                <c:pt idx="57">
                  <c:v>103.92613445352626</c:v>
                </c:pt>
                <c:pt idx="58">
                  <c:v>103.96709570246625</c:v>
                </c:pt>
                <c:pt idx="59">
                  <c:v>103.9053250445272</c:v>
                </c:pt>
                <c:pt idx="60">
                  <c:v>103.77998879667652</c:v>
                </c:pt>
                <c:pt idx="61">
                  <c:v>104.2548525036002</c:v>
                </c:pt>
                <c:pt idx="62">
                  <c:v>105.25067149976191</c:v>
                </c:pt>
                <c:pt idx="63">
                  <c:v>106.30330461193194</c:v>
                </c:pt>
                <c:pt idx="64">
                  <c:v>106.60970415567212</c:v>
                </c:pt>
                <c:pt idx="65">
                  <c:v>107.18264250736536</c:v>
                </c:pt>
                <c:pt idx="66">
                  <c:v>107.90836818748124</c:v>
                </c:pt>
                <c:pt idx="67">
                  <c:v>109.30380293026316</c:v>
                </c:pt>
                <c:pt idx="68">
                  <c:v>110.98240095219785</c:v>
                </c:pt>
                <c:pt idx="69">
                  <c:v>109.31919891008366</c:v>
                </c:pt>
                <c:pt idx="70">
                  <c:v>106.42905815843515</c:v>
                </c:pt>
                <c:pt idx="71">
                  <c:v>107.69747102575447</c:v>
                </c:pt>
                <c:pt idx="72">
                  <c:v>109.27539599675144</c:v>
                </c:pt>
                <c:pt idx="73">
                  <c:v>109.24165904399467</c:v>
                </c:pt>
                <c:pt idx="74">
                  <c:v>109.26111248135788</c:v>
                </c:pt>
                <c:pt idx="75">
                  <c:v>109.07926787092683</c:v>
                </c:pt>
                <c:pt idx="76">
                  <c:v>109.14952816619004</c:v>
                </c:pt>
                <c:pt idx="77">
                  <c:v>109.0374697838179</c:v>
                </c:pt>
                <c:pt idx="78">
                  <c:v>108.9729550635581</c:v>
                </c:pt>
                <c:pt idx="79">
                  <c:v>108.98102939410875</c:v>
                </c:pt>
                <c:pt idx="80">
                  <c:v>109.13240597422278</c:v>
                </c:pt>
                <c:pt idx="81">
                  <c:v>109.62206834624892</c:v>
                </c:pt>
                <c:pt idx="82">
                  <c:v>110.44031182666707</c:v>
                </c:pt>
                <c:pt idx="83">
                  <c:v>111.37191015370782</c:v>
                </c:pt>
                <c:pt idx="84">
                  <c:v>111.83806113285829</c:v>
                </c:pt>
                <c:pt idx="85">
                  <c:v>110.55833140494546</c:v>
                </c:pt>
                <c:pt idx="86">
                  <c:v>111.01343691701749</c:v>
                </c:pt>
                <c:pt idx="87">
                  <c:v>111.23626145025425</c:v>
                </c:pt>
                <c:pt idx="88">
                  <c:v>111.66794943674891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13-4629-A7DC-BB4691F1EFA1}"/>
            </c:ext>
          </c:extLst>
        </c:ser>
        <c:ser>
          <c:idx val="2"/>
          <c:order val="2"/>
          <c:tx>
            <c:strRef>
              <c:f>盈亏情况!$H$1</c:f>
              <c:strCache>
                <c:ptCount val="1"/>
                <c:pt idx="0">
                  <c:v>产权类指数(左)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盈亏情况!$E$2:$E$90</c:f>
              <c:strCache>
                <c:ptCount val="89"/>
                <c:pt idx="0">
                  <c:v>2021-06-18</c:v>
                </c:pt>
                <c:pt idx="1">
                  <c:v>2021-06-21</c:v>
                </c:pt>
                <c:pt idx="2">
                  <c:v>2021-06-22</c:v>
                </c:pt>
                <c:pt idx="3">
                  <c:v>2021-06-23</c:v>
                </c:pt>
                <c:pt idx="4">
                  <c:v>2021-06-24</c:v>
                </c:pt>
                <c:pt idx="5">
                  <c:v>2021-06-25</c:v>
                </c:pt>
                <c:pt idx="6">
                  <c:v>2021-06-28</c:v>
                </c:pt>
                <c:pt idx="7">
                  <c:v>2021-06-29</c:v>
                </c:pt>
                <c:pt idx="8">
                  <c:v>2021-06-30</c:v>
                </c:pt>
                <c:pt idx="9">
                  <c:v>2021-07-01</c:v>
                </c:pt>
                <c:pt idx="10">
                  <c:v>2021-07-02</c:v>
                </c:pt>
                <c:pt idx="11">
                  <c:v>2021-07-05</c:v>
                </c:pt>
                <c:pt idx="12">
                  <c:v>2021-07-06</c:v>
                </c:pt>
                <c:pt idx="13">
                  <c:v>2021-07-07</c:v>
                </c:pt>
                <c:pt idx="14">
                  <c:v>2021-07-08</c:v>
                </c:pt>
                <c:pt idx="15">
                  <c:v>2021-07-09</c:v>
                </c:pt>
                <c:pt idx="16">
                  <c:v>2021-07-12</c:v>
                </c:pt>
                <c:pt idx="17">
                  <c:v>2021-07-13</c:v>
                </c:pt>
                <c:pt idx="18">
                  <c:v>2021-07-14</c:v>
                </c:pt>
                <c:pt idx="19">
                  <c:v>2021-07-15</c:v>
                </c:pt>
                <c:pt idx="20">
                  <c:v>2021-07-16</c:v>
                </c:pt>
                <c:pt idx="21">
                  <c:v>2021-07-19</c:v>
                </c:pt>
                <c:pt idx="22">
                  <c:v>2021-07-20</c:v>
                </c:pt>
                <c:pt idx="23">
                  <c:v>2021-07-21</c:v>
                </c:pt>
                <c:pt idx="24">
                  <c:v>2021-07-22</c:v>
                </c:pt>
                <c:pt idx="25">
                  <c:v>2021-07-23</c:v>
                </c:pt>
                <c:pt idx="26">
                  <c:v>2021-07-26</c:v>
                </c:pt>
                <c:pt idx="27">
                  <c:v>2021-07-27</c:v>
                </c:pt>
                <c:pt idx="28">
                  <c:v>2021-07-28</c:v>
                </c:pt>
                <c:pt idx="29">
                  <c:v>2021-07-29</c:v>
                </c:pt>
                <c:pt idx="30">
                  <c:v>2021-07-30</c:v>
                </c:pt>
                <c:pt idx="31">
                  <c:v>2021-08-02</c:v>
                </c:pt>
                <c:pt idx="32">
                  <c:v>2021-08-03</c:v>
                </c:pt>
                <c:pt idx="33">
                  <c:v>2021-08-04</c:v>
                </c:pt>
                <c:pt idx="34">
                  <c:v>2021-08-05</c:v>
                </c:pt>
                <c:pt idx="35">
                  <c:v>2021-08-06</c:v>
                </c:pt>
                <c:pt idx="36">
                  <c:v>2021-08-09</c:v>
                </c:pt>
                <c:pt idx="37">
                  <c:v>2021-08-10</c:v>
                </c:pt>
                <c:pt idx="38">
                  <c:v>2021-08-11</c:v>
                </c:pt>
                <c:pt idx="39">
                  <c:v>2021-08-12</c:v>
                </c:pt>
                <c:pt idx="40">
                  <c:v>2021-08-13</c:v>
                </c:pt>
                <c:pt idx="41">
                  <c:v>2021-08-16</c:v>
                </c:pt>
                <c:pt idx="42">
                  <c:v>2021-08-17</c:v>
                </c:pt>
                <c:pt idx="43">
                  <c:v>2021-08-18</c:v>
                </c:pt>
                <c:pt idx="44">
                  <c:v>2021-08-19</c:v>
                </c:pt>
                <c:pt idx="45">
                  <c:v>2021-08-20</c:v>
                </c:pt>
                <c:pt idx="46">
                  <c:v>2021-08-23</c:v>
                </c:pt>
                <c:pt idx="47">
                  <c:v>2021-08-24</c:v>
                </c:pt>
                <c:pt idx="48">
                  <c:v>2021-08-25</c:v>
                </c:pt>
                <c:pt idx="49">
                  <c:v>2021-08-26</c:v>
                </c:pt>
                <c:pt idx="50">
                  <c:v>2021-08-27</c:v>
                </c:pt>
                <c:pt idx="51">
                  <c:v>2021-08-30</c:v>
                </c:pt>
                <c:pt idx="52">
                  <c:v>2021-08-31</c:v>
                </c:pt>
                <c:pt idx="53">
                  <c:v>2021-09-01</c:v>
                </c:pt>
                <c:pt idx="54">
                  <c:v>2021-09-02</c:v>
                </c:pt>
                <c:pt idx="55">
                  <c:v>2021-09-03</c:v>
                </c:pt>
                <c:pt idx="56">
                  <c:v>2021-09-06</c:v>
                </c:pt>
                <c:pt idx="57">
                  <c:v>2021-09-07</c:v>
                </c:pt>
                <c:pt idx="58">
                  <c:v>2021-09-08</c:v>
                </c:pt>
                <c:pt idx="59">
                  <c:v>2021-09-09</c:v>
                </c:pt>
                <c:pt idx="60">
                  <c:v>2021-09-10</c:v>
                </c:pt>
                <c:pt idx="61">
                  <c:v>2021-09-13</c:v>
                </c:pt>
                <c:pt idx="62">
                  <c:v>2021-09-14</c:v>
                </c:pt>
                <c:pt idx="63">
                  <c:v>2021-09-15</c:v>
                </c:pt>
                <c:pt idx="64">
                  <c:v>2021-09-16</c:v>
                </c:pt>
                <c:pt idx="65">
                  <c:v>2021-09-17</c:v>
                </c:pt>
                <c:pt idx="66">
                  <c:v>2021-09-22</c:v>
                </c:pt>
                <c:pt idx="67">
                  <c:v>2021-09-23</c:v>
                </c:pt>
                <c:pt idx="68">
                  <c:v>2021-09-24</c:v>
                </c:pt>
                <c:pt idx="69">
                  <c:v>2021-09-27</c:v>
                </c:pt>
                <c:pt idx="70">
                  <c:v>2021-09-28</c:v>
                </c:pt>
                <c:pt idx="71">
                  <c:v>2021-09-29</c:v>
                </c:pt>
                <c:pt idx="72">
                  <c:v>2021-09-30</c:v>
                </c:pt>
                <c:pt idx="73">
                  <c:v>2021-10-08</c:v>
                </c:pt>
                <c:pt idx="74">
                  <c:v>2021-10-11</c:v>
                </c:pt>
                <c:pt idx="75">
                  <c:v>2021-10-12</c:v>
                </c:pt>
                <c:pt idx="76">
                  <c:v>2021-10-13</c:v>
                </c:pt>
                <c:pt idx="77">
                  <c:v>2021-10-14</c:v>
                </c:pt>
                <c:pt idx="78">
                  <c:v>2021-10-15</c:v>
                </c:pt>
                <c:pt idx="79">
                  <c:v>2021-10-18</c:v>
                </c:pt>
                <c:pt idx="80">
                  <c:v>2021-10-19</c:v>
                </c:pt>
                <c:pt idx="81">
                  <c:v>2021-10-20</c:v>
                </c:pt>
                <c:pt idx="82">
                  <c:v>2021-10-21</c:v>
                </c:pt>
                <c:pt idx="83">
                  <c:v>2021-10-22</c:v>
                </c:pt>
                <c:pt idx="84">
                  <c:v>2021-10-25</c:v>
                </c:pt>
                <c:pt idx="85">
                  <c:v>2021-10-26</c:v>
                </c:pt>
                <c:pt idx="86">
                  <c:v>2021-10-27</c:v>
                </c:pt>
                <c:pt idx="87">
                  <c:v>2021-10-28</c:v>
                </c:pt>
                <c:pt idx="88">
                  <c:v>2021-10-29</c:v>
                </c:pt>
              </c:strCache>
            </c:strRef>
          </c:cat>
          <c:val>
            <c:numRef>
              <c:f>盈亏情况!$H$2:$H$90</c:f>
              <c:numCache>
                <c:formatCode>0.00_);[Red]\(0.00\)</c:formatCode>
                <c:ptCount val="89"/>
                <c:pt idx="0">
                  <c:v>100</c:v>
                </c:pt>
                <c:pt idx="1">
                  <c:v>104.10706836109145</c:v>
                </c:pt>
                <c:pt idx="2">
                  <c:v>101.94435406827867</c:v>
                </c:pt>
                <c:pt idx="3">
                  <c:v>101.20680642142059</c:v>
                </c:pt>
                <c:pt idx="4">
                  <c:v>101.12767241568856</c:v>
                </c:pt>
                <c:pt idx="5">
                  <c:v>101.20803073730258</c:v>
                </c:pt>
                <c:pt idx="6">
                  <c:v>100.87324233424737</c:v>
                </c:pt>
                <c:pt idx="7">
                  <c:v>100.53839097191019</c:v>
                </c:pt>
                <c:pt idx="8">
                  <c:v>100.59821972460061</c:v>
                </c:pt>
                <c:pt idx="9">
                  <c:v>102.19576694721002</c:v>
                </c:pt>
                <c:pt idx="10">
                  <c:v>100.96387948508607</c:v>
                </c:pt>
                <c:pt idx="11">
                  <c:v>100.77164348812633</c:v>
                </c:pt>
                <c:pt idx="12">
                  <c:v>100.60032450182501</c:v>
                </c:pt>
                <c:pt idx="13">
                  <c:v>100.28503894709608</c:v>
                </c:pt>
                <c:pt idx="14">
                  <c:v>100.01453681389035</c:v>
                </c:pt>
                <c:pt idx="15">
                  <c:v>99.755175567769214</c:v>
                </c:pt>
                <c:pt idx="16">
                  <c:v>99.411900253512826</c:v>
                </c:pt>
                <c:pt idx="17">
                  <c:v>99.208527243885783</c:v>
                </c:pt>
                <c:pt idx="18">
                  <c:v>98.998597751501251</c:v>
                </c:pt>
                <c:pt idx="19">
                  <c:v>99.847032191468301</c:v>
                </c:pt>
                <c:pt idx="20">
                  <c:v>100.50597856497974</c:v>
                </c:pt>
                <c:pt idx="21">
                  <c:v>100.55408623658761</c:v>
                </c:pt>
                <c:pt idx="22">
                  <c:v>100.50029673193865</c:v>
                </c:pt>
                <c:pt idx="23">
                  <c:v>100.39981856103557</c:v>
                </c:pt>
                <c:pt idx="24">
                  <c:v>100.48499084620471</c:v>
                </c:pt>
                <c:pt idx="25">
                  <c:v>100.81024915118783</c:v>
                </c:pt>
                <c:pt idx="26">
                  <c:v>99.905470028330697</c:v>
                </c:pt>
                <c:pt idx="27">
                  <c:v>99.490614853566882</c:v>
                </c:pt>
                <c:pt idx="28">
                  <c:v>99.532329736550281</c:v>
                </c:pt>
                <c:pt idx="29">
                  <c:v>99.903985157882033</c:v>
                </c:pt>
                <c:pt idx="30">
                  <c:v>99.863141050197626</c:v>
                </c:pt>
                <c:pt idx="31">
                  <c:v>100.17990760095788</c:v>
                </c:pt>
                <c:pt idx="32">
                  <c:v>100.38586678416483</c:v>
                </c:pt>
                <c:pt idx="33">
                  <c:v>100.32620075700305</c:v>
                </c:pt>
                <c:pt idx="34">
                  <c:v>100.25474875226811</c:v>
                </c:pt>
                <c:pt idx="35">
                  <c:v>100.27538002464713</c:v>
                </c:pt>
                <c:pt idx="36">
                  <c:v>100.19914989471756</c:v>
                </c:pt>
                <c:pt idx="37">
                  <c:v>100.13389792634403</c:v>
                </c:pt>
                <c:pt idx="38">
                  <c:v>100.15394706751646</c:v>
                </c:pt>
                <c:pt idx="39">
                  <c:v>100.1502993035832</c:v>
                </c:pt>
                <c:pt idx="40">
                  <c:v>100.17286778463625</c:v>
                </c:pt>
                <c:pt idx="41">
                  <c:v>100.00536413081855</c:v>
                </c:pt>
                <c:pt idx="42">
                  <c:v>100.03109607363638</c:v>
                </c:pt>
                <c:pt idx="43">
                  <c:v>100.1990520656795</c:v>
                </c:pt>
                <c:pt idx="44">
                  <c:v>100.3176751016284</c:v>
                </c:pt>
                <c:pt idx="45">
                  <c:v>100.33465764146976</c:v>
                </c:pt>
                <c:pt idx="46">
                  <c:v>100.38160298787319</c:v>
                </c:pt>
                <c:pt idx="47">
                  <c:v>100.69523804081177</c:v>
                </c:pt>
                <c:pt idx="48">
                  <c:v>101.4071012064645</c:v>
                </c:pt>
                <c:pt idx="49">
                  <c:v>102.01703910633464</c:v>
                </c:pt>
                <c:pt idx="50">
                  <c:v>103.17291921752654</c:v>
                </c:pt>
                <c:pt idx="51">
                  <c:v>104.24530950928276</c:v>
                </c:pt>
                <c:pt idx="52">
                  <c:v>103.90535941371542</c:v>
                </c:pt>
                <c:pt idx="53">
                  <c:v>103.09224222508564</c:v>
                </c:pt>
                <c:pt idx="54">
                  <c:v>103.61645573531455</c:v>
                </c:pt>
                <c:pt idx="55">
                  <c:v>103.65193958659773</c:v>
                </c:pt>
                <c:pt idx="56">
                  <c:v>103.71906289855042</c:v>
                </c:pt>
                <c:pt idx="57">
                  <c:v>103.92976630580021</c:v>
                </c:pt>
                <c:pt idx="58">
                  <c:v>104.26412852294715</c:v>
                </c:pt>
                <c:pt idx="59">
                  <c:v>104.1114106143344</c:v>
                </c:pt>
                <c:pt idx="60">
                  <c:v>104.01364356697071</c:v>
                </c:pt>
                <c:pt idx="61">
                  <c:v>104.24982126828472</c:v>
                </c:pt>
                <c:pt idx="62">
                  <c:v>104.85723595385686</c:v>
                </c:pt>
                <c:pt idx="63">
                  <c:v>106.7500244330444</c:v>
                </c:pt>
                <c:pt idx="64">
                  <c:v>106.30410611719164</c:v>
                </c:pt>
                <c:pt idx="65">
                  <c:v>105.95231192779092</c:v>
                </c:pt>
                <c:pt idx="66">
                  <c:v>106.0497854880405</c:v>
                </c:pt>
                <c:pt idx="67">
                  <c:v>107.15555969687722</c:v>
                </c:pt>
                <c:pt idx="68">
                  <c:v>106.93610591804659</c:v>
                </c:pt>
                <c:pt idx="69">
                  <c:v>107.33042086923909</c:v>
                </c:pt>
                <c:pt idx="70">
                  <c:v>106.86300534873003</c:v>
                </c:pt>
                <c:pt idx="71">
                  <c:v>107.10528525736737</c:v>
                </c:pt>
                <c:pt idx="72">
                  <c:v>107.45341231074805</c:v>
                </c:pt>
                <c:pt idx="73">
                  <c:v>108.20727900347661</c:v>
                </c:pt>
                <c:pt idx="74">
                  <c:v>107.98417746071269</c:v>
                </c:pt>
                <c:pt idx="75">
                  <c:v>107.67041358339728</c:v>
                </c:pt>
                <c:pt idx="76">
                  <c:v>107.74490216272883</c:v>
                </c:pt>
                <c:pt idx="77">
                  <c:v>107.74767624555011</c:v>
                </c:pt>
                <c:pt idx="78">
                  <c:v>107.89306472514446</c:v>
                </c:pt>
                <c:pt idx="79">
                  <c:v>108.04600638135911</c:v>
                </c:pt>
                <c:pt idx="80">
                  <c:v>108.9840677178413</c:v>
                </c:pt>
                <c:pt idx="81">
                  <c:v>110.20147745093946</c:v>
                </c:pt>
                <c:pt idx="82">
                  <c:v>111.40342632160977</c:v>
                </c:pt>
                <c:pt idx="83">
                  <c:v>112.67389426308243</c:v>
                </c:pt>
                <c:pt idx="84">
                  <c:v>113.8746285039141</c:v>
                </c:pt>
                <c:pt idx="85">
                  <c:v>113.91395771441533</c:v>
                </c:pt>
                <c:pt idx="86">
                  <c:v>115.2669710860951</c:v>
                </c:pt>
                <c:pt idx="87">
                  <c:v>118.03325857967928</c:v>
                </c:pt>
                <c:pt idx="88">
                  <c:v>120.95585459815368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13-4629-A7DC-BB4691F1E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511167"/>
        <c:axId val="1067494111"/>
      </c:lineChart>
      <c:catAx>
        <c:axId val="106751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7494111"/>
        <c:crosses val="autoZero"/>
        <c:auto val="1"/>
        <c:lblAlgn val="ctr"/>
        <c:lblOffset val="100"/>
        <c:noMultiLvlLbl val="0"/>
      </c:catAx>
      <c:valAx>
        <c:axId val="1067494111"/>
        <c:scaling>
          <c:orientation val="minMax"/>
          <c:min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7511167"/>
        <c:crosses val="autoZero"/>
        <c:crossBetween val="between"/>
      </c:valAx>
      <c:valAx>
        <c:axId val="1448241263"/>
        <c:scaling>
          <c:orientation val="minMax"/>
        </c:scaling>
        <c:delete val="0"/>
        <c:axPos val="r"/>
        <c:numFmt formatCode="###,###,##0.00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8247503"/>
        <c:crosses val="max"/>
        <c:crossBetween val="between"/>
      </c:valAx>
      <c:catAx>
        <c:axId val="1448247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82412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6821741032370957E-2"/>
          <c:y val="0.11177269507978167"/>
          <c:w val="0.84809251968503929"/>
          <c:h val="0.78056131872404844"/>
        </c:manualLayout>
      </c:layout>
      <c:lineChart>
        <c:grouping val="standard"/>
        <c:varyColors val="0"/>
        <c:ser>
          <c:idx val="0"/>
          <c:order val="0"/>
          <c:tx>
            <c:strRef>
              <c:f>水务!$B$2</c:f>
              <c:strCache>
                <c:ptCount val="1"/>
                <c:pt idx="0">
                  <c:v>富国首创水务REIT</c:v>
                </c:pt>
              </c:strCache>
            </c:strRef>
          </c:tx>
          <c:spPr>
            <a:ln w="12700">
              <a:solidFill>
                <a:srgbClr val="003778"/>
              </a:solidFill>
            </a:ln>
          </c:spPr>
          <c:marker>
            <c:symbol val="none"/>
          </c:marker>
          <c:cat>
            <c:numRef>
              <c:f>水务!$A$5:$A$121</c:f>
              <c:numCache>
                <c:formatCode>m/d/yyyy</c:formatCode>
                <c:ptCount val="117"/>
                <c:pt idx="0">
                  <c:v>44543</c:v>
                </c:pt>
                <c:pt idx="1">
                  <c:v>44540</c:v>
                </c:pt>
                <c:pt idx="2">
                  <c:v>44539</c:v>
                </c:pt>
                <c:pt idx="3">
                  <c:v>44538</c:v>
                </c:pt>
                <c:pt idx="4">
                  <c:v>44537</c:v>
                </c:pt>
                <c:pt idx="5">
                  <c:v>44536</c:v>
                </c:pt>
                <c:pt idx="6">
                  <c:v>44533</c:v>
                </c:pt>
                <c:pt idx="7">
                  <c:v>44532</c:v>
                </c:pt>
                <c:pt idx="8">
                  <c:v>44531</c:v>
                </c:pt>
                <c:pt idx="9">
                  <c:v>44530</c:v>
                </c:pt>
                <c:pt idx="10">
                  <c:v>44529</c:v>
                </c:pt>
                <c:pt idx="11">
                  <c:v>44526</c:v>
                </c:pt>
                <c:pt idx="12">
                  <c:v>44525</c:v>
                </c:pt>
                <c:pt idx="13">
                  <c:v>44524</c:v>
                </c:pt>
                <c:pt idx="14">
                  <c:v>44523</c:v>
                </c:pt>
                <c:pt idx="15">
                  <c:v>44522</c:v>
                </c:pt>
                <c:pt idx="16">
                  <c:v>44519</c:v>
                </c:pt>
                <c:pt idx="17">
                  <c:v>44518</c:v>
                </c:pt>
                <c:pt idx="18">
                  <c:v>44517</c:v>
                </c:pt>
                <c:pt idx="19">
                  <c:v>44516</c:v>
                </c:pt>
                <c:pt idx="20">
                  <c:v>44515</c:v>
                </c:pt>
                <c:pt idx="21">
                  <c:v>44512</c:v>
                </c:pt>
                <c:pt idx="22">
                  <c:v>44511</c:v>
                </c:pt>
                <c:pt idx="23">
                  <c:v>44510</c:v>
                </c:pt>
                <c:pt idx="24">
                  <c:v>44509</c:v>
                </c:pt>
                <c:pt idx="25">
                  <c:v>44508</c:v>
                </c:pt>
                <c:pt idx="26">
                  <c:v>44505</c:v>
                </c:pt>
                <c:pt idx="27">
                  <c:v>44504</c:v>
                </c:pt>
                <c:pt idx="28">
                  <c:v>44503</c:v>
                </c:pt>
                <c:pt idx="29">
                  <c:v>44502</c:v>
                </c:pt>
                <c:pt idx="30">
                  <c:v>44501</c:v>
                </c:pt>
                <c:pt idx="31">
                  <c:v>44498</c:v>
                </c:pt>
                <c:pt idx="32">
                  <c:v>44497</c:v>
                </c:pt>
                <c:pt idx="33">
                  <c:v>44496</c:v>
                </c:pt>
                <c:pt idx="34">
                  <c:v>44495</c:v>
                </c:pt>
                <c:pt idx="35">
                  <c:v>44494</c:v>
                </c:pt>
                <c:pt idx="36">
                  <c:v>44491</c:v>
                </c:pt>
                <c:pt idx="37">
                  <c:v>44490</c:v>
                </c:pt>
                <c:pt idx="38">
                  <c:v>44489</c:v>
                </c:pt>
                <c:pt idx="39">
                  <c:v>44488</c:v>
                </c:pt>
                <c:pt idx="40">
                  <c:v>44487</c:v>
                </c:pt>
                <c:pt idx="41">
                  <c:v>44484</c:v>
                </c:pt>
                <c:pt idx="42">
                  <c:v>44483</c:v>
                </c:pt>
                <c:pt idx="43">
                  <c:v>44482</c:v>
                </c:pt>
                <c:pt idx="44">
                  <c:v>44481</c:v>
                </c:pt>
                <c:pt idx="45">
                  <c:v>44480</c:v>
                </c:pt>
                <c:pt idx="46">
                  <c:v>44477</c:v>
                </c:pt>
                <c:pt idx="47">
                  <c:v>44469</c:v>
                </c:pt>
                <c:pt idx="48">
                  <c:v>44468</c:v>
                </c:pt>
                <c:pt idx="49">
                  <c:v>44467</c:v>
                </c:pt>
                <c:pt idx="50">
                  <c:v>44466</c:v>
                </c:pt>
                <c:pt idx="51">
                  <c:v>44463</c:v>
                </c:pt>
                <c:pt idx="52">
                  <c:v>44462</c:v>
                </c:pt>
                <c:pt idx="53">
                  <c:v>44461</c:v>
                </c:pt>
                <c:pt idx="54">
                  <c:v>44456</c:v>
                </c:pt>
                <c:pt idx="55">
                  <c:v>44455</c:v>
                </c:pt>
                <c:pt idx="56">
                  <c:v>44454</c:v>
                </c:pt>
                <c:pt idx="57">
                  <c:v>44453</c:v>
                </c:pt>
                <c:pt idx="58">
                  <c:v>44452</c:v>
                </c:pt>
                <c:pt idx="59">
                  <c:v>44449</c:v>
                </c:pt>
                <c:pt idx="60">
                  <c:v>44448</c:v>
                </c:pt>
                <c:pt idx="61">
                  <c:v>44447</c:v>
                </c:pt>
                <c:pt idx="62">
                  <c:v>44446</c:v>
                </c:pt>
                <c:pt idx="63">
                  <c:v>44445</c:v>
                </c:pt>
                <c:pt idx="64">
                  <c:v>44442</c:v>
                </c:pt>
                <c:pt idx="65">
                  <c:v>44441</c:v>
                </c:pt>
                <c:pt idx="66">
                  <c:v>44440</c:v>
                </c:pt>
                <c:pt idx="67">
                  <c:v>44439</c:v>
                </c:pt>
                <c:pt idx="68">
                  <c:v>44438</c:v>
                </c:pt>
                <c:pt idx="69">
                  <c:v>44435</c:v>
                </c:pt>
                <c:pt idx="70">
                  <c:v>44434</c:v>
                </c:pt>
                <c:pt idx="71">
                  <c:v>44433</c:v>
                </c:pt>
                <c:pt idx="72">
                  <c:v>44432</c:v>
                </c:pt>
                <c:pt idx="73">
                  <c:v>44431</c:v>
                </c:pt>
                <c:pt idx="74">
                  <c:v>44428</c:v>
                </c:pt>
                <c:pt idx="75">
                  <c:v>44427</c:v>
                </c:pt>
                <c:pt idx="76">
                  <c:v>44426</c:v>
                </c:pt>
                <c:pt idx="77">
                  <c:v>44425</c:v>
                </c:pt>
                <c:pt idx="78">
                  <c:v>44424</c:v>
                </c:pt>
                <c:pt idx="79">
                  <c:v>44421</c:v>
                </c:pt>
                <c:pt idx="80">
                  <c:v>44420</c:v>
                </c:pt>
                <c:pt idx="81">
                  <c:v>44419</c:v>
                </c:pt>
                <c:pt idx="82">
                  <c:v>44418</c:v>
                </c:pt>
                <c:pt idx="83">
                  <c:v>44417</c:v>
                </c:pt>
                <c:pt idx="84">
                  <c:v>44414</c:v>
                </c:pt>
                <c:pt idx="85">
                  <c:v>44413</c:v>
                </c:pt>
                <c:pt idx="86">
                  <c:v>44412</c:v>
                </c:pt>
                <c:pt idx="87">
                  <c:v>44411</c:v>
                </c:pt>
                <c:pt idx="88">
                  <c:v>44410</c:v>
                </c:pt>
                <c:pt idx="89">
                  <c:v>44407</c:v>
                </c:pt>
                <c:pt idx="90">
                  <c:v>44406</c:v>
                </c:pt>
                <c:pt idx="91">
                  <c:v>44405</c:v>
                </c:pt>
                <c:pt idx="92">
                  <c:v>44404</c:v>
                </c:pt>
                <c:pt idx="93">
                  <c:v>44403</c:v>
                </c:pt>
                <c:pt idx="94">
                  <c:v>44400</c:v>
                </c:pt>
                <c:pt idx="95">
                  <c:v>44399</c:v>
                </c:pt>
                <c:pt idx="96">
                  <c:v>44398</c:v>
                </c:pt>
                <c:pt idx="97">
                  <c:v>44397</c:v>
                </c:pt>
                <c:pt idx="98">
                  <c:v>44396</c:v>
                </c:pt>
                <c:pt idx="99">
                  <c:v>44393</c:v>
                </c:pt>
                <c:pt idx="100">
                  <c:v>44392</c:v>
                </c:pt>
                <c:pt idx="101">
                  <c:v>44391</c:v>
                </c:pt>
                <c:pt idx="102">
                  <c:v>44390</c:v>
                </c:pt>
                <c:pt idx="103">
                  <c:v>44389</c:v>
                </c:pt>
                <c:pt idx="104">
                  <c:v>44386</c:v>
                </c:pt>
                <c:pt idx="105">
                  <c:v>44385</c:v>
                </c:pt>
                <c:pt idx="106">
                  <c:v>44384</c:v>
                </c:pt>
                <c:pt idx="107">
                  <c:v>44383</c:v>
                </c:pt>
                <c:pt idx="108">
                  <c:v>44382</c:v>
                </c:pt>
                <c:pt idx="109">
                  <c:v>44379</c:v>
                </c:pt>
                <c:pt idx="110">
                  <c:v>44378</c:v>
                </c:pt>
                <c:pt idx="111">
                  <c:v>44377</c:v>
                </c:pt>
                <c:pt idx="112">
                  <c:v>44376</c:v>
                </c:pt>
                <c:pt idx="113">
                  <c:v>44375</c:v>
                </c:pt>
                <c:pt idx="114">
                  <c:v>44372</c:v>
                </c:pt>
                <c:pt idx="115">
                  <c:v>44371</c:v>
                </c:pt>
                <c:pt idx="116">
                  <c:v>44370</c:v>
                </c:pt>
              </c:numCache>
            </c:numRef>
          </c:cat>
          <c:val>
            <c:numRef>
              <c:f>水务!$B$5:$B$121</c:f>
              <c:numCache>
                <c:formatCode>#,##0.00_ </c:formatCode>
                <c:ptCount val="117"/>
                <c:pt idx="0">
                  <c:v>5.0970000000000004</c:v>
                </c:pt>
                <c:pt idx="1">
                  <c:v>5.0540000000000003</c:v>
                </c:pt>
                <c:pt idx="2">
                  <c:v>5.0549999999999997</c:v>
                </c:pt>
                <c:pt idx="3">
                  <c:v>5.0129999999999999</c:v>
                </c:pt>
                <c:pt idx="4">
                  <c:v>4.9989999999999997</c:v>
                </c:pt>
                <c:pt idx="5">
                  <c:v>4.8419999999999996</c:v>
                </c:pt>
                <c:pt idx="6">
                  <c:v>4.8310000000000004</c:v>
                </c:pt>
                <c:pt idx="7">
                  <c:v>4.7949999999999999</c:v>
                </c:pt>
                <c:pt idx="8">
                  <c:v>4.7439999999999998</c:v>
                </c:pt>
                <c:pt idx="9">
                  <c:v>4.7370000000000001</c:v>
                </c:pt>
                <c:pt idx="10">
                  <c:v>4.7270000000000003</c:v>
                </c:pt>
                <c:pt idx="11">
                  <c:v>4.7240000000000002</c:v>
                </c:pt>
                <c:pt idx="12">
                  <c:v>4.7249999999999996</c:v>
                </c:pt>
                <c:pt idx="13">
                  <c:v>4.7270000000000003</c:v>
                </c:pt>
                <c:pt idx="14">
                  <c:v>4.6870000000000003</c:v>
                </c:pt>
                <c:pt idx="15">
                  <c:v>4.7569999999999997</c:v>
                </c:pt>
                <c:pt idx="16">
                  <c:v>4.7720000000000002</c:v>
                </c:pt>
                <c:pt idx="17">
                  <c:v>4.7370000000000001</c:v>
                </c:pt>
                <c:pt idx="18">
                  <c:v>4.7160000000000002</c:v>
                </c:pt>
                <c:pt idx="19">
                  <c:v>4.6859999999999999</c:v>
                </c:pt>
                <c:pt idx="20">
                  <c:v>4.6859999999999999</c:v>
                </c:pt>
                <c:pt idx="21">
                  <c:v>4.6829999999999998</c:v>
                </c:pt>
                <c:pt idx="22">
                  <c:v>4.665</c:v>
                </c:pt>
                <c:pt idx="23">
                  <c:v>4.6180000000000003</c:v>
                </c:pt>
                <c:pt idx="24">
                  <c:v>4.6189999999999998</c:v>
                </c:pt>
                <c:pt idx="25">
                  <c:v>4.6449999999999996</c:v>
                </c:pt>
                <c:pt idx="26">
                  <c:v>4.6689999999999996</c:v>
                </c:pt>
                <c:pt idx="27">
                  <c:v>4.5999999999999996</c:v>
                </c:pt>
                <c:pt idx="28">
                  <c:v>4.5679999999999996</c:v>
                </c:pt>
                <c:pt idx="29">
                  <c:v>4.5890000000000004</c:v>
                </c:pt>
                <c:pt idx="30">
                  <c:v>4.6749999999999998</c:v>
                </c:pt>
                <c:pt idx="31">
                  <c:v>4.7039999999999997</c:v>
                </c:pt>
                <c:pt idx="32">
                  <c:v>4.6529999999999996</c:v>
                </c:pt>
                <c:pt idx="33">
                  <c:v>4.5999999999999996</c:v>
                </c:pt>
                <c:pt idx="34">
                  <c:v>4.5519999999999996</c:v>
                </c:pt>
                <c:pt idx="35">
                  <c:v>4.657</c:v>
                </c:pt>
                <c:pt idx="36">
                  <c:v>4.601</c:v>
                </c:pt>
                <c:pt idx="37">
                  <c:v>4.54</c:v>
                </c:pt>
                <c:pt idx="38">
                  <c:v>4.4610000000000003</c:v>
                </c:pt>
                <c:pt idx="39">
                  <c:v>4.4349999999999996</c:v>
                </c:pt>
                <c:pt idx="40">
                  <c:v>4.4189999999999996</c:v>
                </c:pt>
                <c:pt idx="41">
                  <c:v>4.4089999999999998</c:v>
                </c:pt>
                <c:pt idx="42">
                  <c:v>4.4359999999999999</c:v>
                </c:pt>
                <c:pt idx="43">
                  <c:v>4.4560000000000004</c:v>
                </c:pt>
                <c:pt idx="44">
                  <c:v>4.4379999999999997</c:v>
                </c:pt>
                <c:pt idx="45">
                  <c:v>4.4820000000000002</c:v>
                </c:pt>
                <c:pt idx="46">
                  <c:v>4.5190000000000001</c:v>
                </c:pt>
                <c:pt idx="47">
                  <c:v>4.5359999999999996</c:v>
                </c:pt>
                <c:pt idx="48">
                  <c:v>4.3600000000000003</c:v>
                </c:pt>
                <c:pt idx="49">
                  <c:v>4.2560000000000002</c:v>
                </c:pt>
                <c:pt idx="50">
                  <c:v>4.4329999999999998</c:v>
                </c:pt>
                <c:pt idx="51">
                  <c:v>4.6630000000000003</c:v>
                </c:pt>
                <c:pt idx="52">
                  <c:v>4.5469999999999997</c:v>
                </c:pt>
                <c:pt idx="53">
                  <c:v>4.4260000000000002</c:v>
                </c:pt>
                <c:pt idx="54">
                  <c:v>4.3150000000000004</c:v>
                </c:pt>
                <c:pt idx="55">
                  <c:v>4.2329999999999997</c:v>
                </c:pt>
                <c:pt idx="56">
                  <c:v>4.202</c:v>
                </c:pt>
                <c:pt idx="57">
                  <c:v>4.1859999999999999</c:v>
                </c:pt>
                <c:pt idx="58">
                  <c:v>4.0759999999999996</c:v>
                </c:pt>
                <c:pt idx="59">
                  <c:v>4.0430000000000001</c:v>
                </c:pt>
                <c:pt idx="60">
                  <c:v>4.0540000000000003</c:v>
                </c:pt>
                <c:pt idx="61">
                  <c:v>4.0540000000000003</c:v>
                </c:pt>
                <c:pt idx="62">
                  <c:v>4.0549999999999997</c:v>
                </c:pt>
                <c:pt idx="63">
                  <c:v>4.0549999999999997</c:v>
                </c:pt>
                <c:pt idx="64">
                  <c:v>4.0529999999999999</c:v>
                </c:pt>
                <c:pt idx="65">
                  <c:v>4.0529999999999999</c:v>
                </c:pt>
                <c:pt idx="66">
                  <c:v>4.0190000000000001</c:v>
                </c:pt>
                <c:pt idx="67">
                  <c:v>4.0460000000000003</c:v>
                </c:pt>
                <c:pt idx="68">
                  <c:v>4.0510000000000002</c:v>
                </c:pt>
                <c:pt idx="69">
                  <c:v>4.0190000000000001</c:v>
                </c:pt>
                <c:pt idx="70">
                  <c:v>3.9860000000000002</c:v>
                </c:pt>
                <c:pt idx="71">
                  <c:v>3.964</c:v>
                </c:pt>
                <c:pt idx="72">
                  <c:v>3.9590000000000001</c:v>
                </c:pt>
                <c:pt idx="73">
                  <c:v>3.9569999999999999</c:v>
                </c:pt>
                <c:pt idx="74">
                  <c:v>3.9590000000000001</c:v>
                </c:pt>
                <c:pt idx="75">
                  <c:v>3.952</c:v>
                </c:pt>
                <c:pt idx="76">
                  <c:v>3.94</c:v>
                </c:pt>
                <c:pt idx="77">
                  <c:v>3.92</c:v>
                </c:pt>
                <c:pt idx="78">
                  <c:v>3.927</c:v>
                </c:pt>
                <c:pt idx="79">
                  <c:v>3.9489999999999998</c:v>
                </c:pt>
                <c:pt idx="80">
                  <c:v>3.956</c:v>
                </c:pt>
                <c:pt idx="81">
                  <c:v>3.97</c:v>
                </c:pt>
                <c:pt idx="82">
                  <c:v>3.98</c:v>
                </c:pt>
                <c:pt idx="83">
                  <c:v>3.976</c:v>
                </c:pt>
                <c:pt idx="84">
                  <c:v>3.9950000000000001</c:v>
                </c:pt>
                <c:pt idx="85">
                  <c:v>3.984</c:v>
                </c:pt>
                <c:pt idx="86">
                  <c:v>3.968</c:v>
                </c:pt>
                <c:pt idx="87">
                  <c:v>3.931</c:v>
                </c:pt>
                <c:pt idx="88">
                  <c:v>3.9079999999999999</c:v>
                </c:pt>
                <c:pt idx="89">
                  <c:v>3.8820000000000001</c:v>
                </c:pt>
                <c:pt idx="90">
                  <c:v>3.879</c:v>
                </c:pt>
                <c:pt idx="91">
                  <c:v>3.8809999999999998</c:v>
                </c:pt>
                <c:pt idx="92">
                  <c:v>3.891</c:v>
                </c:pt>
                <c:pt idx="93">
                  <c:v>3.8889999999999998</c:v>
                </c:pt>
                <c:pt idx="94">
                  <c:v>3.8959999999999999</c:v>
                </c:pt>
                <c:pt idx="95">
                  <c:v>3.88</c:v>
                </c:pt>
                <c:pt idx="96">
                  <c:v>3.8769999999999998</c:v>
                </c:pt>
                <c:pt idx="97">
                  <c:v>3.8759999999999999</c:v>
                </c:pt>
                <c:pt idx="98">
                  <c:v>3.8679999999999999</c:v>
                </c:pt>
                <c:pt idx="99">
                  <c:v>3.8580000000000001</c:v>
                </c:pt>
                <c:pt idx="100">
                  <c:v>3.85</c:v>
                </c:pt>
                <c:pt idx="101">
                  <c:v>3.835</c:v>
                </c:pt>
                <c:pt idx="102">
                  <c:v>3.8420000000000001</c:v>
                </c:pt>
                <c:pt idx="103">
                  <c:v>3.843</c:v>
                </c:pt>
                <c:pt idx="104">
                  <c:v>3.8370000000000002</c:v>
                </c:pt>
                <c:pt idx="105">
                  <c:v>3.8180000000000001</c:v>
                </c:pt>
                <c:pt idx="106">
                  <c:v>3.8359999999999999</c:v>
                </c:pt>
                <c:pt idx="107">
                  <c:v>3.8460000000000001</c:v>
                </c:pt>
                <c:pt idx="108">
                  <c:v>3.8650000000000002</c:v>
                </c:pt>
                <c:pt idx="109">
                  <c:v>3.89</c:v>
                </c:pt>
                <c:pt idx="110">
                  <c:v>3.8780000000000001</c:v>
                </c:pt>
                <c:pt idx="111">
                  <c:v>3.819</c:v>
                </c:pt>
                <c:pt idx="112">
                  <c:v>3.839</c:v>
                </c:pt>
                <c:pt idx="113">
                  <c:v>3.8730000000000002</c:v>
                </c:pt>
                <c:pt idx="114">
                  <c:v>3.883</c:v>
                </c:pt>
                <c:pt idx="115">
                  <c:v>3.8809999999999998</c:v>
                </c:pt>
                <c:pt idx="116">
                  <c:v>3.8919999999999999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4-45E5-8EF0-19EAC9CAF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512816"/>
        <c:axId val="594513376"/>
      </c:lineChart>
      <c:lineChart>
        <c:grouping val="standard"/>
        <c:varyColors val="0"/>
        <c:ser>
          <c:idx val="1"/>
          <c:order val="1"/>
          <c:tx>
            <c:strRef>
              <c:f>水务!$D$2</c:f>
              <c:strCache>
                <c:ptCount val="1"/>
                <c:pt idx="0">
                  <c:v>水务Ⅱ(申万)(右轴 )</c:v>
                </c:pt>
              </c:strCache>
            </c:strRef>
          </c:tx>
          <c:spPr>
            <a:ln w="12700">
              <a:solidFill>
                <a:srgbClr val="00AEEF"/>
              </a:solidFill>
              <a:prstDash val="dash"/>
            </a:ln>
            <a:effectLst/>
          </c:spPr>
          <c:marker>
            <c:symbol val="none"/>
          </c:marker>
          <c:val>
            <c:numRef>
              <c:f>水务!$D$5:$D$121</c:f>
              <c:numCache>
                <c:formatCode>#,##0_ </c:formatCode>
                <c:ptCount val="117"/>
                <c:pt idx="0">
                  <c:v>2934.79</c:v>
                </c:pt>
                <c:pt idx="1">
                  <c:v>2934.79</c:v>
                </c:pt>
                <c:pt idx="2">
                  <c:v>2948.39</c:v>
                </c:pt>
                <c:pt idx="3">
                  <c:v>2931.06</c:v>
                </c:pt>
                <c:pt idx="4">
                  <c:v>2911.08</c:v>
                </c:pt>
                <c:pt idx="5">
                  <c:v>2911.96</c:v>
                </c:pt>
                <c:pt idx="6">
                  <c:v>2945.47</c:v>
                </c:pt>
                <c:pt idx="7">
                  <c:v>2926.49</c:v>
                </c:pt>
                <c:pt idx="8">
                  <c:v>2945.17</c:v>
                </c:pt>
                <c:pt idx="9">
                  <c:v>2896.64</c:v>
                </c:pt>
                <c:pt idx="10">
                  <c:v>2850.07</c:v>
                </c:pt>
                <c:pt idx="11">
                  <c:v>2874.68</c:v>
                </c:pt>
                <c:pt idx="12">
                  <c:v>2841.57</c:v>
                </c:pt>
                <c:pt idx="13">
                  <c:v>2833.69</c:v>
                </c:pt>
                <c:pt idx="14">
                  <c:v>2844.05</c:v>
                </c:pt>
                <c:pt idx="15">
                  <c:v>2830.13</c:v>
                </c:pt>
                <c:pt idx="16">
                  <c:v>2826.13</c:v>
                </c:pt>
                <c:pt idx="17">
                  <c:v>2802.32</c:v>
                </c:pt>
                <c:pt idx="18">
                  <c:v>2827.72</c:v>
                </c:pt>
                <c:pt idx="19">
                  <c:v>2841.57</c:v>
                </c:pt>
                <c:pt idx="20">
                  <c:v>2849.49</c:v>
                </c:pt>
                <c:pt idx="21">
                  <c:v>2826.13</c:v>
                </c:pt>
                <c:pt idx="22">
                  <c:v>2820.27</c:v>
                </c:pt>
                <c:pt idx="23">
                  <c:v>2799.04</c:v>
                </c:pt>
                <c:pt idx="24">
                  <c:v>2798.97</c:v>
                </c:pt>
                <c:pt idx="25">
                  <c:v>2807.49</c:v>
                </c:pt>
                <c:pt idx="26">
                  <c:v>2732.86</c:v>
                </c:pt>
                <c:pt idx="27">
                  <c:v>2772.54</c:v>
                </c:pt>
                <c:pt idx="28">
                  <c:v>2753</c:v>
                </c:pt>
                <c:pt idx="29">
                  <c:v>2733.26</c:v>
                </c:pt>
                <c:pt idx="30">
                  <c:v>2804.46</c:v>
                </c:pt>
                <c:pt idx="31">
                  <c:v>2801.96</c:v>
                </c:pt>
                <c:pt idx="32">
                  <c:v>2765.13</c:v>
                </c:pt>
                <c:pt idx="33">
                  <c:v>2799.63</c:v>
                </c:pt>
                <c:pt idx="34">
                  <c:v>2811.2</c:v>
                </c:pt>
                <c:pt idx="35">
                  <c:v>2766.56</c:v>
                </c:pt>
                <c:pt idx="36">
                  <c:v>2746.36</c:v>
                </c:pt>
                <c:pt idx="37">
                  <c:v>2787.33</c:v>
                </c:pt>
                <c:pt idx="38">
                  <c:v>2819.89</c:v>
                </c:pt>
                <c:pt idx="39">
                  <c:v>2841.5</c:v>
                </c:pt>
                <c:pt idx="40">
                  <c:v>2832.6</c:v>
                </c:pt>
                <c:pt idx="41">
                  <c:v>2803.55</c:v>
                </c:pt>
                <c:pt idx="42">
                  <c:v>2857.75</c:v>
                </c:pt>
                <c:pt idx="43">
                  <c:v>2869.28</c:v>
                </c:pt>
                <c:pt idx="44">
                  <c:v>2967.35</c:v>
                </c:pt>
                <c:pt idx="45">
                  <c:v>2977.84</c:v>
                </c:pt>
                <c:pt idx="46">
                  <c:v>3129.41</c:v>
                </c:pt>
                <c:pt idx="47">
                  <c:v>3017.57</c:v>
                </c:pt>
                <c:pt idx="48">
                  <c:v>2946.84</c:v>
                </c:pt>
                <c:pt idx="49">
                  <c:v>3048.92</c:v>
                </c:pt>
                <c:pt idx="50">
                  <c:v>3010.86</c:v>
                </c:pt>
                <c:pt idx="51">
                  <c:v>3154.03</c:v>
                </c:pt>
                <c:pt idx="52">
                  <c:v>3252.77</c:v>
                </c:pt>
                <c:pt idx="53">
                  <c:v>3066.54</c:v>
                </c:pt>
                <c:pt idx="54">
                  <c:v>3000.39</c:v>
                </c:pt>
                <c:pt idx="55">
                  <c:v>3004.96</c:v>
                </c:pt>
                <c:pt idx="56">
                  <c:v>3076.57</c:v>
                </c:pt>
                <c:pt idx="57">
                  <c:v>3037.05</c:v>
                </c:pt>
                <c:pt idx="58">
                  <c:v>3130.03</c:v>
                </c:pt>
                <c:pt idx="59">
                  <c:v>3052.97</c:v>
                </c:pt>
                <c:pt idx="60">
                  <c:v>3103.92</c:v>
                </c:pt>
                <c:pt idx="61">
                  <c:v>3052.13</c:v>
                </c:pt>
                <c:pt idx="62">
                  <c:v>2999.08</c:v>
                </c:pt>
                <c:pt idx="63">
                  <c:v>2988.27</c:v>
                </c:pt>
                <c:pt idx="64">
                  <c:v>2976.31</c:v>
                </c:pt>
                <c:pt idx="65">
                  <c:v>2984.44</c:v>
                </c:pt>
                <c:pt idx="66">
                  <c:v>2949.2</c:v>
                </c:pt>
                <c:pt idx="67">
                  <c:v>2945.28</c:v>
                </c:pt>
                <c:pt idx="68">
                  <c:v>2862.28</c:v>
                </c:pt>
                <c:pt idx="69">
                  <c:v>2854.52</c:v>
                </c:pt>
                <c:pt idx="70">
                  <c:v>2853.18</c:v>
                </c:pt>
                <c:pt idx="71">
                  <c:v>2854.13</c:v>
                </c:pt>
                <c:pt idx="72">
                  <c:v>2825.9</c:v>
                </c:pt>
                <c:pt idx="73">
                  <c:v>2765.65</c:v>
                </c:pt>
                <c:pt idx="74">
                  <c:v>2738.03</c:v>
                </c:pt>
                <c:pt idx="75">
                  <c:v>2769.16</c:v>
                </c:pt>
                <c:pt idx="76">
                  <c:v>2821.43</c:v>
                </c:pt>
                <c:pt idx="77">
                  <c:v>2756.19</c:v>
                </c:pt>
                <c:pt idx="78">
                  <c:v>2761.52</c:v>
                </c:pt>
                <c:pt idx="79">
                  <c:v>2699.3</c:v>
                </c:pt>
                <c:pt idx="80">
                  <c:v>2679.67</c:v>
                </c:pt>
                <c:pt idx="81">
                  <c:v>2695.54</c:v>
                </c:pt>
                <c:pt idx="82">
                  <c:v>2693.59</c:v>
                </c:pt>
                <c:pt idx="83">
                  <c:v>2677.92</c:v>
                </c:pt>
                <c:pt idx="84">
                  <c:v>2664.69</c:v>
                </c:pt>
                <c:pt idx="85">
                  <c:v>2648.07</c:v>
                </c:pt>
                <c:pt idx="86">
                  <c:v>2658.84</c:v>
                </c:pt>
                <c:pt idx="87">
                  <c:v>2663.56</c:v>
                </c:pt>
                <c:pt idx="88">
                  <c:v>2670.37</c:v>
                </c:pt>
                <c:pt idx="89">
                  <c:v>2615.98</c:v>
                </c:pt>
                <c:pt idx="90">
                  <c:v>2605.38</c:v>
                </c:pt>
                <c:pt idx="91">
                  <c:v>2585.44</c:v>
                </c:pt>
                <c:pt idx="92">
                  <c:v>2662.5</c:v>
                </c:pt>
                <c:pt idx="93">
                  <c:v>2701.28</c:v>
                </c:pt>
                <c:pt idx="94">
                  <c:v>2737.77</c:v>
                </c:pt>
                <c:pt idx="95">
                  <c:v>2750.39</c:v>
                </c:pt>
                <c:pt idx="96">
                  <c:v>2753.71</c:v>
                </c:pt>
                <c:pt idx="97">
                  <c:v>2718.36</c:v>
                </c:pt>
                <c:pt idx="98">
                  <c:v>2746.14</c:v>
                </c:pt>
                <c:pt idx="99">
                  <c:v>2764.23</c:v>
                </c:pt>
                <c:pt idx="100">
                  <c:v>2750.67</c:v>
                </c:pt>
                <c:pt idx="101">
                  <c:v>2776.75</c:v>
                </c:pt>
                <c:pt idx="102">
                  <c:v>2794.78</c:v>
                </c:pt>
                <c:pt idx="103">
                  <c:v>2759.11</c:v>
                </c:pt>
                <c:pt idx="104">
                  <c:v>2740.88</c:v>
                </c:pt>
                <c:pt idx="105">
                  <c:v>2699.25</c:v>
                </c:pt>
                <c:pt idx="106">
                  <c:v>2711.41</c:v>
                </c:pt>
                <c:pt idx="107">
                  <c:v>2717.51</c:v>
                </c:pt>
                <c:pt idx="108">
                  <c:v>2710.82</c:v>
                </c:pt>
                <c:pt idx="109">
                  <c:v>2707.84</c:v>
                </c:pt>
                <c:pt idx="110">
                  <c:v>2725.51</c:v>
                </c:pt>
                <c:pt idx="111">
                  <c:v>2743.27</c:v>
                </c:pt>
                <c:pt idx="112">
                  <c:v>2753.9</c:v>
                </c:pt>
                <c:pt idx="113">
                  <c:v>2787.45</c:v>
                </c:pt>
                <c:pt idx="114">
                  <c:v>2802.3</c:v>
                </c:pt>
                <c:pt idx="115">
                  <c:v>2805.91</c:v>
                </c:pt>
                <c:pt idx="116">
                  <c:v>2811.29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4-45E5-8EF0-19EAC9CAF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166240"/>
        <c:axId val="594513936"/>
      </c:lineChart>
      <c:dateAx>
        <c:axId val="594512816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noFill/>
          <a:ln>
            <a:solidFill>
              <a:srgbClr val="000000"/>
            </a:solidFill>
          </a:ln>
        </c:spPr>
        <c:crossAx val="594513376"/>
        <c:crosses val="autoZero"/>
        <c:auto val="1"/>
        <c:lblOffset val="100"/>
        <c:baseTimeUnit val="days"/>
      </c:dateAx>
      <c:valAx>
        <c:axId val="594513376"/>
        <c:scaling>
          <c:orientation val="minMax"/>
          <c:min val="3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zh-CN"/>
                  <a:t>元</a:t>
                </a:r>
              </a:p>
            </c:rich>
          </c:tx>
          <c:layout>
            <c:manualLayout>
              <c:xMode val="edge"/>
              <c:yMode val="edge"/>
              <c:x val="0"/>
              <c:y val="4.5986965758245006E-2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noFill/>
          <a:ln>
            <a:solidFill>
              <a:srgbClr val="000000"/>
            </a:solidFill>
          </a:ln>
        </c:spPr>
        <c:crossAx val="594512816"/>
        <c:crosses val="autoZero"/>
        <c:crossBetween val="between"/>
      </c:valAx>
      <c:valAx>
        <c:axId val="594513936"/>
        <c:scaling>
          <c:orientation val="minMax"/>
          <c:min val="1500"/>
        </c:scaling>
        <c:delete val="0"/>
        <c:axPos val="r"/>
        <c:numFmt formatCode="#,##0_);\(#,##0\)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</c:spPr>
        <c:crossAx val="594166240"/>
        <c:crosses val="max"/>
        <c:crossBetween val="between"/>
      </c:valAx>
      <c:catAx>
        <c:axId val="594166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4513936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 baseline="0">
          <a:latin typeface="Arial" panose="020B0604020202020204" pitchFamily="34" charset="0"/>
          <a:ea typeface="楷体" panose="02010609060101010101" pitchFamily="49" charset="-122"/>
        </a:defRPr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0.23894</cdr:x>
      <cdr:y>0.10606</cdr:y>
    </cdr:from>
    <cdr:to>
      <cdr:x>0.23894</cdr:x>
      <cdr:y>0.78788</cdr:y>
    </cdr:to>
    <cdr:cxnSp macro="">
      <cdr:nvCxnSpPr>
        <cdr:cNvPr id="3" name="直接连接符 2">
          <a:extLst xmlns:a="http://schemas.openxmlformats.org/drawingml/2006/main">
            <a:ext uri="{FF2B5EF4-FFF2-40B4-BE49-F238E27FC236}">
              <a16:creationId xmlns:a16="http://schemas.microsoft.com/office/drawing/2014/main" id="{0546B78E-6062-4179-8D19-A87B924AFB38}"/>
            </a:ext>
          </a:extLst>
        </cdr:cNvPr>
        <cdr:cNvCxnSpPr/>
      </cdr:nvCxnSpPr>
      <cdr:spPr bwMode="auto">
        <a:xfrm xmlns:a="http://schemas.openxmlformats.org/drawingml/2006/main">
          <a:off x="2057421" y="533391"/>
          <a:ext cx="0" cy="342900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649" cy="485748"/>
          </a:xfrm>
          <a:prstGeom prst="rect">
            <a:avLst/>
          </a:prstGeom>
          <a:noFill/>
          <a:ln>
            <a:noFill/>
          </a:ln>
        </p:spPr>
        <p:txBody>
          <a:bodyPr vert="horz" wrap="square" lIns="87785" tIns="43891" rIns="87785" bIns="43891" numCol="1" anchor="t" anchorCtr="0" compatLnSpc="1">
            <a:prstTxWarp prst="textNoShape">
              <a:avLst/>
            </a:prstTxWarp>
          </a:bodyPr>
          <a:lstStyle>
            <a:lvl1pPr algn="l" defTabSz="878327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026" y="0"/>
            <a:ext cx="2955649" cy="485748"/>
          </a:xfrm>
          <a:prstGeom prst="rect">
            <a:avLst/>
          </a:prstGeom>
          <a:noFill/>
          <a:ln>
            <a:noFill/>
          </a:ln>
        </p:spPr>
        <p:txBody>
          <a:bodyPr vert="horz" wrap="square" lIns="87785" tIns="43891" rIns="87785" bIns="43891" numCol="1" anchor="t" anchorCtr="0" compatLnSpc="1">
            <a:prstTxWarp prst="textNoShape">
              <a:avLst/>
            </a:prstTxWarp>
          </a:bodyPr>
          <a:lstStyle>
            <a:lvl1pPr algn="r" defTabSz="878327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502"/>
            <a:ext cx="2955649" cy="485748"/>
          </a:xfrm>
          <a:prstGeom prst="rect">
            <a:avLst/>
          </a:prstGeom>
          <a:noFill/>
          <a:ln>
            <a:noFill/>
          </a:ln>
        </p:spPr>
        <p:txBody>
          <a:bodyPr vert="horz" wrap="square" lIns="87785" tIns="43891" rIns="87785" bIns="43891" numCol="1" anchor="b" anchorCtr="0" compatLnSpc="1">
            <a:prstTxWarp prst="textNoShape">
              <a:avLst/>
            </a:prstTxWarp>
          </a:bodyPr>
          <a:lstStyle>
            <a:lvl1pPr algn="l" defTabSz="878327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2026" y="9388502"/>
            <a:ext cx="2955649" cy="485748"/>
          </a:xfrm>
          <a:prstGeom prst="rect">
            <a:avLst/>
          </a:prstGeom>
          <a:noFill/>
          <a:ln>
            <a:noFill/>
          </a:ln>
        </p:spPr>
        <p:txBody>
          <a:bodyPr vert="horz" wrap="square" lIns="87785" tIns="43891" rIns="87785" bIns="43891" numCol="1" anchor="b" anchorCtr="0" compatLnSpc="1">
            <a:prstTxWarp prst="textNoShape">
              <a:avLst/>
            </a:prstTxWarp>
          </a:bodyPr>
          <a:lstStyle>
            <a:lvl1pPr algn="r" defTabSz="878327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67CC942B-E117-42D8-93C5-014137CC1D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3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49" cy="492057"/>
          </a:xfrm>
          <a:prstGeom prst="rect">
            <a:avLst/>
          </a:prstGeom>
          <a:noFill/>
          <a:ln>
            <a:noFill/>
          </a:ln>
        </p:spPr>
        <p:txBody>
          <a:bodyPr vert="horz" wrap="square" lIns="89448" tIns="44722" rIns="89448" bIns="44722" numCol="1" anchor="t" anchorCtr="0" compatLnSpc="1">
            <a:prstTxWarp prst="textNoShape">
              <a:avLst/>
            </a:prstTxWarp>
          </a:bodyPr>
          <a:lstStyle>
            <a:lvl1pPr algn="l" defTabSz="894124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43" y="0"/>
            <a:ext cx="2944548" cy="492057"/>
          </a:xfrm>
          <a:prstGeom prst="rect">
            <a:avLst/>
          </a:prstGeom>
          <a:noFill/>
          <a:ln>
            <a:noFill/>
          </a:ln>
        </p:spPr>
        <p:txBody>
          <a:bodyPr vert="horz" wrap="square" lIns="89448" tIns="44722" rIns="89448" bIns="44722" numCol="1" anchor="t" anchorCtr="0" compatLnSpc="1">
            <a:prstTxWarp prst="textNoShape">
              <a:avLst/>
            </a:prstTxWarp>
          </a:bodyPr>
          <a:lstStyle>
            <a:lvl1pPr algn="r" defTabSz="894124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2950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60" y="4690308"/>
            <a:ext cx="5440360" cy="4441125"/>
          </a:xfrm>
          <a:prstGeom prst="rect">
            <a:avLst/>
          </a:prstGeom>
          <a:noFill/>
          <a:ln>
            <a:noFill/>
          </a:ln>
        </p:spPr>
        <p:txBody>
          <a:bodyPr vert="horz" wrap="square" lIns="89448" tIns="44722" rIns="89448" bIns="44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93"/>
            <a:ext cx="2944549" cy="490479"/>
          </a:xfrm>
          <a:prstGeom prst="rect">
            <a:avLst/>
          </a:prstGeom>
          <a:noFill/>
          <a:ln>
            <a:noFill/>
          </a:ln>
        </p:spPr>
        <p:txBody>
          <a:bodyPr vert="horz" wrap="square" lIns="89448" tIns="44722" rIns="89448" bIns="44722" numCol="1" anchor="b" anchorCtr="0" compatLnSpc="1">
            <a:prstTxWarp prst="textNoShape">
              <a:avLst/>
            </a:prstTxWarp>
          </a:bodyPr>
          <a:lstStyle>
            <a:lvl1pPr algn="l" defTabSz="894124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43" y="9382193"/>
            <a:ext cx="2944548" cy="490479"/>
          </a:xfrm>
          <a:prstGeom prst="rect">
            <a:avLst/>
          </a:prstGeom>
          <a:noFill/>
          <a:ln>
            <a:noFill/>
          </a:ln>
        </p:spPr>
        <p:txBody>
          <a:bodyPr vert="horz" wrap="square" lIns="89448" tIns="44722" rIns="89448" bIns="44722" numCol="1" anchor="b" anchorCtr="0" compatLnSpc="1">
            <a:prstTxWarp prst="textNoShape">
              <a:avLst/>
            </a:prstTxWarp>
          </a:bodyPr>
          <a:lstStyle>
            <a:lvl1pPr algn="r" defTabSz="894124">
              <a:defRPr sz="1100">
                <a:latin typeface="Arial" pitchFamily="34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EF92754E-F2C9-4780-8E16-33802EC7C9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9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4495797" cy="377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4343397" cy="377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152400" y="1066800"/>
            <a:ext cx="96012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162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9" y="260350"/>
            <a:ext cx="9545636" cy="1258888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aseline="0">
                <a:latin typeface="Arial" pitchFamily="34" charset="0"/>
                <a:ea typeface="SimHei" pitchFamily="49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9" y="1628775"/>
            <a:ext cx="3080099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smtClean="0">
                <a:latin typeface="Arial" pitchFamily="34" charset="0"/>
                <a:ea typeface="SimHei" pitchFamily="49" charset="-122"/>
              </a:defRPr>
            </a:lvl1pPr>
            <a:lvl2pPr>
              <a:defRPr lang="en-US" baseline="0" smtClean="0">
                <a:latin typeface="Arial" pitchFamily="34" charset="0"/>
                <a:ea typeface="SimHei" pitchFamily="49" charset="-122"/>
              </a:defRPr>
            </a:lvl2pPr>
            <a:lvl3pPr>
              <a:defRPr lang="en-US" baseline="0" smtClean="0">
                <a:latin typeface="Arial" pitchFamily="34" charset="0"/>
                <a:ea typeface="SimHei" pitchFamily="49" charset="-122"/>
              </a:defRPr>
            </a:lvl3pPr>
            <a:lvl4pPr>
              <a:defRPr lang="en-US" baseline="0" smtClean="0">
                <a:latin typeface="Arial" pitchFamily="34" charset="0"/>
                <a:ea typeface="SimHei" pitchFamily="49" charset="-122"/>
              </a:defRPr>
            </a:lvl4pPr>
            <a:lvl5pPr>
              <a:defRPr lang="en-GB" baseline="0" dirty="0">
                <a:latin typeface="Arial" pitchFamily="34" charset="0"/>
                <a:ea typeface="SimHei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3476" y="1628775"/>
            <a:ext cx="3077987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smtClean="0">
                <a:latin typeface="Arial" pitchFamily="34" charset="0"/>
                <a:ea typeface="SimHei" pitchFamily="49" charset="-122"/>
              </a:defRPr>
            </a:lvl1pPr>
            <a:lvl2pPr>
              <a:defRPr lang="en-US" baseline="0" smtClean="0">
                <a:latin typeface="Arial" pitchFamily="34" charset="0"/>
                <a:ea typeface="SimHei" pitchFamily="49" charset="-122"/>
              </a:defRPr>
            </a:lvl2pPr>
            <a:lvl3pPr>
              <a:defRPr lang="en-US" baseline="0" smtClean="0">
                <a:latin typeface="Arial" pitchFamily="34" charset="0"/>
                <a:ea typeface="SimHei" pitchFamily="49" charset="-122"/>
              </a:defRPr>
            </a:lvl3pPr>
            <a:lvl4pPr>
              <a:defRPr lang="en-US" baseline="0" smtClean="0">
                <a:latin typeface="Arial" pitchFamily="34" charset="0"/>
                <a:ea typeface="SimHei" pitchFamily="49" charset="-122"/>
              </a:defRPr>
            </a:lvl4pPr>
            <a:lvl5pPr>
              <a:defRPr lang="en-GB" baseline="0" dirty="0">
                <a:latin typeface="Arial" pitchFamily="34" charset="0"/>
                <a:ea typeface="SimHei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36482" y="1628775"/>
            <a:ext cx="0" cy="256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645451" y="1628775"/>
            <a:ext cx="3077987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smtClean="0">
                <a:latin typeface="Arial" pitchFamily="34" charset="0"/>
                <a:ea typeface="SimHei" pitchFamily="49" charset="-122"/>
              </a:defRPr>
            </a:lvl1pPr>
            <a:lvl2pPr>
              <a:defRPr lang="en-US" baseline="0" smtClean="0">
                <a:latin typeface="Arial" pitchFamily="34" charset="0"/>
                <a:ea typeface="SimHei" pitchFamily="49" charset="-122"/>
              </a:defRPr>
            </a:lvl2pPr>
            <a:lvl3pPr>
              <a:defRPr lang="en-US" baseline="0" smtClean="0">
                <a:latin typeface="Arial" pitchFamily="34" charset="0"/>
                <a:ea typeface="SimHei" pitchFamily="49" charset="-122"/>
              </a:defRPr>
            </a:lvl3pPr>
            <a:lvl4pPr>
              <a:defRPr lang="en-US" baseline="0" smtClean="0">
                <a:latin typeface="Arial" pitchFamily="34" charset="0"/>
                <a:ea typeface="SimHei" pitchFamily="49" charset="-122"/>
              </a:defRPr>
            </a:lvl4pPr>
            <a:lvl5pPr>
              <a:defRPr lang="en-GB" baseline="0" dirty="0">
                <a:latin typeface="Arial" pitchFamily="34" charset="0"/>
                <a:ea typeface="SimHei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568457" y="1628775"/>
            <a:ext cx="0" cy="256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79388" y="836712"/>
            <a:ext cx="9544050" cy="682526"/>
          </a:xfrm>
        </p:spPr>
        <p:txBody>
          <a:bodyPr vert="horz" lIns="0" tIns="45720" rIns="91440" bIns="45720" rtlCol="0" anchor="ctr" anchorCtr="0">
            <a:noAutofit/>
          </a:bodyPr>
          <a:lstStyle>
            <a:lvl1pPr marL="0" indent="0" algn="l">
              <a:buFont typeface="Arial" pitchFamily="34" charset="0"/>
              <a:buNone/>
              <a:defRPr lang="en-US" baseline="0" dirty="0" smtClean="0">
                <a:solidFill>
                  <a:srgbClr val="00A0DE"/>
                </a:solidFill>
                <a:latin typeface="Arial" pitchFamily="34" charset="0"/>
                <a:ea typeface="SimHei" pitchFamily="49" charset="-122"/>
              </a:defRPr>
            </a:lvl1pPr>
          </a:lstStyle>
          <a:p>
            <a:pPr marL="0" lvl="0" indent="0"/>
            <a:r>
              <a:rPr lang="en-US" dirty="0"/>
              <a:t>Click to edit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336482" y="1628775"/>
            <a:ext cx="0" cy="2486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568457" y="1628775"/>
            <a:ext cx="0" cy="2268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2025" y="6518273"/>
            <a:ext cx="361950" cy="339727"/>
          </a:xfrm>
          <a:prstGeom prst="rect">
            <a:avLst/>
          </a:prstGeom>
        </p:spPr>
        <p:txBody>
          <a:bodyPr lIns="0" anchor="ctr" anchorCtr="0"/>
          <a:lstStyle>
            <a:lvl1pPr algn="r">
              <a:defRPr lang="en-GB" sz="1000" smtClean="0"/>
            </a:lvl1pPr>
          </a:lstStyle>
          <a:p>
            <a:fld id="{D8EA4CAB-6C0B-4424-BEF8-5CA8210C7A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52400" y="1143000"/>
            <a:ext cx="96012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0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6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5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49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4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5638797" cy="377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99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71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4190997" cy="377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44958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4114797" cy="377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86760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dirty="0"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dirty="0"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701039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8316" y="6543988"/>
            <a:ext cx="387350" cy="3397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l">
              <a:defRPr/>
            </a:pPr>
            <a:fld id="{EC33317E-D1A9-419B-9BF3-13D61D2302CA}" type="slidenum">
              <a:rPr lang="zh-CN" altLang="en-US" sz="800" smtClean="0">
                <a:latin typeface="+mn-lt"/>
              </a:rPr>
              <a:pPr algn="l">
                <a:defRPr/>
              </a:pPr>
              <a:t>‹#›</a:t>
            </a:fld>
            <a:endParaRPr lang="zh-CN" altLang="en-US" sz="80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458295"/>
            <a:ext cx="1312204" cy="425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0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4" r:id="rId8"/>
    <p:sldLayoutId id="2147483683" r:id="rId9"/>
    <p:sldLayoutId id="2147483682" r:id="rId10"/>
    <p:sldLayoutId id="2147483681" r:id="rId11"/>
    <p:sldLayoutId id="2147483720" r:id="rId12"/>
    <p:sldLayoutId id="21474837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E509-422C-443A-A923-4C807F0DDC2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6B4A-82E2-46D1-8FD3-68D998429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8.xml"/><Relationship Id="rId7" Type="http://schemas.openxmlformats.org/officeDocument/2006/relationships/package" Target="../embeddings/Microsoft_Excel_Worksheet1.xlsx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59570"/>
              </p:ext>
            </p:extLst>
          </p:nvPr>
        </p:nvGraphicFramePr>
        <p:xfrm>
          <a:off x="609600" y="1447800"/>
          <a:ext cx="8610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6019800" y="1981200"/>
            <a:ext cx="0" cy="34290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7620000" y="1981200"/>
            <a:ext cx="0" cy="34290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1371600" y="22098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第一阶段：走势震荡下行，成交萎缩，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REITs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指数较高位回落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左右至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99.11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7600" y="22098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第二阶段：走势震荡上行，成交清淡，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REITs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指数上行至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104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0800" y="22098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第三阶段：走势上行，成交放量，收益权类与产权类走势分化，收益权娄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REITs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指数最高达到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24800" y="1981200"/>
            <a:ext cx="76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第四阶段：走势加速上行，产权指数达到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121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MessageBox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457200"/>
            <a:ext cx="8916656" cy="11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285750" indent="-285750" algn="just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latin typeface="+mn-ea"/>
                <a:ea typeface="+mn-ea"/>
              </a:rPr>
              <a:t>首批</a:t>
            </a:r>
            <a:r>
              <a:rPr lang="en-US" altLang="zh-CN" sz="1100" b="1" dirty="0">
                <a:latin typeface="+mn-ea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上市以来整体表现可以分为四个阶段：</a:t>
            </a:r>
            <a:endParaRPr lang="en-US" altLang="zh-CN" sz="1100" b="1" dirty="0">
              <a:latin typeface="+mn-ea"/>
              <a:ea typeface="+mn-ea"/>
            </a:endParaRPr>
          </a:p>
          <a:p>
            <a:pPr marL="285750" indent="-285750" algn="just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latin typeface="+mn-ea"/>
                <a:ea typeface="+mn-ea"/>
              </a:rPr>
              <a:t>阶段一：</a:t>
            </a:r>
            <a:r>
              <a:rPr lang="en-US" altLang="zh-CN" sz="1100" b="1" dirty="0">
                <a:latin typeface="+mn-ea"/>
                <a:ea typeface="+mn-ea"/>
              </a:rPr>
              <a:t>6</a:t>
            </a:r>
            <a:r>
              <a:rPr lang="zh-CN" altLang="en-US" sz="1100" b="1" dirty="0">
                <a:latin typeface="+mn-ea"/>
                <a:ea typeface="+mn-ea"/>
              </a:rPr>
              <a:t>月</a:t>
            </a:r>
            <a:r>
              <a:rPr lang="en-US" altLang="zh-CN" sz="1100" b="1" dirty="0">
                <a:latin typeface="+mn-ea"/>
                <a:ea typeface="+mn-ea"/>
              </a:rPr>
              <a:t>21</a:t>
            </a:r>
            <a:r>
              <a:rPr lang="zh-CN" altLang="en-US" sz="1100" b="1" dirty="0">
                <a:latin typeface="+mn-ea"/>
                <a:ea typeface="+mn-ea"/>
              </a:rPr>
              <a:t>日至</a:t>
            </a:r>
            <a:r>
              <a:rPr lang="en-US" altLang="zh-CN" sz="1100" b="1" dirty="0">
                <a:latin typeface="+mn-ea"/>
                <a:ea typeface="+mn-ea"/>
              </a:rPr>
              <a:t>7</a:t>
            </a:r>
            <a:r>
              <a:rPr lang="zh-CN" altLang="en-US" sz="1100" b="1" dirty="0">
                <a:latin typeface="+mn-ea"/>
                <a:ea typeface="+mn-ea"/>
              </a:rPr>
              <a:t>月中旬，</a:t>
            </a:r>
            <a:r>
              <a:rPr lang="en-US" altLang="zh-CN" sz="1100" b="1" dirty="0">
                <a:latin typeface="+mn-ea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走势震荡下行，成交萎缩，截至</a:t>
            </a:r>
            <a:r>
              <a:rPr lang="en-US" altLang="zh-CN" sz="1100" b="1" dirty="0">
                <a:latin typeface="+mn-ea"/>
                <a:ea typeface="+mn-ea"/>
              </a:rPr>
              <a:t>7</a:t>
            </a:r>
            <a:r>
              <a:rPr lang="zh-CN" altLang="en-US" sz="1100" b="1" dirty="0">
                <a:latin typeface="+mn-ea"/>
                <a:ea typeface="+mn-ea"/>
              </a:rPr>
              <a:t>月</a:t>
            </a:r>
            <a:r>
              <a:rPr lang="en-US" altLang="zh-CN" sz="1100" b="1" dirty="0">
                <a:latin typeface="+mn-ea"/>
                <a:ea typeface="+mn-ea"/>
              </a:rPr>
              <a:t>14</a:t>
            </a:r>
            <a:r>
              <a:rPr lang="zh-CN" altLang="en-US" sz="1100" b="1" dirty="0">
                <a:latin typeface="+mn-ea"/>
                <a:ea typeface="+mn-ea"/>
              </a:rPr>
              <a:t>日，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  <a:ea typeface="+mn-ea"/>
              </a:rPr>
              <a:t>REITs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指数较高位回落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  <a:ea typeface="+mn-ea"/>
              </a:rPr>
              <a:t>5%</a:t>
            </a:r>
          </a:p>
          <a:p>
            <a:pPr marL="285750" indent="-285750" algn="just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latin typeface="+mn-ea"/>
                <a:ea typeface="+mn-ea"/>
              </a:rPr>
              <a:t>阶段二：</a:t>
            </a:r>
            <a:r>
              <a:rPr lang="en-US" altLang="zh-CN" sz="1100" b="1" dirty="0">
                <a:latin typeface="+mn-ea"/>
                <a:ea typeface="+mn-ea"/>
              </a:rPr>
              <a:t>7</a:t>
            </a:r>
            <a:r>
              <a:rPr lang="zh-CN" altLang="en-US" sz="1100" b="1" dirty="0">
                <a:latin typeface="+mn-ea"/>
                <a:ea typeface="+mn-ea"/>
              </a:rPr>
              <a:t>月中旬至</a:t>
            </a:r>
            <a:r>
              <a:rPr lang="en-US" altLang="zh-CN" sz="1100" b="1" dirty="0">
                <a:latin typeface="+mn-ea"/>
                <a:ea typeface="+mn-ea"/>
              </a:rPr>
              <a:t>9</a:t>
            </a:r>
            <a:r>
              <a:rPr lang="zh-CN" altLang="en-US" sz="1100" b="1" dirty="0">
                <a:latin typeface="+mn-ea"/>
                <a:ea typeface="+mn-ea"/>
              </a:rPr>
              <a:t>月上旬，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  <a:ea typeface="+mn-ea"/>
              </a:rPr>
              <a:t>REITs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走势震荡上行，成交仍较为清淡</a:t>
            </a:r>
            <a:endParaRPr lang="en-US" altLang="zh-CN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just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latin typeface="+mn-ea"/>
                <a:ea typeface="+mn-ea"/>
              </a:rPr>
              <a:t>阶段三：</a:t>
            </a:r>
            <a:r>
              <a:rPr lang="en-US" altLang="zh-CN" sz="1100" b="1" dirty="0">
                <a:latin typeface="+mn-ea"/>
                <a:ea typeface="+mn-ea"/>
              </a:rPr>
              <a:t>9</a:t>
            </a:r>
            <a:r>
              <a:rPr lang="zh-CN" altLang="en-US" sz="1100" b="1" dirty="0">
                <a:latin typeface="+mn-ea"/>
                <a:ea typeface="+mn-ea"/>
              </a:rPr>
              <a:t>月上旬至</a:t>
            </a:r>
            <a:r>
              <a:rPr lang="en-US" altLang="zh-CN" sz="1100" b="1" dirty="0">
                <a:latin typeface="+mn-ea"/>
                <a:ea typeface="+mn-ea"/>
              </a:rPr>
              <a:t>10</a:t>
            </a:r>
            <a:r>
              <a:rPr lang="zh-CN" altLang="en-US" sz="1100" b="1" dirty="0">
                <a:latin typeface="+mn-ea"/>
                <a:ea typeface="+mn-ea"/>
              </a:rPr>
              <a:t>月中旬，整体</a:t>
            </a:r>
            <a:r>
              <a:rPr lang="en-US" altLang="zh-CN" sz="1100" b="1" dirty="0">
                <a:latin typeface="+mn-ea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走势上行，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收益权类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  <a:ea typeface="+mn-ea"/>
              </a:rPr>
              <a:t>REITs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与产权类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  <a:ea typeface="+mn-ea"/>
              </a:rPr>
              <a:t>REITs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走势分化明显，收益权类涨幅较大</a:t>
            </a:r>
            <a:endParaRPr lang="en-US" altLang="zh-CN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just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latin typeface="+mn-ea"/>
                <a:ea typeface="+mn-ea"/>
              </a:rPr>
              <a:t>阶段四：</a:t>
            </a:r>
            <a:r>
              <a:rPr lang="en-US" altLang="zh-CN" sz="1100" b="1" dirty="0">
                <a:latin typeface="+mn-ea"/>
                <a:ea typeface="+mn-ea"/>
              </a:rPr>
              <a:t>10</a:t>
            </a:r>
            <a:r>
              <a:rPr lang="zh-CN" altLang="en-US" sz="1100" b="1" dirty="0">
                <a:latin typeface="+mn-ea"/>
                <a:ea typeface="+mn-ea"/>
              </a:rPr>
              <a:t>月中旬至今，加速冲顶，收益权类</a:t>
            </a:r>
            <a:r>
              <a:rPr lang="en-US" altLang="zh-CN" sz="1100" b="1" dirty="0">
                <a:latin typeface="+mn-ea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与产权类</a:t>
            </a:r>
            <a:r>
              <a:rPr lang="en-US" altLang="zh-CN" sz="1100" b="1" dirty="0">
                <a:latin typeface="+mn-ea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表现继续分化，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  <a:ea typeface="+mn-ea"/>
              </a:rPr>
              <a:t>产权类涨幅较大</a:t>
            </a:r>
          </a:p>
        </p:txBody>
      </p:sp>
      <p:sp>
        <p:nvSpPr>
          <p:cNvPr id="12" name="Rectangle 28"/>
          <p:cNvSpPr txBox="1">
            <a:spLocks noChangeArrowheads="1"/>
          </p:cNvSpPr>
          <p:nvPr/>
        </p:nvSpPr>
        <p:spPr>
          <a:xfrm>
            <a:off x="76200" y="127872"/>
            <a:ext cx="8610597" cy="369332"/>
          </a:xfrm>
          <a:prstGeom prst="rect">
            <a:avLst/>
          </a:prstGeom>
          <a:noFill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eaLnBrk="1" hangingPunct="1">
              <a:tabLst>
                <a:tab pos="1706563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1 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公募</a:t>
            </a: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REITs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上市以来表现回顾</a:t>
            </a:r>
            <a:endParaRPr lang="en-US" kern="0" dirty="0">
              <a:solidFill>
                <a:srgbClr val="C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7D19EE4-2AE7-48B2-816B-BEE682C89E5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7872"/>
            <a:ext cx="8610597" cy="369332"/>
          </a:xfrm>
          <a:prstGeom prst="rect">
            <a:avLst/>
          </a:prstGeom>
          <a:noFill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eaLnBrk="1" hangingPunct="1">
              <a:tabLst>
                <a:tab pos="1706563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2 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公募</a:t>
            </a: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REITs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与权益类指数的相关性</a:t>
            </a:r>
            <a:endParaRPr lang="en-US" kern="0" dirty="0">
              <a:solidFill>
                <a:srgbClr val="C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2A3171-22CA-4D89-906E-1E8784F2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10591"/>
              </p:ext>
            </p:extLst>
          </p:nvPr>
        </p:nvGraphicFramePr>
        <p:xfrm>
          <a:off x="381000" y="931545"/>
          <a:ext cx="9017000" cy="1964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221">
                  <a:extLst>
                    <a:ext uri="{9D8B030D-6E8A-4147-A177-3AD203B41FA5}">
                      <a16:colId xmlns:a16="http://schemas.microsoft.com/office/drawing/2014/main" val="3438932421"/>
                    </a:ext>
                  </a:extLst>
                </a:gridCol>
                <a:gridCol w="1749754">
                  <a:extLst>
                    <a:ext uri="{9D8B030D-6E8A-4147-A177-3AD203B41FA5}">
                      <a16:colId xmlns:a16="http://schemas.microsoft.com/office/drawing/2014/main" val="2123261757"/>
                    </a:ext>
                  </a:extLst>
                </a:gridCol>
                <a:gridCol w="1150907">
                  <a:extLst>
                    <a:ext uri="{9D8B030D-6E8A-4147-A177-3AD203B41FA5}">
                      <a16:colId xmlns:a16="http://schemas.microsoft.com/office/drawing/2014/main" val="3651103350"/>
                    </a:ext>
                  </a:extLst>
                </a:gridCol>
                <a:gridCol w="960649">
                  <a:extLst>
                    <a:ext uri="{9D8B030D-6E8A-4147-A177-3AD203B41FA5}">
                      <a16:colId xmlns:a16="http://schemas.microsoft.com/office/drawing/2014/main" val="435885745"/>
                    </a:ext>
                  </a:extLst>
                </a:gridCol>
                <a:gridCol w="1596923">
                  <a:extLst>
                    <a:ext uri="{9D8B030D-6E8A-4147-A177-3AD203B41FA5}">
                      <a16:colId xmlns:a16="http://schemas.microsoft.com/office/drawing/2014/main" val="2187962391"/>
                    </a:ext>
                  </a:extLst>
                </a:gridCol>
                <a:gridCol w="998077">
                  <a:extLst>
                    <a:ext uri="{9D8B030D-6E8A-4147-A177-3AD203B41FA5}">
                      <a16:colId xmlns:a16="http://schemas.microsoft.com/office/drawing/2014/main" val="1854761895"/>
                    </a:ext>
                  </a:extLst>
                </a:gridCol>
                <a:gridCol w="1637469">
                  <a:extLst>
                    <a:ext uri="{9D8B030D-6E8A-4147-A177-3AD203B41FA5}">
                      <a16:colId xmlns:a16="http://schemas.microsoft.com/office/drawing/2014/main" val="2264750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代码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资产类型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总市值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（亿元）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产权类型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关联行业指数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关联行业名称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926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180201.sz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平安广州广河</a:t>
                      </a:r>
                      <a:r>
                        <a:rPr lang="en-US" altLang="zh-CN" sz="1100" u="none" strike="noStrike" dirty="0">
                          <a:effectLst/>
                        </a:rPr>
                        <a:t>REIT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交通基础设施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91.1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特许经营权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801175.SI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高速公路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2466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508006.sh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富国首创水务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生态环保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18.5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特许经营权：净水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801164.SI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水务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205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180801.sz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中航首钢绿能</a:t>
                      </a:r>
                      <a:r>
                        <a:rPr lang="en-US" altLang="zh-CN" sz="1100" u="none" strike="noStrike" dirty="0">
                          <a:effectLst/>
                        </a:rPr>
                        <a:t>REIT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生态环保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13.4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特许经营权：生物质能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801162.SI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环保工程及服务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43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508001.sh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浙商沪杭甬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交通基础设施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43.6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特许经营权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801175.SI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高速公路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310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180101.sz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博时蛇口产园</a:t>
                      </a:r>
                      <a:r>
                        <a:rPr lang="en-US" altLang="zh-CN" sz="1100" u="none" strike="noStrike" dirty="0">
                          <a:effectLst/>
                        </a:rPr>
                        <a:t>REIT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园区基础设施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20.8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不动产权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801182.SI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园区开发</a:t>
                      </a:r>
                      <a:r>
                        <a:rPr lang="en-US" altLang="zh-CN" sz="1100" u="none" strike="noStrike" dirty="0">
                          <a:effectLst/>
                        </a:rPr>
                        <a:t>Ⅱ(</a:t>
                      </a:r>
                      <a:r>
                        <a:rPr lang="zh-CN" altLang="en-US" sz="1100" u="none" strike="noStrike" dirty="0">
                          <a:effectLst/>
                        </a:rPr>
                        <a:t>申万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399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508000.sh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华安张江光大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园区基础设施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15.0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不动产权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801182.SI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园区开发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509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180301.sz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红土盐田港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仓储物流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18.4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不动产权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801178.SI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物流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0516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508027.sh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东吴苏园产业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园区基础设施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34.9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不动产权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801182.SI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园区开发</a:t>
                      </a:r>
                      <a:r>
                        <a:rPr lang="en-US" altLang="zh-CN" sz="1100" u="none" strike="noStrike">
                          <a:effectLst/>
                        </a:rPr>
                        <a:t>Ⅱ(</a:t>
                      </a:r>
                      <a:r>
                        <a:rPr lang="zh-CN" altLang="en-US" sz="1100" u="none" strike="noStrike">
                          <a:effectLst/>
                        </a:rPr>
                        <a:t>申万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918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508056.sh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中金普洛斯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仓储物流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58.4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不动产权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801178.SI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物流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申万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10936"/>
                  </a:ext>
                </a:extLst>
              </a:tr>
            </a:tbl>
          </a:graphicData>
        </a:graphic>
      </p:graphicFrame>
      <p:sp>
        <p:nvSpPr>
          <p:cNvPr id="6" name="MessageBox">
            <a:extLst>
              <a:ext uri="{FF2B5EF4-FFF2-40B4-BE49-F238E27FC236}">
                <a16:creationId xmlns:a16="http://schemas.microsoft.com/office/drawing/2014/main" id="{C586B3E5-8769-4809-B025-4BA6E0AA170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633849"/>
            <a:ext cx="8916656" cy="20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85750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100" b="1" dirty="0">
                <a:latin typeface="+mn-ea"/>
                <a:ea typeface="+mn-ea"/>
              </a:rPr>
              <a:t>公募</a:t>
            </a:r>
            <a:r>
              <a:rPr lang="en-US" altLang="zh-CN" sz="1100" b="1" dirty="0">
                <a:latin typeface="+mj-lt"/>
                <a:ea typeface="+mn-ea"/>
              </a:rPr>
              <a:t>REITs</a:t>
            </a:r>
            <a:r>
              <a:rPr lang="zh-CN" altLang="en-US" sz="1100" b="1" dirty="0">
                <a:latin typeface="+mn-ea"/>
                <a:ea typeface="+mn-ea"/>
              </a:rPr>
              <a:t>基本信息及对关联权益类指数</a:t>
            </a:r>
            <a:endParaRPr lang="zh-CN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MessageBox">
            <a:extLst>
              <a:ext uri="{FF2B5EF4-FFF2-40B4-BE49-F238E27FC236}">
                <a16:creationId xmlns:a16="http://schemas.microsoft.com/office/drawing/2014/main" id="{A7EE3F18-0E8A-4462-AF24-BD041DAB99B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200400"/>
            <a:ext cx="8916656" cy="20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85750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100" b="1" dirty="0">
                <a:latin typeface="+mn-ea"/>
                <a:ea typeface="+mn-ea"/>
              </a:rPr>
              <a:t>相关系数结果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3285F18-A30C-4694-B0BF-296E4042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74405"/>
              </p:ext>
            </p:extLst>
          </p:nvPr>
        </p:nvGraphicFramePr>
        <p:xfrm>
          <a:off x="379744" y="3495427"/>
          <a:ext cx="5029201" cy="2501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287">
                  <a:extLst>
                    <a:ext uri="{9D8B030D-6E8A-4147-A177-3AD203B41FA5}">
                      <a16:colId xmlns:a16="http://schemas.microsoft.com/office/drawing/2014/main" val="2767803636"/>
                    </a:ext>
                  </a:extLst>
                </a:gridCol>
                <a:gridCol w="1440950">
                  <a:extLst>
                    <a:ext uri="{9D8B030D-6E8A-4147-A177-3AD203B41FA5}">
                      <a16:colId xmlns:a16="http://schemas.microsoft.com/office/drawing/2014/main" val="2680518065"/>
                    </a:ext>
                  </a:extLst>
                </a:gridCol>
                <a:gridCol w="608744">
                  <a:extLst>
                    <a:ext uri="{9D8B030D-6E8A-4147-A177-3AD203B41FA5}">
                      <a16:colId xmlns:a16="http://schemas.microsoft.com/office/drawing/2014/main" val="1878897439"/>
                    </a:ext>
                  </a:extLst>
                </a:gridCol>
                <a:gridCol w="554805">
                  <a:extLst>
                    <a:ext uri="{9D8B030D-6E8A-4147-A177-3AD203B41FA5}">
                      <a16:colId xmlns:a16="http://schemas.microsoft.com/office/drawing/2014/main" val="1902488140"/>
                    </a:ext>
                  </a:extLst>
                </a:gridCol>
                <a:gridCol w="554805">
                  <a:extLst>
                    <a:ext uri="{9D8B030D-6E8A-4147-A177-3AD203B41FA5}">
                      <a16:colId xmlns:a16="http://schemas.microsoft.com/office/drawing/2014/main" val="3881967043"/>
                    </a:ext>
                  </a:extLst>
                </a:gridCol>
                <a:gridCol w="554805">
                  <a:extLst>
                    <a:ext uri="{9D8B030D-6E8A-4147-A177-3AD203B41FA5}">
                      <a16:colId xmlns:a16="http://schemas.microsoft.com/office/drawing/2014/main" val="983728092"/>
                    </a:ext>
                  </a:extLst>
                </a:gridCol>
                <a:gridCol w="554805">
                  <a:extLst>
                    <a:ext uri="{9D8B030D-6E8A-4147-A177-3AD203B41FA5}">
                      <a16:colId xmlns:a16="http://schemas.microsoft.com/office/drawing/2014/main" val="2409690595"/>
                    </a:ext>
                  </a:extLst>
                </a:gridCol>
              </a:tblGrid>
              <a:tr h="3036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相关系数</a:t>
                      </a:r>
                      <a:r>
                        <a:rPr lang="el-GR" sz="1000" u="none" strike="noStrike" dirty="0">
                          <a:effectLst/>
                        </a:rPr>
                        <a:t>ρ</a:t>
                      </a:r>
                      <a:endParaRPr lang="el-GR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95553"/>
                  </a:ext>
                </a:extLst>
              </a:tr>
              <a:tr h="219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阶段一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阶段二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阶段三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68740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180201.sz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平安广州广河</a:t>
                      </a:r>
                      <a:r>
                        <a:rPr lang="en-US" altLang="zh-CN" sz="1000" u="none" strike="noStrike" dirty="0">
                          <a:effectLst/>
                        </a:rPr>
                        <a:t>REIT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(0.011)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0.357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0.059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1128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508006.sh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富国首创水务</a:t>
                      </a:r>
                      <a:r>
                        <a:rPr lang="en-US" altLang="zh-CN" sz="1000" u="none" strike="noStrike" dirty="0">
                          <a:effectLst/>
                        </a:rPr>
                        <a:t>REIT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0.124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0.329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0.022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0.149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71825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180801.sz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中航首钢绿能</a:t>
                      </a:r>
                      <a:r>
                        <a:rPr lang="en-US" altLang="zh-CN" sz="1000" u="none" strike="noStrike" dirty="0">
                          <a:effectLst/>
                        </a:rPr>
                        <a:t>REIT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0.005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0.270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0.010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(0.004)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0.012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99211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508001.sh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浙商沪杭甬</a:t>
                      </a:r>
                      <a:r>
                        <a:rPr lang="en-US" sz="1000" u="none" strike="noStrike">
                          <a:effectLst/>
                        </a:rPr>
                        <a:t>REIT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(0.151)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0.169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(0.493)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(0.049)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(0.105)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26888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180101.sz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博时蛇口产园</a:t>
                      </a:r>
                      <a:r>
                        <a:rPr lang="en-US" altLang="zh-CN" sz="1000" u="none" strike="noStrike">
                          <a:effectLst/>
                        </a:rPr>
                        <a:t>REIT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0.089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0.144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0.201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(0.116)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0.188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80078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508000.sh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华安张江光大</a:t>
                      </a:r>
                      <a:r>
                        <a:rPr lang="en-US" altLang="zh-CN" sz="1000" u="none" strike="noStrike">
                          <a:effectLst/>
                        </a:rPr>
                        <a:t>REIT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0.182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0.064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0.295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(0.051)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0.327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3948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180301.sz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红土盐田港</a:t>
                      </a:r>
                      <a:r>
                        <a:rPr lang="en-US" sz="1000" u="none" strike="noStrike">
                          <a:effectLst/>
                        </a:rPr>
                        <a:t>REIT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0.148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0.101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0.370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(0.049)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07445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508027.sh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东吴苏园产业</a:t>
                      </a:r>
                      <a:r>
                        <a:rPr lang="en-US" altLang="zh-CN" sz="1000" u="none" strike="noStrike">
                          <a:effectLst/>
                        </a:rPr>
                        <a:t>REIT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0.178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0.038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0.186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0.184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0.247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67818"/>
                  </a:ext>
                </a:extLst>
              </a:tr>
              <a:tr h="219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508056.sh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中金普洛斯</a:t>
                      </a:r>
                      <a:r>
                        <a:rPr lang="en-US" sz="1000" u="none" strike="noStrike">
                          <a:effectLst/>
                        </a:rPr>
                        <a:t>REIT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(0.017)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0.301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1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(0.002)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(0.106)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8354"/>
                  </a:ext>
                </a:extLst>
              </a:tr>
            </a:tbl>
          </a:graphicData>
        </a:graphic>
      </p:graphicFrame>
      <p:sp>
        <p:nvSpPr>
          <p:cNvPr id="10" name="MessageBox">
            <a:extLst>
              <a:ext uri="{FF2B5EF4-FFF2-40B4-BE49-F238E27FC236}">
                <a16:creationId xmlns:a16="http://schemas.microsoft.com/office/drawing/2014/main" id="{2F171EDE-BB7C-4E19-A48A-0DF130AE4B3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44" y="2895600"/>
            <a:ext cx="8916656" cy="1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30000"/>
              </a:lnSpc>
              <a:buSzPct val="100000"/>
              <a:defRPr/>
            </a:pPr>
            <a:r>
              <a:rPr lang="zh-CN" altLang="en-US" sz="900" dirty="0">
                <a:latin typeface="+mn-ea"/>
                <a:ea typeface="+mn-ea"/>
              </a:rPr>
              <a:t>注：</a:t>
            </a:r>
            <a:r>
              <a:rPr lang="en-US" altLang="zh-CN" sz="900" dirty="0">
                <a:latin typeface="+mn-ea"/>
                <a:ea typeface="+mn-ea"/>
              </a:rPr>
              <a:t>1.</a:t>
            </a:r>
            <a:r>
              <a:rPr lang="zh-CN" altLang="en-US" sz="900" dirty="0">
                <a:latin typeface="+mn-ea"/>
                <a:ea typeface="+mn-ea"/>
              </a:rPr>
              <a:t>总市值截止至</a:t>
            </a:r>
            <a:r>
              <a:rPr lang="en-US" altLang="zh-CN" sz="900" dirty="0">
                <a:latin typeface="+mj-lt"/>
                <a:ea typeface="+mn-ea"/>
              </a:rPr>
              <a:t>2021-12-13</a:t>
            </a:r>
            <a:endParaRPr lang="zh-CN" altLang="en-US" sz="900" dirty="0">
              <a:latin typeface="+mj-lt"/>
              <a:ea typeface="+mn-ea"/>
            </a:endParaRPr>
          </a:p>
        </p:txBody>
      </p:sp>
      <p:sp>
        <p:nvSpPr>
          <p:cNvPr id="11" name="MessageBox">
            <a:extLst>
              <a:ext uri="{FF2B5EF4-FFF2-40B4-BE49-F238E27FC236}">
                <a16:creationId xmlns:a16="http://schemas.microsoft.com/office/drawing/2014/main" id="{4C45B70A-F106-4499-8AAF-FD6585310E9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44" y="5973438"/>
            <a:ext cx="5029201" cy="1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30000"/>
              </a:lnSpc>
              <a:buSzPct val="100000"/>
              <a:defRPr/>
            </a:pP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注：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1.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阶段一、二、三分别为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2021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年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6.21-7.14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，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7.15-9.10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，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9.13-12.10</a:t>
            </a:r>
            <a:endParaRPr lang="zh-CN" altLang="en-US" sz="900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E44CF1-545F-4DCC-8255-0FDDD189BD94}"/>
              </a:ext>
            </a:extLst>
          </p:cNvPr>
          <p:cNvSpPr/>
          <p:nvPr/>
        </p:nvSpPr>
        <p:spPr bwMode="auto">
          <a:xfrm>
            <a:off x="5867400" y="3495426"/>
            <a:ext cx="3595856" cy="25010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整体上，日涨跌幅拟合度较差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阶段一，涨跌幅和权益指数相关性较大，可能上市初期估值方法不清晰，因此更为依赖相关权益类指数。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即便走势相似，也不意味当日涨跌幅趋近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8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7D19EE4-2AE7-48B2-816B-BEE682C89E5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7872"/>
            <a:ext cx="8610597" cy="369332"/>
          </a:xfrm>
          <a:prstGeom prst="rect">
            <a:avLst/>
          </a:prstGeom>
          <a:noFill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eaLnBrk="1" hangingPunct="1">
              <a:tabLst>
                <a:tab pos="1706563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2 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公募</a:t>
            </a: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REITs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与权益类指数的相关性</a:t>
            </a:r>
            <a:endParaRPr lang="en-US" kern="0" dirty="0">
              <a:solidFill>
                <a:srgbClr val="C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MessageBox">
            <a:extLst>
              <a:ext uri="{FF2B5EF4-FFF2-40B4-BE49-F238E27FC236}">
                <a16:creationId xmlns:a16="http://schemas.microsoft.com/office/drawing/2014/main" id="{C586B3E5-8769-4809-B025-4BA6E0AA170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633849"/>
            <a:ext cx="8916656" cy="20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85750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100" b="1" dirty="0">
                <a:latin typeface="+mn-ea"/>
                <a:ea typeface="+mn-ea"/>
              </a:rPr>
              <a:t>富国首创水务</a:t>
            </a:r>
            <a:r>
              <a:rPr lang="en-US" altLang="zh-CN" sz="1100" b="1" dirty="0">
                <a:latin typeface="+mn-ea"/>
                <a:ea typeface="+mn-ea"/>
              </a:rPr>
              <a:t>REIT</a:t>
            </a:r>
            <a:r>
              <a:rPr lang="zh-CN" altLang="en-US" sz="1100" b="1" dirty="0">
                <a:latin typeface="+mn-ea"/>
                <a:ea typeface="+mn-ea"/>
              </a:rPr>
              <a:t>走势分析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6F5086B8-1979-4367-B7B8-BA715F2BB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38891"/>
              </p:ext>
            </p:extLst>
          </p:nvPr>
        </p:nvGraphicFramePr>
        <p:xfrm>
          <a:off x="381000" y="974844"/>
          <a:ext cx="4800600" cy="534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39BF5DF-7342-427D-A54C-4696F3399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52"/>
          <a:stretch/>
        </p:blipFill>
        <p:spPr>
          <a:xfrm>
            <a:off x="5486400" y="533400"/>
            <a:ext cx="4196040" cy="3512126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08272A5C-DFB7-49E8-B501-FF7647B00A26}"/>
              </a:ext>
            </a:extLst>
          </p:cNvPr>
          <p:cNvSpPr/>
          <p:nvPr/>
        </p:nvSpPr>
        <p:spPr bwMode="auto">
          <a:xfrm>
            <a:off x="5410200" y="3730506"/>
            <a:ext cx="762000" cy="304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B82525-CA20-439B-9197-DD9C0F40B42A}"/>
              </a:ext>
            </a:extLst>
          </p:cNvPr>
          <p:cNvSpPr/>
          <p:nvPr/>
        </p:nvSpPr>
        <p:spPr bwMode="auto">
          <a:xfrm>
            <a:off x="7924797" y="2408207"/>
            <a:ext cx="533403" cy="17929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91C490-961E-4FCD-ACFB-E5AE35438603}"/>
              </a:ext>
            </a:extLst>
          </p:cNvPr>
          <p:cNvSpPr/>
          <p:nvPr/>
        </p:nvSpPr>
        <p:spPr bwMode="auto">
          <a:xfrm>
            <a:off x="5486400" y="4157513"/>
            <a:ext cx="4191000" cy="19564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走势相似，日涨跌幅相关性较小，置信度较差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tabLst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2021H2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估值提升逻辑：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水费重新定价，政府污水处理购买力提升，未来水资源权益有望体现在水价中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首创环保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1H21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业绩超预期，水处理收入同比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+19.3%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5349AA-C1C0-46E5-A2EE-AF5E6F8079B5}"/>
              </a:ext>
            </a:extLst>
          </p:cNvPr>
          <p:cNvCxnSpPr/>
          <p:nvPr/>
        </p:nvCxnSpPr>
        <p:spPr bwMode="auto">
          <a:xfrm>
            <a:off x="1752600" y="1600200"/>
            <a:ext cx="0" cy="4114800"/>
          </a:xfrm>
          <a:prstGeom prst="line">
            <a:avLst/>
          </a:prstGeom>
          <a:noFill/>
          <a:ln w="19050" cap="flat" cmpd="sng" algn="ctr">
            <a:solidFill>
              <a:srgbClr val="A5300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F797D28-FDEB-40E5-8E05-9C60C78CA550}"/>
              </a:ext>
            </a:extLst>
          </p:cNvPr>
          <p:cNvSpPr txBox="1"/>
          <p:nvPr/>
        </p:nvSpPr>
        <p:spPr>
          <a:xfrm>
            <a:off x="1745055" y="1443450"/>
            <a:ext cx="2826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8 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月 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6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日，国家发改委、住建部联合印发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《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城镇供水定价成本监审办法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》《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城镇供水价格管理办法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》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，供水价格新规则自 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2021 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年 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10 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月 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1 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日起施行，</a:t>
            </a:r>
            <a:r>
              <a:rPr lang="zh-CN" altLang="en-US" sz="900" dirty="0">
                <a:solidFill>
                  <a:srgbClr val="A5300F"/>
                </a:solidFill>
                <a:latin typeface="+mj-lt"/>
                <a:ea typeface="楷体" panose="02010609060101010101" pitchFamily="49" charset="-122"/>
              </a:rPr>
              <a:t>“准许成本加合理收益”为核心的定价机制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8C033A6-C1D6-4361-828B-BA73C8A0C8B2}"/>
              </a:ext>
            </a:extLst>
          </p:cNvPr>
          <p:cNvCxnSpPr/>
          <p:nvPr/>
        </p:nvCxnSpPr>
        <p:spPr bwMode="auto">
          <a:xfrm>
            <a:off x="3048000" y="3200400"/>
            <a:ext cx="0" cy="2511306"/>
          </a:xfrm>
          <a:prstGeom prst="line">
            <a:avLst/>
          </a:prstGeom>
          <a:noFill/>
          <a:ln w="19050" cap="flat" cmpd="sng" algn="ctr">
            <a:solidFill>
              <a:srgbClr val="A5300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170664F-1F90-4A12-8FC5-BDF5F248994D}"/>
              </a:ext>
            </a:extLst>
          </p:cNvPr>
          <p:cNvSpPr txBox="1"/>
          <p:nvPr/>
        </p:nvSpPr>
        <p:spPr>
          <a:xfrm>
            <a:off x="3048000" y="3499674"/>
            <a:ext cx="28269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10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月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日，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《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办法</a:t>
            </a:r>
            <a:r>
              <a:rPr lang="en-US" altLang="zh-CN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》</a:t>
            </a:r>
            <a:r>
              <a:rPr lang="zh-CN" altLang="en-US" sz="900" b="0" i="0" dirty="0">
                <a:solidFill>
                  <a:srgbClr val="A5300F"/>
                </a:solidFill>
                <a:effectLst/>
                <a:latin typeface="+mj-lt"/>
                <a:ea typeface="楷体" panose="02010609060101010101" pitchFamily="49" charset="-122"/>
              </a:rPr>
              <a:t>施行</a:t>
            </a:r>
            <a:endParaRPr lang="zh-CN" altLang="en-US" sz="900" dirty="0">
              <a:solidFill>
                <a:srgbClr val="A5300F"/>
              </a:solidFill>
              <a:latin typeface="+mj-lt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3D4E6C-F497-4A39-A4EE-BF753FD829A2}"/>
              </a:ext>
            </a:extLst>
          </p:cNvPr>
          <p:cNvCxnSpPr/>
          <p:nvPr/>
        </p:nvCxnSpPr>
        <p:spPr bwMode="auto">
          <a:xfrm flipH="1">
            <a:off x="1908186" y="4067689"/>
            <a:ext cx="612556" cy="231894"/>
          </a:xfrm>
          <a:prstGeom prst="straightConnector1">
            <a:avLst/>
          </a:prstGeom>
          <a:noFill/>
          <a:ln w="19050" cap="flat" cmpd="sng" algn="ctr">
            <a:solidFill>
              <a:srgbClr val="A5300F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49160B-E1BE-4473-A8E5-23A5975F2D8F}"/>
              </a:ext>
            </a:extLst>
          </p:cNvPr>
          <p:cNvCxnSpPr/>
          <p:nvPr/>
        </p:nvCxnSpPr>
        <p:spPr bwMode="auto">
          <a:xfrm flipH="1">
            <a:off x="2627422" y="3035967"/>
            <a:ext cx="306278" cy="1023405"/>
          </a:xfrm>
          <a:prstGeom prst="straightConnector1">
            <a:avLst/>
          </a:prstGeom>
          <a:noFill/>
          <a:ln w="19050" cap="flat" cmpd="sng" algn="ctr">
            <a:solidFill>
              <a:srgbClr val="A5300F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AE3B2C-8096-424C-ADDA-A3C8D2534086}"/>
              </a:ext>
            </a:extLst>
          </p:cNvPr>
          <p:cNvCxnSpPr/>
          <p:nvPr/>
        </p:nvCxnSpPr>
        <p:spPr bwMode="auto">
          <a:xfrm flipH="1">
            <a:off x="1808387" y="2499202"/>
            <a:ext cx="1028470" cy="900038"/>
          </a:xfrm>
          <a:prstGeom prst="straightConnector1">
            <a:avLst/>
          </a:prstGeom>
          <a:noFill/>
          <a:ln w="19050" cap="flat" cmpd="sng" algn="ctr">
            <a:solidFill>
              <a:srgbClr val="A5300F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022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7D19EE4-2AE7-48B2-816B-BEE682C89E5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7872"/>
            <a:ext cx="8610597" cy="369332"/>
          </a:xfrm>
          <a:prstGeom prst="rect">
            <a:avLst/>
          </a:prstGeom>
          <a:noFill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eaLnBrk="1" hangingPunct="1">
              <a:tabLst>
                <a:tab pos="1706563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2 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公募</a:t>
            </a:r>
            <a:r>
              <a:rPr lang="en-US" altLang="zh-CN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REITs</a:t>
            </a:r>
            <a:r>
              <a:rPr lang="zh-CN" altLang="en-US" kern="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与权益类指数的相关性</a:t>
            </a:r>
            <a:endParaRPr lang="en-US" kern="0" dirty="0">
              <a:solidFill>
                <a:srgbClr val="C0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MessageBox">
            <a:extLst>
              <a:ext uri="{FF2B5EF4-FFF2-40B4-BE49-F238E27FC236}">
                <a16:creationId xmlns:a16="http://schemas.microsoft.com/office/drawing/2014/main" id="{C586B3E5-8769-4809-B025-4BA6E0AA17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633849"/>
            <a:ext cx="8916656" cy="20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85750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100" b="1" dirty="0">
                <a:latin typeface="+mn-ea"/>
                <a:ea typeface="+mn-ea"/>
              </a:rPr>
              <a:t>考虑滞后的相关系数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F0897B-B5D5-4F49-87E3-8AC79A32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8959"/>
              </p:ext>
            </p:extLst>
          </p:nvPr>
        </p:nvGraphicFramePr>
        <p:xfrm>
          <a:off x="685800" y="1066800"/>
          <a:ext cx="8611854" cy="2209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720">
                  <a:extLst>
                    <a:ext uri="{9D8B030D-6E8A-4147-A177-3AD203B41FA5}">
                      <a16:colId xmlns:a16="http://schemas.microsoft.com/office/drawing/2014/main" val="3267113247"/>
                    </a:ext>
                  </a:extLst>
                </a:gridCol>
                <a:gridCol w="1598880">
                  <a:extLst>
                    <a:ext uri="{9D8B030D-6E8A-4147-A177-3AD203B41FA5}">
                      <a16:colId xmlns:a16="http://schemas.microsoft.com/office/drawing/2014/main" val="1255400568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3639400171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412645087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1775693312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3299161421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1333605826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3169139663"/>
                    </a:ext>
                  </a:extLst>
                </a:gridCol>
              </a:tblGrid>
              <a:tr h="200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代码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日涨跌幅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ρ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，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date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：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07.15-12.10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40138"/>
                  </a:ext>
                </a:extLst>
              </a:tr>
              <a:tr h="200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lag=0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lag=1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lag=2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lag=3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lag=4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lag=5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8009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180201.sz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平安广州广河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0.199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0.275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868958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508006.sh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富国首创水务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0.188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0.096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0.282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696961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180801.sz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中航首钢绿能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0.260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62779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508001.sh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浙商沪杭甬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0.092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0.209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0.151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0.268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0.256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380226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180101.sz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博时蛇口产园</a:t>
                      </a:r>
                      <a:r>
                        <a:rPr lang="en-US" altLang="zh-CN" sz="1100" u="none" strike="noStrike" dirty="0">
                          <a:effectLst/>
                        </a:rPr>
                        <a:t>REIT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0.204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12928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508000.sh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华安张江光大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0.150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0.089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51932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180301.sz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红土盐田港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0.094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0.095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0.097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756449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508027.sh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东吴苏园产业</a:t>
                      </a:r>
                      <a:r>
                        <a:rPr lang="en-US" altLang="zh-CN" sz="1100" u="none" strike="noStrike">
                          <a:effectLst/>
                        </a:rPr>
                        <a:t>REIT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0.187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567368"/>
                  </a:ext>
                </a:extLst>
              </a:tr>
              <a:tr h="200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508056.sh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中金普洛斯</a:t>
                      </a:r>
                      <a:r>
                        <a:rPr lang="en-US" sz="1100" u="none" strike="noStrike">
                          <a:effectLst/>
                        </a:rPr>
                        <a:t>REIT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0.088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0.071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40481"/>
                  </a:ext>
                </a:extLst>
              </a:tr>
            </a:tbl>
          </a:graphicData>
        </a:graphic>
      </p:graphicFrame>
      <p:sp>
        <p:nvSpPr>
          <p:cNvPr id="7" name="MessageBox">
            <a:extLst>
              <a:ext uri="{FF2B5EF4-FFF2-40B4-BE49-F238E27FC236}">
                <a16:creationId xmlns:a16="http://schemas.microsoft.com/office/drawing/2014/main" id="{2FBC76E3-DB09-424B-9FAB-61EA439F9C7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0998" y="3522849"/>
            <a:ext cx="8916656" cy="20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85750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100" b="1" dirty="0">
                <a:latin typeface="+mn-ea"/>
                <a:ea typeface="+mn-ea"/>
              </a:rPr>
              <a:t>滞后操作胜率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111EDE8-E712-4893-AA67-48C6AF742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74563"/>
              </p:ext>
            </p:extLst>
          </p:nvPr>
        </p:nvGraphicFramePr>
        <p:xfrm>
          <a:off x="685800" y="4258901"/>
          <a:ext cx="8415756" cy="173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7" imgW="9791541" imgH="2019171" progId="Excel.Sheet.12">
                  <p:embed/>
                </p:oleObj>
              </mc:Choice>
              <mc:Fallback>
                <p:oleObj name="Worksheet" r:id="rId7" imgW="9791541" imgH="20191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258901"/>
                        <a:ext cx="8415756" cy="173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ssageBox">
                <a:extLst>
                  <a:ext uri="{FF2B5EF4-FFF2-40B4-BE49-F238E27FC236}">
                    <a16:creationId xmlns:a16="http://schemas.microsoft.com/office/drawing/2014/main" id="{19BA1953-0B7C-4C90-A0F8-5B6EC1E4EE2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5800" y="3769546"/>
                <a:ext cx="8916656" cy="424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w="63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100" b="1" dirty="0">
                    <a:latin typeface="+mn-ea"/>
                    <a:ea typeface="+mn-ea"/>
                  </a:rPr>
                  <a:t>策略：依据 </a:t>
                </a:r>
                <a14:m>
                  <m:oMath xmlns:m="http://schemas.openxmlformats.org/officeDocument/2006/math">
                    <m:r>
                      <a:rPr lang="en-US" altLang="zh-CN" sz="1100" b="1" i="1"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1100" b="1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1100" b="1" i="1">
                        <a:latin typeface="Cambria Math" panose="02040503050406030204" pitchFamily="18" charset="0"/>
                        <a:ea typeface="+mn-ea"/>
                      </a:rPr>
                      <m:t>𝒍</m:t>
                    </m:r>
                    <m:r>
                      <a:rPr lang="en-US" altLang="zh-CN" sz="1100" b="1" i="1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1100" b="1" i="1">
                        <a:latin typeface="Cambria Math" panose="02040503050406030204" pitchFamily="18" charset="0"/>
                        <a:ea typeface="+mn-ea"/>
                      </a:rPr>
                      <m:t>𝒈</m:t>
                    </m:r>
                    <m:r>
                      <a:rPr lang="en-US" altLang="zh-CN" sz="1100" b="1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1100" b="1" dirty="0">
                    <a:latin typeface="+mn-ea"/>
                    <a:ea typeface="+mn-ea"/>
                  </a:rPr>
                  <a:t>日权益类指数涨跌，在</a:t>
                </a:r>
                <a14:m>
                  <m:oMath xmlns:m="http://schemas.openxmlformats.org/officeDocument/2006/math">
                    <m:r>
                      <a:rPr lang="en-US" altLang="zh-CN" sz="1100" b="1" i="0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1100" b="1" i="1" dirty="0"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</m:oMath>
                </a14:m>
                <a:r>
                  <a:rPr lang="zh-CN" altLang="en-US" sz="1100" b="1" i="1" dirty="0">
                    <a:latin typeface="+mn-ea"/>
                    <a:ea typeface="+mn-ea"/>
                  </a:rPr>
                  <a:t> </a:t>
                </a:r>
                <a:r>
                  <a:rPr lang="zh-CN" altLang="en-US" sz="1100" b="1" dirty="0">
                    <a:latin typeface="+mn-ea"/>
                    <a:ea typeface="+mn-ea"/>
                  </a:rPr>
                  <a:t>日做多</a:t>
                </a:r>
                <a:r>
                  <a:rPr lang="en-US" altLang="zh-CN" sz="1100" b="1" dirty="0">
                    <a:latin typeface="+mn-ea"/>
                    <a:ea typeface="+mn-ea"/>
                  </a:rPr>
                  <a:t>/</a:t>
                </a:r>
                <a:r>
                  <a:rPr lang="zh-CN" altLang="en-US" sz="1100" b="1" dirty="0">
                    <a:latin typeface="+mn-ea"/>
                    <a:ea typeface="+mn-ea"/>
                  </a:rPr>
                  <a:t>空 </a:t>
                </a:r>
                <a:r>
                  <a:rPr lang="en-US" altLang="zh-CN" sz="1100" b="1" dirty="0">
                    <a:latin typeface="+mn-ea"/>
                    <a:ea typeface="+mn-ea"/>
                  </a:rPr>
                  <a:t>REIT</a:t>
                </a:r>
              </a:p>
              <a:p>
                <a:pPr marL="285750" indent="-285750" algn="just">
                  <a:lnSpc>
                    <a:spcPct val="130000"/>
                  </a:lnSpc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100" b="1" dirty="0">
                    <a:latin typeface="+mn-ea"/>
                    <a:ea typeface="+mn-ea"/>
                  </a:rPr>
                  <a:t>结果：</a:t>
                </a:r>
                <a:r>
                  <a:rPr lang="en-US" altLang="zh-CN" sz="1100" b="1" dirty="0">
                    <a:latin typeface="+mn-ea"/>
                    <a:ea typeface="+mn-ea"/>
                  </a:rPr>
                  <a:t>1</a:t>
                </a:r>
                <a:r>
                  <a:rPr lang="zh-CN" altLang="en-US" sz="1100" b="1" dirty="0">
                    <a:latin typeface="+mn-ea"/>
                    <a:ea typeface="+mn-ea"/>
                  </a:rPr>
                  <a:t>日滞后操作在</a:t>
                </a:r>
                <a:r>
                  <a:rPr lang="en-US" altLang="zh-CN" sz="1100" b="1" dirty="0">
                    <a:latin typeface="+mn-ea"/>
                    <a:ea typeface="+mn-ea"/>
                  </a:rPr>
                  <a:t>4</a:t>
                </a:r>
                <a:r>
                  <a:rPr lang="zh-CN" altLang="en-US" sz="1100" b="1" dirty="0">
                    <a:latin typeface="+mn-ea"/>
                    <a:ea typeface="+mn-ea"/>
                  </a:rPr>
                  <a:t>只</a:t>
                </a:r>
                <a:r>
                  <a:rPr lang="en-US" altLang="zh-CN" sz="1100" b="1" dirty="0">
                    <a:latin typeface="+mn-ea"/>
                    <a:ea typeface="+mn-ea"/>
                  </a:rPr>
                  <a:t>REITs</a:t>
                </a:r>
                <a:r>
                  <a:rPr lang="zh-CN" altLang="en-US" sz="1100" b="1" dirty="0">
                    <a:latin typeface="+mn-ea"/>
                    <a:ea typeface="+mn-ea"/>
                  </a:rPr>
                  <a:t>获得</a:t>
                </a:r>
                <a:r>
                  <a:rPr lang="en-US" altLang="zh-CN" sz="1100" b="1" dirty="0">
                    <a:latin typeface="+mn-ea"/>
                    <a:ea typeface="+mn-ea"/>
                  </a:rPr>
                  <a:t>50%</a:t>
                </a:r>
                <a:r>
                  <a:rPr lang="zh-CN" altLang="en-US" sz="1100" b="1" dirty="0">
                    <a:latin typeface="+mn-ea"/>
                    <a:ea typeface="+mn-ea"/>
                  </a:rPr>
                  <a:t>以上胜率，</a:t>
                </a:r>
                <a:r>
                  <a:rPr lang="en-US" altLang="zh-CN" sz="1100" b="1" dirty="0">
                    <a:latin typeface="+mn-ea"/>
                    <a:ea typeface="+mn-ea"/>
                  </a:rPr>
                  <a:t>4</a:t>
                </a:r>
                <a:r>
                  <a:rPr lang="zh-CN" altLang="en-US" sz="1100" b="1" dirty="0">
                    <a:latin typeface="+mn-ea"/>
                    <a:ea typeface="+mn-ea"/>
                  </a:rPr>
                  <a:t>日滞后操作在</a:t>
                </a:r>
                <a:r>
                  <a:rPr lang="en-US" altLang="zh-CN" sz="1100" b="1" dirty="0">
                    <a:latin typeface="+mn-ea"/>
                    <a:ea typeface="+mn-ea"/>
                  </a:rPr>
                  <a:t>5</a:t>
                </a:r>
                <a:r>
                  <a:rPr lang="zh-CN" altLang="en-US" sz="1100" b="1" dirty="0">
                    <a:latin typeface="+mn-ea"/>
                    <a:ea typeface="+mn-ea"/>
                  </a:rPr>
                  <a:t>只</a:t>
                </a:r>
                <a:r>
                  <a:rPr lang="en-US" altLang="zh-CN" sz="1100" b="1" dirty="0">
                    <a:latin typeface="+mn-ea"/>
                    <a:ea typeface="+mn-ea"/>
                  </a:rPr>
                  <a:t>REITs</a:t>
                </a:r>
                <a:r>
                  <a:rPr lang="zh-CN" altLang="en-US" sz="1100" b="1" dirty="0">
                    <a:latin typeface="+mn-ea"/>
                    <a:ea typeface="+mn-ea"/>
                  </a:rPr>
                  <a:t>获得</a:t>
                </a:r>
                <a:r>
                  <a:rPr lang="en-US" altLang="zh-CN" sz="1100" b="1" dirty="0">
                    <a:latin typeface="+mn-ea"/>
                    <a:ea typeface="+mn-ea"/>
                  </a:rPr>
                  <a:t>50%</a:t>
                </a:r>
                <a:r>
                  <a:rPr lang="zh-CN" altLang="en-US" sz="1100" b="1" dirty="0">
                    <a:latin typeface="+mn-ea"/>
                    <a:ea typeface="+mn-ea"/>
                  </a:rPr>
                  <a:t>以上胜率</a:t>
                </a:r>
              </a:p>
            </p:txBody>
          </p:sp>
        </mc:Choice>
        <mc:Fallback xmlns="">
          <p:sp>
            <p:nvSpPr>
              <p:cNvPr id="11" name="MessageBox">
                <a:extLst>
                  <a:ext uri="{FF2B5EF4-FFF2-40B4-BE49-F238E27FC236}">
                    <a16:creationId xmlns:a16="http://schemas.microsoft.com/office/drawing/2014/main" id="{19BA1953-0B7C-4C90-A0F8-5B6EC1E4E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5800" y="3769546"/>
                <a:ext cx="8916656" cy="424412"/>
              </a:xfrm>
              <a:prstGeom prst="rect">
                <a:avLst/>
              </a:prstGeom>
              <a:blipFill>
                <a:blip r:embed="rId10"/>
                <a:stretch>
                  <a:fillRect l="-958" t="-2857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essageBox">
            <a:extLst>
              <a:ext uri="{FF2B5EF4-FFF2-40B4-BE49-F238E27FC236}">
                <a16:creationId xmlns:a16="http://schemas.microsoft.com/office/drawing/2014/main" id="{B8D1C0EC-246B-41F4-A8A0-605D8607D7C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5966854"/>
            <a:ext cx="5029201" cy="1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30000"/>
              </a:lnSpc>
              <a:buSzPct val="100000"/>
              <a:defRPr/>
            </a:pP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注：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1.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阶段二、三为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2021</a:t>
            </a:r>
            <a:r>
              <a:rPr lang="zh-CN" altLang="en-US" sz="900" dirty="0">
                <a:latin typeface="+mj-lt"/>
                <a:ea typeface="楷体" panose="02010609060101010101" pitchFamily="49" charset="-122"/>
              </a:rPr>
              <a:t>年</a:t>
            </a:r>
            <a:r>
              <a:rPr lang="en-US" altLang="zh-CN" sz="900" dirty="0">
                <a:latin typeface="+mj-lt"/>
                <a:ea typeface="楷体" panose="02010609060101010101" pitchFamily="49" charset="-122"/>
              </a:rPr>
              <a:t>7.15-12.10</a:t>
            </a:r>
            <a:endParaRPr lang="zh-CN" altLang="en-US" sz="900" dirty="0"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97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(A4)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sgygv4z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dash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gygv4z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235264</TotalTime>
  <Words>1061</Words>
  <Application>Microsoft Office PowerPoint</Application>
  <PresentationFormat>A4 纸张(210x297 毫米)</PresentationFormat>
  <Paragraphs>262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华文楷体</vt:lpstr>
      <vt:lpstr>楷体</vt:lpstr>
      <vt:lpstr>宋体</vt:lpstr>
      <vt:lpstr>Arial</vt:lpstr>
      <vt:lpstr>Cambria Math</vt:lpstr>
      <vt:lpstr>Symbol</vt:lpstr>
      <vt:lpstr>Wingdings</vt:lpstr>
      <vt:lpstr>ICG_Pres(A4)</vt:lpstr>
      <vt:lpstr>自定义设计方案</vt:lpstr>
      <vt:lpstr>Worksheet</vt:lpstr>
      <vt:lpstr>PowerPoint 演示文稿</vt:lpstr>
      <vt:lpstr>PowerPoint 演示文稿</vt:lpstr>
      <vt:lpstr>PowerPoint 演示文稿</vt:lpstr>
      <vt:lpstr>PowerPoint 演示文稿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冯晓</dc:creator>
  <cp:lastModifiedBy>贾 士钊</cp:lastModifiedBy>
  <cp:revision>7060</cp:revision>
  <cp:lastPrinted>2016-09-23T03:17:51Z</cp:lastPrinted>
  <dcterms:created xsi:type="dcterms:W3CDTF">2012-10-08T08:45:17Z</dcterms:created>
  <dcterms:modified xsi:type="dcterms:W3CDTF">2021-12-15T13:17:39Z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PNSOpt">
    <vt:lpwstr>1s</vt:lpwstr>
  </property>
  <property fmtid="{D5CDD505-2E9C-101B-9397-08002B2CF9AE}" pid="4" name="Pitchbook Compatible">
    <vt:lpwstr>Yes</vt:lpwstr>
  </property>
</Properties>
</file>