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802" r:id="rId2"/>
    <p:sldId id="263" r:id="rId3"/>
    <p:sldId id="803" r:id="rId4"/>
    <p:sldId id="806" r:id="rId5"/>
    <p:sldId id="799" r:id="rId6"/>
    <p:sldId id="260" r:id="rId7"/>
    <p:sldId id="352" r:id="rId8"/>
    <p:sldId id="801" r:id="rId9"/>
    <p:sldId id="797" r:id="rId10"/>
    <p:sldId id="798" r:id="rId11"/>
    <p:sldId id="800" r:id="rId12"/>
    <p:sldId id="353" r:id="rId13"/>
    <p:sldId id="258" r:id="rId14"/>
    <p:sldId id="807" r:id="rId15"/>
    <p:sldId id="808" r:id="rId16"/>
    <p:sldId id="809" r:id="rId17"/>
    <p:sldId id="811" r:id="rId18"/>
    <p:sldId id="810" r:id="rId19"/>
    <p:sldId id="812" r:id="rId20"/>
    <p:sldId id="813" r:id="rId21"/>
    <p:sldId id="814" r:id="rId22"/>
    <p:sldId id="805" r:id="rId23"/>
    <p:sldId id="81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0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efcom-my.sharepoint.com/personal/megan_reitz_ef_com/Documents/research/John/survey/Copy%20of%20Norm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894572447991193E-2"/>
          <c:y val="3.6201538949542852E-2"/>
          <c:w val="0.9076653967713757"/>
          <c:h val="0.742459486122953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'How would you describe'!$B$8</c:f>
              <c:strCache>
                <c:ptCount val="1"/>
                <c:pt idx="0">
                  <c:v>Stimulating activism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'How would you describe'!$A$10:$A$11</c:f>
              <c:strCache>
                <c:ptCount val="2"/>
                <c:pt idx="0">
                  <c:v>Junior</c:v>
                </c:pt>
                <c:pt idx="1">
                  <c:v>Senior</c:v>
                </c:pt>
              </c:strCache>
            </c:strRef>
          </c:cat>
          <c:val>
            <c:numRef>
              <c:f>'How would you describe'!$B$10:$B$11</c:f>
              <c:numCache>
                <c:formatCode>0%</c:formatCode>
                <c:ptCount val="2"/>
                <c:pt idx="0">
                  <c:v>0.15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6-440D-84A1-A50873078891}"/>
            </c:ext>
          </c:extLst>
        </c:ser>
        <c:ser>
          <c:idx val="1"/>
          <c:order val="1"/>
          <c:tx>
            <c:strRef>
              <c:f>'How would you describe'!$C$8</c:f>
              <c:strCache>
                <c:ptCount val="1"/>
                <c:pt idx="0">
                  <c:v>Dialogic engagement</c:v>
                </c:pt>
              </c:strCache>
            </c:strRef>
          </c:tx>
          <c:spPr>
            <a:solidFill>
              <a:srgbClr val="DC582A"/>
            </a:solidFill>
            <a:ln>
              <a:noFill/>
            </a:ln>
            <a:effectLst/>
          </c:spPr>
          <c:invertIfNegative val="0"/>
          <c:cat>
            <c:strRef>
              <c:f>'How would you describe'!$A$10:$A$11</c:f>
              <c:strCache>
                <c:ptCount val="2"/>
                <c:pt idx="0">
                  <c:v>Junior</c:v>
                </c:pt>
                <c:pt idx="1">
                  <c:v>Senior</c:v>
                </c:pt>
              </c:strCache>
            </c:strRef>
          </c:cat>
          <c:val>
            <c:numRef>
              <c:f>'How would you describe'!$C$10:$C$11</c:f>
              <c:numCache>
                <c:formatCode>0%</c:formatCode>
                <c:ptCount val="2"/>
                <c:pt idx="0">
                  <c:v>0.31</c:v>
                </c:pt>
                <c:pt idx="1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C6-440D-84A1-A50873078891}"/>
            </c:ext>
          </c:extLst>
        </c:ser>
        <c:ser>
          <c:idx val="2"/>
          <c:order val="2"/>
          <c:tx>
            <c:strRef>
              <c:f>'How would you describe'!$D$8</c:f>
              <c:strCache>
                <c:ptCount val="1"/>
                <c:pt idx="0">
                  <c:v>Defensive engagement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'How would you describe'!$A$10:$A$11</c:f>
              <c:strCache>
                <c:ptCount val="2"/>
                <c:pt idx="0">
                  <c:v>Junior</c:v>
                </c:pt>
                <c:pt idx="1">
                  <c:v>Senior</c:v>
                </c:pt>
              </c:strCache>
            </c:strRef>
          </c:cat>
          <c:val>
            <c:numRef>
              <c:f>'How would you describe'!$D$10:$D$11</c:f>
              <c:numCache>
                <c:formatCode>0%</c:formatCode>
                <c:ptCount val="2"/>
                <c:pt idx="0">
                  <c:v>0.12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C6-440D-84A1-A50873078891}"/>
            </c:ext>
          </c:extLst>
        </c:ser>
        <c:ser>
          <c:idx val="3"/>
          <c:order val="3"/>
          <c:tx>
            <c:strRef>
              <c:f>'How would you describe'!$E$8</c:f>
              <c:strCache>
                <c:ptCount val="1"/>
                <c:pt idx="0">
                  <c:v>Facadism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'How would you describe'!$A$10:$A$11</c:f>
              <c:strCache>
                <c:ptCount val="2"/>
                <c:pt idx="0">
                  <c:v>Junior</c:v>
                </c:pt>
                <c:pt idx="1">
                  <c:v>Senior</c:v>
                </c:pt>
              </c:strCache>
            </c:strRef>
          </c:cat>
          <c:val>
            <c:numRef>
              <c:f>'How would you describe'!$E$10:$E$11</c:f>
              <c:numCache>
                <c:formatCode>0%</c:formatCode>
                <c:ptCount val="2"/>
                <c:pt idx="0">
                  <c:v>0.17</c:v>
                </c:pt>
                <c:pt idx="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C6-440D-84A1-A50873078891}"/>
            </c:ext>
          </c:extLst>
        </c:ser>
        <c:ser>
          <c:idx val="4"/>
          <c:order val="4"/>
          <c:tx>
            <c:strRef>
              <c:f>'How would you describe'!$F$8</c:f>
              <c:strCache>
                <c:ptCount val="1"/>
                <c:pt idx="0">
                  <c:v>Suppression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'How would you describe'!$A$10:$A$11</c:f>
              <c:strCache>
                <c:ptCount val="2"/>
                <c:pt idx="0">
                  <c:v>Junior</c:v>
                </c:pt>
                <c:pt idx="1">
                  <c:v>Senior</c:v>
                </c:pt>
              </c:strCache>
            </c:strRef>
          </c:cat>
          <c:val>
            <c:numRef>
              <c:f>'How would you describe'!$F$10:$F$11</c:f>
              <c:numCache>
                <c:formatCode>0%</c:formatCode>
                <c:ptCount val="2"/>
                <c:pt idx="0">
                  <c:v>0.04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C6-440D-84A1-A50873078891}"/>
            </c:ext>
          </c:extLst>
        </c:ser>
        <c:ser>
          <c:idx val="5"/>
          <c:order val="5"/>
          <c:tx>
            <c:strRef>
              <c:f>'How would you describe'!$G$8</c:f>
              <c:strCache>
                <c:ptCount val="1"/>
                <c:pt idx="0">
                  <c:v>Non-existent</c:v>
                </c:pt>
              </c:strCache>
            </c:strRef>
          </c:tx>
          <c:spPr>
            <a:solidFill>
              <a:srgbClr val="13863D"/>
            </a:solidFill>
            <a:ln>
              <a:noFill/>
            </a:ln>
            <a:effectLst/>
          </c:spPr>
          <c:invertIfNegative val="0"/>
          <c:cat>
            <c:strRef>
              <c:f>'How would you describe'!$A$10:$A$11</c:f>
              <c:strCache>
                <c:ptCount val="2"/>
                <c:pt idx="0">
                  <c:v>Junior</c:v>
                </c:pt>
                <c:pt idx="1">
                  <c:v>Senior</c:v>
                </c:pt>
              </c:strCache>
            </c:strRef>
          </c:cat>
          <c:val>
            <c:numRef>
              <c:f>'How would you describe'!$G$10:$G$11</c:f>
              <c:numCache>
                <c:formatCode>0%</c:formatCode>
                <c:ptCount val="2"/>
                <c:pt idx="0">
                  <c:v>0.21</c:v>
                </c:pt>
                <c:pt idx="1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7C6-440D-84A1-A50873078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4196856"/>
        <c:axId val="644197512"/>
      </c:barChart>
      <c:catAx>
        <c:axId val="64419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197512"/>
        <c:crosses val="autoZero"/>
        <c:auto val="1"/>
        <c:lblAlgn val="ctr"/>
        <c:lblOffset val="100"/>
        <c:noMultiLvlLbl val="0"/>
      </c:catAx>
      <c:valAx>
        <c:axId val="6441975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19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DAEF8-74F1-0247-94A9-EC0D424819D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9EC96-A56E-3C40-AB6F-2C639B4A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3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0ED6C-64C5-AE47-800C-F72D7ADC19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9798-45EB-B84E-86E0-6B594B677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8066C-8938-8346-8010-FE5E2F8F3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81BFE-316E-854A-9961-FA1EC5E2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EF60-B3BE-A543-8BE2-1E31CAB8230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4CD6-EF0B-CB4F-A13A-67E147C7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EC960-9234-424C-B764-E0BF194B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33D5-9981-8F4F-AF3D-73D9B5AA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1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7816-A1AF-FD4C-9EBF-4690C9A5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DB01E-6861-A548-BC21-61A7C2775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87776-E4FC-A242-A4A3-C2BC6B13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EF60-B3BE-A543-8BE2-1E31CAB8230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7901B-00C7-974A-8633-E70DC153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9D145-461A-3747-8ECD-45EF4917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33D5-9981-8F4F-AF3D-73D9B5AA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1217B-93AC-F24D-814E-68CD9624D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2272C-51C8-FE47-AE0D-271465A75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7D52-A044-5C48-B2BB-9C3CB7AA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EF60-B3BE-A543-8BE2-1E31CAB8230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110CD-7792-8A41-A313-63C38A0F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DC807-D138-7C48-ADB0-45BDE7DB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33D5-9981-8F4F-AF3D-73D9B5AA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8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B2C-2759-7743-94F2-DBAB916F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8276-7DCE-E340-863E-2F3BCAF7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01F8C-3719-6A40-B0AA-0D329253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EF60-B3BE-A543-8BE2-1E31CAB8230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1CC6E-4ACE-1749-AC4F-93B9B88A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DBF3F-FE40-3249-AF5C-A00DE01F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33D5-9981-8F4F-AF3D-73D9B5AA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6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EA76-1880-2541-80B8-6DC3F365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7C16D-8512-8644-809E-BDC8EF884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7714F-054F-5D4E-B6D4-9F40AE80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EF60-B3BE-A543-8BE2-1E31CAB8230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67F68-4FC0-8F42-ADA5-FEEB4757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76249-0B83-014B-B5C2-864BA6E3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33D5-9981-8F4F-AF3D-73D9B5AA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823C-5C40-4048-9F2A-E7D540EE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5C62-5C1E-FB4E-A7C4-D5D26BF04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443D9-54C4-C349-A9B6-0F42A074A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5E185-48D6-874B-B4FA-47D4986B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EF60-B3BE-A543-8BE2-1E31CAB8230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91724-EEF4-434A-9517-6955CB49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4275A-A669-774A-AEBF-658545A8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33D5-9981-8F4F-AF3D-73D9B5AA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EBDB-8C0A-0E47-8A47-4FBF8A3A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FE13D-274F-FD4D-8AD6-09B549B00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5748D-111F-F54B-B0E0-CA47964CB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FA44F-0479-484A-ACF7-555AB4A63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3C5DA-8D56-4944-8844-8431B786C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D2198-C125-EE41-A195-2C33B50F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EF60-B3BE-A543-8BE2-1E31CAB8230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B935F-CCD6-4B4E-A9C6-45D38D8D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4B69E-CD65-894A-9681-79762B0A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33D5-9981-8F4F-AF3D-73D9B5AA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3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FA01-8FEE-1042-890D-7DA077AF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619A9-DAF2-A64E-8C5B-FF1C4C5B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EF60-B3BE-A543-8BE2-1E31CAB8230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F5373-FD84-B047-8D68-9E7D7552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26C48-966E-454E-B7D5-E8514EF5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33D5-9981-8F4F-AF3D-73D9B5AA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07F0A-1557-DF4A-BC09-60788DD0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EF60-B3BE-A543-8BE2-1E31CAB8230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86C97-FF97-4548-BEB2-37E76251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4260B-82F5-9240-B6CA-53EB2908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33D5-9981-8F4F-AF3D-73D9B5AA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2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DF48-3036-7B42-8D0C-05E5360C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F776-C1E7-7E48-ABD6-035B882D7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3C56C-C892-A948-AD9D-CAA4B1789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FD79E-7791-2E4C-A5A7-E183AA49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EF60-B3BE-A543-8BE2-1E31CAB8230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8F9D1-82E7-D44A-B5EA-F63FA2FD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1C08D-85BB-0348-8DF2-53E8C6F7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33D5-9981-8F4F-AF3D-73D9B5AA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5178-B348-2E43-8179-A9F5A4D5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E2A3D-F78B-F84D-91BE-B627DCEC2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93CE4-A084-A745-97AF-517623F16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D0F05-D174-8E45-96B4-66A27698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EF60-B3BE-A543-8BE2-1E31CAB8230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D4CC4-4753-D84E-9FE9-9495ACAD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CA869-890F-2047-9810-9D4E82BC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33D5-9981-8F4F-AF3D-73D9B5AA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FD355-CB5A-574A-844E-06B3F27B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465CA-6E5D-3141-A4BA-202DFC123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24BBB-CAD2-E945-B1C2-19E4F722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5EF60-B3BE-A543-8BE2-1E31CAB8230A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83104-2E15-5E4C-9C4E-98A46F635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F718-39B6-A549-ACFF-9042FB067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33D5-9981-8F4F-AF3D-73D9B5AA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5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11F293-CA53-724C-8425-13D7C0961D1A}"/>
              </a:ext>
            </a:extLst>
          </p:cNvPr>
          <p:cNvSpPr txBox="1"/>
          <p:nvPr/>
        </p:nvSpPr>
        <p:spPr>
          <a:xfrm>
            <a:off x="853875" y="452671"/>
            <a:ext cx="106477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halkduster" panose="03050602040202020205" pitchFamily="66" charset="77"/>
              </a:rPr>
              <a:t>If banning politics is the answer, ask a different question… </a:t>
            </a:r>
          </a:p>
          <a:p>
            <a:endParaRPr lang="en-US" sz="2400" dirty="0">
              <a:latin typeface="Chalkduster" panose="03050602040202020205" pitchFamily="66" charset="77"/>
            </a:endParaRPr>
          </a:p>
          <a:p>
            <a:endParaRPr lang="en-US" sz="2400" dirty="0">
              <a:latin typeface="Chalkduster" panose="03050602040202020205" pitchFamily="66" charset="77"/>
            </a:endParaRPr>
          </a:p>
          <a:p>
            <a:endParaRPr lang="en-US" sz="2400" dirty="0">
              <a:latin typeface="Chalkduster" panose="03050602040202020205" pitchFamily="66" charset="77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Chalkduster" panose="03050602040202020205" pitchFamily="66" charset="77"/>
              </a:rPr>
              <a:t>How can organizations engage with activists and activism?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Chalkduster" panose="03050602040202020205" pitchFamily="66" charset="77"/>
            </a:endParaRPr>
          </a:p>
          <a:p>
            <a:endParaRPr lang="en-US" sz="2400" dirty="0">
              <a:latin typeface="Chalkduster" panose="03050602040202020205" pitchFamily="66" charset="77"/>
            </a:endParaRPr>
          </a:p>
          <a:p>
            <a:endParaRPr lang="en-US" sz="2400" dirty="0">
              <a:latin typeface="Chalkduster" panose="03050602040202020205" pitchFamily="66" charset="77"/>
            </a:endParaRPr>
          </a:p>
          <a:p>
            <a:r>
              <a:rPr lang="en-US" sz="2400" dirty="0">
                <a:latin typeface="Chalkduster" panose="03050602040202020205" pitchFamily="66" charset="77"/>
              </a:rPr>
              <a:t>July 2021</a:t>
            </a:r>
          </a:p>
          <a:p>
            <a:endParaRPr lang="en-US" sz="2400" dirty="0">
              <a:latin typeface="Chalkduster" panose="03050602040202020205" pitchFamily="66" charset="77"/>
            </a:endParaRPr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3992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328" y="32322"/>
            <a:ext cx="9766858" cy="1177650"/>
          </a:xfrm>
        </p:spPr>
        <p:txBody>
          <a:bodyPr>
            <a:normAutofit/>
          </a:bodyPr>
          <a:lstStyle/>
          <a:p>
            <a:r>
              <a:rPr lang="en-US" sz="4000" dirty="0"/>
              <a:t>Leaders can get stuck in an ‘optimism bubble’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FD0228-71F5-495B-B2E3-F2D16328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 descr="A picture containing bubble, object, microscope, screen&#10;&#10;Description automatically generated">
            <a:extLst>
              <a:ext uri="{FF2B5EF4-FFF2-40B4-BE49-F238E27FC236}">
                <a16:creationId xmlns:a16="http://schemas.microsoft.com/office/drawing/2014/main" id="{B643DA71-328D-6943-A4B9-ECEDF3BDB4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" t="14318" r="-43" b="14545"/>
          <a:stretch/>
        </p:blipFill>
        <p:spPr>
          <a:xfrm>
            <a:off x="-58480" y="1127883"/>
            <a:ext cx="12308959" cy="5241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E37E3-FB59-8A4C-96EF-5530374074B9}"/>
              </a:ext>
            </a:extLst>
          </p:cNvPr>
          <p:cNvSpPr txBox="1"/>
          <p:nvPr/>
        </p:nvSpPr>
        <p:spPr>
          <a:xfrm>
            <a:off x="4918757" y="3586359"/>
            <a:ext cx="397657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Helvetica" pitchFamily="2" charset="0"/>
              </a:rPr>
              <a:t>Advantage blindness</a:t>
            </a:r>
          </a:p>
          <a:p>
            <a:pPr marL="285744" indent="-285744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Helvetica" pitchFamily="2" charset="0"/>
              </a:rPr>
              <a:t>Superiority illusion</a:t>
            </a:r>
          </a:p>
          <a:p>
            <a:pPr marL="285744" indent="-285744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sz="2800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29E08-2C89-F842-AE7D-474177FB1722}"/>
              </a:ext>
            </a:extLst>
          </p:cNvPr>
          <p:cNvSpPr txBox="1"/>
          <p:nvPr/>
        </p:nvSpPr>
        <p:spPr>
          <a:xfrm>
            <a:off x="9501648" y="6444967"/>
            <a:ext cx="2192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Source: Reitz &amp; Higgins 2021</a:t>
            </a:r>
          </a:p>
        </p:txBody>
      </p:sp>
    </p:spTree>
    <p:extLst>
      <p:ext uri="{BB962C8B-B14F-4D97-AF65-F5344CB8AC3E}">
        <p14:creationId xmlns:p14="http://schemas.microsoft.com/office/powerpoint/2010/main" val="374628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C785F0-D7DB-6C4D-AB09-19DC4DB4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1397000"/>
            <a:ext cx="6121400" cy="4635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CB803E-8BC7-3E49-9AE6-D9537912C202}"/>
              </a:ext>
            </a:extLst>
          </p:cNvPr>
          <p:cNvSpPr txBox="1"/>
          <p:nvPr/>
        </p:nvSpPr>
        <p:spPr>
          <a:xfrm>
            <a:off x="436783" y="420124"/>
            <a:ext cx="6792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you see things depends on where you stand</a:t>
            </a:r>
          </a:p>
        </p:txBody>
      </p:sp>
    </p:spTree>
    <p:extLst>
      <p:ext uri="{BB962C8B-B14F-4D97-AF65-F5344CB8AC3E}">
        <p14:creationId xmlns:p14="http://schemas.microsoft.com/office/powerpoint/2010/main" val="13488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29C107-80F9-CB42-ADB4-D31C0EAF443A}"/>
              </a:ext>
            </a:extLst>
          </p:cNvPr>
          <p:cNvGrpSpPr/>
          <p:nvPr/>
        </p:nvGrpSpPr>
        <p:grpSpPr>
          <a:xfrm>
            <a:off x="1430051" y="1333933"/>
            <a:ext cx="8918460" cy="4844915"/>
            <a:chOff x="1749540" y="542134"/>
            <a:chExt cx="8918460" cy="484491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AC1523-1735-7348-AE3D-3A8FD47D4A05}"/>
                </a:ext>
              </a:extLst>
            </p:cNvPr>
            <p:cNvSpPr txBox="1"/>
            <p:nvPr/>
          </p:nvSpPr>
          <p:spPr>
            <a:xfrm>
              <a:off x="8930858" y="4780267"/>
              <a:ext cx="1737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Prominent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AF8586E-2BC6-254A-9476-53A4B6D143E2}"/>
                </a:ext>
              </a:extLst>
            </p:cNvPr>
            <p:cNvSpPr/>
            <p:nvPr/>
          </p:nvSpPr>
          <p:spPr>
            <a:xfrm>
              <a:off x="5027414" y="542134"/>
              <a:ext cx="2207419" cy="900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tx1"/>
                  </a:solidFill>
                </a:rPr>
                <a:t>A</a:t>
              </a:r>
              <a:r>
                <a:rPr lang="en-US" sz="2100" b="1" dirty="0"/>
                <a:t>uthority</a:t>
              </a:r>
              <a:r>
                <a:rPr lang="en-US" sz="1500" b="1" dirty="0"/>
                <a:t> 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482D82-4DE7-3746-A54E-7891A4F161B7}"/>
                </a:ext>
              </a:extLst>
            </p:cNvPr>
            <p:cNvSpPr/>
            <p:nvPr/>
          </p:nvSpPr>
          <p:spPr>
            <a:xfrm>
              <a:off x="5027414" y="1543554"/>
              <a:ext cx="2207419" cy="900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tx1"/>
                  </a:solidFill>
                </a:rPr>
                <a:t>C</a:t>
              </a:r>
              <a:r>
                <a:rPr lang="en-US" sz="2100" b="1" dirty="0"/>
                <a:t>oncern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6A0ED9-E3ED-044F-98E8-DEADF7699E46}"/>
                </a:ext>
              </a:extLst>
            </p:cNvPr>
            <p:cNvSpPr/>
            <p:nvPr/>
          </p:nvSpPr>
          <p:spPr>
            <a:xfrm>
              <a:off x="5027414" y="2521268"/>
              <a:ext cx="2207419" cy="900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  <a:r>
                <a:rPr lang="en-US" b="1" dirty="0"/>
                <a:t>heory of Change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CB2698-E51F-A84D-93DA-7B20172C0C53}"/>
                </a:ext>
              </a:extLst>
            </p:cNvPr>
            <p:cNvSpPr/>
            <p:nvPr/>
          </p:nvSpPr>
          <p:spPr>
            <a:xfrm>
              <a:off x="5027414" y="3552891"/>
              <a:ext cx="2207419" cy="900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</a:t>
              </a:r>
              <a:r>
                <a:rPr lang="en-US" b="1" dirty="0"/>
                <a:t>dentity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A0A36CD-E777-6042-9FB8-6B897BA82C35}"/>
                </a:ext>
              </a:extLst>
            </p:cNvPr>
            <p:cNvSpPr/>
            <p:nvPr/>
          </p:nvSpPr>
          <p:spPr>
            <a:xfrm>
              <a:off x="5027414" y="4486936"/>
              <a:ext cx="2207419" cy="900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  <a:r>
                <a:rPr lang="en-US" b="1" dirty="0"/>
                <a:t>ield</a:t>
              </a:r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E01211AC-BC35-2144-B8BB-77D346D715AF}"/>
                </a:ext>
              </a:extLst>
            </p:cNvPr>
            <p:cNvSpPr/>
            <p:nvPr/>
          </p:nvSpPr>
          <p:spPr>
            <a:xfrm>
              <a:off x="3466509" y="863200"/>
              <a:ext cx="1414463" cy="25798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01A8643-0AE1-A344-B1F6-AB6898A96178}"/>
                </a:ext>
              </a:extLst>
            </p:cNvPr>
            <p:cNvSpPr/>
            <p:nvPr/>
          </p:nvSpPr>
          <p:spPr>
            <a:xfrm>
              <a:off x="7381274" y="863199"/>
              <a:ext cx="1228735" cy="257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420F5756-C6AC-284A-84B8-030EBFEB0F67}"/>
                </a:ext>
              </a:extLst>
            </p:cNvPr>
            <p:cNvSpPr/>
            <p:nvPr/>
          </p:nvSpPr>
          <p:spPr>
            <a:xfrm>
              <a:off x="7381273" y="1864619"/>
              <a:ext cx="1228735" cy="257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5E85A822-3193-1E43-BAF7-B94833FC8044}"/>
                </a:ext>
              </a:extLst>
            </p:cNvPr>
            <p:cNvSpPr/>
            <p:nvPr/>
          </p:nvSpPr>
          <p:spPr>
            <a:xfrm>
              <a:off x="7381273" y="2866039"/>
              <a:ext cx="1228735" cy="257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4DD0B3F8-DEC4-3846-92FE-5FDA0A6DE235}"/>
                </a:ext>
              </a:extLst>
            </p:cNvPr>
            <p:cNvSpPr/>
            <p:nvPr/>
          </p:nvSpPr>
          <p:spPr>
            <a:xfrm>
              <a:off x="7381272" y="3867460"/>
              <a:ext cx="1228735" cy="257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EE105BD4-7C8D-F545-8210-F4738EEF801D}"/>
                </a:ext>
              </a:extLst>
            </p:cNvPr>
            <p:cNvSpPr/>
            <p:nvPr/>
          </p:nvSpPr>
          <p:spPr>
            <a:xfrm>
              <a:off x="7381271" y="4808002"/>
              <a:ext cx="1228735" cy="257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9BFC4FD3-91B5-F24A-929A-3D964D95B151}"/>
                </a:ext>
              </a:extLst>
            </p:cNvPr>
            <p:cNvSpPr/>
            <p:nvPr/>
          </p:nvSpPr>
          <p:spPr>
            <a:xfrm>
              <a:off x="3466509" y="1853500"/>
              <a:ext cx="1414463" cy="25798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5832483B-13D1-4743-AEE9-00DB91134F1E}"/>
                </a:ext>
              </a:extLst>
            </p:cNvPr>
            <p:cNvSpPr/>
            <p:nvPr/>
          </p:nvSpPr>
          <p:spPr>
            <a:xfrm>
              <a:off x="3466509" y="2843801"/>
              <a:ext cx="1414463" cy="25798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06C6F44C-C4EF-7F44-BA07-EF5D46F6DDBD}"/>
                </a:ext>
              </a:extLst>
            </p:cNvPr>
            <p:cNvSpPr/>
            <p:nvPr/>
          </p:nvSpPr>
          <p:spPr>
            <a:xfrm>
              <a:off x="3466509" y="3834102"/>
              <a:ext cx="1414463" cy="25798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AF5E1B83-8B64-E745-869B-69B6A36E59A7}"/>
                </a:ext>
              </a:extLst>
            </p:cNvPr>
            <p:cNvSpPr/>
            <p:nvPr/>
          </p:nvSpPr>
          <p:spPr>
            <a:xfrm>
              <a:off x="3466509" y="4824403"/>
              <a:ext cx="1414463" cy="25798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BCD120-6574-DE48-8A23-3A0863038132}"/>
                </a:ext>
              </a:extLst>
            </p:cNvPr>
            <p:cNvSpPr txBox="1"/>
            <p:nvPr/>
          </p:nvSpPr>
          <p:spPr>
            <a:xfrm>
              <a:off x="1768638" y="847458"/>
              <a:ext cx="1280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Power Over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97F641-24DC-1A40-947D-E070A046DC48}"/>
                </a:ext>
              </a:extLst>
            </p:cNvPr>
            <p:cNvSpPr txBox="1"/>
            <p:nvPr/>
          </p:nvSpPr>
          <p:spPr>
            <a:xfrm>
              <a:off x="1768640" y="1809365"/>
              <a:ext cx="1269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Less Energy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697E0F-BBFC-C147-9E77-8B70F3467AE7}"/>
                </a:ext>
              </a:extLst>
            </p:cNvPr>
            <p:cNvSpPr txBox="1"/>
            <p:nvPr/>
          </p:nvSpPr>
          <p:spPr>
            <a:xfrm>
              <a:off x="1768639" y="2776750"/>
              <a:ext cx="13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454326-86BD-644E-A8D0-D5FEA650D930}"/>
                </a:ext>
              </a:extLst>
            </p:cNvPr>
            <p:cNvSpPr txBox="1"/>
            <p:nvPr/>
          </p:nvSpPr>
          <p:spPr>
            <a:xfrm>
              <a:off x="1768640" y="3779190"/>
              <a:ext cx="1149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Rule Taker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04DD7D-2CB9-1146-BE41-2F7680312A42}"/>
                </a:ext>
              </a:extLst>
            </p:cNvPr>
            <p:cNvSpPr txBox="1"/>
            <p:nvPr/>
          </p:nvSpPr>
          <p:spPr>
            <a:xfrm>
              <a:off x="1749540" y="4754346"/>
              <a:ext cx="1618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Less Prominent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AC2DD5-F31F-2B46-A4D0-7A006E5BDC2F}"/>
                </a:ext>
              </a:extLst>
            </p:cNvPr>
            <p:cNvSpPr txBox="1"/>
            <p:nvPr/>
          </p:nvSpPr>
          <p:spPr>
            <a:xfrm>
              <a:off x="9008830" y="819063"/>
              <a:ext cx="1287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Power With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6987E4-A608-744D-882C-BB04E6FB309E}"/>
                </a:ext>
              </a:extLst>
            </p:cNvPr>
            <p:cNvSpPr txBox="1"/>
            <p:nvPr/>
          </p:nvSpPr>
          <p:spPr>
            <a:xfrm>
              <a:off x="9008828" y="1809364"/>
              <a:ext cx="1388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Energy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4A66C7-A1B7-9444-8E5A-5AD3B9943BC3}"/>
                </a:ext>
              </a:extLst>
            </p:cNvPr>
            <p:cNvSpPr txBox="1"/>
            <p:nvPr/>
          </p:nvSpPr>
          <p:spPr>
            <a:xfrm>
              <a:off x="9008828" y="2799665"/>
              <a:ext cx="1659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Interdependent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97A2D8-07E9-8841-BFD1-A07AB7C68FE9}"/>
                </a:ext>
              </a:extLst>
            </p:cNvPr>
            <p:cNvSpPr txBox="1"/>
            <p:nvPr/>
          </p:nvSpPr>
          <p:spPr>
            <a:xfrm>
              <a:off x="9008830" y="3789966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Rule Maker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2F14B60-A530-1646-B200-176D99E404AC}"/>
              </a:ext>
            </a:extLst>
          </p:cNvPr>
          <p:cNvSpPr txBox="1"/>
          <p:nvPr/>
        </p:nvSpPr>
        <p:spPr>
          <a:xfrm>
            <a:off x="10078117" y="6262769"/>
            <a:ext cx="17443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Source: Reitz &amp; Higgins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219FB-0E03-6C48-86DE-636A4237F060}"/>
              </a:ext>
            </a:extLst>
          </p:cNvPr>
          <p:cNvSpPr txBox="1"/>
          <p:nvPr/>
        </p:nvSpPr>
        <p:spPr>
          <a:xfrm>
            <a:off x="1101687" y="264405"/>
            <a:ext cx="840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ACTIF model for understanding activism and ‘banning politics’</a:t>
            </a:r>
          </a:p>
        </p:txBody>
      </p:sp>
    </p:spTree>
    <p:extLst>
      <p:ext uri="{BB962C8B-B14F-4D97-AF65-F5344CB8AC3E}">
        <p14:creationId xmlns:p14="http://schemas.microsoft.com/office/powerpoint/2010/main" val="352610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D61B41-EA36-784C-AFF7-F71CCA5F642D}"/>
              </a:ext>
            </a:extLst>
          </p:cNvPr>
          <p:cNvSpPr txBox="1"/>
          <p:nvPr/>
        </p:nvSpPr>
        <p:spPr>
          <a:xfrm>
            <a:off x="572877" y="440674"/>
            <a:ext cx="726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Headline recommendations from our latest HBR piece…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A1A1E-E35D-8448-BA01-4DB1FE3D5A7B}"/>
              </a:ext>
            </a:extLst>
          </p:cNvPr>
          <p:cNvSpPr txBox="1"/>
          <p:nvPr/>
        </p:nvSpPr>
        <p:spPr>
          <a:xfrm>
            <a:off x="576532" y="2008334"/>
            <a:ext cx="69887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 empathy and respect for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Invite different perspectives into the leadership fold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Accept mistakes gracefully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Teach people how to disagree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84776-43E9-5540-8D55-58F51D078F24}"/>
              </a:ext>
            </a:extLst>
          </p:cNvPr>
          <p:cNvSpPr txBox="1"/>
          <p:nvPr/>
        </p:nvSpPr>
        <p:spPr>
          <a:xfrm>
            <a:off x="10078117" y="6262769"/>
            <a:ext cx="17443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Source: Reitz &amp; Higgins 2021</a:t>
            </a:r>
          </a:p>
        </p:txBody>
      </p:sp>
    </p:spTree>
    <p:extLst>
      <p:ext uri="{BB962C8B-B14F-4D97-AF65-F5344CB8AC3E}">
        <p14:creationId xmlns:p14="http://schemas.microsoft.com/office/powerpoint/2010/main" val="96365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D61B41-EA36-784C-AFF7-F71CCA5F642D}"/>
              </a:ext>
            </a:extLst>
          </p:cNvPr>
          <p:cNvSpPr txBox="1"/>
          <p:nvPr/>
        </p:nvSpPr>
        <p:spPr>
          <a:xfrm>
            <a:off x="572877" y="440674"/>
            <a:ext cx="514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Build empathy and respect for others…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63142-0F17-B548-AC38-19C77B42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7" y="1355075"/>
            <a:ext cx="5927075" cy="3333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F2067-F423-1840-828F-4C46A27F2B7B}"/>
              </a:ext>
            </a:extLst>
          </p:cNvPr>
          <p:cNvSpPr txBox="1"/>
          <p:nvPr/>
        </p:nvSpPr>
        <p:spPr>
          <a:xfrm>
            <a:off x="4768483" y="5087426"/>
            <a:ext cx="6839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“Persons appear by entering into relation to other persons”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326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D61B41-EA36-784C-AFF7-F71CCA5F642D}"/>
              </a:ext>
            </a:extLst>
          </p:cNvPr>
          <p:cNvSpPr txBox="1"/>
          <p:nvPr/>
        </p:nvSpPr>
        <p:spPr>
          <a:xfrm>
            <a:off x="572877" y="440674"/>
            <a:ext cx="779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Build empathy and respect for others… what makes it tricky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63142-0F17-B548-AC38-19C77B42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8" y="1355075"/>
            <a:ext cx="2434728" cy="1369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428A7E-30AB-FD44-8090-51EFEF20C65B}"/>
              </a:ext>
            </a:extLst>
          </p:cNvPr>
          <p:cNvSpPr txBox="1"/>
          <p:nvPr/>
        </p:nvSpPr>
        <p:spPr>
          <a:xfrm>
            <a:off x="3591499" y="2181340"/>
            <a:ext cx="61819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Wider social context…. </a:t>
            </a:r>
          </a:p>
          <a:p>
            <a:r>
              <a:rPr lang="en-US" dirty="0"/>
              <a:t>	</a:t>
            </a:r>
            <a:r>
              <a:rPr lang="en-US" i="1" dirty="0"/>
              <a:t>- Polarization… echo chambers… heroic individualism</a:t>
            </a:r>
          </a:p>
          <a:p>
            <a:endParaRPr lang="en-US" dirty="0"/>
          </a:p>
          <a:p>
            <a:r>
              <a:rPr lang="en-US" dirty="0"/>
              <a:t>Internal narratives…</a:t>
            </a:r>
          </a:p>
          <a:p>
            <a:r>
              <a:rPr lang="en-US" dirty="0"/>
              <a:t>	</a:t>
            </a:r>
            <a:r>
              <a:rPr lang="en-US" i="1" dirty="0"/>
              <a:t>- Our little list… high regard for own opinion</a:t>
            </a:r>
          </a:p>
          <a:p>
            <a:endParaRPr lang="en-US" dirty="0"/>
          </a:p>
          <a:p>
            <a:r>
              <a:rPr lang="en-US" dirty="0"/>
              <a:t>Standardization and homogeneity</a:t>
            </a:r>
          </a:p>
          <a:p>
            <a:r>
              <a:rPr lang="en-US" dirty="0"/>
              <a:t>	</a:t>
            </a:r>
            <a:r>
              <a:rPr lang="en-US" i="1" dirty="0"/>
              <a:t>- Recruit and promote for sameness</a:t>
            </a:r>
          </a:p>
          <a:p>
            <a:endParaRPr lang="en-US" dirty="0"/>
          </a:p>
          <a:p>
            <a:r>
              <a:rPr lang="en-US" dirty="0"/>
              <a:t>Alignment and common purpose</a:t>
            </a:r>
          </a:p>
          <a:p>
            <a:r>
              <a:rPr lang="en-US" dirty="0"/>
              <a:t>	</a:t>
            </a:r>
            <a:r>
              <a:rPr lang="en-US" i="1" dirty="0"/>
              <a:t>- What gets lost in the shadow of a ‘laser focus’?</a:t>
            </a:r>
          </a:p>
          <a:p>
            <a:endParaRPr lang="en-US" dirty="0"/>
          </a:p>
          <a:p>
            <a:r>
              <a:rPr lang="en-US" dirty="0"/>
              <a:t>Workplace insecurity</a:t>
            </a:r>
          </a:p>
          <a:p>
            <a:r>
              <a:rPr lang="en-US" dirty="0"/>
              <a:t>	</a:t>
            </a:r>
            <a:r>
              <a:rPr lang="en-US" i="1" dirty="0"/>
              <a:t>- Anxiety… upheaval… opposite of psychological safety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C2266-84B2-A541-B17E-4F7E7562568A}"/>
              </a:ext>
            </a:extLst>
          </p:cNvPr>
          <p:cNvSpPr txBox="1"/>
          <p:nvPr/>
        </p:nvSpPr>
        <p:spPr>
          <a:xfrm>
            <a:off x="10232353" y="6417005"/>
            <a:ext cx="17443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Source: Reitz &amp; Higgins 2021</a:t>
            </a:r>
          </a:p>
        </p:txBody>
      </p:sp>
    </p:spTree>
    <p:extLst>
      <p:ext uri="{BB962C8B-B14F-4D97-AF65-F5344CB8AC3E}">
        <p14:creationId xmlns:p14="http://schemas.microsoft.com/office/powerpoint/2010/main" val="296009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D61B41-EA36-784C-AFF7-F71CCA5F642D}"/>
              </a:ext>
            </a:extLst>
          </p:cNvPr>
          <p:cNvSpPr txBox="1"/>
          <p:nvPr/>
        </p:nvSpPr>
        <p:spPr>
          <a:xfrm>
            <a:off x="572877" y="440674"/>
            <a:ext cx="7100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Invite different perspectives into the leadership fold…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3205C-6CDB-144F-88E4-FF0B86151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746" y="2041959"/>
            <a:ext cx="6019800" cy="2095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D57006-7829-5445-9CEC-F8604CE7D54E}"/>
              </a:ext>
            </a:extLst>
          </p:cNvPr>
          <p:cNvSpPr txBox="1"/>
          <p:nvPr/>
        </p:nvSpPr>
        <p:spPr>
          <a:xfrm>
            <a:off x="2478795" y="5277079"/>
            <a:ext cx="7730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invite people in for their difference – and then keep them for their sameness</a:t>
            </a:r>
          </a:p>
          <a:p>
            <a:endParaRPr lang="en-US" dirty="0"/>
          </a:p>
          <a:p>
            <a:r>
              <a:rPr lang="en-US" i="1" dirty="0"/>
              <a:t>Based on work of KK Smith &amp; DN Berg, Human Relations 1987</a:t>
            </a:r>
          </a:p>
        </p:txBody>
      </p:sp>
    </p:spTree>
    <p:extLst>
      <p:ext uri="{BB962C8B-B14F-4D97-AF65-F5344CB8AC3E}">
        <p14:creationId xmlns:p14="http://schemas.microsoft.com/office/powerpoint/2010/main" val="408955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D61B41-EA36-784C-AFF7-F71CCA5F642D}"/>
              </a:ext>
            </a:extLst>
          </p:cNvPr>
          <p:cNvSpPr txBox="1"/>
          <p:nvPr/>
        </p:nvSpPr>
        <p:spPr>
          <a:xfrm>
            <a:off x="476205" y="154738"/>
            <a:ext cx="9928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Invite different perspectives into the leadership fold… the bumps in the road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3205C-6CDB-144F-88E4-FF0B86151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529" y="698944"/>
            <a:ext cx="5777643" cy="20112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D57006-7829-5445-9CEC-F8604CE7D54E}"/>
              </a:ext>
            </a:extLst>
          </p:cNvPr>
          <p:cNvSpPr txBox="1"/>
          <p:nvPr/>
        </p:nvSpPr>
        <p:spPr>
          <a:xfrm>
            <a:off x="855099" y="2716691"/>
            <a:ext cx="99280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rush to action</a:t>
            </a:r>
          </a:p>
          <a:p>
            <a:r>
              <a:rPr lang="en-US" dirty="0"/>
              <a:t>	</a:t>
            </a:r>
            <a:r>
              <a:rPr lang="en-US" i="1" dirty="0"/>
              <a:t>- News of difference is unsettling… the default of busyness</a:t>
            </a:r>
          </a:p>
          <a:p>
            <a:endParaRPr lang="en-US" i="1" dirty="0"/>
          </a:p>
          <a:p>
            <a:r>
              <a:rPr lang="en-US" dirty="0"/>
              <a:t>Seek to understand message and messenger</a:t>
            </a:r>
          </a:p>
          <a:p>
            <a:r>
              <a:rPr lang="en-US" dirty="0"/>
              <a:t>	</a:t>
            </a:r>
            <a:r>
              <a:rPr lang="en-US" i="1" dirty="0"/>
              <a:t>- Activism part of personal identity... not used to being heard well or speaking to be heard</a:t>
            </a:r>
          </a:p>
          <a:p>
            <a:endParaRPr lang="en-US" dirty="0"/>
          </a:p>
          <a:p>
            <a:r>
              <a:rPr lang="en-US" dirty="0"/>
              <a:t> Don’t insist on a business case from the start</a:t>
            </a:r>
          </a:p>
          <a:p>
            <a:r>
              <a:rPr lang="en-US" dirty="0"/>
              <a:t>	</a:t>
            </a:r>
            <a:r>
              <a:rPr lang="en-US" i="1" dirty="0"/>
              <a:t>- The language of the insider… clash of intrinsic and extrinsic values</a:t>
            </a:r>
          </a:p>
          <a:p>
            <a:endParaRPr lang="en-US" dirty="0"/>
          </a:p>
          <a:p>
            <a:r>
              <a:rPr lang="en-US" dirty="0"/>
              <a:t>Expect to feel uncomfortable and inexpert</a:t>
            </a:r>
          </a:p>
          <a:p>
            <a:r>
              <a:rPr lang="en-US" dirty="0"/>
              <a:t>	</a:t>
            </a:r>
            <a:r>
              <a:rPr lang="en-US" i="1" dirty="0"/>
              <a:t>- Defensiveness and shame</a:t>
            </a:r>
          </a:p>
          <a:p>
            <a:endParaRPr lang="en-US" dirty="0"/>
          </a:p>
          <a:p>
            <a:r>
              <a:rPr lang="en-US" dirty="0"/>
              <a:t>This will take time</a:t>
            </a:r>
          </a:p>
          <a:p>
            <a:r>
              <a:rPr lang="en-US" dirty="0"/>
              <a:t>	</a:t>
            </a:r>
            <a:r>
              <a:rPr lang="en-US" i="1" dirty="0"/>
              <a:t>- Clock time versus heart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1B1C5-421D-E940-84F7-BD427DADCD93}"/>
              </a:ext>
            </a:extLst>
          </p:cNvPr>
          <p:cNvSpPr txBox="1"/>
          <p:nvPr/>
        </p:nvSpPr>
        <p:spPr>
          <a:xfrm>
            <a:off x="10056083" y="6433093"/>
            <a:ext cx="17443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Source: Reitz &amp; Higgins 2021</a:t>
            </a:r>
          </a:p>
        </p:txBody>
      </p:sp>
    </p:spTree>
    <p:extLst>
      <p:ext uri="{BB962C8B-B14F-4D97-AF65-F5344CB8AC3E}">
        <p14:creationId xmlns:p14="http://schemas.microsoft.com/office/powerpoint/2010/main" val="2476734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D61B41-EA36-784C-AFF7-F71CCA5F642D}"/>
              </a:ext>
            </a:extLst>
          </p:cNvPr>
          <p:cNvSpPr txBox="1"/>
          <p:nvPr/>
        </p:nvSpPr>
        <p:spPr>
          <a:xfrm>
            <a:off x="572877" y="440674"/>
            <a:ext cx="3841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Accept mistakes gracefully…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80064-5E1D-A848-9CC3-668903AC9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7" y="1217822"/>
            <a:ext cx="5188486" cy="5188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92B8B0-1D44-EE45-B3D4-32D75EFDD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6789"/>
            <a:ext cx="5142436" cy="47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7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D61B41-EA36-784C-AFF7-F71CCA5F642D}"/>
              </a:ext>
            </a:extLst>
          </p:cNvPr>
          <p:cNvSpPr txBox="1"/>
          <p:nvPr/>
        </p:nvSpPr>
        <p:spPr>
          <a:xfrm>
            <a:off x="572877" y="440674"/>
            <a:ext cx="766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Accept mistakes gracefully… we are human, all too human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2B8B0-1D44-EE45-B3D4-32D75EFD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7" y="2015564"/>
            <a:ext cx="4186516" cy="3834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BD0529-AEDC-384F-8F92-B134432699D6}"/>
              </a:ext>
            </a:extLst>
          </p:cNvPr>
          <p:cNvSpPr txBox="1"/>
          <p:nvPr/>
        </p:nvSpPr>
        <p:spPr>
          <a:xfrm>
            <a:off x="5442332" y="2015564"/>
            <a:ext cx="52716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Everyone will put their foot in it</a:t>
            </a:r>
          </a:p>
          <a:p>
            <a:r>
              <a:rPr lang="en-US" dirty="0"/>
              <a:t>	</a:t>
            </a:r>
            <a:r>
              <a:rPr lang="en-US" i="1" dirty="0"/>
              <a:t>- Fail better (Samuel Beckett)</a:t>
            </a:r>
          </a:p>
          <a:p>
            <a:endParaRPr lang="en-US" dirty="0"/>
          </a:p>
          <a:p>
            <a:r>
              <a:rPr lang="en-US" dirty="0"/>
              <a:t>Assumptions in action will reveal biases and ignorance</a:t>
            </a:r>
          </a:p>
          <a:p>
            <a:endParaRPr lang="en-US" dirty="0"/>
          </a:p>
          <a:p>
            <a:r>
              <a:rPr lang="en-US" dirty="0"/>
              <a:t>Zero tolerance creates spirals of silence</a:t>
            </a:r>
          </a:p>
          <a:p>
            <a:endParaRPr lang="en-US" dirty="0"/>
          </a:p>
          <a:p>
            <a:r>
              <a:rPr lang="en-US" dirty="0"/>
              <a:t>Find points of connection</a:t>
            </a:r>
          </a:p>
          <a:p>
            <a:r>
              <a:rPr lang="en-US" dirty="0"/>
              <a:t>	</a:t>
            </a:r>
            <a:r>
              <a:rPr lang="en-US" i="1" dirty="0"/>
              <a:t>- Common humanity</a:t>
            </a:r>
          </a:p>
          <a:p>
            <a:r>
              <a:rPr lang="en-US" i="1" dirty="0"/>
              <a:t>	- Family… food… fiascos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883AB-00FA-984F-A090-8F32A250A198}"/>
              </a:ext>
            </a:extLst>
          </p:cNvPr>
          <p:cNvSpPr txBox="1"/>
          <p:nvPr/>
        </p:nvSpPr>
        <p:spPr>
          <a:xfrm>
            <a:off x="10078117" y="6262769"/>
            <a:ext cx="17443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Source: Reitz &amp; Higgins 2021</a:t>
            </a:r>
          </a:p>
        </p:txBody>
      </p:sp>
    </p:spTree>
    <p:extLst>
      <p:ext uri="{BB962C8B-B14F-4D97-AF65-F5344CB8AC3E}">
        <p14:creationId xmlns:p14="http://schemas.microsoft.com/office/powerpoint/2010/main" val="42063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11F293-CA53-724C-8425-13D7C0961D1A}"/>
              </a:ext>
            </a:extLst>
          </p:cNvPr>
          <p:cNvSpPr txBox="1"/>
          <p:nvPr/>
        </p:nvSpPr>
        <p:spPr>
          <a:xfrm>
            <a:off x="214168" y="176664"/>
            <a:ext cx="2280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Who’s knocking…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76C39-0DAB-0444-A448-8C861A40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28" y="1597015"/>
            <a:ext cx="3492500" cy="232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24B9FC-839A-C44D-83A5-8101F612C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997" y="176664"/>
            <a:ext cx="3492500" cy="2324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31A465-504D-604F-A67D-7C908B61F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05" y="3921115"/>
            <a:ext cx="2857500" cy="285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50877E-130C-FC4B-9F83-B7E98AC2A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1" y="271914"/>
            <a:ext cx="3797300" cy="2133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108F48-CD0B-AC45-BCFE-23EBDADA1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5072" y="2289185"/>
            <a:ext cx="3937000" cy="2070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D1BF36-E5DB-C547-8A46-70CB428D9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6499" y="47615"/>
            <a:ext cx="3505200" cy="2324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C01013-CF5B-1647-934E-6EA5044C24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9998" y="4568815"/>
            <a:ext cx="3683000" cy="2209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68DE60-0996-C242-AF16-0D75E4F77E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8189" y="4358489"/>
            <a:ext cx="3810000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96426-1B6D-2441-BD77-C6778E7A1C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4305" y="2513008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96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D61B41-EA36-784C-AFF7-F71CCA5F642D}"/>
              </a:ext>
            </a:extLst>
          </p:cNvPr>
          <p:cNvSpPr txBox="1"/>
          <p:nvPr/>
        </p:nvSpPr>
        <p:spPr>
          <a:xfrm>
            <a:off x="495759" y="271875"/>
            <a:ext cx="435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Teach people how to disagree…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883AB-00FA-984F-A090-8F32A250A198}"/>
              </a:ext>
            </a:extLst>
          </p:cNvPr>
          <p:cNvSpPr txBox="1"/>
          <p:nvPr/>
        </p:nvSpPr>
        <p:spPr>
          <a:xfrm>
            <a:off x="10078117" y="6262769"/>
            <a:ext cx="17443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Source: Reitz &amp; Higgins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E5EDE-4D16-104B-B2C3-A54F7354A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63" y="1683668"/>
            <a:ext cx="6019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39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D61B41-EA36-784C-AFF7-F71CCA5F642D}"/>
              </a:ext>
            </a:extLst>
          </p:cNvPr>
          <p:cNvSpPr txBox="1"/>
          <p:nvPr/>
        </p:nvSpPr>
        <p:spPr>
          <a:xfrm>
            <a:off x="495759" y="271875"/>
            <a:ext cx="435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Teach people how to disagree…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883AB-00FA-984F-A090-8F32A250A198}"/>
              </a:ext>
            </a:extLst>
          </p:cNvPr>
          <p:cNvSpPr txBox="1"/>
          <p:nvPr/>
        </p:nvSpPr>
        <p:spPr>
          <a:xfrm>
            <a:off x="10078117" y="6262769"/>
            <a:ext cx="17443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Source: Reitz &amp; Higgins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E5EDE-4D16-104B-B2C3-A54F7354A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385" y="2533807"/>
            <a:ext cx="4516461" cy="2734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C09A50-CD9D-4346-84A4-05945829D2B6}"/>
              </a:ext>
            </a:extLst>
          </p:cNvPr>
          <p:cNvSpPr txBox="1"/>
          <p:nvPr/>
        </p:nvSpPr>
        <p:spPr>
          <a:xfrm>
            <a:off x="495759" y="1915973"/>
            <a:ext cx="61694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Senior people (re)learning how to be challenged</a:t>
            </a:r>
          </a:p>
          <a:p>
            <a:r>
              <a:rPr lang="en-US" dirty="0"/>
              <a:t>	</a:t>
            </a:r>
            <a:r>
              <a:rPr lang="en-US" i="1" dirty="0"/>
              <a:t>- More inquiry, less advocacy</a:t>
            </a:r>
          </a:p>
          <a:p>
            <a:r>
              <a:rPr lang="en-US" i="1" dirty="0"/>
              <a:t>	- Start with orientation to the other</a:t>
            </a:r>
          </a:p>
          <a:p>
            <a:r>
              <a:rPr lang="en-US" i="1" dirty="0"/>
              <a:t>	- Little conversations first</a:t>
            </a:r>
          </a:p>
          <a:p>
            <a:endParaRPr lang="en-US" dirty="0"/>
          </a:p>
          <a:p>
            <a:r>
              <a:rPr lang="en-US" dirty="0"/>
              <a:t>Don’t mistake espoused for actual skills</a:t>
            </a:r>
          </a:p>
          <a:p>
            <a:r>
              <a:rPr lang="en-US" dirty="0"/>
              <a:t>	</a:t>
            </a:r>
            <a:r>
              <a:rPr lang="en-US" i="1" dirty="0"/>
              <a:t>- Catch yourself in the moment</a:t>
            </a:r>
          </a:p>
          <a:p>
            <a:endParaRPr lang="en-US" dirty="0"/>
          </a:p>
          <a:p>
            <a:r>
              <a:rPr lang="en-US" dirty="0"/>
              <a:t>Set up peer and cross-sectional Action Learning Sets</a:t>
            </a:r>
          </a:p>
          <a:p>
            <a:endParaRPr lang="en-US" dirty="0"/>
          </a:p>
          <a:p>
            <a:r>
              <a:rPr lang="en-US" dirty="0"/>
              <a:t>Work with current reality</a:t>
            </a:r>
          </a:p>
          <a:p>
            <a:r>
              <a:rPr lang="en-US" dirty="0"/>
              <a:t>	</a:t>
            </a:r>
            <a:r>
              <a:rPr lang="en-US" i="1" dirty="0"/>
              <a:t>- Change by moving into the adjacent space</a:t>
            </a:r>
          </a:p>
          <a:p>
            <a:endParaRPr lang="en-US" dirty="0"/>
          </a:p>
          <a:p>
            <a:r>
              <a:rPr lang="en-US" dirty="0"/>
              <a:t>Know yourselves</a:t>
            </a:r>
          </a:p>
          <a:p>
            <a:r>
              <a:rPr lang="en-US" dirty="0"/>
              <a:t>	</a:t>
            </a:r>
            <a:r>
              <a:rPr lang="en-US" i="1" dirty="0"/>
              <a:t>- Meta-cognition (AIM) </a:t>
            </a:r>
          </a:p>
        </p:txBody>
      </p:sp>
    </p:spTree>
    <p:extLst>
      <p:ext uri="{BB962C8B-B14F-4D97-AF65-F5344CB8AC3E}">
        <p14:creationId xmlns:p14="http://schemas.microsoft.com/office/powerpoint/2010/main" val="42031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AB9404-9BFA-7C42-91EE-E4D5F43C78CA}"/>
              </a:ext>
            </a:extLst>
          </p:cNvPr>
          <p:cNvSpPr txBox="1"/>
          <p:nvPr/>
        </p:nvSpPr>
        <p:spPr>
          <a:xfrm>
            <a:off x="4810831" y="333127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halkduster" panose="03050602040202020205" pitchFamily="66" charset="77"/>
              </a:rPr>
              <a:t>A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82347-AB36-4845-B0AE-6284CE0EED8C}"/>
              </a:ext>
            </a:extLst>
          </p:cNvPr>
          <p:cNvSpPr txBox="1"/>
          <p:nvPr/>
        </p:nvSpPr>
        <p:spPr>
          <a:xfrm>
            <a:off x="330506" y="1139915"/>
            <a:ext cx="12228724" cy="5046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halkduster" panose="03050602040202020205" pitchFamily="66" charset="77"/>
              </a:rPr>
              <a:t>Activism is about conversational patterns – who gets heard? Who listens? About what?</a:t>
            </a:r>
          </a:p>
          <a:p>
            <a:endParaRPr lang="en-US" sz="2000" dirty="0">
              <a:latin typeface="Chalkduster" panose="03050602040202020205" pitchFamily="66" charset="77"/>
            </a:endParaRPr>
          </a:p>
          <a:p>
            <a:endParaRPr lang="en-US" sz="2000" dirty="0">
              <a:latin typeface="Chalkduster" panose="03050602040202020205" pitchFamily="66" charset="77"/>
            </a:endParaRPr>
          </a:p>
          <a:p>
            <a:r>
              <a:rPr lang="en-US" sz="2000" dirty="0">
                <a:latin typeface="Chalkduster" panose="03050602040202020205" pitchFamily="66" charset="77"/>
              </a:rPr>
              <a:t>Activism is in the eye of the beholder</a:t>
            </a:r>
          </a:p>
          <a:p>
            <a:endParaRPr lang="en-US" sz="2000" dirty="0">
              <a:latin typeface="Chalkduster" panose="03050602040202020205" pitchFamily="66" charset="77"/>
            </a:endParaRPr>
          </a:p>
          <a:p>
            <a:endParaRPr lang="en-US" sz="2000" dirty="0">
              <a:latin typeface="Chalkduster" panose="03050602040202020205" pitchFamily="66" charset="77"/>
            </a:endParaRPr>
          </a:p>
          <a:p>
            <a:r>
              <a:rPr lang="en-US" sz="2000" dirty="0">
                <a:latin typeface="Chalkduster" panose="03050602040202020205" pitchFamily="66" charset="77"/>
              </a:rPr>
              <a:t>Activism is about voices of difference that challenge the status quo (so its all about POWER)</a:t>
            </a:r>
          </a:p>
          <a:p>
            <a:endParaRPr lang="en-US" sz="2000" dirty="0">
              <a:latin typeface="Chalkduster" panose="03050602040202020205" pitchFamily="66" charset="77"/>
            </a:endParaRPr>
          </a:p>
          <a:p>
            <a:endParaRPr lang="en-US" sz="2000" dirty="0">
              <a:latin typeface="Chalkduster" panose="03050602040202020205" pitchFamily="66" charset="77"/>
            </a:endParaRPr>
          </a:p>
          <a:p>
            <a:r>
              <a:rPr lang="en-US" sz="2000" dirty="0">
                <a:latin typeface="Chalkduster" panose="03050602040202020205" pitchFamily="66" charset="77"/>
              </a:rPr>
              <a:t>Senior people see more positive response to activism in their organization than junior people</a:t>
            </a:r>
          </a:p>
          <a:p>
            <a:endParaRPr lang="en-US" sz="2000" dirty="0">
              <a:latin typeface="Chalkduster" panose="03050602040202020205" pitchFamily="66" charset="77"/>
            </a:endParaRPr>
          </a:p>
          <a:p>
            <a:endParaRPr lang="en-US" sz="2000" dirty="0">
              <a:latin typeface="Chalkduster" panose="03050602040202020205" pitchFamily="66" charset="77"/>
            </a:endParaRPr>
          </a:p>
          <a:p>
            <a:r>
              <a:rPr lang="en-US" sz="2000" dirty="0">
                <a:latin typeface="Chalkduster" panose="03050602040202020205" pitchFamily="66" charset="77"/>
              </a:rPr>
              <a:t>The ACTIF framework helps get to grips with a very slippery topic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6923D-9086-694B-9A1D-693BC41579D8}"/>
              </a:ext>
            </a:extLst>
          </p:cNvPr>
          <p:cNvSpPr txBox="1"/>
          <p:nvPr/>
        </p:nvSpPr>
        <p:spPr>
          <a:xfrm>
            <a:off x="9512665" y="6317836"/>
            <a:ext cx="2192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Source: Reitz &amp; Higgins 2021</a:t>
            </a:r>
          </a:p>
        </p:txBody>
      </p:sp>
    </p:spTree>
    <p:extLst>
      <p:ext uri="{BB962C8B-B14F-4D97-AF65-F5344CB8AC3E}">
        <p14:creationId xmlns:p14="http://schemas.microsoft.com/office/powerpoint/2010/main" val="79692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E49B7B84-5A75-B047-B4E6-A8C7F393DAE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62" y="1514475"/>
            <a:ext cx="8669438" cy="4157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DB5517-46DC-BC44-A047-94B7C328D388}"/>
              </a:ext>
            </a:extLst>
          </p:cNvPr>
          <p:cNvSpPr txBox="1"/>
          <p:nvPr/>
        </p:nvSpPr>
        <p:spPr>
          <a:xfrm>
            <a:off x="598990" y="452032"/>
            <a:ext cx="866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you respond depends on where you (REALLY) are and what your intentions 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56E6-8F70-7B46-9899-AED9614E0698}"/>
              </a:ext>
            </a:extLst>
          </p:cNvPr>
          <p:cNvSpPr txBox="1"/>
          <p:nvPr/>
        </p:nvSpPr>
        <p:spPr>
          <a:xfrm>
            <a:off x="9049957" y="6105886"/>
            <a:ext cx="2192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Source: Reitz &amp; Higgins 2021</a:t>
            </a:r>
          </a:p>
        </p:txBody>
      </p:sp>
    </p:spTree>
    <p:extLst>
      <p:ext uri="{BB962C8B-B14F-4D97-AF65-F5344CB8AC3E}">
        <p14:creationId xmlns:p14="http://schemas.microsoft.com/office/powerpoint/2010/main" val="129543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A62ACB-B0B0-A84F-AA35-146C5745AC12}"/>
              </a:ext>
            </a:extLst>
          </p:cNvPr>
          <p:cNvSpPr txBox="1"/>
          <p:nvPr/>
        </p:nvSpPr>
        <p:spPr>
          <a:xfrm>
            <a:off x="295498" y="221113"/>
            <a:ext cx="1109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A Reitz/Higgins research study begun in 2014 into ‘Speaking truth to power’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A88334-B50D-9349-BA36-170B979DF95E}"/>
              </a:ext>
            </a:extLst>
          </p:cNvPr>
          <p:cNvSpPr txBox="1"/>
          <p:nvPr/>
        </p:nvSpPr>
        <p:spPr>
          <a:xfrm>
            <a:off x="295498" y="1085431"/>
            <a:ext cx="11784885" cy="555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867" dirty="0"/>
              <a:t>July 2019: FT Pearson/FT Publishing ‘Speak up: Say what needs to be said and hear what needs to be heard’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867" dirty="0"/>
              <a:t>Harvard Business Review 2017-21 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1867" dirty="0"/>
              <a:t>Do you have advantage blindness? (with Ben Fuchs)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1867" dirty="0"/>
              <a:t>The problem with saying my door is always open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1867" dirty="0"/>
              <a:t>5 questions to ask before you call out someone more powerful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1867" dirty="0"/>
              <a:t>You’re scarier than you think 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1867" b="1" dirty="0"/>
              <a:t>The wrong way to respond to employee activism (with Emma Day-</a:t>
            </a:r>
            <a:r>
              <a:rPr lang="en-US" sz="1867" b="1" dirty="0" err="1"/>
              <a:t>Duro</a:t>
            </a:r>
            <a:r>
              <a:rPr lang="en-US" sz="1867" b="1" dirty="0"/>
              <a:t>)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1867" b="1" dirty="0"/>
              <a:t>Don’t ban politics at work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867" dirty="0" err="1"/>
              <a:t>Hult</a:t>
            </a:r>
            <a:r>
              <a:rPr lang="en-US" sz="1867" dirty="0"/>
              <a:t> </a:t>
            </a:r>
            <a:r>
              <a:rPr lang="en-US" sz="1867" dirty="0" err="1"/>
              <a:t>Ashridge</a:t>
            </a:r>
            <a:r>
              <a:rPr lang="en-US" sz="1867" dirty="0"/>
              <a:t> Research Reports 2017, 2019 and 2021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1867" dirty="0"/>
              <a:t>Being silenced and silencing others: Developing the capacity to speak truth to power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1867" dirty="0"/>
              <a:t>Speaking truth to power: Interim survey results into how people are silenced and silence others at work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1867" b="1" dirty="0"/>
              <a:t>The do’s and don’ts of employee activism</a:t>
            </a:r>
          </a:p>
          <a:p>
            <a:pPr marL="457188" lvl="1"/>
            <a:endParaRPr lang="en-US" sz="1867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867" dirty="0"/>
              <a:t>British Medical Journal Leader (2020) </a:t>
            </a:r>
            <a:r>
              <a:rPr lang="en-US" sz="1867" i="1" dirty="0"/>
              <a:t>Speaking truth to power: Why leaders cannot hear what they need to hear</a:t>
            </a:r>
            <a:r>
              <a:rPr lang="en-US" sz="1867" dirty="0"/>
              <a:t> &amp; Journal of Royal Society Medicine (2019) </a:t>
            </a:r>
            <a:r>
              <a:rPr lang="en-US" sz="1867" i="1" dirty="0"/>
              <a:t>If whistleblowing is the answer: find a better question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867" dirty="0"/>
              <a:t>Sloan Management Review (Winter 2021) </a:t>
            </a:r>
            <a:r>
              <a:rPr lang="en-US" sz="1867" b="1" dirty="0"/>
              <a:t>Leading in an age of employee activism</a:t>
            </a:r>
          </a:p>
        </p:txBody>
      </p:sp>
    </p:spTree>
    <p:extLst>
      <p:ext uri="{BB962C8B-B14F-4D97-AF65-F5344CB8AC3E}">
        <p14:creationId xmlns:p14="http://schemas.microsoft.com/office/powerpoint/2010/main" val="45229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79726-A537-D042-934F-5E9890798ECC}"/>
              </a:ext>
            </a:extLst>
          </p:cNvPr>
          <p:cNvSpPr txBox="1"/>
          <p:nvPr/>
        </p:nvSpPr>
        <p:spPr>
          <a:xfrm>
            <a:off x="1633669" y="2811174"/>
            <a:ext cx="92802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words come to mind when you think of activism </a:t>
            </a:r>
          </a:p>
          <a:p>
            <a:r>
              <a:rPr lang="en-US" sz="3200" dirty="0"/>
              <a:t>and activists?</a:t>
            </a:r>
          </a:p>
        </p:txBody>
      </p:sp>
    </p:spTree>
    <p:extLst>
      <p:ext uri="{BB962C8B-B14F-4D97-AF65-F5344CB8AC3E}">
        <p14:creationId xmlns:p14="http://schemas.microsoft.com/office/powerpoint/2010/main" val="399991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FB02D5D9-7950-CB46-AF36-3408023E32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45" y="1279525"/>
            <a:ext cx="5731510" cy="4298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77E043-E1F0-1A4C-8CA0-D6A811794EE4}"/>
              </a:ext>
            </a:extLst>
          </p:cNvPr>
          <p:cNvSpPr txBox="1"/>
          <p:nvPr/>
        </p:nvSpPr>
        <p:spPr>
          <a:xfrm>
            <a:off x="9215209" y="6197569"/>
            <a:ext cx="2192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Source: Reitz &amp; Higgins 2021</a:t>
            </a:r>
          </a:p>
        </p:txBody>
      </p:sp>
    </p:spTree>
    <p:extLst>
      <p:ext uri="{BB962C8B-B14F-4D97-AF65-F5344CB8AC3E}">
        <p14:creationId xmlns:p14="http://schemas.microsoft.com/office/powerpoint/2010/main" val="163412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AE9CC2-E65B-8143-BC4E-50D962262536}"/>
              </a:ext>
            </a:extLst>
          </p:cNvPr>
          <p:cNvSpPr/>
          <p:nvPr/>
        </p:nvSpPr>
        <p:spPr>
          <a:xfrm>
            <a:off x="4187152" y="368771"/>
            <a:ext cx="7484125" cy="612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en-GB" sz="1600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Emotional  		</a:t>
            </a:r>
            <a:r>
              <a:rPr lang="en-GB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Passionate, strong feelings, drive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itchFamily="2" charset="2"/>
              <a:buChar char=""/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en-GB" sz="1600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Committed  		</a:t>
            </a:r>
            <a:r>
              <a:rPr lang="en-GB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Cares, believes, takes action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itchFamily="2" charset="2"/>
              <a:buChar char=""/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en-GB" sz="1600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Political 			</a:t>
            </a:r>
            <a:r>
              <a:rPr lang="en-GB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Revolutionary, radical, social justice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itchFamily="2" charset="2"/>
              <a:buChar char=""/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en-GB" sz="1600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Courageous/Tenacious  	</a:t>
            </a:r>
            <a:r>
              <a:rPr lang="en-GB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Brave, independent, visible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itchFamily="2" charset="2"/>
              <a:buChar char=""/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en-GB" sz="1600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Arrogant  			</a:t>
            </a:r>
            <a:r>
              <a:rPr lang="en-GB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Opinionated, out-of-touch, busy-bodies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itchFamily="2" charset="2"/>
              <a:buChar char=""/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en-GB" sz="1600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Disruptive  		</a:t>
            </a:r>
            <a:r>
              <a:rPr lang="en-GB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Non-conformist, challengers, trouble-makers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itchFamily="2" charset="2"/>
              <a:buChar char=""/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en-GB" sz="1600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Attention seeking  		</a:t>
            </a:r>
            <a:r>
              <a:rPr lang="en-GB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Self-publicity, virtue signalling, going along for the ride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itchFamily="2" charset="2"/>
              <a:buChar char=""/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en-GB" sz="1600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Irrelevant 			</a:t>
            </a:r>
            <a:r>
              <a:rPr lang="en-GB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Ignored, hippy, misfit</a:t>
            </a:r>
          </a:p>
          <a:p>
            <a:pPr lvl="0">
              <a:lnSpc>
                <a:spcPct val="115000"/>
              </a:lnSpc>
              <a:spcAft>
                <a:spcPts val="600"/>
              </a:spcAft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600"/>
              </a:spcAft>
            </a:pPr>
            <a:r>
              <a:rPr lang="en-GB" sz="1600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Engaging  			</a:t>
            </a:r>
            <a:r>
              <a:rPr lang="en-GB" sz="16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Changemaker, belief spreader, empowering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93CB0-FEE3-9044-ADF8-83F77D325906}"/>
              </a:ext>
            </a:extLst>
          </p:cNvPr>
          <p:cNvSpPr txBox="1"/>
          <p:nvPr/>
        </p:nvSpPr>
        <p:spPr>
          <a:xfrm>
            <a:off x="496106" y="2828835"/>
            <a:ext cx="2953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Activism is in the eye of the beholder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456C1-740D-B146-BBA3-0D772B3F7D22}"/>
              </a:ext>
            </a:extLst>
          </p:cNvPr>
          <p:cNvSpPr txBox="1"/>
          <p:nvPr/>
        </p:nvSpPr>
        <p:spPr>
          <a:xfrm>
            <a:off x="520723" y="6339188"/>
            <a:ext cx="2192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Source: Reitz &amp; Higgins 2021</a:t>
            </a:r>
          </a:p>
        </p:txBody>
      </p:sp>
    </p:spTree>
    <p:extLst>
      <p:ext uri="{BB962C8B-B14F-4D97-AF65-F5344CB8AC3E}">
        <p14:creationId xmlns:p14="http://schemas.microsoft.com/office/powerpoint/2010/main" val="103629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19C9A7-E9F9-F746-9336-98ABF37528A7}"/>
              </a:ext>
            </a:extLst>
          </p:cNvPr>
          <p:cNvSpPr txBox="1"/>
          <p:nvPr/>
        </p:nvSpPr>
        <p:spPr>
          <a:xfrm>
            <a:off x="634602" y="573268"/>
            <a:ext cx="1030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Exploring personal and organizational responses to emerging activist agendas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650DA-007E-3B46-9B85-D21758A2E929}"/>
              </a:ext>
            </a:extLst>
          </p:cNvPr>
          <p:cNvSpPr txBox="1"/>
          <p:nvPr/>
        </p:nvSpPr>
        <p:spPr>
          <a:xfrm>
            <a:off x="8157590" y="6230620"/>
            <a:ext cx="2192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Source: Reitz &amp; Higgins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959A6-9BA2-5F40-AFFC-18C7D8970D52}"/>
              </a:ext>
            </a:extLst>
          </p:cNvPr>
          <p:cNvSpPr txBox="1"/>
          <p:nvPr/>
        </p:nvSpPr>
        <p:spPr>
          <a:xfrm>
            <a:off x="836032" y="1964586"/>
            <a:ext cx="10519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A definition</a:t>
            </a:r>
            <a:r>
              <a:rPr lang="en-US" sz="2400" dirty="0"/>
              <a:t>… </a:t>
            </a:r>
            <a:r>
              <a:rPr lang="en-US" sz="2400" i="1" dirty="0"/>
              <a:t>voices of difference that challenge the established status quo as to who gets heard and/or what should be included in the formal organizational agenda </a:t>
            </a:r>
          </a:p>
          <a:p>
            <a:endParaRPr lang="en-US" sz="2400" dirty="0"/>
          </a:p>
          <a:p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What follows: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100" dirty="0"/>
              <a:t>A framework for assessing a range of responses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100" dirty="0"/>
              <a:t>A framework for exploring what triggers of smothers a response (ACTIF)</a:t>
            </a:r>
          </a:p>
        </p:txBody>
      </p:sp>
    </p:spTree>
    <p:extLst>
      <p:ext uri="{BB962C8B-B14F-4D97-AF65-F5344CB8AC3E}">
        <p14:creationId xmlns:p14="http://schemas.microsoft.com/office/powerpoint/2010/main" val="104950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E49B7B84-5A75-B047-B4E6-A8C7F393DAE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62" y="1514475"/>
            <a:ext cx="8669438" cy="4157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DB5517-46DC-BC44-A047-94B7C328D388}"/>
              </a:ext>
            </a:extLst>
          </p:cNvPr>
          <p:cNvSpPr txBox="1"/>
          <p:nvPr/>
        </p:nvSpPr>
        <p:spPr>
          <a:xfrm>
            <a:off x="598990" y="452032"/>
            <a:ext cx="866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you respond depends on where you (REALLY) are and what your intentions 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856E6-8F70-7B46-9899-AED9614E0698}"/>
              </a:ext>
            </a:extLst>
          </p:cNvPr>
          <p:cNvSpPr txBox="1"/>
          <p:nvPr/>
        </p:nvSpPr>
        <p:spPr>
          <a:xfrm>
            <a:off x="9049957" y="6105886"/>
            <a:ext cx="2192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Source: Reitz &amp; Higgins 2021</a:t>
            </a:r>
          </a:p>
        </p:txBody>
      </p:sp>
    </p:spTree>
    <p:extLst>
      <p:ext uri="{BB962C8B-B14F-4D97-AF65-F5344CB8AC3E}">
        <p14:creationId xmlns:p14="http://schemas.microsoft.com/office/powerpoint/2010/main" val="311654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2DBC921-185C-4CEC-A67D-97D62C3CB9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299739"/>
              </p:ext>
            </p:extLst>
          </p:nvPr>
        </p:nvGraphicFramePr>
        <p:xfrm>
          <a:off x="1716830" y="1813386"/>
          <a:ext cx="8497551" cy="4750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BE1AA5-53F7-469C-9BD3-90A511234BDC}"/>
              </a:ext>
            </a:extLst>
          </p:cNvPr>
          <p:cNvCxnSpPr>
            <a:cxnSpLocks/>
          </p:cNvCxnSpPr>
          <p:nvPr/>
        </p:nvCxnSpPr>
        <p:spPr>
          <a:xfrm>
            <a:off x="3134468" y="3877937"/>
            <a:ext cx="2058955" cy="622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8A4073-480D-4A69-AC29-A66C55047C49}"/>
              </a:ext>
            </a:extLst>
          </p:cNvPr>
          <p:cNvCxnSpPr>
            <a:cxnSpLocks/>
          </p:cNvCxnSpPr>
          <p:nvPr/>
        </p:nvCxnSpPr>
        <p:spPr>
          <a:xfrm flipV="1">
            <a:off x="7422396" y="2841171"/>
            <a:ext cx="1680965" cy="93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871B1EC9-2127-4841-AEB6-30F948226D97}"/>
              </a:ext>
            </a:extLst>
          </p:cNvPr>
          <p:cNvSpPr/>
          <p:nvPr/>
        </p:nvSpPr>
        <p:spPr>
          <a:xfrm>
            <a:off x="9369844" y="2948478"/>
            <a:ext cx="315960" cy="254271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F6DA19E-21B2-443A-B801-AAC55B8321C2}"/>
              </a:ext>
            </a:extLst>
          </p:cNvPr>
          <p:cNvSpPr/>
          <p:nvPr/>
        </p:nvSpPr>
        <p:spPr>
          <a:xfrm>
            <a:off x="9367702" y="1968759"/>
            <a:ext cx="318103" cy="8724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13142-469D-4D5F-8206-3BBDB2BD5102}"/>
              </a:ext>
            </a:extLst>
          </p:cNvPr>
          <p:cNvSpPr txBox="1"/>
          <p:nvPr/>
        </p:nvSpPr>
        <p:spPr>
          <a:xfrm>
            <a:off x="9766277" y="2220300"/>
            <a:ext cx="78111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1" dirty="0"/>
              <a:t>Reactive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8E714-475D-4143-82CC-45953CDCE39B}"/>
              </a:ext>
            </a:extLst>
          </p:cNvPr>
          <p:cNvSpPr txBox="1"/>
          <p:nvPr/>
        </p:nvSpPr>
        <p:spPr>
          <a:xfrm>
            <a:off x="9685804" y="4042816"/>
            <a:ext cx="84221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1" dirty="0"/>
              <a:t>Proactive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9E65AD-73D2-4B5C-937C-474B65C6EC7D}"/>
              </a:ext>
            </a:extLst>
          </p:cNvPr>
          <p:cNvCxnSpPr>
            <a:cxnSpLocks/>
          </p:cNvCxnSpPr>
          <p:nvPr/>
        </p:nvCxnSpPr>
        <p:spPr>
          <a:xfrm flipV="1">
            <a:off x="5193423" y="2876942"/>
            <a:ext cx="2205749" cy="100099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2B3B5C98-F512-44CB-9173-7FC5072FAFA8}"/>
              </a:ext>
            </a:extLst>
          </p:cNvPr>
          <p:cNvSpPr txBox="1">
            <a:spLocks/>
          </p:cNvSpPr>
          <p:nvPr/>
        </p:nvSpPr>
        <p:spPr>
          <a:xfrm>
            <a:off x="2013631" y="209737"/>
            <a:ext cx="75966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4000" dirty="0">
              <a:latin typeface="+mn-lt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7DE3886-B3FB-4821-96D4-798164DBA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4413" y="6560633"/>
            <a:ext cx="4351867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457200" indent="-212725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914400" indent="-169863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371600" indent="-169863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1828800" indent="-169863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indent="-169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indent="-169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indent="-169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indent="-169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defTabSz="1219140">
              <a:spcBef>
                <a:spcPct val="0"/>
              </a:spcBef>
              <a:buNone/>
            </a:pPr>
            <a:r>
              <a:rPr lang="en-GB" altLang="en-US" sz="1200" dirty="0">
                <a:latin typeface="Calibri" panose="020F0502020204030204" pitchFamily="34" charset="0"/>
                <a:ea typeface="Proxima Nova" pitchFamily="2" charset="0"/>
                <a:cs typeface="Calibri" panose="020F0502020204030204" pitchFamily="34" charset="0"/>
              </a:rPr>
              <a:t>Reitz, M. and Higgins, J. (2021)</a:t>
            </a:r>
            <a:endParaRPr lang="en-GB" altLang="en-US" sz="1200" dirty="0">
              <a:solidFill>
                <a:schemeClr val="bg1"/>
              </a:solidFill>
              <a:latin typeface="Proxima Nova" pitchFamily="2" charset="0"/>
              <a:ea typeface="Proxima Nova" pitchFamily="2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DFA47-6C9C-4F39-93BC-03D9EB2F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81" y="154819"/>
            <a:ext cx="10554159" cy="1211985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Response to employee ‘activism’ is in the eye of the beholder</a:t>
            </a:r>
          </a:p>
        </p:txBody>
      </p:sp>
    </p:spTree>
    <p:extLst>
      <p:ext uri="{BB962C8B-B14F-4D97-AF65-F5344CB8AC3E}">
        <p14:creationId xmlns:p14="http://schemas.microsoft.com/office/powerpoint/2010/main" val="260324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1075</Words>
  <Application>Microsoft Macintosh PowerPoint</Application>
  <PresentationFormat>Widescreen</PresentationFormat>
  <Paragraphs>186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Chalkduster</vt:lpstr>
      <vt:lpstr>Helvetica</vt:lpstr>
      <vt:lpstr>Proxima Nova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Response to employee ‘activism’ is in the eye of the beholder</vt:lpstr>
      <vt:lpstr>Leaders can get stuck in an ‘optimism bubble’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Higgins</dc:creator>
  <cp:lastModifiedBy>John Higgins</cp:lastModifiedBy>
  <cp:revision>37</cp:revision>
  <dcterms:created xsi:type="dcterms:W3CDTF">2021-06-24T14:26:59Z</dcterms:created>
  <dcterms:modified xsi:type="dcterms:W3CDTF">2021-07-28T10:59:00Z</dcterms:modified>
</cp:coreProperties>
</file>