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68" r:id="rId3"/>
    <p:sldId id="369" r:id="rId4"/>
    <p:sldId id="370" r:id="rId5"/>
    <p:sldId id="381" r:id="rId6"/>
    <p:sldId id="378" r:id="rId7"/>
    <p:sldId id="379" r:id="rId8"/>
    <p:sldId id="376" r:id="rId9"/>
    <p:sldId id="380" r:id="rId10"/>
    <p:sldId id="377" r:id="rId11"/>
    <p:sldId id="367" r:id="rId12"/>
    <p:sldId id="371" r:id="rId13"/>
    <p:sldId id="372" r:id="rId14"/>
    <p:sldId id="386" r:id="rId15"/>
    <p:sldId id="373" r:id="rId16"/>
    <p:sldId id="374" r:id="rId17"/>
    <p:sldId id="375" r:id="rId18"/>
    <p:sldId id="385" r:id="rId19"/>
    <p:sldId id="382" r:id="rId20"/>
    <p:sldId id="383" r:id="rId21"/>
    <p:sldId id="384" r:id="rId22"/>
    <p:sldId id="38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9713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704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7696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8703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9720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21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3821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09668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4811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4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87516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8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10961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10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233985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71BEE-A306-46B1-A55F-F0423F3FDD5B}" type="slidenum">
              <a:rPr lang="en-US" b="0"/>
              <a:pPr/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243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8807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2991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repeatCount="indefinite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7</a:t>
            </a:r>
            <a:br>
              <a:rPr lang="en-US" sz="3200" dirty="0" smtClean="0"/>
            </a:br>
            <a:r>
              <a:rPr lang="en-US" sz="3200" dirty="0" smtClean="0"/>
              <a:t>Priority Queues and Graph Representations and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Priority Queue Implementations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481" y="3839547"/>
            <a:ext cx="7529805" cy="891073"/>
          </a:xfrm>
        </p:spPr>
        <p:txBody>
          <a:bodyPr/>
          <a:lstStyle/>
          <a:p>
            <a:pPr eaLnBrk="1" hangingPunct="1"/>
            <a:r>
              <a:rPr lang="en-US" dirty="0" smtClean="0"/>
              <a:t>Efficiency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3608" y="4590045"/>
              <a:ext cx="6276392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19470"/>
                    <a:gridCol w="1464906"/>
                    <a:gridCol w="1539551"/>
                    <a:gridCol w="145246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Enqueue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Dequeue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Unsorted</a:t>
                          </a:r>
                          <a:r>
                            <a:rPr lang="en-US" baseline="0" dirty="0" smtClean="0"/>
                            <a:t> Array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Sorted Array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310078"/>
                  </p:ext>
                </p:extLst>
              </p:nvPr>
            </p:nvGraphicFramePr>
            <p:xfrm>
              <a:off x="1343608" y="4590045"/>
              <a:ext cx="6276392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19470"/>
                    <a:gridCol w="1464906"/>
                    <a:gridCol w="1539551"/>
                    <a:gridCol w="145246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Enqueue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Dequeue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Average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Unsorted</a:t>
                          </a:r>
                          <a:r>
                            <a:rPr lang="en-US" baseline="0" dirty="0" smtClean="0"/>
                            <a:t> Array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000" t="-106452" r="-20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3439" t="-106452" r="-9604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3193" t="-106452" r="-2101" b="-21935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Sorted Array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000" t="-209836" r="-2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3439" t="-209836" r="-960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3193" t="-209836" r="-2101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5000" t="-309836" r="-206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3439" t="-309836" r="-9604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3193" t="-309836" r="-2101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7097" y="1417638"/>
            <a:ext cx="7529805" cy="89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Correspondence to sort algorithm</a:t>
            </a:r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  <a:p>
            <a:pPr eaLnBrk="1" hangingPunct="1"/>
            <a:endParaRPr lang="en-US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1383" y="2096796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 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  <a:r>
                        <a:rPr lang="en-US" baseline="0" dirty="0" smtClean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 Sort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0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Priority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Operations in </a:t>
            </a:r>
            <a:r>
              <a:rPr lang="en-US" b="1" dirty="0" smtClean="0">
                <a:latin typeface="Courier New" panose="02070309020205020404" pitchFamily="49" charset="0"/>
              </a:rPr>
              <a:t>Queue</a:t>
            </a:r>
            <a:r>
              <a:rPr lang="en-US" dirty="0" smtClean="0"/>
              <a:t> interface </a:t>
            </a:r>
          </a:p>
          <a:p>
            <a:pPr lvl="1" eaLnBrk="1" hangingPunct="1"/>
            <a:r>
              <a:rPr lang="en-US" dirty="0" err="1" smtClean="0"/>
              <a:t>Enqueue</a:t>
            </a:r>
            <a:r>
              <a:rPr lang="en-US" dirty="0" smtClean="0"/>
              <a:t> operation </a:t>
            </a:r>
            <a:r>
              <a:rPr lang="en-US" b="1" dirty="0" smtClean="0">
                <a:latin typeface="Courier New" panose="02070309020205020404" pitchFamily="49" charset="0"/>
              </a:rPr>
              <a:t>offer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</a:rPr>
              <a:t>add</a:t>
            </a:r>
          </a:p>
          <a:p>
            <a:pPr lvl="1" eaLnBrk="1" hangingPunct="1"/>
            <a:r>
              <a:rPr lang="en-US" dirty="0" err="1" smtClean="0"/>
              <a:t>Dequeue</a:t>
            </a:r>
            <a:r>
              <a:rPr lang="en-US" dirty="0" smtClean="0"/>
              <a:t> operation </a:t>
            </a:r>
            <a:r>
              <a:rPr lang="en-US" b="1" dirty="0" smtClean="0">
                <a:latin typeface="Courier New" panose="02070309020205020404" pitchFamily="49" charset="0"/>
              </a:rPr>
              <a:t>poll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</a:rPr>
              <a:t>remove</a:t>
            </a:r>
          </a:p>
          <a:p>
            <a:pPr eaLnBrk="1" hangingPunct="1"/>
            <a:r>
              <a:rPr lang="en-US" dirty="0" smtClean="0"/>
              <a:t>Implementation of Priority Queue</a:t>
            </a:r>
          </a:p>
          <a:p>
            <a:pPr lvl="1" eaLnBrk="1" hangingPunct="1"/>
            <a:r>
              <a:rPr lang="en-US" sz="3200" dirty="0" smtClean="0"/>
              <a:t>Uses a heap</a:t>
            </a:r>
          </a:p>
          <a:p>
            <a:pPr lvl="1" eaLnBrk="1" hangingPunct="1"/>
            <a:r>
              <a:rPr lang="en-US" sz="3200" dirty="0" smtClean="0"/>
              <a:t>Why not use a list implementation?</a:t>
            </a:r>
          </a:p>
          <a:p>
            <a:pPr lvl="2" eaLnBrk="1" hangingPunct="1"/>
            <a:r>
              <a:rPr lang="en-US" dirty="0" smtClean="0"/>
              <a:t>Array or linked representation?</a:t>
            </a:r>
          </a:p>
          <a:p>
            <a:pPr lvl="2" eaLnBrk="1" hangingPunct="1"/>
            <a:r>
              <a:rPr lang="en-US" dirty="0" smtClean="0"/>
              <a:t>Sorted or unsorted?</a:t>
            </a:r>
            <a:endParaRPr lang="en-US" dirty="0"/>
          </a:p>
          <a:p>
            <a:pPr lvl="2"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components</a:t>
            </a:r>
          </a:p>
          <a:p>
            <a:pPr lvl="1" eaLnBrk="1" hangingPunct="1"/>
            <a:r>
              <a:rPr lang="en-US" dirty="0" smtClean="0"/>
              <a:t>Vertices (Nodes)</a:t>
            </a:r>
          </a:p>
          <a:p>
            <a:pPr lvl="1" eaLnBrk="1" hangingPunct="1"/>
            <a:r>
              <a:rPr lang="en-US" dirty="0" smtClean="0"/>
              <a:t>Edges</a:t>
            </a:r>
          </a:p>
          <a:p>
            <a:pPr eaLnBrk="1" hangingPunct="1"/>
            <a:r>
              <a:rPr lang="en-US" dirty="0" smtClean="0"/>
              <a:t>Types of graphs</a:t>
            </a:r>
          </a:p>
          <a:p>
            <a:pPr lvl="1" eaLnBrk="1" hangingPunct="1"/>
            <a:r>
              <a:rPr lang="en-US" dirty="0" smtClean="0"/>
              <a:t>Undirected</a:t>
            </a:r>
          </a:p>
          <a:p>
            <a:pPr lvl="1" eaLnBrk="1" hangingPunct="1"/>
            <a:r>
              <a:rPr lang="en-US" dirty="0" smtClean="0"/>
              <a:t>Directed</a:t>
            </a:r>
          </a:p>
          <a:p>
            <a:pPr lvl="1" eaLnBrk="1" hangingPunct="1"/>
            <a:r>
              <a:rPr lang="en-US" dirty="0" smtClean="0"/>
              <a:t>Weighted</a:t>
            </a:r>
          </a:p>
          <a:p>
            <a:pPr eaLnBrk="1" hangingPunct="1"/>
            <a:r>
              <a:rPr lang="en-US" dirty="0" smtClean="0"/>
              <a:t>Path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3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Adjacency Matrix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square Boolean matrix in which an entry is true when an edge is present</a:t>
            </a:r>
          </a:p>
          <a:p>
            <a:pPr eaLnBrk="1" hangingPunct="1"/>
            <a:r>
              <a:rPr lang="en-US" dirty="0" smtClean="0"/>
              <a:t>In an undirected graph, it would be a symmetric matrix</a:t>
            </a:r>
          </a:p>
          <a:p>
            <a:pPr eaLnBrk="1" hangingPunct="1"/>
            <a:r>
              <a:rPr lang="en-US" dirty="0" smtClean="0"/>
              <a:t>Type declarations</a:t>
            </a:r>
          </a:p>
          <a:p>
            <a:pPr marL="457200" lvl="1" indent="0"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VERTICES = 25; private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[][] matrix = new</a:t>
            </a:r>
            <a:b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[VERTICES][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VERTICES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8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37" y="1329249"/>
            <a:ext cx="6835726" cy="50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of </a:t>
            </a:r>
            <a:r>
              <a:rPr lang="en-US" smtClean="0"/>
              <a:t>Adjacency Lists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array of linked (or array) lists that represent adjacent edges</a:t>
            </a:r>
          </a:p>
          <a:p>
            <a:pPr eaLnBrk="1" hangingPunct="1"/>
            <a:r>
              <a:rPr lang="en-US" dirty="0" smtClean="0"/>
              <a:t>Efficient in memory usage when the graph is sparse</a:t>
            </a:r>
          </a:p>
          <a:p>
            <a:pPr eaLnBrk="1" hangingPunct="1"/>
            <a:r>
              <a:rPr lang="en-US" dirty="0" smtClean="0"/>
              <a:t>Type declarations</a:t>
            </a:r>
          </a:p>
          <a:p>
            <a:pPr marL="400050" lvl="2" indent="0" eaLnBrk="1" hangingPunct="1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VERTICES = 25; private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LinkedList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[] edges =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LinkedList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[VERTICES];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3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 of Adjacency Lists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linked (or array) list of linked (or array) lists that </a:t>
            </a:r>
            <a:r>
              <a:rPr lang="en-US" dirty="0"/>
              <a:t>represent adjacent </a:t>
            </a:r>
            <a:r>
              <a:rPr lang="en-US" dirty="0" smtClean="0"/>
              <a:t>edges</a:t>
            </a:r>
          </a:p>
          <a:p>
            <a:pPr eaLnBrk="1" hangingPunct="1"/>
            <a:r>
              <a:rPr lang="en-US" dirty="0" smtClean="0"/>
              <a:t>Allows number of vertices to grow at run-time</a:t>
            </a:r>
          </a:p>
          <a:p>
            <a:pPr eaLnBrk="1" hangingPunct="1"/>
            <a:r>
              <a:rPr lang="en-US" dirty="0" smtClean="0"/>
              <a:t>Type declarations</a:t>
            </a:r>
          </a:p>
          <a:p>
            <a:pPr marL="400050" lvl="1" indent="0"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List&lt;List&lt;Integer&gt;&gt; edges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b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5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Fully Linked Adjacency List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 class Vertex&lt;E&gt;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{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E element;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Edge&lt;E&gt;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firstEdge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Vertex&lt;E&gt;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nextVertex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private static class Edge&lt;E&gt;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{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Vertex&lt;E&gt; vertex;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Edge&lt;E&gt;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nextEdge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8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Linked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1" y="1344864"/>
            <a:ext cx="7406438" cy="50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Cycles or Circuits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Undirected graph</a:t>
            </a:r>
          </a:p>
          <a:p>
            <a:pPr lvl="1" eaLnBrk="1" hangingPunct="1"/>
            <a:r>
              <a:rPr lang="en-US" dirty="0" smtClean="0"/>
              <a:t>A cycle must have at least three edges</a:t>
            </a:r>
          </a:p>
          <a:p>
            <a:pPr lvl="1" eaLnBrk="1" hangingPunct="1"/>
            <a:r>
              <a:rPr lang="en-US" dirty="0" smtClean="0"/>
              <a:t>Cycle detection requires avoiding return to previous vertex with depth-first search</a:t>
            </a:r>
          </a:p>
          <a:p>
            <a:pPr lvl="1" eaLnBrk="1" hangingPunct="1"/>
            <a:r>
              <a:rPr lang="en-US" dirty="0" smtClean="0"/>
              <a:t>A second mark is needed</a:t>
            </a:r>
          </a:p>
          <a:p>
            <a:pPr lvl="1" eaLnBrk="1" hangingPunct="1"/>
            <a:r>
              <a:rPr lang="en-US" dirty="0" smtClean="0"/>
              <a:t>A search must be begun from all vertices </a:t>
            </a:r>
          </a:p>
          <a:p>
            <a:pPr eaLnBrk="1" hangingPunct="1"/>
            <a:r>
              <a:rPr lang="en-US" dirty="0" smtClean="0"/>
              <a:t>Directed graph</a:t>
            </a:r>
          </a:p>
          <a:p>
            <a:pPr lvl="1" eaLnBrk="1" hangingPunct="1"/>
            <a:r>
              <a:rPr lang="en-US" dirty="0" smtClean="0"/>
              <a:t>Edges must all go in the same direction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9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 Binary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complete binary tree is a binary tree with the following property </a:t>
            </a:r>
          </a:p>
          <a:p>
            <a:pPr lvl="1" eaLnBrk="1" hangingPunct="1"/>
            <a:r>
              <a:rPr lang="en-US" dirty="0" smtClean="0"/>
              <a:t>All levels are full except the bottom</a:t>
            </a:r>
          </a:p>
          <a:p>
            <a:pPr lvl="1" eaLnBrk="1" hangingPunct="1"/>
            <a:r>
              <a:rPr lang="en-US" dirty="0" smtClean="0"/>
              <a:t>On the bottom level all leaves are to the left of all missing nodes</a:t>
            </a:r>
          </a:p>
          <a:p>
            <a:pPr eaLnBrk="1" hangingPunct="1"/>
            <a:r>
              <a:rPr lang="en-US" dirty="0" smtClean="0"/>
              <a:t>Shape of a complete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32" y="4327894"/>
            <a:ext cx="2810813" cy="14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Connectedness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Undirected graph</a:t>
            </a:r>
          </a:p>
          <a:p>
            <a:pPr lvl="1" eaLnBrk="1" hangingPunct="1"/>
            <a:r>
              <a:rPr lang="en-US" dirty="0" err="1" smtClean="0"/>
              <a:t>Connectness</a:t>
            </a:r>
            <a:r>
              <a:rPr lang="en-US" dirty="0" smtClean="0"/>
              <a:t> can be determined by preforming a search and checking whether each node is marked</a:t>
            </a:r>
          </a:p>
          <a:p>
            <a:pPr eaLnBrk="1" hangingPunct="1"/>
            <a:r>
              <a:rPr lang="en-US" dirty="0" smtClean="0"/>
              <a:t>Directed graph</a:t>
            </a:r>
          </a:p>
          <a:p>
            <a:pPr lvl="1" eaLnBrk="1" hangingPunct="1"/>
            <a:r>
              <a:rPr lang="en-US" dirty="0" smtClean="0"/>
              <a:t>Strongly connected means connected in a directed sense</a:t>
            </a:r>
          </a:p>
          <a:p>
            <a:pPr lvl="1" eaLnBrk="1" hangingPunct="1"/>
            <a:r>
              <a:rPr lang="en-US" dirty="0" smtClean="0"/>
              <a:t>Weakly connected means connected in an undirected sense</a:t>
            </a:r>
          </a:p>
        </p:txBody>
      </p:sp>
    </p:spTree>
    <p:extLst>
      <p:ext uri="{BB962C8B-B14F-4D97-AF65-F5344CB8AC3E}">
        <p14:creationId xmlns:p14="http://schemas.microsoft.com/office/powerpoint/2010/main" val="10169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Connected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disjoint union can be used to determine the connected components of a graph</a:t>
            </a:r>
          </a:p>
          <a:p>
            <a:pPr eaLnBrk="1" hangingPunct="1"/>
            <a:r>
              <a:rPr lang="en-US" dirty="0" smtClean="0"/>
              <a:t>A depth-first sweep can be used also</a:t>
            </a:r>
          </a:p>
          <a:p>
            <a:pPr eaLnBrk="1" hangingPunct="1"/>
            <a:r>
              <a:rPr lang="en-US" dirty="0" smtClean="0"/>
              <a:t>In a directed graph there are two kinds</a:t>
            </a:r>
          </a:p>
          <a:p>
            <a:pPr lvl="1" eaLnBrk="1" hangingPunct="1"/>
            <a:r>
              <a:rPr lang="en-US" dirty="0" smtClean="0"/>
              <a:t>Strongly connected components</a:t>
            </a:r>
          </a:p>
          <a:p>
            <a:pPr lvl="1" eaLnBrk="1" hangingPunct="1"/>
            <a:r>
              <a:rPr lang="en-US" dirty="0" smtClean="0"/>
              <a:t>Weakly connected components</a:t>
            </a:r>
          </a:p>
          <a:p>
            <a:pPr eaLnBrk="1" hangingPunct="1"/>
            <a:r>
              <a:rPr lang="en-US" dirty="0" smtClean="0"/>
              <a:t>Component or condensation graph</a:t>
            </a:r>
          </a:p>
          <a:p>
            <a:pPr lvl="1" eaLnBrk="1" hangingPunct="1"/>
            <a:r>
              <a:rPr lang="en-US" dirty="0" smtClean="0"/>
              <a:t>Reduces connected components to a vertices</a:t>
            </a:r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4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9" y="1500187"/>
            <a:ext cx="7011001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 order property (max-heap)</a:t>
            </a:r>
          </a:p>
          <a:p>
            <a:pPr lvl="1" eaLnBrk="1" hangingPunct="1"/>
            <a:r>
              <a:rPr lang="en-US" dirty="0" smtClean="0"/>
              <a:t>The value in all nodes except the root must be less than or equal to the value in its parent</a:t>
            </a:r>
          </a:p>
          <a:p>
            <a:pPr eaLnBrk="1" hangingPunct="1"/>
            <a:r>
              <a:rPr lang="en-US" dirty="0" smtClean="0"/>
              <a:t>A heap is a complete binary tree that has the heap order property</a:t>
            </a:r>
          </a:p>
          <a:p>
            <a:pPr eaLnBrk="1" hangingPunct="1"/>
            <a:r>
              <a:rPr lang="en-US" dirty="0" smtClean="0"/>
              <a:t>A heap is a partially sorted data structure</a:t>
            </a:r>
          </a:p>
          <a:p>
            <a:pPr eaLnBrk="1" hangingPunct="1"/>
            <a:r>
              <a:rPr lang="en-US" dirty="0" smtClean="0"/>
              <a:t>A heap can be easily stored in an array using a level-order enumeration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sz="2800" dirty="0"/>
          </a:p>
          <a:p>
            <a:pPr marL="400050" lvl="2" indent="0" eaLnBrk="1" hangingPunct="1">
              <a:buNone/>
            </a:pPr>
            <a:endParaRPr lang="en-US" sz="2800" dirty="0"/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4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Parent/Child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Array location of parent/child nodes</a:t>
                </a:r>
              </a:p>
              <a:p>
                <a:pPr lvl="1" eaLnBrk="1" hangingPunct="1"/>
                <a:r>
                  <a:rPr lang="en-US" dirty="0" smtClean="0"/>
                  <a:t>Parent(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&gt; 1</a:t>
                </a:r>
              </a:p>
              <a:p>
                <a:pPr lvl="1" eaLnBrk="1" hangingPunct="1"/>
                <a:r>
                  <a:rPr lang="en-US" dirty="0" err="1" smtClean="0"/>
                  <a:t>LeftChild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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 smtClean="0"/>
              </a:p>
              <a:p>
                <a:pPr lvl="1" eaLnBrk="1" hangingPunct="1"/>
                <a:r>
                  <a:rPr lang="en-US" dirty="0" err="1" smtClean="0"/>
                  <a:t>RightChild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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2" eaLnBrk="1" hangingPunct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total number of nodes</a:t>
                </a:r>
              </a:p>
              <a:p>
                <a:pPr eaLnBrk="1" hangingPunct="1"/>
                <a:r>
                  <a:rPr lang="en-US" dirty="0" smtClean="0"/>
                  <a:t>The root has no parent</a:t>
                </a:r>
              </a:p>
              <a:p>
                <a:pPr eaLnBrk="1" hangingPunct="1"/>
                <a:r>
                  <a:rPr lang="en-US" dirty="0" smtClean="0"/>
                  <a:t>One leaf node may have a left child, all others have no children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1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Order Enumeration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24" y="1417638"/>
            <a:ext cx="6027751" cy="49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Enqueue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337"/>
            <a:ext cx="9144000" cy="4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Dequeue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Priority Queue Sorting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46286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priority queue is a natural sorting mechanism regardless of how it is implemented</a:t>
            </a:r>
          </a:p>
          <a:p>
            <a:pPr eaLnBrk="1" hangingPunct="1"/>
            <a:r>
              <a:rPr lang="en-US" dirty="0" smtClean="0"/>
              <a:t>A succession of </a:t>
            </a:r>
            <a:r>
              <a:rPr lang="en-US" dirty="0" err="1" smtClean="0"/>
              <a:t>enqueues</a:t>
            </a:r>
            <a:r>
              <a:rPr lang="en-US" dirty="0" smtClean="0"/>
              <a:t> followed by </a:t>
            </a:r>
            <a:r>
              <a:rPr lang="en-US" dirty="0" err="1" smtClean="0"/>
              <a:t>dequeues</a:t>
            </a:r>
            <a:r>
              <a:rPr lang="en-US" dirty="0" smtClean="0"/>
              <a:t> will produce a sorted list</a:t>
            </a:r>
          </a:p>
          <a:p>
            <a:pPr eaLnBrk="1" hangingPunct="1"/>
            <a:r>
              <a:rPr lang="en-US" dirty="0" smtClean="0"/>
              <a:t>The implementation influences the efficiency, however</a:t>
            </a:r>
          </a:p>
          <a:p>
            <a:pPr marL="400050" lvl="1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1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Queue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14" y="2570912"/>
            <a:ext cx="4714286" cy="1628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008"/>
            <a:ext cx="8678252" cy="46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603</Words>
  <Application>Microsoft Office PowerPoint</Application>
  <PresentationFormat>On-screen Show (4:3)</PresentationFormat>
  <Paragraphs>179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Consolas</vt:lpstr>
      <vt:lpstr>Courier New</vt:lpstr>
      <vt:lpstr>Symbol</vt:lpstr>
      <vt:lpstr>Default Design</vt:lpstr>
      <vt:lpstr>CMSC 350 Data Structures and Analysis</vt:lpstr>
      <vt:lpstr>Complete Binary Tree</vt:lpstr>
      <vt:lpstr>Heap</vt:lpstr>
      <vt:lpstr>Parent/Child Formulas</vt:lpstr>
      <vt:lpstr>Level Order Enumeration</vt:lpstr>
      <vt:lpstr>Enqueue Operation</vt:lpstr>
      <vt:lpstr>Dequeue Operation</vt:lpstr>
      <vt:lpstr>Priority Queue Sorting</vt:lpstr>
      <vt:lpstr>Heap Queue Example</vt:lpstr>
      <vt:lpstr>Priority Queue Implementations</vt:lpstr>
      <vt:lpstr>Java Priority Queue</vt:lpstr>
      <vt:lpstr>Graph Terminology</vt:lpstr>
      <vt:lpstr>Adjacency Matrix</vt:lpstr>
      <vt:lpstr>Adjacency Matrix Example</vt:lpstr>
      <vt:lpstr>Array of Adjacency Lists</vt:lpstr>
      <vt:lpstr>List of Adjacency Lists </vt:lpstr>
      <vt:lpstr>Fully Linked Adjacency List </vt:lpstr>
      <vt:lpstr>Fully Linked Example</vt:lpstr>
      <vt:lpstr>Cycles or Circuits</vt:lpstr>
      <vt:lpstr>Connectedness</vt:lpstr>
      <vt:lpstr>Connected Components</vt:lpstr>
      <vt:lpstr>Connected Component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273</cp:revision>
  <dcterms:created xsi:type="dcterms:W3CDTF">2011-06-20T18:28:14Z</dcterms:created>
  <dcterms:modified xsi:type="dcterms:W3CDTF">2020-04-03T14:09:22Z</dcterms:modified>
</cp:coreProperties>
</file>