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293" r:id="rId3"/>
    <p:sldId id="294" r:id="rId4"/>
    <p:sldId id="308" r:id="rId5"/>
    <p:sldId id="295" r:id="rId6"/>
    <p:sldId id="299" r:id="rId7"/>
    <p:sldId id="309" r:id="rId8"/>
    <p:sldId id="304" r:id="rId9"/>
    <p:sldId id="300" r:id="rId10"/>
    <p:sldId id="301" r:id="rId11"/>
    <p:sldId id="303" r:id="rId12"/>
    <p:sldId id="302" r:id="rId13"/>
    <p:sldId id="277" r:id="rId14"/>
    <p:sldId id="290" r:id="rId15"/>
    <p:sldId id="265" r:id="rId16"/>
    <p:sldId id="282" r:id="rId17"/>
    <p:sldId id="310" r:id="rId18"/>
    <p:sldId id="268" r:id="rId19"/>
    <p:sldId id="288" r:id="rId20"/>
    <p:sldId id="286" r:id="rId21"/>
    <p:sldId id="291" r:id="rId22"/>
    <p:sldId id="306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990000"/>
    <a:srgbClr val="DCDCD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FD1AB1A-5456-4B81-8E0C-58175EAC2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4AC31-93F8-4E49-AD3D-447C99742A7D}" type="slidenum">
              <a:rPr lang="en-US" b="0"/>
              <a:pPr/>
              <a:t>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1982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14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5465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A6F2A7-E904-4956-8A1C-BE850B4EC90E}" type="slidenum">
              <a:rPr lang="en-US" b="0" smtClean="0"/>
              <a:pPr/>
              <a:t>15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1561879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EA5674-DA3F-4930-B39D-DBB0B85C5121}" type="slidenum">
              <a:rPr lang="en-US" b="0" smtClean="0"/>
              <a:pPr/>
              <a:t>16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1753096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A6F2A7-E904-4956-8A1C-BE850B4EC90E}" type="slidenum">
              <a:rPr lang="en-US" b="0" smtClean="0"/>
              <a:pPr/>
              <a:t>17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3472990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76B579-E0FC-4045-9589-ABDCAD8BA838}" type="slidenum">
              <a:rPr lang="en-US" b="0"/>
              <a:pPr/>
              <a:t>18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587772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76B579-E0FC-4045-9589-ABDCAD8BA838}" type="slidenum">
              <a:rPr lang="en-US" b="0"/>
              <a:pPr/>
              <a:t>19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46299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76B579-E0FC-4045-9589-ABDCAD8BA838}" type="slidenum">
              <a:rPr lang="en-US" b="0"/>
              <a:pPr/>
              <a:t>20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48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76B579-E0FC-4045-9589-ABDCAD8BA838}" type="slidenum">
              <a:rPr lang="en-US" b="0"/>
              <a:pPr/>
              <a:t>21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174866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EA5674-DA3F-4930-B39D-DBB0B85C5121}" type="slidenum">
              <a:rPr lang="en-US" b="0" smtClean="0"/>
              <a:pPr/>
              <a:t>2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137821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700614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415525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EA5674-DA3F-4930-B39D-DBB0B85C5121}" type="slidenum">
              <a:rPr lang="en-US" b="0" smtClean="0"/>
              <a:pPr/>
              <a:t>6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2278053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EA5674-DA3F-4930-B39D-DBB0B85C5121}" type="slidenum">
              <a:rPr lang="en-US" b="0" smtClean="0"/>
              <a:pPr/>
              <a:t>9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2348732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EA5674-DA3F-4930-B39D-DBB0B85C5121}" type="slidenum">
              <a:rPr lang="en-US" b="0" smtClean="0"/>
              <a:pPr/>
              <a:t>10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941373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12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1857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13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341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FC831-D5FB-4231-9B1E-C59827A09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CD086-4BD4-4F68-8A3B-50A2A5E27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4FD2-4F99-48DF-B625-ABC3009BB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8EB39-D235-478B-BCE5-AFC60CD81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48520-BEE5-4BB2-9761-5ACF6176A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A01C-DA24-4C97-8A84-00E9DF70E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B1DE-E50E-4418-B315-98F837B97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9A0AB-6768-4C39-9054-3109E347D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27EE-411F-42DA-A47C-B106F96CE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6383D-B8F2-4577-AA2C-A38C0BCB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8B3C-AC97-459B-9BFD-6F7A6F55B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2BB49402-B3BB-4C7D-AEC2-05DBDFB36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repeatCount="indefinit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3" presetClass="emph" presetSubtype="1" repeatCount="indefinite" nodeType="clickEffect">
                  <p:stCondLst>
                    <p:cond delay="0"/>
                  </p:st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99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99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99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sz="4400" dirty="0" smtClean="0"/>
              <a:t>CMSC 350</a:t>
            </a:r>
            <a:br>
              <a:rPr lang="en-US" sz="4400" dirty="0" smtClean="0"/>
            </a:br>
            <a:r>
              <a:rPr lang="en-US" sz="4400" dirty="0" smtClean="0"/>
              <a:t>Data Structures and Analysis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Week 8</a:t>
            </a:r>
            <a:br>
              <a:rPr lang="en-US" sz="3200" dirty="0" smtClean="0"/>
            </a:br>
            <a:r>
              <a:rPr lang="en-US" sz="3200" dirty="0" smtClean="0"/>
              <a:t>Graph Algorithms and Sorting</a:t>
            </a:r>
          </a:p>
          <a:p>
            <a:pPr eaLnBrk="1" hangingPunct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Weighted Graphs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0"/>
            <a:ext cx="8462865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 weight is typically associated with each edge of the graph</a:t>
            </a:r>
          </a:p>
          <a:p>
            <a:pPr eaLnBrk="1" hangingPunct="1"/>
            <a:r>
              <a:rPr lang="en-US" dirty="0"/>
              <a:t>Important algorithms (greedy algorithms)</a:t>
            </a:r>
            <a:endParaRPr lang="en-US" dirty="0" smtClean="0"/>
          </a:p>
          <a:p>
            <a:pPr lvl="1" eaLnBrk="1" hangingPunct="1"/>
            <a:r>
              <a:rPr lang="en-US" dirty="0" smtClean="0"/>
              <a:t>Minimum spanning tree</a:t>
            </a:r>
          </a:p>
          <a:p>
            <a:pPr lvl="2" eaLnBrk="1" hangingPunct="1"/>
            <a:r>
              <a:rPr lang="en-US" dirty="0" smtClean="0"/>
              <a:t>Prim’s algorithm</a:t>
            </a:r>
          </a:p>
          <a:p>
            <a:pPr lvl="2" eaLnBrk="1" hangingPunct="1"/>
            <a:r>
              <a:rPr lang="en-US" dirty="0" err="1" smtClean="0"/>
              <a:t>Kruskal’s</a:t>
            </a:r>
            <a:r>
              <a:rPr lang="en-US" dirty="0" smtClean="0"/>
              <a:t> algorithm (uses disjoint union)</a:t>
            </a:r>
          </a:p>
          <a:p>
            <a:pPr lvl="1" eaLnBrk="1" hangingPunct="1"/>
            <a:r>
              <a:rPr lang="en-US" dirty="0" smtClean="0"/>
              <a:t>Single source shortest path</a:t>
            </a:r>
          </a:p>
          <a:p>
            <a:pPr lvl="1" eaLnBrk="1" hangingPunct="1"/>
            <a:r>
              <a:rPr lang="en-US" dirty="0" smtClean="0"/>
              <a:t>All points shortest path</a:t>
            </a:r>
          </a:p>
          <a:p>
            <a:pPr marL="400050" lvl="1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46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Source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Dijkstra’s single source shortest path algorithm is a greedy algorithm</a:t>
            </a:r>
          </a:p>
          <a:p>
            <a:r>
              <a:rPr lang="en-US" dirty="0" smtClean="0"/>
              <a:t>Creates a shortest path tree</a:t>
            </a:r>
          </a:p>
          <a:p>
            <a:r>
              <a:rPr lang="en-US" dirty="0" smtClean="0"/>
              <a:t>Chooses vertex closest to starting vertex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18" y="3863181"/>
            <a:ext cx="4221563" cy="210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Graph Applications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Undirected graphs</a:t>
            </a:r>
          </a:p>
          <a:p>
            <a:pPr lvl="1" eaLnBrk="1" hangingPunct="1"/>
            <a:r>
              <a:rPr lang="en-US" dirty="0" smtClean="0"/>
              <a:t>Networks</a:t>
            </a:r>
          </a:p>
          <a:p>
            <a:pPr eaLnBrk="1" hangingPunct="1"/>
            <a:r>
              <a:rPr lang="en-US" dirty="0" smtClean="0"/>
              <a:t>Directed graphs</a:t>
            </a:r>
          </a:p>
          <a:p>
            <a:pPr lvl="1" eaLnBrk="1" hangingPunct="1"/>
            <a:r>
              <a:rPr lang="en-US" dirty="0" smtClean="0"/>
              <a:t>Flow charts</a:t>
            </a:r>
          </a:p>
          <a:p>
            <a:pPr lvl="1" eaLnBrk="1" hangingPunct="1"/>
            <a:r>
              <a:rPr lang="en-US" dirty="0" smtClean="0"/>
              <a:t>Structure charts</a:t>
            </a:r>
          </a:p>
          <a:p>
            <a:pPr lvl="1" eaLnBrk="1" hangingPunct="1"/>
            <a:r>
              <a:rPr lang="en-US" dirty="0" smtClean="0"/>
              <a:t>Class dependency diagrams</a:t>
            </a:r>
          </a:p>
          <a:p>
            <a:pPr eaLnBrk="1" hangingPunct="1"/>
            <a:r>
              <a:rPr lang="en-US" dirty="0" smtClean="0"/>
              <a:t>Weighted graphs</a:t>
            </a:r>
          </a:p>
          <a:p>
            <a:pPr lvl="1" eaLnBrk="1" hangingPunct="1"/>
            <a:r>
              <a:rPr lang="en-US" dirty="0" smtClean="0"/>
              <a:t>Networks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0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History of Sorting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Fast sorting algorithms had great practical importance in the “data processing” era</a:t>
            </a:r>
          </a:p>
          <a:p>
            <a:pPr eaLnBrk="1" hangingPunct="1"/>
            <a:r>
              <a:rPr lang="en-US" dirty="0" smtClean="0"/>
              <a:t>Sorting on disk impacted the speed</a:t>
            </a:r>
          </a:p>
          <a:p>
            <a:pPr eaLnBrk="1" hangingPunct="1"/>
            <a:r>
              <a:rPr lang="en-US" dirty="0" smtClean="0"/>
              <a:t>Batch processing of transactions initially required that they be sorted first</a:t>
            </a:r>
          </a:p>
          <a:p>
            <a:pPr eaLnBrk="1" hangingPunct="1"/>
            <a:r>
              <a:rPr lang="en-US" dirty="0" smtClean="0"/>
              <a:t>Consequently sorting is one of the most thoroughly studied algorithms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963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Importance of Sorting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Efficient sorting is a challenging problem</a:t>
            </a:r>
          </a:p>
          <a:p>
            <a:pPr lvl="1" eaLnBrk="1" hangingPunct="1"/>
            <a:r>
              <a:rPr lang="en-US" dirty="0" smtClean="0"/>
              <a:t>The simple solutions are not the most efficient</a:t>
            </a:r>
          </a:p>
          <a:p>
            <a:pPr lvl="1" eaLnBrk="1" hangingPunct="1"/>
            <a:r>
              <a:rPr lang="en-US" dirty="0" smtClean="0"/>
              <a:t>The efficient solutions are not simple and require a more creative approach</a:t>
            </a:r>
          </a:p>
          <a:p>
            <a:pPr eaLnBrk="1" hangingPunct="1"/>
            <a:r>
              <a:rPr lang="en-US" dirty="0" smtClean="0"/>
              <a:t>Sorting algorithms provide good examples for studying algorithm efficiency</a:t>
            </a:r>
          </a:p>
          <a:p>
            <a:pPr lvl="1" eaLnBrk="1" hangingPunct="1"/>
            <a:r>
              <a:rPr lang="en-US" dirty="0" smtClean="0"/>
              <a:t>Many of them are data sensitive</a:t>
            </a:r>
          </a:p>
          <a:p>
            <a:pPr lvl="1" eaLnBrk="1" hangingPunct="1"/>
            <a:r>
              <a:rPr lang="en-US" dirty="0" smtClean="0"/>
              <a:t>Determining the average behavior is important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67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Best and Worst Cases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constitutes a best or worst case depends upon the algorithm</a:t>
            </a:r>
          </a:p>
          <a:p>
            <a:pPr eaLnBrk="1" hangingPunct="1"/>
            <a:r>
              <a:rPr lang="en-US" dirty="0" smtClean="0"/>
              <a:t>For the simple sorts the cases are:</a:t>
            </a:r>
          </a:p>
          <a:p>
            <a:pPr lvl="1" eaLnBrk="1" hangingPunct="1"/>
            <a:r>
              <a:rPr lang="en-US" dirty="0" smtClean="0"/>
              <a:t>Best case: data already sorted</a:t>
            </a:r>
          </a:p>
          <a:p>
            <a:pPr lvl="1" eaLnBrk="1" hangingPunct="1"/>
            <a:r>
              <a:rPr lang="en-US" dirty="0" smtClean="0"/>
              <a:t>Worst case: data sorted in the opposite direction</a:t>
            </a:r>
          </a:p>
          <a:p>
            <a:pPr eaLnBrk="1" hangingPunct="1"/>
            <a:r>
              <a:rPr lang="en-US" dirty="0" smtClean="0"/>
              <a:t>There is a continuum between the two extremes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47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Sorts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4914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969000"/>
                  </p:ext>
                </p:extLst>
              </p:nvPr>
            </p:nvGraphicFramePr>
            <p:xfrm>
              <a:off x="1524000" y="1397000"/>
              <a:ext cx="6096000" cy="21234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Average Case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Best Case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Insertion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Selection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Bubble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Efficient bubble</a:t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 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969000"/>
                  </p:ext>
                </p:extLst>
              </p:nvPr>
            </p:nvGraphicFramePr>
            <p:xfrm>
              <a:off x="1524000" y="1397000"/>
              <a:ext cx="6096000" cy="21234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Average Case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Best Case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Insertion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99" t="-108197" r="-101198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01" t="-108197" r="-1502" b="-39672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Selection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99" t="-208197" r="-101198" b="-2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01" t="-208197" r="-1502" b="-29672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Bubble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99" t="-308197" r="-101198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01" t="-308197" r="-1502" b="-19672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Efficient bubble</a:t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 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99" t="-237143" r="-10119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01" t="-237143" r="-1502" b="-1428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7159" y="3816836"/>
            <a:ext cx="8229600" cy="230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smtClean="0"/>
              <a:t>All simple sorts involve nested triangular loops</a:t>
            </a:r>
          </a:p>
          <a:p>
            <a:pPr eaLnBrk="1" hangingPunct="1"/>
            <a:r>
              <a:rPr lang="en-US" b="0" dirty="0" smtClean="0"/>
              <a:t>For two of the sorts, the best case is better than the average</a:t>
            </a:r>
          </a:p>
          <a:p>
            <a:pPr marL="0" indent="0" eaLnBrk="1" hangingPunct="1">
              <a:buNone/>
            </a:pPr>
            <a:endParaRPr lang="en-US" b="0" dirty="0" smtClean="0"/>
          </a:p>
          <a:p>
            <a:pPr eaLnBrk="1" hangingPunct="1"/>
            <a:endParaRPr lang="en-US" b="0" dirty="0" smtClean="0"/>
          </a:p>
          <a:p>
            <a:pPr eaLnBrk="1" hangingPunct="1"/>
            <a:endParaRPr lang="en-US" b="0" dirty="0" smtClean="0"/>
          </a:p>
          <a:p>
            <a:pPr eaLnBrk="1" hangingPunct="1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79491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Divide and Conquer Sorts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The divide and conquer sorts divide the list into two possibly unequal halves</a:t>
                </a:r>
              </a:p>
              <a:p>
                <a:pPr eaLnBrk="1" hangingPunct="1"/>
                <a:r>
                  <a:rPr lang="en-US" dirty="0" smtClean="0"/>
                  <a:t>The two halves are recursively sorted</a:t>
                </a:r>
              </a:p>
              <a:p>
                <a:pPr eaLnBrk="1" hangingPunct="1"/>
                <a:r>
                  <a:rPr lang="en-US" dirty="0" smtClean="0"/>
                  <a:t>When the halves are equal the recurrence equation is:</a:t>
                </a:r>
              </a:p>
              <a:p>
                <a:pPr marL="400050" lvl="2" indent="0" eaLnBrk="1" hangingPunct="1">
                  <a:buNone/>
                </a:pPr>
                <a:r>
                  <a:rPr lang="en-US" dirty="0" smtClean="0">
                    <a:latin typeface="Lucida Handwriting" panose="03010101010101010101" pitchFamily="66" charset="0"/>
                  </a:rPr>
                  <a:t>	T</a:t>
                </a:r>
                <a:r>
                  <a:rPr lang="en-US" dirty="0" smtClean="0"/>
                  <a:t>(</a:t>
                </a:r>
                <a:r>
                  <a:rPr lang="en-US" i="1" dirty="0" smtClean="0">
                    <a:ea typeface="Cambria Math" panose="02040503050406030204" pitchFamily="18" charset="0"/>
                  </a:rPr>
                  <a:t>n</a:t>
                </a:r>
                <a:r>
                  <a:rPr lang="en-US" dirty="0"/>
                  <a:t>) </a:t>
                </a:r>
                <a:r>
                  <a:rPr lang="en-US"/>
                  <a:t>= </a:t>
                </a:r>
                <a:r>
                  <a:rPr lang="en-US" smtClean="0"/>
                  <a:t>2</a:t>
                </a:r>
                <a:r>
                  <a:rPr lang="en-US" smtClean="0">
                    <a:latin typeface="Lucida Handwriting" panose="03010101010101010101" pitchFamily="66" charset="0"/>
                  </a:rPr>
                  <a:t>T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 + </a:t>
                </a:r>
                <a:r>
                  <a:rPr lang="en-US" i="1" dirty="0" smtClean="0"/>
                  <a:t>n, T(1) = 1        </a:t>
                </a:r>
              </a:p>
              <a:p>
                <a:pPr eaLnBrk="1" hangingPunct="1"/>
                <a:r>
                  <a:rPr lang="en-US" dirty="0"/>
                  <a:t>The solution is</a:t>
                </a:r>
              </a:p>
              <a:p>
                <a:pPr marL="400050" lvl="2" indent="0" eaLnBrk="1" hangingPunct="1">
                  <a:buNone/>
                </a:pPr>
                <a:r>
                  <a:rPr lang="en-US" dirty="0" smtClean="0">
                    <a:latin typeface="Lucida Handwriting" panose="03010101010101010101" pitchFamily="66" charset="0"/>
                  </a:rPr>
                  <a:t>	T</a:t>
                </a:r>
                <a:r>
                  <a:rPr lang="en-US" dirty="0" smtClean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</a:t>
                </a:r>
                <a:r>
                  <a:rPr lang="en-US" dirty="0"/>
                  <a:t> O(</a:t>
                </a:r>
                <a:r>
                  <a:rPr lang="en-US" i="1" dirty="0"/>
                  <a:t>n</a:t>
                </a:r>
                <a:r>
                  <a:rPr lang="en-US" dirty="0"/>
                  <a:t> log </a:t>
                </a:r>
                <a:r>
                  <a:rPr lang="en-US" i="1" dirty="0"/>
                  <a:t>n</a:t>
                </a:r>
                <a:r>
                  <a:rPr lang="en-US" dirty="0"/>
                  <a:t>)</a:t>
                </a:r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704" t="-1752" r="-3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6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Merge Sort Characteristics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merge sort merges sorted equal halves of the lists</a:t>
            </a:r>
          </a:p>
          <a:p>
            <a:pPr eaLnBrk="1" hangingPunct="1"/>
            <a:r>
              <a:rPr lang="en-US" dirty="0" smtClean="0"/>
              <a:t>The merge operation occurs on the way out of the recursion</a:t>
            </a:r>
          </a:p>
          <a:p>
            <a:pPr eaLnBrk="1" hangingPunct="1"/>
            <a:r>
              <a:rPr lang="en-US" dirty="0" smtClean="0"/>
              <a:t>Efficiency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1047195"/>
                  </p:ext>
                </p:extLst>
              </p:nvPr>
            </p:nvGraphicFramePr>
            <p:xfrm>
              <a:off x="1421363" y="4550747"/>
              <a:ext cx="6096000" cy="1112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Average Case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Worst Case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Memory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1047195"/>
                  </p:ext>
                </p:extLst>
              </p:nvPr>
            </p:nvGraphicFramePr>
            <p:xfrm>
              <a:off x="1421363" y="4550747"/>
              <a:ext cx="6096000" cy="1112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Average Case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Worst Case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106452" r="-10150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06452" r="-1198" b="-12096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Memory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209836" r="-10150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209836" r="-1198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0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Quick Sort Characteristics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quick sort divides the list into those less than and those greater than a pivot</a:t>
            </a:r>
          </a:p>
          <a:p>
            <a:pPr eaLnBrk="1" hangingPunct="1"/>
            <a:r>
              <a:rPr lang="en-US" dirty="0" smtClean="0"/>
              <a:t>The find pivot </a:t>
            </a:r>
            <a:r>
              <a:rPr lang="en-US" dirty="0"/>
              <a:t>operation occurs on the way </a:t>
            </a:r>
            <a:r>
              <a:rPr lang="en-US" dirty="0" smtClean="0"/>
              <a:t>into the recursion</a:t>
            </a:r>
            <a:endParaRPr lang="en-US" dirty="0"/>
          </a:p>
          <a:p>
            <a:pPr eaLnBrk="1" hangingPunct="1"/>
            <a:r>
              <a:rPr lang="en-US" dirty="0"/>
              <a:t>Efficiency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2218171"/>
                  </p:ext>
                </p:extLst>
              </p:nvPr>
            </p:nvGraphicFramePr>
            <p:xfrm>
              <a:off x="1412032" y="4560078"/>
              <a:ext cx="6096000" cy="1112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32000"/>
                    <a:gridCol w="1939731"/>
                    <a:gridCol w="212426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Average Case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Worst Case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Memory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2218171"/>
                  </p:ext>
                </p:extLst>
              </p:nvPr>
            </p:nvGraphicFramePr>
            <p:xfrm>
              <a:off x="1412032" y="4560078"/>
              <a:ext cx="6096000" cy="1112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32000"/>
                    <a:gridCol w="1939731"/>
                    <a:gridCol w="212426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Average Case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Worst Case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5346" t="-108197" r="-1110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7106" t="-108197" r="-11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Memory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5346" t="-208197" r="-1110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7106" t="-208197" r="-11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679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Graph Operations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0"/>
            <a:ext cx="8462865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Inserting a vertex</a:t>
            </a:r>
          </a:p>
          <a:p>
            <a:pPr eaLnBrk="1" hangingPunct="1"/>
            <a:r>
              <a:rPr lang="en-US" dirty="0" smtClean="0"/>
              <a:t>Inserting an edge</a:t>
            </a:r>
          </a:p>
          <a:p>
            <a:pPr eaLnBrk="1" hangingPunct="1"/>
            <a:r>
              <a:rPr lang="en-US" dirty="0" smtClean="0"/>
              <a:t>Perform searches</a:t>
            </a:r>
          </a:p>
          <a:p>
            <a:pPr lvl="1" eaLnBrk="1" hangingPunct="1"/>
            <a:r>
              <a:rPr lang="en-US" dirty="0" smtClean="0"/>
              <a:t>Depth-first</a:t>
            </a:r>
          </a:p>
          <a:p>
            <a:pPr lvl="1" eaLnBrk="1" hangingPunct="1"/>
            <a:r>
              <a:rPr lang="en-US" dirty="0" smtClean="0"/>
              <a:t>Breath-first</a:t>
            </a:r>
          </a:p>
          <a:p>
            <a:pPr eaLnBrk="1" hangingPunct="1"/>
            <a:r>
              <a:rPr lang="en-US" dirty="0" smtClean="0"/>
              <a:t>Checking graph characteristics</a:t>
            </a:r>
          </a:p>
          <a:p>
            <a:pPr lvl="1" eaLnBrk="1" hangingPunct="1"/>
            <a:r>
              <a:rPr lang="en-US" dirty="0" smtClean="0"/>
              <a:t>Connectedness</a:t>
            </a:r>
          </a:p>
          <a:p>
            <a:pPr lvl="1" eaLnBrk="1" hangingPunct="1"/>
            <a:r>
              <a:rPr lang="en-US" dirty="0" smtClean="0"/>
              <a:t>Cyclic</a:t>
            </a:r>
          </a:p>
          <a:p>
            <a:pPr eaLnBrk="1" hangingPunct="1"/>
            <a:endParaRPr lang="en-US" dirty="0" smtClean="0"/>
          </a:p>
          <a:p>
            <a:pPr marL="400050" lvl="1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37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Optimality of Comparison Sorting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algorithm is optimal when it can be proven that no more efficient solution can exist—establishing a lower bound</a:t>
            </a:r>
          </a:p>
          <a:p>
            <a:pPr eaLnBrk="1" hangingPunct="1"/>
            <a:r>
              <a:rPr lang="en-US" dirty="0" smtClean="0"/>
              <a:t>The heap, merge and quick sorts are all optimal comparison sorts</a:t>
            </a:r>
          </a:p>
          <a:p>
            <a:pPr eaLnBrk="1" hangingPunct="1"/>
            <a:r>
              <a:rPr lang="en-US" dirty="0" smtClean="0"/>
              <a:t>It is possible to perform a sort without doing comparisons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Radix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A radix sort requires a key that can be considered a number in some base (radix)</a:t>
                </a:r>
              </a:p>
              <a:p>
                <a:pPr eaLnBrk="1" hangingPunct="1"/>
                <a:r>
                  <a:rPr lang="en-US" dirty="0" smtClean="0"/>
                  <a:t>Types of radix sorts</a:t>
                </a:r>
              </a:p>
              <a:p>
                <a:pPr lvl="1" eaLnBrk="1" hangingPunct="1"/>
                <a:r>
                  <a:rPr lang="en-US" dirty="0" smtClean="0"/>
                  <a:t>A LSD (least significant digit) radix sort is modeled after a punched card sorter</a:t>
                </a:r>
              </a:p>
              <a:p>
                <a:pPr lvl="1" eaLnBrk="1" hangingPunct="1"/>
                <a:r>
                  <a:rPr lang="en-US" dirty="0" smtClean="0"/>
                  <a:t>A MSD (most significant digit) radix sort is a recursive divide and conquer sort</a:t>
                </a:r>
              </a:p>
              <a:p>
                <a:pPr eaLnBrk="1" hangingPunct="1"/>
                <a:r>
                  <a:rPr lang="en-US" dirty="0" smtClean="0"/>
                  <a:t>The efficiency is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 eaLnBrk="1" hangingPunct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the number of digits </a:t>
                </a:r>
                <a:endParaRPr lang="en-US" dirty="0"/>
              </a:p>
              <a:p>
                <a:pPr eaLnBrk="1" hangingPunct="1"/>
                <a:endParaRPr lang="en-US" dirty="0"/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704" t="-1752" r="-444" b="-5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8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Example UML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43" y="1417638"/>
            <a:ext cx="8101126" cy="4978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784" y="5335796"/>
            <a:ext cx="3533775" cy="8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Depth First Search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Best implemented with recursion and iteration</a:t>
            </a:r>
          </a:p>
          <a:p>
            <a:pPr lvl="1" eaLnBrk="1" hangingPunct="1"/>
            <a:r>
              <a:rPr lang="en-US" dirty="0" smtClean="0"/>
              <a:t>Recursion to go deeper</a:t>
            </a:r>
          </a:p>
          <a:p>
            <a:pPr lvl="1" eaLnBrk="1" hangingPunct="1"/>
            <a:r>
              <a:rPr lang="en-US" dirty="0" smtClean="0"/>
              <a:t>Iteration to visit neighbors</a:t>
            </a:r>
          </a:p>
          <a:p>
            <a:pPr eaLnBrk="1" hangingPunct="1"/>
            <a:r>
              <a:rPr lang="en-US" dirty="0" smtClean="0"/>
              <a:t>Similar to pre, in and </a:t>
            </a:r>
            <a:r>
              <a:rPr lang="en-US" dirty="0" err="1" smtClean="0"/>
              <a:t>postorder</a:t>
            </a:r>
            <a:r>
              <a:rPr lang="en-US" dirty="0" smtClean="0"/>
              <a:t> tree traversals</a:t>
            </a:r>
          </a:p>
          <a:p>
            <a:pPr eaLnBrk="1" hangingPunct="1"/>
            <a:r>
              <a:rPr lang="en-US" dirty="0" smtClean="0"/>
              <a:t>Requires marking visited nodes to avoid looping when cycles are present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6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7" y="1267344"/>
            <a:ext cx="3965341" cy="5218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epth_first_sweep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for all vertices v</a:t>
            </a:r>
            <a:b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if undiscovered</a:t>
            </a:r>
            <a:b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depth_first_search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(v)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depth_first_search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(vertex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s)</a:t>
            </a:r>
            <a:b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 s is discovered</a:t>
            </a:r>
            <a:b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cycle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detected action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</a:t>
            </a:r>
            <a:b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 s is finished</a:t>
            </a:r>
            <a:b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</a:t>
            </a:r>
            <a:b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vertex action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mark s as discovered</a:t>
            </a:r>
            <a:b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perform descend action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for all adjacent vertices v</a:t>
            </a:r>
            <a:b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depth_first_search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(v)</a:t>
            </a:r>
            <a:b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mark s as finished</a:t>
            </a:r>
            <a:b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ascend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action </a:t>
            </a:r>
            <a:endParaRPr lang="en-US" dirty="0">
              <a:solidFill>
                <a:srgbClr val="C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237" y="1267344"/>
            <a:ext cx="4734563" cy="496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Breadth First Search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Requires a FIFO queue</a:t>
            </a:r>
          </a:p>
          <a:p>
            <a:pPr lvl="1" eaLnBrk="1" hangingPunct="1"/>
            <a:r>
              <a:rPr lang="en-US" dirty="0" smtClean="0"/>
              <a:t>Adjacent vertices are </a:t>
            </a:r>
            <a:r>
              <a:rPr lang="en-US" dirty="0" err="1" smtClean="0"/>
              <a:t>enqueued</a:t>
            </a:r>
            <a:r>
              <a:rPr lang="en-US" dirty="0" smtClean="0"/>
              <a:t> when a vertex is visited</a:t>
            </a:r>
          </a:p>
          <a:p>
            <a:pPr eaLnBrk="1" hangingPunct="1"/>
            <a:r>
              <a:rPr lang="en-US" dirty="0" smtClean="0"/>
              <a:t>Visits all neighbors first</a:t>
            </a:r>
          </a:p>
          <a:p>
            <a:pPr eaLnBrk="1" hangingPunct="1"/>
            <a:r>
              <a:rPr lang="en-US" dirty="0" smtClean="0"/>
              <a:t>Similar to level order tree traversal</a:t>
            </a:r>
          </a:p>
          <a:p>
            <a:pPr eaLnBrk="1" hangingPunct="1"/>
            <a:r>
              <a:rPr lang="en-US" dirty="0" smtClean="0"/>
              <a:t>Like the depth-first search, marking </a:t>
            </a:r>
            <a:r>
              <a:rPr lang="en-US" dirty="0"/>
              <a:t>visited nodes </a:t>
            </a:r>
            <a:r>
              <a:rPr lang="en-US" dirty="0" smtClean="0"/>
              <a:t>is required to </a:t>
            </a:r>
            <a:r>
              <a:rPr lang="en-US" dirty="0"/>
              <a:t>avoid looping when cycles are present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18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Drawing Graphs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0"/>
            <a:ext cx="8462865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Drawing arbitrary graphs is a challenging problem to minimize crossing edges</a:t>
            </a:r>
          </a:p>
          <a:p>
            <a:pPr eaLnBrk="1" hangingPunct="1"/>
            <a:r>
              <a:rPr lang="en-US" dirty="0" smtClean="0"/>
              <a:t>Drawing a graph in which the client specifies the location of each vertex is not</a:t>
            </a:r>
          </a:p>
          <a:p>
            <a:pPr marL="857250" lvl="2" indent="0" eaLnBrk="1" hangingPunct="1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interface Displayable </a:t>
            </a:r>
          </a:p>
          <a:p>
            <a:pPr marL="857250" lvl="2" indent="0" eaLnBrk="1" hangingPunct="1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857250" lvl="2" indent="0" eaLnBrk="1" hangingPunct="1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getX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857250" lvl="2" indent="0" eaLnBrk="1" hangingPunct="1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getY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857250" lvl="2" indent="0" eaLnBrk="1" hangingPunct="1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getName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857250" lvl="2" indent="0" eaLnBrk="1" hangingPunct="1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4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 Union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a dynamic equivalence relation</a:t>
            </a:r>
          </a:p>
          <a:p>
            <a:r>
              <a:rPr lang="en-US" dirty="0" smtClean="0"/>
              <a:t>Creates a partition of a set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union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find</a:t>
            </a:r>
          </a:p>
          <a:p>
            <a:r>
              <a:rPr lang="en-US" dirty="0" smtClean="0"/>
              <a:t>Used to determine the connected components of a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Graph Example UML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65" y="2089447"/>
            <a:ext cx="8186626" cy="449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53" y="544015"/>
            <a:ext cx="2586038" cy="30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Directed Acyclic Graphs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0"/>
            <a:ext cx="8462865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Referred to as DAGs</a:t>
            </a:r>
          </a:p>
          <a:p>
            <a:pPr eaLnBrk="1" hangingPunct="1"/>
            <a:r>
              <a:rPr lang="en-US" dirty="0" smtClean="0"/>
              <a:t>Correspondence to a partial order</a:t>
            </a:r>
          </a:p>
          <a:p>
            <a:pPr lvl="1" eaLnBrk="1" hangingPunct="1"/>
            <a:r>
              <a:rPr lang="en-US" dirty="0" smtClean="0"/>
              <a:t>Order is reflexive, transitive closure of relation defined by edges</a:t>
            </a:r>
          </a:p>
          <a:p>
            <a:pPr eaLnBrk="1" hangingPunct="1"/>
            <a:r>
              <a:rPr lang="en-US" dirty="0" smtClean="0"/>
              <a:t>Condensation graph of strongly connected components</a:t>
            </a:r>
          </a:p>
          <a:p>
            <a:pPr eaLnBrk="1" hangingPunct="1"/>
            <a:r>
              <a:rPr lang="en-US" dirty="0" smtClean="0"/>
              <a:t>Topological orders</a:t>
            </a:r>
          </a:p>
          <a:p>
            <a:pPr lvl="1" eaLnBrk="1" hangingPunct="1"/>
            <a:r>
              <a:rPr lang="en-US" dirty="0" smtClean="0"/>
              <a:t>A linear order that preserves the partial order</a:t>
            </a:r>
          </a:p>
          <a:p>
            <a:pPr marL="400050" lvl="1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10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6500</TotalTime>
  <Words>776</Words>
  <Application>Microsoft Office PowerPoint</Application>
  <PresentationFormat>On-screen Show (4:3)</PresentationFormat>
  <Paragraphs>179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Consolas</vt:lpstr>
      <vt:lpstr>Courier New</vt:lpstr>
      <vt:lpstr>Lucida Handwriting</vt:lpstr>
      <vt:lpstr>Symbol</vt:lpstr>
      <vt:lpstr>Times New Roman</vt:lpstr>
      <vt:lpstr>Default Design</vt:lpstr>
      <vt:lpstr>CMSC 350 Data Structures and Analysis</vt:lpstr>
      <vt:lpstr>Graph Operations</vt:lpstr>
      <vt:lpstr>Depth First Search</vt:lpstr>
      <vt:lpstr>DFS Algorithm</vt:lpstr>
      <vt:lpstr>Breadth First Search</vt:lpstr>
      <vt:lpstr>Drawing Graphs</vt:lpstr>
      <vt:lpstr>Disjoint Union Data Structure</vt:lpstr>
      <vt:lpstr>Graph Example UML</vt:lpstr>
      <vt:lpstr>Directed Acyclic Graphs</vt:lpstr>
      <vt:lpstr>Weighted Graphs</vt:lpstr>
      <vt:lpstr>Single Source Shortest Path</vt:lpstr>
      <vt:lpstr>Graph Applications</vt:lpstr>
      <vt:lpstr>History of Sorting</vt:lpstr>
      <vt:lpstr>Importance of Sorting</vt:lpstr>
      <vt:lpstr>Best and Worst Cases</vt:lpstr>
      <vt:lpstr>Simple Sorts</vt:lpstr>
      <vt:lpstr>Divide and Conquer Sorts</vt:lpstr>
      <vt:lpstr>Merge Sort Characteristics</vt:lpstr>
      <vt:lpstr>Quick Sort Characteristics</vt:lpstr>
      <vt:lpstr>Optimality of Comparison Sorting</vt:lpstr>
      <vt:lpstr>Radix Sort</vt:lpstr>
      <vt:lpstr>Sort Example UML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</dc:title>
  <dc:creator>DD</dc:creator>
  <cp:lastModifiedBy>Duane Jarc</cp:lastModifiedBy>
  <cp:revision>351</cp:revision>
  <dcterms:created xsi:type="dcterms:W3CDTF">2011-06-20T18:28:14Z</dcterms:created>
  <dcterms:modified xsi:type="dcterms:W3CDTF">2020-05-08T18:21:01Z</dcterms:modified>
</cp:coreProperties>
</file>