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356" r:id="rId3"/>
    <p:sldId id="357" r:id="rId4"/>
    <p:sldId id="358" r:id="rId5"/>
    <p:sldId id="359" r:id="rId6"/>
    <p:sldId id="348" r:id="rId7"/>
    <p:sldId id="349" r:id="rId8"/>
    <p:sldId id="377" r:id="rId9"/>
    <p:sldId id="353" r:id="rId10"/>
    <p:sldId id="378" r:id="rId11"/>
    <p:sldId id="351" r:id="rId12"/>
    <p:sldId id="379" r:id="rId13"/>
    <p:sldId id="355" r:id="rId14"/>
    <p:sldId id="380" r:id="rId15"/>
    <p:sldId id="352" r:id="rId16"/>
    <p:sldId id="354" r:id="rId17"/>
    <p:sldId id="363" r:id="rId18"/>
    <p:sldId id="364" r:id="rId19"/>
    <p:sldId id="365" r:id="rId20"/>
    <p:sldId id="366" r:id="rId21"/>
    <p:sldId id="367" r:id="rId22"/>
    <p:sldId id="36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CDCDC"/>
    <a:srgbClr val="66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13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93161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15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56252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16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28683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6086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B8DA3-5DD9-46AD-A0DB-E086E9BB82B9}" type="slidenum">
              <a:rPr lang="en-US" b="0" smtClean="0"/>
              <a:pPr/>
              <a:t>18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964447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19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74317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20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094288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06047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6F2A7-E904-4956-8A1C-BE850B4EC90E}" type="slidenum">
              <a:rPr lang="en-US" b="0" smtClean="0"/>
              <a:pPr/>
              <a:t>22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4497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1643C5-5B13-4D51-AF89-9D39310B8B6B}" type="slidenum">
              <a:rPr lang="en-US" b="0"/>
              <a:pPr/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8887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D2E9E5-6968-41FE-BD15-05CB179FCC2E}" type="slidenum">
              <a:rPr lang="en-US" b="0" smtClean="0"/>
              <a:pPr/>
              <a:t>3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810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EA5674-DA3F-4930-B39D-DBB0B85C5121}" type="slidenum">
              <a:rPr lang="en-US" b="0" smtClean="0"/>
              <a:pPr/>
              <a:t>4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00033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D2E9E5-6968-41FE-BD15-05CB179FCC2E}" type="slidenum">
              <a:rPr lang="en-US" b="0" smtClean="0"/>
              <a:pPr/>
              <a:t>5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6891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80EAD-407C-4A58-BEEB-4F36E0CEDA7C}" type="slidenum">
              <a:rPr lang="en-US" b="0" smtClean="0"/>
              <a:pPr/>
              <a:t>6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16030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7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70325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9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48530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BBF5F-477E-4A66-BB48-DB2D66B7BB9D}" type="slidenum">
              <a:rPr lang="en-US" b="0" smtClean="0"/>
              <a:pPr/>
              <a:t>11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198363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repeatCount="indefinit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22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3" presetClass="emph" presetSubtype="1" repeatCount="indefinite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2200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" presetClass="emph" presetSubtype="1" repeatCount="indefinite" nodeType="withEffect">
                  <p:stCondLst>
                    <p:cond delay="0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  <p:childTnLst>
                    <p:set>
                      <p:cBhvr override="childStyle">
                        <p:cTn dur="indefinite"/>
                        <p:tgtEl>
                          <p:spTgt spid="1027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accent2"/>
                        </p:clrVal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350</a:t>
            </a:r>
            <a:br>
              <a:rPr lang="en-US" sz="4400" dirty="0" smtClean="0"/>
            </a:br>
            <a:r>
              <a:rPr lang="en-US" sz="4400" dirty="0" smtClean="0"/>
              <a:t>Data Structures and Analysis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1</a:t>
            </a:r>
            <a:br>
              <a:rPr lang="en-US" sz="3200" dirty="0" smtClean="0"/>
            </a:br>
            <a:r>
              <a:rPr lang="en-US" sz="3200" dirty="0" smtClean="0"/>
              <a:t>Data Structure Overview, Generics, and Algorithm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</a:t>
            </a:r>
            <a:r>
              <a:rPr lang="en-US" dirty="0" smtClean="0"/>
              <a:t>Wildcard 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2859"/>
            <a:ext cx="7817475" cy="30531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static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isSorted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(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List&lt;? extends Comparable&gt; list)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1;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list.size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list.get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(i-1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compareTo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list.get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 &gt;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return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  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Unbounded Wildcards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Unbounded </a:t>
            </a:r>
            <a:r>
              <a:rPr lang="en-US" dirty="0"/>
              <a:t>wildcards </a:t>
            </a:r>
            <a:r>
              <a:rPr lang="en-US" dirty="0" smtClean="0"/>
              <a:t>are just a short cut for bounded wildcards that have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 as the upper bound</a:t>
            </a:r>
          </a:p>
          <a:p>
            <a:pPr marL="457200" lvl="1" indent="0" eaLnBrk="1" hangingPunct="1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GenericType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</a:rPr>
              <a:t>&lt;?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extends Object&gt;</a:t>
            </a:r>
            <a:endParaRPr lang="en-US" sz="24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dirty="0"/>
              <a:t>Syntax rule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unboundedWildcard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::= </a:t>
            </a:r>
            <a:r>
              <a:rPr lang="en-US" sz="2400" b="1" dirty="0" err="1">
                <a:latin typeface="Consolas" panose="020B0609020204030204" pitchFamily="49" charset="0"/>
              </a:rPr>
              <a:t>GenericType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&lt;?&gt;</a:t>
            </a:r>
            <a:endParaRPr lang="en-US" sz="2400" b="1" dirty="0">
              <a:solidFill>
                <a:srgbClr val="000066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dirty="0"/>
              <a:t>Example of </a:t>
            </a:r>
            <a:r>
              <a:rPr lang="en-US" dirty="0" smtClean="0"/>
              <a:t>an unbounded </a:t>
            </a:r>
            <a:r>
              <a:rPr lang="en-US" dirty="0"/>
              <a:t>wildcard</a:t>
            </a:r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static void display(List&lt;?&gt; list)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72521" y="1884615"/>
            <a:ext cx="8221736" cy="17826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private static void display(List&lt;?&gt; list)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for (Object element: list)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System.out.println(element);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Lower Bound Wildcards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Whereas bounded </a:t>
            </a:r>
            <a:r>
              <a:rPr lang="en-US" dirty="0"/>
              <a:t>wildcards </a:t>
            </a:r>
            <a:r>
              <a:rPr lang="en-US" dirty="0" smtClean="0"/>
              <a:t>provide an upper bound, lower bound wildcards provide a lower bound</a:t>
            </a:r>
            <a:endParaRPr lang="en-US" dirty="0"/>
          </a:p>
          <a:p>
            <a:pPr eaLnBrk="1" hangingPunct="1"/>
            <a:r>
              <a:rPr lang="en-US" dirty="0" smtClean="0"/>
              <a:t>Syntax </a:t>
            </a:r>
            <a:r>
              <a:rPr lang="en-US" dirty="0"/>
              <a:t>rule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lowerBoundWildcard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::= </a:t>
            </a:r>
            <a:r>
              <a:rPr lang="en-US" sz="2400" b="1" dirty="0" err="1">
                <a:latin typeface="Consolas" panose="020B0609020204030204" pitchFamily="49" charset="0"/>
              </a:rPr>
              <a:t>GenericType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&lt;? super </a:t>
            </a:r>
            <a:r>
              <a:rPr lang="en-US" sz="2400" b="1" dirty="0" smtClean="0">
                <a:latin typeface="Consolas" panose="020B0609020204030204" pitchFamily="49" charset="0"/>
              </a:rPr>
              <a:t>Subtype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66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dirty="0"/>
              <a:t>Example of a </a:t>
            </a:r>
            <a:r>
              <a:rPr lang="en-US" dirty="0" smtClean="0"/>
              <a:t>lower bound </a:t>
            </a:r>
            <a:r>
              <a:rPr lang="en-US" dirty="0"/>
              <a:t>wildcard</a:t>
            </a:r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static &lt;T&gt; void </a:t>
            </a:r>
            <a:r>
              <a:rPr lang="en-US" sz="2400" b="1" dirty="0" err="1">
                <a:latin typeface="Consolas" panose="020B0609020204030204" pitchFamily="49" charset="0"/>
              </a:rPr>
              <a:t>copyList</a:t>
            </a:r>
            <a:r>
              <a:rPr lang="en-US" sz="2400" b="1" dirty="0">
                <a:latin typeface="Consolas" panose="020B0609020204030204" pitchFamily="49" charset="0"/>
              </a:rPr>
              <a:t>(List&lt;T&gt; from, </a:t>
            </a:r>
            <a:r>
              <a:rPr lang="en-US" sz="2400" b="1" dirty="0" smtClean="0">
                <a:latin typeface="Consolas" panose="020B0609020204030204" pitchFamily="49" charset="0"/>
              </a:rPr>
              <a:t/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List</a:t>
            </a:r>
            <a:r>
              <a:rPr lang="en-US" sz="2400" b="1" dirty="0">
                <a:latin typeface="Consolas" panose="020B0609020204030204" pitchFamily="49" charset="0"/>
              </a:rPr>
              <a:t>&lt;? super T&gt; to)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</a:t>
            </a:r>
            <a:r>
              <a:rPr lang="en-US" dirty="0" smtClean="0"/>
              <a:t>Wildcard 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9949" y="1720985"/>
            <a:ext cx="7904102" cy="36691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static &lt;T&gt; void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copyList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(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List&lt;T&gt; from, List&lt;? super T&gt; to)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for (T element: from)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to.add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(element);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private static void display(List&lt;?&gt; list)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for (Object element: list)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(element);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    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Backward Compatibility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maintain compatibility with earlier versions of Java, generic types can be left unconstrained</a:t>
            </a:r>
          </a:p>
          <a:p>
            <a:pPr eaLnBrk="1" hangingPunct="1"/>
            <a:r>
              <a:rPr lang="en-US" dirty="0" smtClean="0"/>
              <a:t>Unconstrained generic types are called raw types</a:t>
            </a:r>
          </a:p>
          <a:p>
            <a:pPr eaLnBrk="1" hangingPunct="1"/>
            <a:r>
              <a:rPr lang="en-US" dirty="0" smtClean="0"/>
              <a:t>The following declarations are equivalent</a:t>
            </a:r>
          </a:p>
          <a:p>
            <a:pPr marL="400050" lvl="2" indent="0" eaLnBrk="1" hangingPunct="1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latin typeface="Consolas" panose="020B0609020204030204" pitchFamily="49" charset="0"/>
              </a:rPr>
              <a:t> list = new </a:t>
            </a:r>
            <a:r>
              <a:rPr lang="en-US" b="1" dirty="0" err="1" smtClean="0"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latin typeface="Consolas" panose="020B0609020204030204" pitchFamily="49" charset="0"/>
              </a:rPr>
              <a:t>();</a:t>
            </a:r>
          </a:p>
          <a:p>
            <a:pPr marL="400050" lvl="2" indent="0" eaLnBrk="1" hangingPunct="1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latin typeface="Consolas" panose="020B0609020204030204" pitchFamily="49" charset="0"/>
              </a:rPr>
              <a:t>&lt;Object&gt; </a:t>
            </a:r>
            <a:r>
              <a:rPr lang="en-US" b="1" dirty="0">
                <a:latin typeface="Consolas" panose="020B0609020204030204" pitchFamily="49" charset="0"/>
              </a:rPr>
              <a:t>list = new </a:t>
            </a:r>
            <a:r>
              <a:rPr lang="en-US" b="1" dirty="0" err="1">
                <a:latin typeface="Consolas" panose="020B0609020204030204" pitchFamily="49" charset="0"/>
              </a:rPr>
              <a:t>ArrayList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Erasure and Restrictions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Generic constraints exist only at compile time and are gone at runtime</a:t>
            </a:r>
          </a:p>
          <a:p>
            <a:pPr eaLnBrk="1" hangingPunct="1"/>
            <a:r>
              <a:rPr lang="en-US" dirty="0" smtClean="0"/>
              <a:t>Generic restrictions</a:t>
            </a:r>
          </a:p>
          <a:p>
            <a:pPr marL="457200" lvl="3" indent="0" eaLnBrk="1" hangingPunct="1">
              <a:buNone/>
            </a:pPr>
            <a:r>
              <a:rPr lang="en-US" sz="2800" b="1" dirty="0" smtClean="0">
                <a:sym typeface="Symbol" panose="05050102010706020507" pitchFamily="18" charset="2"/>
              </a:rPr>
              <a:t></a:t>
            </a:r>
            <a:r>
              <a:rPr lang="en-US" sz="2400" dirty="0" smtClean="0">
                <a:sym typeface="Symbol" panose="05050102010706020507" pitchFamily="18" charset="2"/>
              </a:rPr>
              <a:t> 	</a:t>
            </a:r>
            <a:r>
              <a:rPr lang="en-US" sz="2400" b="1" dirty="0" smtClean="0">
                <a:latin typeface="Consolas" panose="020B0609020204030204" pitchFamily="49" charset="0"/>
              </a:rPr>
              <a:t>T element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new </a:t>
            </a:r>
            <a:r>
              <a:rPr lang="en-US" sz="2400" b="1" dirty="0" smtClean="0">
                <a:latin typeface="Consolas" panose="020B0609020204030204" pitchFamily="49" charset="0"/>
              </a:rPr>
              <a:t>T();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457200" lvl="3" indent="0" eaLnBrk="1" hangingPunct="1">
              <a:buNone/>
            </a:pPr>
            <a:r>
              <a:rPr lang="en-US" sz="2400" dirty="0" smtClean="0">
                <a:solidFill>
                  <a:srgbClr val="000066"/>
                </a:solidFill>
                <a:sym typeface="Symbol" panose="05050102010706020507" pitchFamily="18" charset="2"/>
              </a:rPr>
              <a:t> 	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T element =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)new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Object();</a:t>
            </a:r>
          </a:p>
          <a:p>
            <a:pPr marL="457200" lvl="3" indent="0" eaLnBrk="1" hangingPunct="1">
              <a:buNone/>
            </a:pPr>
            <a:r>
              <a:rPr lang="en-US" sz="2400" b="1" dirty="0" smtClean="0">
                <a:sym typeface="Symbol" panose="05050102010706020507" pitchFamily="18" charset="2"/>
              </a:rPr>
              <a:t> 	</a:t>
            </a:r>
            <a:r>
              <a:rPr lang="en-US" sz="2400" b="1" dirty="0" smtClean="0">
                <a:latin typeface="Consolas" panose="020B0609020204030204" pitchFamily="49" charset="0"/>
              </a:rPr>
              <a:t>T[] array = new </a:t>
            </a:r>
            <a:r>
              <a:rPr lang="en-US" sz="2400" b="1" dirty="0" smtClean="0">
                <a:latin typeface="Consolas" panose="020B0609020204030204" pitchFamily="49" charset="0"/>
              </a:rPr>
              <a:t>T[SIZE</a:t>
            </a:r>
            <a:r>
              <a:rPr lang="en-US" sz="2400" b="1" dirty="0" smtClean="0">
                <a:latin typeface="Consolas" panose="020B0609020204030204" pitchFamily="49" charset="0"/>
              </a:rPr>
              <a:t>];</a:t>
            </a:r>
          </a:p>
          <a:p>
            <a:pPr marL="457200" lvl="3" indent="0" eaLnBrk="1" hangingPunct="1">
              <a:buNone/>
            </a:pPr>
            <a:r>
              <a:rPr lang="en-US" sz="2400" dirty="0">
                <a:solidFill>
                  <a:srgbClr val="000066"/>
                </a:solidFill>
                <a:sym typeface="Symbol" panose="05050102010706020507" pitchFamily="18" charset="2"/>
              </a:rPr>
              <a:t> 	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T[] array </a:t>
            </a:r>
            <a:r>
              <a:rPr lang="en-US" sz="2400" b="1" smtClean="0">
                <a:solidFill>
                  <a:srgbClr val="000066"/>
                </a:solidFill>
                <a:latin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66"/>
                </a:solidFill>
                <a:latin typeface="Consolas" panose="020B0609020204030204" pitchFamily="49" charset="0"/>
              </a:rPr>
              <a:t>(T[])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new Object[SIZE];</a:t>
            </a:r>
            <a:endParaRPr lang="en-US" sz="2400" b="1" dirty="0">
              <a:solidFill>
                <a:srgbClr val="000066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dirty="0" smtClean="0"/>
              <a:t>Generic types cannot be instantiated with primitives</a:t>
            </a:r>
          </a:p>
        </p:txBody>
      </p:sp>
    </p:spTree>
    <p:extLst>
      <p:ext uri="{BB962C8B-B14F-4D97-AF65-F5344CB8AC3E}">
        <p14:creationId xmlns:p14="http://schemas.microsoft.com/office/powerpoint/2010/main" val="24234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Efficiency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  <a:p>
            <a:pPr lvl="1" eaLnBrk="1" hangingPunct="1"/>
            <a:r>
              <a:rPr lang="en-US" dirty="0" smtClean="0"/>
              <a:t>CPU Time (speed)</a:t>
            </a:r>
          </a:p>
          <a:p>
            <a:pPr lvl="1" eaLnBrk="1" hangingPunct="1"/>
            <a:r>
              <a:rPr lang="en-US" dirty="0" smtClean="0"/>
              <a:t>Memory usage</a:t>
            </a:r>
          </a:p>
          <a:p>
            <a:pPr eaLnBrk="1" hangingPunct="1"/>
            <a:r>
              <a:rPr lang="en-US" dirty="0" smtClean="0"/>
              <a:t>Measurement techniques</a:t>
            </a:r>
          </a:p>
          <a:p>
            <a:pPr lvl="1" eaLnBrk="1" hangingPunct="1"/>
            <a:r>
              <a:rPr lang="en-US" dirty="0" smtClean="0"/>
              <a:t>Empirical (Benchmarking execution time)</a:t>
            </a:r>
          </a:p>
          <a:p>
            <a:pPr lvl="1" eaLnBrk="1" hangingPunct="1"/>
            <a:r>
              <a:rPr lang="en-US" dirty="0" smtClean="0"/>
              <a:t>Analytical (Counting lines of code or significant operations)</a:t>
            </a:r>
          </a:p>
          <a:p>
            <a:pPr lvl="2" eaLnBrk="1" hangingPunct="1"/>
            <a:r>
              <a:rPr lang="en-US" dirty="0" smtClean="0"/>
              <a:t>Need an ordering to compare growth rates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4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Lines of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 err="1" smtClean="0">
                <a:latin typeface="Consolas" panose="020B0609020204030204" pitchFamily="49" charset="0"/>
              </a:rPr>
              <a:t>nt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linearSearch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latin typeface="Consolas" panose="020B0609020204030204" pitchFamily="49" charset="0"/>
              </a:rPr>
              <a:t>[] array, </a:t>
            </a:r>
            <a:r>
              <a:rPr lang="en-US" sz="2400" b="1" dirty="0" err="1" smtClean="0"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latin typeface="Consolas" panose="020B0609020204030204" pitchFamily="49" charset="0"/>
              </a:rPr>
              <a:t> target)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 = 0;                           1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while (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 &lt; </a:t>
            </a:r>
            <a:r>
              <a:rPr lang="en-US" sz="2400" b="1" dirty="0" err="1" smtClean="0"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latin typeface="Consolas" panose="020B0609020204030204" pitchFamily="49" charset="0"/>
              </a:rPr>
              <a:t>)           n+1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if (array[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] == target)            n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  return 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;                        0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++                                n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  return -1;                           1</a:t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dirty="0" smtClean="0"/>
              <a:t>Lines of code function: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3</a:t>
            </a:r>
            <a:r>
              <a:rPr lang="en-US" sz="2400" i="1" dirty="0" smtClean="0"/>
              <a:t>n</a:t>
            </a:r>
            <a:r>
              <a:rPr lang="en-US" sz="2400" dirty="0" smtClean="0"/>
              <a:t> + 3</a:t>
            </a:r>
            <a:endParaRPr lang="en-US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Sensitivity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4914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performance of algorithms often depends upon the data used</a:t>
            </a:r>
          </a:p>
          <a:p>
            <a:pPr eaLnBrk="1" hangingPunct="1"/>
            <a:r>
              <a:rPr lang="en-US" dirty="0" smtClean="0"/>
              <a:t>Cases to consider (Linear search)</a:t>
            </a:r>
          </a:p>
          <a:p>
            <a:pPr lvl="1" eaLnBrk="1" hangingPunct="1"/>
            <a:r>
              <a:rPr lang="en-US" dirty="0" smtClean="0"/>
              <a:t>Best case (First element) </a:t>
            </a:r>
          </a:p>
          <a:p>
            <a:pPr lvl="1" eaLnBrk="1" hangingPunct="1"/>
            <a:r>
              <a:rPr lang="en-US" dirty="0" smtClean="0"/>
              <a:t>Worst case (Last element or not found)</a:t>
            </a:r>
          </a:p>
          <a:p>
            <a:pPr lvl="1" eaLnBrk="1" hangingPunct="1"/>
            <a:r>
              <a:rPr lang="en-US" dirty="0" smtClean="0"/>
              <a:t>Average case (Half of elements must be examined)</a:t>
            </a:r>
          </a:p>
          <a:p>
            <a:pPr eaLnBrk="1" hangingPunct="1"/>
            <a:r>
              <a:rPr lang="en-US" dirty="0" smtClean="0"/>
              <a:t>Most searches and sorts are data sensitive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9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Structure Components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 Components</a:t>
            </a:r>
          </a:p>
          <a:p>
            <a:pPr lvl="1" eaLnBrk="1" hangingPunct="1"/>
            <a:r>
              <a:rPr lang="en-US" dirty="0" smtClean="0"/>
              <a:t>Interface (Method Specifications)</a:t>
            </a:r>
          </a:p>
          <a:p>
            <a:pPr lvl="1" eaLnBrk="1" hangingPunct="1"/>
            <a:r>
              <a:rPr lang="en-US" dirty="0" smtClean="0"/>
              <a:t>Behavior (English or formal logic)</a:t>
            </a:r>
          </a:p>
          <a:p>
            <a:pPr eaLnBrk="1" hangingPunct="1"/>
            <a:r>
              <a:rPr lang="en-US" dirty="0" smtClean="0"/>
              <a:t> Concrete Components</a:t>
            </a:r>
          </a:p>
          <a:p>
            <a:pPr lvl="1" eaLnBrk="1" hangingPunct="1"/>
            <a:r>
              <a:rPr lang="en-US" dirty="0" smtClean="0"/>
              <a:t>Representation (Instance variables)</a:t>
            </a:r>
          </a:p>
          <a:p>
            <a:pPr lvl="1" eaLnBrk="1" hangingPunct="1"/>
            <a:r>
              <a:rPr lang="en-US" dirty="0" smtClean="0"/>
              <a:t>Implementation (Method bodies)</a:t>
            </a:r>
          </a:p>
          <a:p>
            <a:pPr eaLnBrk="1" hangingPunct="1"/>
            <a:r>
              <a:rPr lang="en-US" dirty="0" smtClean="0"/>
              <a:t>Separation of the abstract from the concrete promotes loose coupling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0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199" y="1600200"/>
                <a:ext cx="8462865" cy="4525963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Formal Definition</a:t>
                </a:r>
              </a:p>
              <a:p>
                <a:pPr marL="457200" lvl="1" indent="0" eaLnBrk="1" hangingPunct="1">
                  <a:buNone/>
                </a:pP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 O(</a:t>
                </a:r>
                <a:r>
                  <a:rPr lang="en-US" i="1" dirty="0" smtClean="0">
                    <a:sym typeface="Symbol" panose="05050102010706020507" pitchFamily="18" charset="2"/>
                  </a:rPr>
                  <a:t>g</a:t>
                </a:r>
                <a:r>
                  <a:rPr lang="en-US" dirty="0" smtClean="0">
                    <a:sym typeface="Symbol" panose="05050102010706020507" pitchFamily="18" charset="2"/>
                  </a:rPr>
                  <a:t>)  </a:t>
                </a:r>
                <a:r>
                  <a:rPr lang="en-US" b="1" dirty="0" smtClean="0">
                    <a:sym typeface="Symbol" panose="05050102010706020507" pitchFamily="18" charset="2"/>
                  </a:rPr>
                  <a:t>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i="1" dirty="0" smtClean="0">
                    <a:sym typeface="Symbol" panose="05050102010706020507" pitchFamily="18" charset="2"/>
                  </a:rPr>
                  <a:t>c</a:t>
                </a:r>
                <a:r>
                  <a:rPr lang="en-US" dirty="0" smtClean="0">
                    <a:sym typeface="Symbol" panose="05050102010706020507" pitchFamily="18" charset="2"/>
                  </a:rPr>
                  <a:t> and 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baseline="-25000" dirty="0" smtClean="0"/>
                  <a:t>0</a:t>
                </a:r>
                <a:r>
                  <a:rPr lang="en-US" dirty="0" smtClean="0">
                    <a:sym typeface="Symbol" panose="05050102010706020507" pitchFamily="18" charset="2"/>
                  </a:rPr>
                  <a:t>  </a:t>
                </a:r>
                <a:r>
                  <a:rPr lang="en-US" b="1" dirty="0" smtClean="0">
                    <a:sym typeface="Symbol" panose="05050102010706020507" pitchFamily="18" charset="2"/>
                  </a:rPr>
                  <a:t>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sym typeface="Symbol" panose="05050102010706020507" pitchFamily="18" charset="2"/>
                  </a:rPr>
                  <a:t>  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baseline="-25000" dirty="0" smtClean="0"/>
                  <a:t>0</a:t>
                </a:r>
                <a:r>
                  <a:rPr lang="en-US" dirty="0" smtClean="0">
                    <a:sym typeface="Symbol" panose="05050102010706020507" pitchFamily="18" charset="2"/>
                  </a:rPr>
                  <a:t>,</a:t>
                </a:r>
                <a:br>
                  <a:rPr lang="en-US" dirty="0" smtClean="0">
                    <a:sym typeface="Symbol" panose="05050102010706020507" pitchFamily="18" charset="2"/>
                  </a:rPr>
                </a:br>
                <a:r>
                  <a:rPr lang="en-US" dirty="0" smtClean="0">
                    <a:sym typeface="Symbol" panose="05050102010706020507" pitchFamily="18" charset="2"/>
                  </a:rPr>
                  <a:t>  |</a:t>
                </a:r>
                <a:r>
                  <a:rPr lang="en-US" i="1" dirty="0" smtClean="0">
                    <a:sym typeface="Symbol" panose="05050102010706020507" pitchFamily="18" charset="2"/>
                  </a:rPr>
                  <a:t>f</a:t>
                </a:r>
                <a:r>
                  <a:rPr lang="en-US" dirty="0" smtClean="0">
                    <a:sym typeface="Symbol" panose="05050102010706020507" pitchFamily="18" charset="2"/>
                  </a:rPr>
                  <a:t>(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sym typeface="Symbol" panose="05050102010706020507" pitchFamily="18" charset="2"/>
                  </a:rPr>
                  <a:t>)|  </a:t>
                </a:r>
                <a:r>
                  <a:rPr lang="en-US" i="1" dirty="0" err="1" smtClean="0">
                    <a:sym typeface="Symbol" panose="05050102010706020507" pitchFamily="18" charset="2"/>
                  </a:rPr>
                  <a:t>c</a:t>
                </a:r>
                <a:r>
                  <a:rPr lang="en-US" dirty="0" err="1" smtClean="0">
                    <a:sym typeface="Symbol" panose="05050102010706020507" pitchFamily="18" charset="2"/>
                  </a:rPr>
                  <a:t>|</a:t>
                </a:r>
                <a:r>
                  <a:rPr lang="en-US" i="1" dirty="0" err="1" smtClean="0">
                    <a:sym typeface="Symbol" panose="05050102010706020507" pitchFamily="18" charset="2"/>
                  </a:rPr>
                  <a:t>g</a:t>
                </a:r>
                <a:r>
                  <a:rPr lang="en-US" dirty="0" smtClean="0">
                    <a:sym typeface="Symbol" panose="05050102010706020507" pitchFamily="18" charset="2"/>
                  </a:rPr>
                  <a:t>(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sym typeface="Symbol" panose="05050102010706020507" pitchFamily="18" charset="2"/>
                  </a:rPr>
                  <a:t>)|  </a:t>
                </a:r>
              </a:p>
              <a:p>
                <a:pPr eaLnBrk="1" hangingPunct="1"/>
                <a:r>
                  <a:rPr lang="en-US" dirty="0" smtClean="0"/>
                  <a:t>Big-O is a second order function</a:t>
                </a:r>
              </a:p>
              <a:p>
                <a:pPr marL="457200" lvl="1" indent="0" eaLnBrk="1" hangingPunct="1">
                  <a:buNone/>
                </a:pPr>
                <a:r>
                  <a:rPr lang="en-US" dirty="0" smtClean="0"/>
                  <a:t>O: </a:t>
                </a:r>
                <a:r>
                  <a:rPr lang="en-US" dirty="0" smtClean="0">
                    <a:latin typeface="Lucida Handwriting" panose="03010101010101010101" pitchFamily="66" charset="0"/>
                  </a:rPr>
                  <a:t>F</a:t>
                </a:r>
                <a:r>
                  <a:rPr lang="en-US" dirty="0" smtClean="0"/>
                  <a:t> → </a:t>
                </a:r>
                <a:r>
                  <a:rPr lang="en-US" dirty="0" smtClean="0">
                    <a:latin typeface="Lucida Handwriting" panose="03010101010101010101" pitchFamily="66" charset="0"/>
                  </a:rPr>
                  <a:t>P</a:t>
                </a:r>
                <a:r>
                  <a:rPr lang="en-US" dirty="0" smtClean="0"/>
                  <a:t>(</a:t>
                </a:r>
                <a:r>
                  <a:rPr lang="en-US" dirty="0" smtClean="0">
                    <a:latin typeface="Lucida Handwriting" panose="03010101010101010101" pitchFamily="66" charset="0"/>
                  </a:rPr>
                  <a:t>F</a:t>
                </a:r>
                <a:r>
                  <a:rPr lang="en-US" dirty="0" smtClean="0"/>
                  <a:t>)</a:t>
                </a:r>
              </a:p>
              <a:p>
                <a:pPr eaLnBrk="1" hangingPunct="1"/>
                <a:r>
                  <a:rPr lang="en-US" dirty="0" smtClean="0"/>
                  <a:t>Big-O provides a partial ordering of functions</a:t>
                </a:r>
              </a:p>
              <a:p>
                <a:pPr marL="457200" lvl="1" indent="0" eaLnBrk="1" hangingPunct="1">
                  <a:buNone/>
                </a:pPr>
                <a:r>
                  <a:rPr lang="en-US" dirty="0" smtClean="0"/>
                  <a:t>O(1) </a:t>
                </a:r>
                <a:r>
                  <a:rPr lang="en-US" dirty="0" smtClean="0">
                    <a:sym typeface="Symbol" panose="05050102010706020507" pitchFamily="18" charset="2"/>
                  </a:rPr>
                  <a:t> O(log 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sym typeface="Symbol" panose="05050102010706020507" pitchFamily="18" charset="2"/>
                  </a:rPr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 </a:t>
                </a:r>
                <a:r>
                  <a:rPr lang="en-US" dirty="0" smtClean="0">
                    <a:sym typeface="Symbol" panose="05050102010706020507" pitchFamily="18" charset="2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)  O(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sym typeface="Symbol" panose="05050102010706020507" pitchFamily="18" charset="2"/>
                  </a:rPr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 </a:t>
                </a:r>
                <a:r>
                  <a:rPr lang="en-US" dirty="0" smtClean="0">
                    <a:sym typeface="Symbol" panose="05050102010706020507" pitchFamily="18" charset="2"/>
                  </a:rPr>
                  <a:t>O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dirty="0">
                    <a:sym typeface="Symbol" panose="05050102010706020507" pitchFamily="18" charset="2"/>
                  </a:rPr>
                  <a:t>  </a:t>
                </a:r>
                <a:r>
                  <a:rPr lang="en-US" dirty="0" smtClean="0">
                    <a:sym typeface="Symbol" panose="05050102010706020507" pitchFamily="18" charset="2"/>
                  </a:rPr>
                  <a:t>O(</a:t>
                </a:r>
                <a:r>
                  <a:rPr lang="en-US" dirty="0" smtClean="0"/>
                  <a:t>2</a:t>
                </a:r>
                <a:r>
                  <a:rPr lang="en-US" i="1" baseline="30000" dirty="0" smtClean="0"/>
                  <a:t>n</a:t>
                </a:r>
                <a:r>
                  <a:rPr lang="en-US" dirty="0" smtClean="0"/>
                  <a:t>)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endParaRPr lang="en-US" dirty="0" smtClean="0"/>
              </a:p>
              <a:p>
                <a:pPr marL="400050" lvl="1" indent="0" eaLnBrk="1" hangingPunct="1">
                  <a:buNone/>
                </a:pPr>
                <a:endParaRPr lang="en-US" dirty="0" smtClean="0"/>
              </a:p>
              <a:p>
                <a:pPr lvl="1" eaLnBrk="1" hangingPunct="1"/>
                <a:endParaRPr lang="en-US" dirty="0" smtClean="0"/>
              </a:p>
              <a:p>
                <a:pPr lvl="1"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462865" cy="4525963"/>
              </a:xfrm>
              <a:blipFill rotWithShape="0">
                <a:blip r:embed="rId3"/>
                <a:stretch>
                  <a:fillRect l="-165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Iterative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method without loops executes in constant time O(1)</a:t>
            </a:r>
          </a:p>
          <a:p>
            <a:pPr eaLnBrk="1" hangingPunct="1"/>
            <a:r>
              <a:rPr lang="en-US" dirty="0" smtClean="0"/>
              <a:t>Loops</a:t>
            </a:r>
          </a:p>
          <a:p>
            <a:pPr lvl="1" eaLnBrk="1" hangingPunct="1"/>
            <a:r>
              <a:rPr lang="en-US" dirty="0" smtClean="0"/>
              <a:t>Single loop is linear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Two loops in sequence is O(2</a:t>
            </a:r>
            <a:r>
              <a:rPr lang="en-US" i="1" dirty="0" smtClean="0"/>
              <a:t>n</a:t>
            </a:r>
            <a:r>
              <a:rPr lang="en-US" dirty="0" smtClean="0"/>
              <a:t>) =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Doubly nested loop is quadratic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endParaRPr lang="en-US" dirty="0"/>
          </a:p>
          <a:p>
            <a:pPr eaLnBrk="1" hangingPunct="1"/>
            <a:r>
              <a:rPr lang="en-US" dirty="0" smtClean="0"/>
              <a:t>A method that does not dynamically allocate memory uses constant memory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4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Simple sorts</a:t>
                </a:r>
              </a:p>
              <a:p>
                <a:pPr lvl="1" eaLnBrk="1" hangingPunct="1"/>
                <a:r>
                  <a:rPr lang="en-US" dirty="0" smtClean="0"/>
                  <a:t>Inner loop executions depend on outer</a:t>
                </a:r>
              </a:p>
              <a:p>
                <a:pPr lvl="1" eaLnBrk="1" hangingPunct="1"/>
                <a:r>
                  <a:rPr lang="en-US" dirty="0" smtClean="0"/>
                  <a:t>Summation technique</a:t>
                </a:r>
              </a:p>
              <a:p>
                <a:pPr eaLnBrk="1" hangingPunct="1"/>
                <a:r>
                  <a:rPr lang="en-US" dirty="0" smtClean="0"/>
                  <a:t>Binary search</a:t>
                </a:r>
              </a:p>
              <a:p>
                <a:pPr lvl="1" eaLnBrk="1" hangingPunct="1"/>
                <a:r>
                  <a:rPr lang="en-US" dirty="0" smtClean="0"/>
                  <a:t>Loop counter does not increment</a:t>
                </a:r>
              </a:p>
              <a:p>
                <a:pPr lvl="1" eaLnBrk="1" hangingPunct="1"/>
                <a:r>
                  <a:rPr lang="en-US" dirty="0" smtClean="0"/>
                  <a:t>Recurrence equation</a:t>
                </a:r>
              </a:p>
              <a:p>
                <a:pPr eaLnBrk="1" hangingPunct="1"/>
                <a:r>
                  <a:rPr lang="en-US" dirty="0" smtClean="0"/>
                  <a:t>Prime numbers</a:t>
                </a:r>
              </a:p>
              <a:p>
                <a:pPr lvl="1" eaLnBrk="1" hangingPunct="1"/>
                <a:r>
                  <a:rPr lang="en-US" dirty="0" smtClean="0"/>
                  <a:t>A variety of approaches </a:t>
                </a:r>
                <a:r>
                  <a:rPr lang="en-US" dirty="0" smtClean="0">
                    <a:sym typeface="Symbol" panose="05050102010706020507" pitchFamily="18" charset="2"/>
                  </a:rPr>
                  <a:t>(</a:t>
                </a:r>
                <a:r>
                  <a:rPr lang="en-US" i="1" dirty="0" smtClean="0">
                    <a:sym typeface="Symbol" panose="05050102010706020507" pitchFamily="18" charset="2"/>
                  </a:rPr>
                  <a:t>n</a:t>
                </a:r>
                <a:r>
                  <a:rPr lang="en-US" dirty="0" smtClean="0">
                    <a:sym typeface="Symbol" panose="05050102010706020507" pitchFamily="18" charset="2"/>
                  </a:rPr>
                  <a:t>) 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2"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Levels of Abstraction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7" y="1530562"/>
            <a:ext cx="6818626" cy="379687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593704"/>
            <a:ext cx="8229600" cy="102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smtClean="0"/>
              <a:t>This diagram is a representation hierarchy</a:t>
            </a:r>
          </a:p>
          <a:p>
            <a:pPr eaLnBrk="1" hangingPunct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5658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 Container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Collections</a:t>
            </a:r>
          </a:p>
          <a:p>
            <a:pPr lvl="1" eaLnBrk="1" hangingPunct="1"/>
            <a:r>
              <a:rPr lang="en-US" dirty="0" smtClean="0"/>
              <a:t>Lists</a:t>
            </a:r>
          </a:p>
          <a:p>
            <a:pPr lvl="2" eaLnBrk="1" hangingPunct="1"/>
            <a:r>
              <a:rPr lang="en-US" dirty="0" smtClean="0"/>
              <a:t>Array Lists</a:t>
            </a:r>
          </a:p>
          <a:p>
            <a:pPr lvl="2" eaLnBrk="1" hangingPunct="1"/>
            <a:r>
              <a:rPr lang="en-US" dirty="0" smtClean="0"/>
              <a:t>Linked Lists</a:t>
            </a:r>
          </a:p>
          <a:p>
            <a:pPr lvl="1" eaLnBrk="1" hangingPunct="1"/>
            <a:r>
              <a:rPr lang="en-US" dirty="0" smtClean="0"/>
              <a:t>Stacks</a:t>
            </a:r>
          </a:p>
          <a:p>
            <a:pPr lvl="1" eaLnBrk="1" hangingPunct="1"/>
            <a:r>
              <a:rPr lang="en-US" dirty="0" smtClean="0"/>
              <a:t>Queues</a:t>
            </a:r>
          </a:p>
          <a:p>
            <a:pPr lvl="1" eaLnBrk="1" hangingPunct="1"/>
            <a:r>
              <a:rPr lang="en-US" dirty="0" smtClean="0"/>
              <a:t>Sets</a:t>
            </a:r>
          </a:p>
          <a:p>
            <a:pPr eaLnBrk="1" hangingPunct="1"/>
            <a:r>
              <a:rPr lang="en-US" dirty="0" smtClean="0"/>
              <a:t>Maps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2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Collection Framework UML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4" y="1576436"/>
            <a:ext cx="7977151" cy="43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Generics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the generic syntax was added in version 5.0, generic classes were defined by using the Object class</a:t>
            </a:r>
          </a:p>
          <a:p>
            <a:pPr eaLnBrk="1" hangingPunct="1"/>
            <a:r>
              <a:rPr lang="en-US" smtClean="0"/>
              <a:t>The generic syntax constrains the type of elements that can be in the collection</a:t>
            </a:r>
          </a:p>
          <a:p>
            <a:pPr eaLnBrk="1" hangingPunct="1"/>
            <a:r>
              <a:rPr lang="en-US" smtClean="0"/>
              <a:t>Without the generic syntax it was necessary to downcast objects that were removed from the collection</a:t>
            </a:r>
          </a:p>
        </p:txBody>
      </p:sp>
    </p:spTree>
    <p:extLst>
      <p:ext uri="{BB962C8B-B14F-4D97-AF65-F5344CB8AC3E}">
        <p14:creationId xmlns:p14="http://schemas.microsoft.com/office/powerpoint/2010/main" val="31178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Bounded types allow a generic type parameter to be constrained to be a subtype of another type</a:t>
            </a:r>
          </a:p>
          <a:p>
            <a:pPr eaLnBrk="1" hangingPunct="1"/>
            <a:r>
              <a:rPr lang="en-US" dirty="0" smtClean="0"/>
              <a:t>Syntax rule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boundedTypeParameter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::=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latin typeface="Consolas" panose="020B0609020204030204" pitchFamily="49" charset="0"/>
              </a:rPr>
              <a:t>TypeParameter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BaseType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dirty="0" smtClean="0"/>
              <a:t>Example of a bounded type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static &lt;T extends Comparable&gt; </a:t>
            </a:r>
            <a:r>
              <a:rPr lang="en-US" sz="2400" b="1" dirty="0" err="1" smtClean="0">
                <a:latin typeface="Consolas" panose="020B0609020204030204" pitchFamily="49" charset="0"/>
              </a:rPr>
              <a:t>boolean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isSorted</a:t>
            </a:r>
            <a:r>
              <a:rPr lang="en-US" sz="2400" b="1" dirty="0" smtClean="0">
                <a:latin typeface="Consolas" panose="020B0609020204030204" pitchFamily="49" charset="0"/>
              </a:rPr>
              <a:t>(T[] array)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Type Example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321" y="1653609"/>
            <a:ext cx="8077357" cy="28510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	public static &lt;T extends Comparable&gt; Boolean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isSorted(T[] array)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for (int i = 1; i &lt; array.length; i++)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if (array[i-1].compareTo(array[i]) &gt; 0)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return false;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    return true;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defTabSz="457200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0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</a:t>
            </a:r>
            <a:r>
              <a:rPr lang="en-US" dirty="0" smtClean="0"/>
              <a:t>ounded Wildcards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Bounded wildcards provide a capability similar to bounded types except with generic collections</a:t>
            </a:r>
          </a:p>
          <a:p>
            <a:pPr eaLnBrk="1" hangingPunct="1"/>
            <a:r>
              <a:rPr lang="en-US" dirty="0"/>
              <a:t>Syntax rule</a:t>
            </a:r>
          </a:p>
          <a:p>
            <a:pPr lvl="1" eaLnBrk="1" hangingPunct="1">
              <a:buFontTx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boundedWildcard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::= </a:t>
            </a:r>
            <a:r>
              <a:rPr lang="en-US" sz="2400" b="1" dirty="0" err="1" smtClean="0">
                <a:latin typeface="Consolas" panose="020B0609020204030204" pitchFamily="49" charset="0"/>
              </a:rPr>
              <a:t>GenericType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latin typeface="Consolas" panose="020B0609020204030204" pitchFamily="49" charset="0"/>
              </a:rPr>
              <a:t>&lt;? extends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Supertype</a:t>
            </a: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dirty="0"/>
              <a:t>Example of a bounded </a:t>
            </a:r>
            <a:r>
              <a:rPr lang="en-US" dirty="0" smtClean="0"/>
              <a:t>wildcard</a:t>
            </a:r>
            <a:endParaRPr lang="en-US" dirty="0"/>
          </a:p>
          <a:p>
            <a:pPr lvl="1" eaLnBrk="1" hangingPunct="1"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static </a:t>
            </a:r>
            <a:r>
              <a:rPr lang="en-US" sz="2400" b="1" dirty="0" err="1" smtClean="0">
                <a:latin typeface="Consolas" panose="020B0609020204030204" pitchFamily="49" charset="0"/>
              </a:rPr>
              <a:t>boolean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isSorted</a:t>
            </a:r>
            <a:r>
              <a:rPr lang="en-US" sz="2400" b="1" dirty="0" smtClean="0">
                <a:latin typeface="Consolas" panose="020B0609020204030204" pitchFamily="49" charset="0"/>
              </a:rPr>
              <a:t>(List&lt;?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 smtClean="0">
                <a:latin typeface="Consolas" panose="020B0609020204030204" pitchFamily="49" charset="0"/>
              </a:rPr>
              <a:t>xtends Comparable&gt; list)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715</Words>
  <Application>Microsoft Office PowerPoint</Application>
  <PresentationFormat>On-screen Show (4:3)</PresentationFormat>
  <Paragraphs>186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Consolas</vt:lpstr>
      <vt:lpstr>Courier New</vt:lpstr>
      <vt:lpstr>Lucida Handwriting</vt:lpstr>
      <vt:lpstr>Symbol</vt:lpstr>
      <vt:lpstr>Default Design</vt:lpstr>
      <vt:lpstr>CMSC 350 Data Structures and Analysis</vt:lpstr>
      <vt:lpstr>Data Structure Components</vt:lpstr>
      <vt:lpstr>Levels of Abstraction</vt:lpstr>
      <vt:lpstr>Java Container Classes</vt:lpstr>
      <vt:lpstr>Collection Framework UML</vt:lpstr>
      <vt:lpstr>Benefits of Generics</vt:lpstr>
      <vt:lpstr>Bounded Types</vt:lpstr>
      <vt:lpstr>Bounded Type Example</vt:lpstr>
      <vt:lpstr>Bounded Wildcards</vt:lpstr>
      <vt:lpstr>Bounded Wildcard Example</vt:lpstr>
      <vt:lpstr>Unbounded Wildcards</vt:lpstr>
      <vt:lpstr>Unbounded Wildcards</vt:lpstr>
      <vt:lpstr>Lower Bound Wildcards</vt:lpstr>
      <vt:lpstr>Lower Bound Wildcard Example</vt:lpstr>
      <vt:lpstr>Backward Compatibility</vt:lpstr>
      <vt:lpstr>Type Erasure and Restrictions</vt:lpstr>
      <vt:lpstr>Algorithm Efficiency</vt:lpstr>
      <vt:lpstr>Counting Lines of Code</vt:lpstr>
      <vt:lpstr>Data Sensitivity</vt:lpstr>
      <vt:lpstr>Big-O Notation</vt:lpstr>
      <vt:lpstr>Analyzing Iterative Algorithms</vt:lpstr>
      <vt:lpstr>Iterative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252</cp:revision>
  <dcterms:created xsi:type="dcterms:W3CDTF">2011-06-20T18:28:14Z</dcterms:created>
  <dcterms:modified xsi:type="dcterms:W3CDTF">2020-03-20T12:47:34Z</dcterms:modified>
</cp:coreProperties>
</file>