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362" r:id="rId3"/>
    <p:sldId id="370" r:id="rId4"/>
    <p:sldId id="372" r:id="rId5"/>
    <p:sldId id="371" r:id="rId6"/>
    <p:sldId id="374" r:id="rId7"/>
    <p:sldId id="363" r:id="rId8"/>
    <p:sldId id="383" r:id="rId9"/>
    <p:sldId id="369" r:id="rId10"/>
    <p:sldId id="376" r:id="rId11"/>
    <p:sldId id="375" r:id="rId12"/>
    <p:sldId id="382" r:id="rId13"/>
    <p:sldId id="384" r:id="rId14"/>
    <p:sldId id="377" r:id="rId15"/>
    <p:sldId id="381" r:id="rId16"/>
    <p:sldId id="380" r:id="rId17"/>
    <p:sldId id="378" r:id="rId18"/>
    <p:sldId id="368" r:id="rId19"/>
    <p:sldId id="379" r:id="rId20"/>
    <p:sldId id="385" r:id="rId21"/>
    <p:sldId id="366" r:id="rId22"/>
    <p:sldId id="364" r:id="rId23"/>
    <p:sldId id="36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DCDCDC"/>
    <a:srgbClr val="66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71BEE-A306-46B1-A55F-F0423F3FDD5B}" type="slidenum">
              <a:rPr lang="en-US" b="0"/>
              <a:pPr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2604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71BEE-A306-46B1-A55F-F0423F3FDD5B}" type="slidenum">
              <a:rPr lang="en-US" b="0"/>
              <a:pPr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6591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71BEE-A306-46B1-A55F-F0423F3FDD5B}" type="slidenum">
              <a:rPr lang="en-US" b="0"/>
              <a:pPr/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775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71BEE-A306-46B1-A55F-F0423F3FDD5B}" type="slidenum">
              <a:rPr lang="en-US" b="0"/>
              <a:pPr/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1923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6B579-E0FC-4045-9589-ABDCAD8BA838}" type="slidenum">
              <a:rPr lang="en-US" b="0"/>
              <a:pPr/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9818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933396-F62C-471C-8AED-3A0DA02EB3B4}" type="slidenum">
              <a:rPr lang="en-US" b="0"/>
              <a:pPr/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2326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 override="childStyle">
                                        <p:cTn id="6" dur="21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nodeType="clickEffect">
                  <p:stCondLst>
                    <p:cond delay="100"/>
                  </p:stCondLst>
                  <p:childTnLst>
                    <p:set>
                      <p:cBhvr override="childStyle">
                        <p:cTn dur="2100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</a:t>
            </a:r>
            <a:r>
              <a:rPr lang="en-US" sz="3200" dirty="0"/>
              <a:t>3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FIFO Queues and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UML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62" y="1417638"/>
            <a:ext cx="6262876" cy="52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Array add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9" y="1707710"/>
            <a:ext cx="6925502" cy="42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Array remove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9" y="1679652"/>
            <a:ext cx="6925502" cy="48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must implement the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Comparable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The generic type must be a bounded type</a:t>
            </a:r>
          </a:p>
          <a:p>
            <a:pPr marL="400050" lvl="1" indent="0">
              <a:buNone/>
            </a:pPr>
            <a:endParaRPr lang="fr-FR" sz="8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interface </a:t>
            </a:r>
            <a:r>
              <a:rPr lang="fr-F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SortedCollectionInterface</a:t>
            </a:r>
            <a:r>
              <a:rPr lang="fr-F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fr-F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 </a:t>
            </a:r>
            <a:r>
              <a:rPr lang="fr-F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extends</a:t>
            </a:r>
            <a:r>
              <a:rPr lang="fr-F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Comparable&lt;T&gt;</a:t>
            </a:r>
            <a:r>
              <a:rPr lang="fr-F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fr-F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extends</a:t>
            </a:r>
            <a:r>
              <a:rPr lang="fr-F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CollectionInterface</a:t>
            </a:r>
            <a:r>
              <a:rPr lang="fr-F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&lt;T&gt;</a:t>
            </a:r>
          </a:p>
          <a:p>
            <a:r>
              <a:rPr lang="en-US" dirty="0" smtClean="0"/>
              <a:t>Although only the </a:t>
            </a:r>
            <a:r>
              <a:rPr lang="en-US" b="1" dirty="0" err="1" smtClean="0">
                <a:latin typeface="Consolas" panose="020B0609020204030204" pitchFamily="49" charset="0"/>
              </a:rPr>
              <a:t>compareTo</a:t>
            </a:r>
            <a:r>
              <a:rPr lang="en-US" dirty="0" smtClean="0"/>
              <a:t> method is required, </a:t>
            </a:r>
            <a:r>
              <a:rPr lang="en-US" b="1" dirty="0" smtClean="0">
                <a:latin typeface="Consolas" panose="020B0609020204030204" pitchFamily="49" charset="0"/>
              </a:rPr>
              <a:t>equals</a:t>
            </a:r>
            <a:r>
              <a:rPr lang="en-US" dirty="0" smtClean="0"/>
              <a:t> should be defined</a:t>
            </a:r>
          </a:p>
          <a:p>
            <a:pPr marL="400050" lvl="1" indent="0">
              <a:buNone/>
            </a:pPr>
            <a:endParaRPr lang="fr-FR" sz="8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fr-F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equals</a:t>
            </a: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(T </a:t>
            </a:r>
            <a:r>
              <a:rPr lang="fr-F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other</a:t>
            </a: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 return </a:t>
            </a:r>
            <a:r>
              <a:rPr lang="fr-F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compareTo</a:t>
            </a: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other</a:t>
            </a:r>
            <a:r>
              <a:rPr lang="fr-F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== 0;}</a:t>
            </a:r>
            <a:endParaRPr lang="en-US" dirty="0" smtClean="0"/>
          </a:p>
          <a:p>
            <a:pPr marL="400050" lvl="1" indent="0">
              <a:buNone/>
            </a:pPr>
            <a:endParaRPr lang="fr-FR" sz="1600" b="1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400050" lvl="1" indent="0">
              <a:buNone/>
            </a:pP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Array add Operation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37" y="1230063"/>
            <a:ext cx="7262157" cy="56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Array remove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9" y="1305069"/>
            <a:ext cx="6925502" cy="55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Array </a:t>
            </a:r>
            <a:r>
              <a:rPr lang="en-US" dirty="0" smtClean="0"/>
              <a:t>find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4" y="1254263"/>
            <a:ext cx="8993532" cy="58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add Operation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9" y="1124718"/>
            <a:ext cx="9028801" cy="57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remove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" y="1417638"/>
            <a:ext cx="9003151" cy="48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Efficiencies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046468"/>
                  </p:ext>
                </p:extLst>
              </p:nvPr>
            </p:nvGraphicFramePr>
            <p:xfrm>
              <a:off x="457200" y="1653138"/>
              <a:ext cx="8133348" cy="31931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59255"/>
                    <a:gridCol w="1905802"/>
                    <a:gridCol w="1876926"/>
                    <a:gridCol w="1891365"/>
                  </a:tblGrid>
                  <a:tr h="72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/>
                            <a:t>Add Operation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Remove Operation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Find Operation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UnsortedArray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:r>
                            <a:rPr lang="en-US" sz="2400" dirty="0" smtClean="0"/>
                            <a:t>Collection</a:t>
                          </a:r>
                          <a:endParaRPr lang="en-US" sz="24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SortedArray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:r>
                            <a:rPr lang="en-US" sz="2400" dirty="0" smtClean="0"/>
                            <a:t>Collection</a:t>
                          </a:r>
                          <a:endParaRPr lang="en-US" sz="24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SortedLinked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:r>
                            <a:rPr lang="en-US" sz="2400" dirty="0" smtClean="0"/>
                            <a:t>Collection</a:t>
                          </a:r>
                          <a:endParaRPr lang="en-US" sz="24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046468"/>
                  </p:ext>
                </p:extLst>
              </p:nvPr>
            </p:nvGraphicFramePr>
            <p:xfrm>
              <a:off x="457200" y="1653138"/>
              <a:ext cx="8133348" cy="31931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59255"/>
                    <a:gridCol w="1905802"/>
                    <a:gridCol w="1876926"/>
                    <a:gridCol w="1891365"/>
                  </a:tblGrid>
                  <a:tr h="72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/>
                            <a:t>Add Operation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Remove Operation 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Find Operation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UnsortedArray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:r>
                            <a:rPr lang="en-US" sz="2400" dirty="0" smtClean="0"/>
                            <a:t>Collection</a:t>
                          </a:r>
                          <a:endParaRPr lang="en-US" sz="24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128" t="-91111" r="-199679" b="-2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2362" t="-91111" r="-101618" b="-2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1290" t="-91111" r="-1290" b="-21629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SortedArray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:r>
                            <a:rPr lang="en-US" sz="2400" dirty="0" smtClean="0"/>
                            <a:t>Collection</a:t>
                          </a:r>
                          <a:endParaRPr lang="en-US" sz="24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128" t="-191111" r="-199679" b="-1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2362" t="-191111" r="-101618" b="-1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1290" t="-191111" r="-1290" b="-11629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SortedLinked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:r>
                            <a:rPr lang="en-US" sz="2400" dirty="0" smtClean="0"/>
                            <a:t>Collection</a:t>
                          </a:r>
                          <a:endParaRPr lang="en-US" sz="24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128" t="-291111" r="-199679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2362" t="-291111" r="-101618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1290" t="-291111" r="-1290" b="-162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2979" y="5081819"/>
            <a:ext cx="7933624" cy="15884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Although adding and removing from a linked list is O(1), the find makes add and remove O(n) </a:t>
            </a:r>
          </a:p>
          <a:p>
            <a:pPr eaLnBrk="1" hangingPunct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167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FIFO Queue </a:t>
            </a:r>
            <a:r>
              <a:rPr lang="en-US" dirty="0"/>
              <a:t>– </a:t>
            </a:r>
            <a:r>
              <a:rPr lang="en-US" dirty="0" smtClean="0"/>
              <a:t>Abstraction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2290"/>
            <a:ext cx="8808098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Sets (Data types)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Components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 Queues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Mathematical functions (Interface)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enqueue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 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Q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C → Q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dequeue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 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Q → Q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C</a:t>
            </a:r>
            <a:b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empty      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0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→ Q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Axioms (Behavior)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∀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Q ∈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c ∈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Q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≠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⇒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baseline="-30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Q,c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)))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baseline="-30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Q)),c) 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∀ c ∈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,c)) = (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,c) 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) = (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US" sz="2400" dirty="0" smtClean="0">
                <a:solidFill>
                  <a:schemeClr val="tx1"/>
                </a:solidFill>
                <a:latin typeface="Symbol" panose="05050102010706020507" pitchFamily="18" charset="2"/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053" name="Picture 5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-549275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Linked Bag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25" y="1417638"/>
            <a:ext cx="305752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1" y="1865013"/>
            <a:ext cx="8421752" cy="47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ADT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set is an unordered collection that excludes duplicates</a:t>
            </a:r>
          </a:p>
          <a:p>
            <a:pPr eaLnBrk="1" hangingPunct="1"/>
            <a:r>
              <a:rPr lang="en-US" dirty="0"/>
              <a:t>It models a mathematical set</a:t>
            </a:r>
          </a:p>
          <a:p>
            <a:pPr eaLnBrk="1" hangingPunct="1"/>
            <a:r>
              <a:rPr lang="en-US" dirty="0" smtClean="0"/>
              <a:t>Our implementations use collections</a:t>
            </a:r>
          </a:p>
          <a:p>
            <a:pPr eaLnBrk="1" hangingPunct="1"/>
            <a:r>
              <a:rPr lang="en-US" dirty="0" smtClean="0"/>
              <a:t>Java sets have three implementations</a:t>
            </a:r>
          </a:p>
          <a:p>
            <a:pPr lvl="1" eaLnBrk="1" hangingPunct="1"/>
            <a:r>
              <a:rPr lang="en-US" b="1" dirty="0" err="1" smtClean="0">
                <a:latin typeface="Consolas" panose="020B0609020204030204" pitchFamily="49" charset="0"/>
              </a:rPr>
              <a:t>TreeSet</a:t>
            </a:r>
            <a:r>
              <a:rPr lang="en-US" dirty="0" smtClean="0"/>
              <a:t> uses a binary search tree</a:t>
            </a:r>
          </a:p>
          <a:p>
            <a:pPr lvl="1" eaLnBrk="1" hangingPunct="1"/>
            <a:r>
              <a:rPr lang="en-US" b="1" dirty="0" err="1" smtClean="0">
                <a:latin typeface="Consolas" panose="020B0609020204030204" pitchFamily="49" charset="0"/>
              </a:rPr>
              <a:t>HashSet</a:t>
            </a:r>
            <a:r>
              <a:rPr lang="en-US" dirty="0" smtClean="0"/>
              <a:t> uses </a:t>
            </a:r>
            <a:r>
              <a:rPr lang="en-US" dirty="0"/>
              <a:t>a hash </a:t>
            </a:r>
            <a:r>
              <a:rPr lang="en-US" dirty="0" smtClean="0"/>
              <a:t>table</a:t>
            </a:r>
          </a:p>
          <a:p>
            <a:pPr lvl="1" eaLnBrk="1" hangingPunct="1"/>
            <a:r>
              <a:rPr lang="en-US" b="1" dirty="0" err="1" smtClean="0">
                <a:latin typeface="Consolas" panose="020B0609020204030204" pitchFamily="49" charset="0"/>
              </a:rPr>
              <a:t>LinkedHashSet</a:t>
            </a:r>
            <a:r>
              <a:rPr lang="en-US" dirty="0" smtClean="0"/>
              <a:t> maintains insertion order</a:t>
            </a:r>
            <a:endParaRPr lang="en-US" dirty="0"/>
          </a:p>
          <a:p>
            <a:pPr lvl="2"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9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Bag ADT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Java Collection Framework contains the most widely used data structures, but not everything</a:t>
            </a:r>
            <a:endParaRPr lang="fr-FR" dirty="0" smtClean="0"/>
          </a:p>
          <a:p>
            <a:pPr eaLnBrk="1" hangingPunct="1"/>
            <a:r>
              <a:rPr lang="fr-FR" dirty="0" smtClean="0"/>
              <a:t>A bag (or </a:t>
            </a:r>
            <a:r>
              <a:rPr lang="fr-FR" dirty="0" err="1" smtClean="0"/>
              <a:t>multiset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unordered</a:t>
            </a:r>
            <a:r>
              <a:rPr lang="fr-FR" dirty="0" smtClean="0"/>
              <a:t> collection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duplicates</a:t>
            </a:r>
          </a:p>
          <a:p>
            <a:pPr eaLnBrk="1" hangingPunct="1"/>
            <a:r>
              <a:rPr lang="fr-FR" dirty="0" err="1" smtClean="0"/>
              <a:t>Using</a:t>
            </a:r>
            <a:r>
              <a:rPr lang="fr-FR" dirty="0" smtClean="0"/>
              <a:t> a collection </a:t>
            </a:r>
            <a:r>
              <a:rPr lang="fr-FR" dirty="0" err="1" smtClean="0"/>
              <a:t>is</a:t>
            </a:r>
            <a:r>
              <a:rPr lang="fr-FR" dirty="0" smtClean="0"/>
              <a:t> one possible </a:t>
            </a:r>
            <a:r>
              <a:rPr lang="fr-FR" dirty="0" err="1" smtClean="0"/>
              <a:t>representation</a:t>
            </a:r>
            <a:r>
              <a:rPr lang="fr-FR" dirty="0" smtClean="0"/>
              <a:t> for a bag</a:t>
            </a:r>
          </a:p>
          <a:p>
            <a:pPr eaLnBrk="1" hangingPunct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best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to use?</a:t>
            </a:r>
            <a:endParaRPr lang="en-US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Representation Choices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Primary choices</a:t>
            </a:r>
          </a:p>
          <a:p>
            <a:pPr lvl="1" eaLnBrk="1" hangingPunct="1"/>
            <a:r>
              <a:rPr lang="en-US" dirty="0" smtClean="0"/>
              <a:t>Arrays</a:t>
            </a:r>
          </a:p>
          <a:p>
            <a:pPr lvl="1" eaLnBrk="1" hangingPunct="1"/>
            <a:r>
              <a:rPr lang="en-US" dirty="0" smtClean="0"/>
              <a:t>Linked lists</a:t>
            </a:r>
            <a:endParaRPr lang="fr-FR" dirty="0"/>
          </a:p>
          <a:p>
            <a:pPr eaLnBrk="1" hangingPunct="1"/>
            <a:r>
              <a:rPr lang="fr-FR" dirty="0" smtClean="0"/>
              <a:t>Class </a:t>
            </a:r>
            <a:r>
              <a:rPr lang="fr-FR" dirty="0" err="1" smtClean="0"/>
              <a:t>relationship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lvl="1" eaLnBrk="1" hangingPunct="1"/>
            <a:r>
              <a:rPr lang="fr-FR" dirty="0" smtClean="0"/>
              <a:t>Composition</a:t>
            </a:r>
          </a:p>
          <a:p>
            <a:pPr lvl="1" eaLnBrk="1" hangingPunct="1"/>
            <a:r>
              <a:rPr lang="fr-FR" dirty="0" err="1" smtClean="0"/>
              <a:t>Inheritance</a:t>
            </a:r>
            <a:endParaRPr lang="fr-FR" dirty="0" smtClean="0"/>
          </a:p>
          <a:p>
            <a:pPr eaLnBrk="1" hangingPunct="1"/>
            <a:r>
              <a:rPr lang="fr-FR" dirty="0" smtClean="0"/>
              <a:t>Storage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lvl="1" eaLnBrk="1" hangingPunct="1"/>
            <a:r>
              <a:rPr lang="fr-FR" dirty="0" err="1" smtClean="0"/>
              <a:t>Unsorted</a:t>
            </a:r>
            <a:endParaRPr lang="fr-FR" dirty="0" smtClean="0"/>
          </a:p>
          <a:p>
            <a:pPr lvl="1" eaLnBrk="1" hangingPunct="1"/>
            <a:r>
              <a:rPr lang="fr-FR" dirty="0" err="1" smtClean="0"/>
              <a:t>Sorted</a:t>
            </a:r>
            <a:endParaRPr lang="fr-FR" dirty="0" smtClean="0"/>
          </a:p>
          <a:p>
            <a:pPr eaLnBrk="1" hangingPunct="1"/>
            <a:endParaRPr lang="fr-FR" dirty="0" smtClean="0"/>
          </a:p>
          <a:p>
            <a:pPr lvl="1"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5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Queue UML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75" y="1666804"/>
            <a:ext cx="5087250" cy="46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Implementation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4" y="1372359"/>
            <a:ext cx="8421751" cy="4113282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5604310"/>
            <a:ext cx="8325676" cy="14317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Need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en-US" b="0" dirty="0" smtClean="0"/>
              <a:t> to test whether empty or full,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front == back</a:t>
            </a:r>
            <a:r>
              <a:rPr lang="en-US" b="0" dirty="0" smtClean="0"/>
              <a:t> could be either</a:t>
            </a:r>
          </a:p>
        </p:txBody>
      </p:sp>
    </p:spTree>
    <p:extLst>
      <p:ext uri="{BB962C8B-B14F-4D97-AF65-F5344CB8AC3E}">
        <p14:creationId xmlns:p14="http://schemas.microsoft.com/office/powerpoint/2010/main" val="39999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Queue Implementation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0" y="1257609"/>
            <a:ext cx="8945439" cy="56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Efficiencies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2892482"/>
                  </p:ext>
                </p:extLst>
              </p:nvPr>
            </p:nvGraphicFramePr>
            <p:xfrm>
              <a:off x="457200" y="1600199"/>
              <a:ext cx="8133348" cy="289720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11116"/>
                    <a:gridCol w="2799347"/>
                    <a:gridCol w="2622885"/>
                  </a:tblGrid>
                  <a:tr h="72430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Enqueue</a:t>
                          </a:r>
                          <a:r>
                            <a:rPr lang="en-US" sz="2000" baseline="0" dirty="0" smtClean="0"/>
                            <a:t> Operation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Dequeue Operation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LinearQueue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CircularQueue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LinkedQueue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2892482"/>
                  </p:ext>
                </p:extLst>
              </p:nvPr>
            </p:nvGraphicFramePr>
            <p:xfrm>
              <a:off x="457200" y="1600199"/>
              <a:ext cx="8133348" cy="289720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711116"/>
                    <a:gridCol w="2799347"/>
                    <a:gridCol w="2622885"/>
                  </a:tblGrid>
                  <a:tr h="72430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Enqueue</a:t>
                          </a:r>
                          <a:r>
                            <a:rPr lang="en-US" sz="2000" baseline="0" dirty="0" smtClean="0"/>
                            <a:t> Operation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Dequeue Operation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LinearQueue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386" t="-103361" r="-94771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209" t="-103361" r="-928" b="-201681"/>
                          </a:stretch>
                        </a:blipFill>
                      </a:tcPr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CircularQueue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386" t="-203361" r="-94771" b="-1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209" t="-203361" r="-928" b="-101681"/>
                          </a:stretch>
                        </a:blipFill>
                      </a:tcPr>
                    </a:tc>
                  </a:tr>
                  <a:tr h="724301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LinkedQueue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386" t="-303361" r="-94771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209" t="-303361" r="-928" b="-1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785842"/>
            <a:ext cx="8051533" cy="1446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The need to shift the array elements is what makes the linear array dequeue operation O(n)</a:t>
            </a:r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68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FIFO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Operations in </a:t>
            </a:r>
            <a:r>
              <a:rPr lang="en-US" b="1" dirty="0" smtClean="0">
                <a:latin typeface="Consolas" panose="020B0609020204030204" pitchFamily="49" charset="0"/>
              </a:rPr>
              <a:t>Queue</a:t>
            </a:r>
            <a:r>
              <a:rPr lang="en-US" dirty="0" smtClean="0"/>
              <a:t> interface </a:t>
            </a:r>
          </a:p>
          <a:p>
            <a:pPr lvl="1" eaLnBrk="1" hangingPunct="1"/>
            <a:r>
              <a:rPr lang="en-US" dirty="0" err="1" smtClean="0"/>
              <a:t>Enqueue</a:t>
            </a:r>
            <a:r>
              <a:rPr lang="en-US" dirty="0" smtClean="0"/>
              <a:t> operation </a:t>
            </a:r>
            <a:r>
              <a:rPr lang="en-US" b="1" dirty="0" smtClean="0">
                <a:latin typeface="Consolas" panose="020B0609020204030204" pitchFamily="49" charset="0"/>
              </a:rPr>
              <a:t>offer</a:t>
            </a:r>
            <a:r>
              <a:rPr lang="en-US" dirty="0" smtClean="0"/>
              <a:t> or </a:t>
            </a:r>
            <a:r>
              <a:rPr lang="en-US" b="1" dirty="0" smtClean="0">
                <a:latin typeface="Consolas" panose="020B0609020204030204" pitchFamily="49" charset="0"/>
              </a:rPr>
              <a:t>add</a:t>
            </a:r>
          </a:p>
          <a:p>
            <a:pPr lvl="1" eaLnBrk="1" hangingPunct="1"/>
            <a:r>
              <a:rPr lang="en-US" dirty="0" err="1" smtClean="0"/>
              <a:t>Dequeue</a:t>
            </a:r>
            <a:r>
              <a:rPr lang="en-US" dirty="0" smtClean="0"/>
              <a:t> operation </a:t>
            </a:r>
            <a:r>
              <a:rPr lang="en-US" b="1" dirty="0" smtClean="0">
                <a:latin typeface="Consolas" panose="020B0609020204030204" pitchFamily="49" charset="0"/>
              </a:rPr>
              <a:t>poll</a:t>
            </a:r>
            <a:r>
              <a:rPr lang="en-US" dirty="0" smtClean="0"/>
              <a:t> or </a:t>
            </a:r>
            <a:r>
              <a:rPr lang="en-US" b="1" dirty="0" smtClean="0">
                <a:latin typeface="Consolas" panose="020B0609020204030204" pitchFamily="49" charset="0"/>
              </a:rPr>
              <a:t>remove</a:t>
            </a:r>
          </a:p>
          <a:p>
            <a:pPr eaLnBrk="1" hangingPunct="1"/>
            <a:r>
              <a:rPr lang="en-US" dirty="0" smtClean="0"/>
              <a:t>Implementation of FIFO Queue</a:t>
            </a:r>
          </a:p>
          <a:p>
            <a:pPr lvl="1" eaLnBrk="1" hangingPunct="1"/>
            <a:r>
              <a:rPr lang="en-US" sz="3200" b="1" dirty="0" err="1">
                <a:latin typeface="Consolas" panose="020B0609020204030204" pitchFamily="49" charset="0"/>
              </a:rPr>
              <a:t>LinkedList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</a:p>
          <a:p>
            <a:pPr lvl="1" eaLnBrk="1" hangingPunct="1"/>
            <a:r>
              <a:rPr lang="en-US" sz="3200" dirty="0" smtClean="0"/>
              <a:t>Why was </a:t>
            </a:r>
            <a:r>
              <a:rPr lang="en-US" sz="3200" b="1" dirty="0" err="1">
                <a:latin typeface="Consolas" panose="020B0609020204030204" pitchFamily="49" charset="0"/>
              </a:rPr>
              <a:t>LinkedList</a:t>
            </a:r>
            <a:r>
              <a:rPr lang="en-US" sz="3200" dirty="0"/>
              <a:t> </a:t>
            </a:r>
            <a:r>
              <a:rPr lang="en-US" sz="3200" dirty="0" smtClean="0"/>
              <a:t>chosen rather than </a:t>
            </a:r>
            <a:r>
              <a:rPr lang="en-US" sz="3200" b="1" dirty="0" err="1" smtClean="0">
                <a:latin typeface="Consolas" panose="020B0609020204030204" pitchFamily="49" charset="0"/>
              </a:rPr>
              <a:t>ArrayList</a:t>
            </a:r>
            <a:r>
              <a:rPr lang="en-US" sz="3200" dirty="0" smtClean="0"/>
              <a:t>?</a:t>
            </a:r>
          </a:p>
          <a:p>
            <a:pPr lvl="1" eaLnBrk="1" hangingPunct="1"/>
            <a:r>
              <a:rPr lang="en-US" sz="3200" dirty="0" smtClean="0"/>
              <a:t>Should composition have been used?</a:t>
            </a:r>
            <a:endParaRPr lang="en-US" sz="3200" dirty="0"/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2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Doubly Linked Lists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</a:t>
            </a:r>
            <a:r>
              <a:rPr lang="en-US" b="1" dirty="0" err="1">
                <a:latin typeface="Consolas" panose="020B0609020204030204" pitchFamily="49" charset="0"/>
              </a:rPr>
              <a:t>LinkedList</a:t>
            </a:r>
            <a:r>
              <a:rPr lang="en-US" dirty="0"/>
              <a:t> </a:t>
            </a:r>
            <a:r>
              <a:rPr lang="en-US" dirty="0" smtClean="0"/>
              <a:t>class uses a doubly linked list, with previous and next links</a:t>
            </a:r>
          </a:p>
          <a:p>
            <a:pPr eaLnBrk="1" hangingPunct="1"/>
            <a:r>
              <a:rPr lang="en-US" dirty="0" smtClean="0"/>
              <a:t>Can be used for a double-ended queue or </a:t>
            </a:r>
            <a:r>
              <a:rPr lang="en-US" b="1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/>
              <a:t>, which is a Java interface </a:t>
            </a:r>
          </a:p>
          <a:p>
            <a:pPr lvl="1" eaLnBrk="1" hangingPunct="1"/>
            <a:r>
              <a:rPr lang="en-US" dirty="0" smtClean="0"/>
              <a:t>Allows adding or removing from both ends in constant time, and backward traversals</a:t>
            </a:r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9" y="4797885"/>
            <a:ext cx="7182002" cy="12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is an unordered group of elements</a:t>
            </a:r>
          </a:p>
          <a:p>
            <a:r>
              <a:rPr lang="en-US" dirty="0" smtClean="0"/>
              <a:t>Collection operations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dd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remove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</a:p>
          <a:p>
            <a:r>
              <a:rPr lang="en-US" dirty="0" smtClean="0"/>
              <a:t>Implementations include unsorted or sorted arrays or 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428</Words>
  <Application>Microsoft Office PowerPoint</Application>
  <PresentationFormat>On-screen Show (4:3)</PresentationFormat>
  <Paragraphs>125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Consolas</vt:lpstr>
      <vt:lpstr>Courier New</vt:lpstr>
      <vt:lpstr>Symbol</vt:lpstr>
      <vt:lpstr>Default Design</vt:lpstr>
      <vt:lpstr>CMSC 350 Data Structures and Analysis</vt:lpstr>
      <vt:lpstr>FIFO Queue – Abstraction</vt:lpstr>
      <vt:lpstr>FIFO Queue UML</vt:lpstr>
      <vt:lpstr>Circular Queue Implementation</vt:lpstr>
      <vt:lpstr>Linked Queue Implementation</vt:lpstr>
      <vt:lpstr>Queue Efficiencies</vt:lpstr>
      <vt:lpstr>Java FIFO Queue</vt:lpstr>
      <vt:lpstr>Doubly Linked Lists</vt:lpstr>
      <vt:lpstr>Collection ADT</vt:lpstr>
      <vt:lpstr>Collection UML</vt:lpstr>
      <vt:lpstr>Unsorted Array add Operation</vt:lpstr>
      <vt:lpstr>Unsorted Array remove Operation</vt:lpstr>
      <vt:lpstr>Sorted Collections</vt:lpstr>
      <vt:lpstr>Sorted Array add Operation</vt:lpstr>
      <vt:lpstr>Sorted Array remove Operation</vt:lpstr>
      <vt:lpstr>Sorted Array find Operation</vt:lpstr>
      <vt:lpstr>Linked List add Operation</vt:lpstr>
      <vt:lpstr>Linked List remove Operation</vt:lpstr>
      <vt:lpstr>Collection Efficiencies</vt:lpstr>
      <vt:lpstr>Sorted Linked Bag Example</vt:lpstr>
      <vt:lpstr>Set ADT</vt:lpstr>
      <vt:lpstr>Bag ADT</vt:lpstr>
      <vt:lpstr>Representation Choices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296</cp:revision>
  <dcterms:created xsi:type="dcterms:W3CDTF">2011-06-20T18:28:14Z</dcterms:created>
  <dcterms:modified xsi:type="dcterms:W3CDTF">2020-04-04T14:47:28Z</dcterms:modified>
</cp:coreProperties>
</file>