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368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86" r:id="rId12"/>
    <p:sldId id="379" r:id="rId13"/>
    <p:sldId id="380" r:id="rId14"/>
    <p:sldId id="381" r:id="rId15"/>
    <p:sldId id="383" r:id="rId16"/>
    <p:sldId id="382" r:id="rId17"/>
    <p:sldId id="387" r:id="rId18"/>
    <p:sldId id="389" r:id="rId19"/>
    <p:sldId id="388" r:id="rId20"/>
    <p:sldId id="385" r:id="rId21"/>
    <p:sldId id="369" r:id="rId22"/>
    <p:sldId id="370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DCDCDC"/>
    <a:srgbClr val="66006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FD1AB1A-5456-4B81-8E0C-58175EAC2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4AC31-93F8-4E49-AD3D-447C99742A7D}" type="slidenum">
              <a:rPr lang="en-US" b="0"/>
              <a:pPr/>
              <a:t>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1982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10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45457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12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18883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EA5674-DA3F-4930-B39D-DBB0B85C5121}" type="slidenum">
              <a:rPr lang="en-US" b="0" smtClean="0"/>
              <a:pPr/>
              <a:t>13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1300720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14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31334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15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75332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16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89507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76B579-E0FC-4045-9589-ABDCAD8BA838}" type="slidenum">
              <a:rPr lang="en-US" b="0"/>
              <a:pPr/>
              <a:t>21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980996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76B579-E0FC-4045-9589-ABDCAD8BA838}" type="slidenum">
              <a:rPr lang="en-US" b="0"/>
              <a:pPr/>
              <a:t>22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47209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76B579-E0FC-4045-9589-ABDCAD8BA838}" type="slidenum">
              <a:rPr lang="en-US" b="0"/>
              <a:pPr/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178391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5253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648641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97856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26256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25132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009530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3541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FC831-D5FB-4231-9B1E-C59827A09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CD086-4BD4-4F68-8A3B-50A2A5E27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4FD2-4F99-48DF-B625-ABC3009BB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8EB39-D235-478B-BCE5-AFC60CD81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48520-BEE5-4BB2-9761-5ACF6176A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A01C-DA24-4C97-8A84-00E9DF70E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B1DE-E50E-4418-B315-98F837B97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9A0AB-6768-4C39-9054-3109E347D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27EE-411F-42DA-A47C-B106F96CE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6383D-B8F2-4577-AA2C-A38C0BCB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8B3C-AC97-459B-9BFD-6F7A6F55B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2BB49402-B3BB-4C7D-AEC2-05DBDFB36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repeatCount="indefinit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3" presetClass="emph" presetSubtype="1" repeatCount="indefinite" nodeType="clickEffect">
                  <p:stCondLst>
                    <p:cond delay="0"/>
                  </p:st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99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99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99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sz="4400" dirty="0" smtClean="0"/>
              <a:t>CMSC 350</a:t>
            </a:r>
            <a:br>
              <a:rPr lang="en-US" sz="4400" dirty="0" smtClean="0"/>
            </a:br>
            <a:r>
              <a:rPr lang="en-US" sz="4400" dirty="0" smtClean="0"/>
              <a:t>Data Structures and Analysis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Week 6</a:t>
            </a:r>
            <a:br>
              <a:rPr lang="en-US" sz="3200" dirty="0" smtClean="0"/>
            </a:br>
            <a:r>
              <a:rPr lang="en-US" sz="3200" dirty="0" smtClean="0"/>
              <a:t>Maps, Hash Tables and Balanced Binary Search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Hash Table Benefits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 do not have to be an ordered type</a:t>
            </a:r>
          </a:p>
          <a:p>
            <a:pPr eaLnBrk="1" hangingPunct="1"/>
            <a:r>
              <a:rPr lang="en-US" dirty="0" smtClean="0"/>
              <a:t>Both sets and maps can be implemented efficiently using hash tables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96741" y="3630062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Efficiency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Inserting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Removing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Finding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Rehashing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7578693"/>
                  </p:ext>
                </p:extLst>
              </p:nvPr>
            </p:nvGraphicFramePr>
            <p:xfrm>
              <a:off x="1196741" y="3630062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Efficiency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Inserting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108197" r="-800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Removing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208197" r="-800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Finding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308197" r="-80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Rehashing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408197" r="-80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57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Map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25" y="1528824"/>
            <a:ext cx="7053750" cy="4809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0" y="4772276"/>
            <a:ext cx="30861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AVL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Named after </a:t>
                </a:r>
                <a:r>
                  <a:rPr lang="en-US" dirty="0" err="1"/>
                  <a:t>Adelson-Velskii</a:t>
                </a:r>
                <a:r>
                  <a:rPr lang="en-US" dirty="0"/>
                  <a:t> and </a:t>
                </a:r>
                <a:r>
                  <a:rPr lang="en-US" dirty="0" smtClean="0"/>
                  <a:t>Landis </a:t>
                </a:r>
              </a:p>
              <a:p>
                <a:pPr eaLnBrk="1" hangingPunct="1"/>
                <a:r>
                  <a:rPr lang="en-US" dirty="0" smtClean="0"/>
                  <a:t>An AVL tree is a balanced binary search tree—all nodes have a balance factor of </a:t>
                </a:r>
                <a:br>
                  <a:rPr lang="en-US" dirty="0" smtClean="0"/>
                </a:br>
                <a:r>
                  <a:rPr lang="en-US" dirty="0" smtClean="0"/>
                  <a:t>-1, 0 or 1</a:t>
                </a:r>
              </a:p>
              <a:p>
                <a:pPr eaLnBrk="1" hangingPunct="1"/>
                <a:r>
                  <a:rPr lang="en-US" dirty="0" smtClean="0"/>
                  <a:t>Keeping the tree balanced guarantees that</a:t>
                </a:r>
                <a:r>
                  <a:rPr lang="en-US" dirty="0"/>
                  <a:t> the operations are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eaLnBrk="1" hangingPunct="1"/>
                <a:r>
                  <a:rPr lang="en-US" dirty="0" smtClean="0"/>
                  <a:t>Rebalancing must be done in </a:t>
                </a:r>
                <a:r>
                  <a:rPr lang="en-US" dirty="0"/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or less as well</a:t>
                </a: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704" t="-1752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8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Recomputing</a:t>
            </a:r>
            <a:r>
              <a:rPr lang="en-US" dirty="0" smtClean="0"/>
              <a:t> Balance Factors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0"/>
            <a:ext cx="8462865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Inserting a new leaf node can cause the height of the tree to change</a:t>
            </a:r>
          </a:p>
          <a:p>
            <a:pPr eaLnBrk="1" hangingPunct="1"/>
            <a:r>
              <a:rPr lang="en-US" dirty="0" smtClean="0"/>
              <a:t>A change to the tree height can cause an ancestor’s node to go out-of-balance</a:t>
            </a:r>
          </a:p>
          <a:p>
            <a:pPr eaLnBrk="1" hangingPunct="1"/>
            <a:r>
              <a:rPr lang="en-US" dirty="0" smtClean="0"/>
              <a:t>When that occurs, the out-of-balance </a:t>
            </a:r>
            <a:r>
              <a:rPr lang="en-US" dirty="0" err="1" smtClean="0"/>
              <a:t>subtree</a:t>
            </a:r>
            <a:r>
              <a:rPr lang="en-US" dirty="0" smtClean="0"/>
              <a:t> must be rebalanced</a:t>
            </a:r>
          </a:p>
          <a:p>
            <a:pPr eaLnBrk="1" hangingPunct="1"/>
            <a:r>
              <a:rPr lang="en-US" dirty="0" smtClean="0"/>
              <a:t>Four cases must be considered</a:t>
            </a:r>
          </a:p>
          <a:p>
            <a:pPr eaLnBrk="1" hangingPunct="1"/>
            <a:endParaRPr lang="en-US" dirty="0" smtClean="0"/>
          </a:p>
          <a:p>
            <a:pPr marL="400050" lvl="1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7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LL Rotation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757637" y="4805413"/>
            <a:ext cx="40859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if </a:t>
            </a:r>
            <a:r>
              <a:rPr lang="en-US" sz="2000" dirty="0">
                <a:latin typeface="Consolas" panose="020B0609020204030204" pitchFamily="49" charset="0"/>
              </a:rPr>
              <a:t>(parent != root)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return </a:t>
            </a:r>
            <a:r>
              <a:rPr lang="en-US" sz="2000" dirty="0">
                <a:latin typeface="Consolas" panose="020B0609020204030204" pitchFamily="49" charset="0"/>
              </a:rPr>
              <a:t>parent;</a:t>
            </a:r>
          </a:p>
          <a:p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parent.left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child.right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child.right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= parent;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</a:rPr>
              <a:t>root = child;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05" y="1417638"/>
            <a:ext cx="8817189" cy="393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LR Rotation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62" y="1551656"/>
            <a:ext cx="7972876" cy="375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RR and RL Rotations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RR rotations are similar to LL rotations </a:t>
            </a:r>
          </a:p>
          <a:p>
            <a:pPr eaLnBrk="1" hangingPunct="1"/>
            <a:r>
              <a:rPr lang="en-US" dirty="0" smtClean="0"/>
              <a:t>RL rotations are similar to LR rotations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6395"/>
            <a:ext cx="9144000" cy="29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84659"/>
          </a:xfrm>
        </p:spPr>
        <p:txBody>
          <a:bodyPr/>
          <a:lstStyle/>
          <a:p>
            <a:r>
              <a:rPr lang="en-US" dirty="0" smtClean="0"/>
              <a:t>The root and all null leaves are black</a:t>
            </a:r>
          </a:p>
          <a:p>
            <a:r>
              <a:rPr lang="en-US" dirty="0" smtClean="0"/>
              <a:t>Both children of red nodes are black</a:t>
            </a:r>
          </a:p>
          <a:p>
            <a:r>
              <a:rPr lang="en-US" dirty="0" smtClean="0"/>
              <a:t>Every branch has the same number of black nodes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68" y="3260030"/>
            <a:ext cx="6188063" cy="358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3909"/>
          </a:xfrm>
        </p:spPr>
        <p:txBody>
          <a:bodyPr/>
          <a:lstStyle/>
          <a:p>
            <a:r>
              <a:rPr lang="en-US" dirty="0" smtClean="0"/>
              <a:t>Red-black trees are not necessarily perfectly balanced (height-balanced 1)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longest </a:t>
            </a:r>
            <a:r>
              <a:rPr lang="en-US" dirty="0" smtClean="0"/>
              <a:t>branch </a:t>
            </a:r>
            <a:r>
              <a:rPr lang="en-US" dirty="0"/>
              <a:t>is at most twice as long as the </a:t>
            </a:r>
            <a:r>
              <a:rPr lang="en-US" dirty="0" smtClean="0"/>
              <a:t>shortest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592" y="3189684"/>
            <a:ext cx="5236876" cy="356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vs 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nsolas" panose="020B0609020204030204" pitchFamily="49" charset="0"/>
              </a:rPr>
              <a:t>get</a:t>
            </a:r>
            <a:r>
              <a:rPr lang="en-US" dirty="0" smtClean="0"/>
              <a:t> operation of AVL trees is faster because the trees are more balanced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latin typeface="Consolas" panose="020B0609020204030204" pitchFamily="49" charset="0"/>
              </a:rPr>
              <a:t>put</a:t>
            </a:r>
            <a:r>
              <a:rPr lang="en-US" dirty="0" smtClean="0"/>
              <a:t> and </a:t>
            </a:r>
            <a:r>
              <a:rPr lang="en-US" b="1" dirty="0" smtClean="0">
                <a:latin typeface="Consolas" panose="020B0609020204030204" pitchFamily="49" charset="0"/>
              </a:rPr>
              <a:t>remove</a:t>
            </a:r>
            <a:r>
              <a:rPr lang="en-US" dirty="0" smtClean="0"/>
              <a:t> operations of red-black trees are faster because there are fewer rotations needed</a:t>
            </a:r>
          </a:p>
          <a:p>
            <a:r>
              <a:rPr lang="en-US" dirty="0" smtClean="0"/>
              <a:t>Red-black nodes require less memory</a:t>
            </a:r>
          </a:p>
          <a:p>
            <a:r>
              <a:rPr lang="en-US" dirty="0" smtClean="0"/>
              <a:t>Languages including Java use red-black trees, whereas databases use AVL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Maps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map requires a key, value pair</a:t>
            </a:r>
          </a:p>
          <a:p>
            <a:pPr eaLnBrk="1" hangingPunct="1"/>
            <a:r>
              <a:rPr lang="en-US" dirty="0" smtClean="0"/>
              <a:t>Dictionaries </a:t>
            </a:r>
            <a:r>
              <a:rPr lang="en-US" dirty="0"/>
              <a:t>or keyed </a:t>
            </a:r>
            <a:r>
              <a:rPr lang="en-US" dirty="0" smtClean="0"/>
              <a:t>tables are synonyms</a:t>
            </a:r>
            <a:endParaRPr lang="en-US" dirty="0"/>
          </a:p>
          <a:p>
            <a:pPr eaLnBrk="1" hangingPunct="1"/>
            <a:r>
              <a:rPr lang="en-US" dirty="0" smtClean="0"/>
              <a:t>Map implementations</a:t>
            </a:r>
          </a:p>
          <a:p>
            <a:pPr lvl="1" eaLnBrk="1" hangingPunct="1"/>
            <a:r>
              <a:rPr lang="en-US" dirty="0" smtClean="0"/>
              <a:t>Balanced binary search tree</a:t>
            </a:r>
          </a:p>
          <a:p>
            <a:pPr lvl="1" eaLnBrk="1" hangingPunct="1"/>
            <a:r>
              <a:rPr lang="en-US" dirty="0" smtClean="0"/>
              <a:t>Hash table</a:t>
            </a:r>
          </a:p>
          <a:p>
            <a:pPr lvl="1" eaLnBrk="1" hangingPunct="1"/>
            <a:r>
              <a:rPr lang="en-US" dirty="0" smtClean="0"/>
              <a:t>Unsorted or sort list</a:t>
            </a:r>
          </a:p>
          <a:p>
            <a:pPr eaLnBrk="1" hangingPunct="1"/>
            <a:r>
              <a:rPr lang="en-US" dirty="0" smtClean="0"/>
              <a:t>Map operations include </a:t>
            </a:r>
            <a:r>
              <a:rPr lang="en-US" b="1" dirty="0" smtClean="0">
                <a:latin typeface="Consolas" panose="020B0609020204030204" pitchFamily="49" charset="0"/>
              </a:rPr>
              <a:t>get</a:t>
            </a:r>
            <a:r>
              <a:rPr lang="en-US" dirty="0" smtClean="0"/>
              <a:t>, </a:t>
            </a:r>
            <a:r>
              <a:rPr lang="en-US" b="1" dirty="0" smtClean="0">
                <a:latin typeface="Consolas" panose="020B0609020204030204" pitchFamily="49" charset="0"/>
              </a:rPr>
              <a:t>put</a:t>
            </a:r>
            <a:r>
              <a:rPr lang="en-US" dirty="0" smtClean="0"/>
              <a:t>, </a:t>
            </a:r>
            <a:r>
              <a:rPr lang="en-US" b="1" dirty="0" smtClean="0">
                <a:latin typeface="Consolas" panose="020B0609020204030204" pitchFamily="49" charset="0"/>
              </a:rPr>
              <a:t>remove</a:t>
            </a:r>
            <a:r>
              <a:rPr lang="en-US" dirty="0" smtClean="0"/>
              <a:t> and </a:t>
            </a:r>
            <a:r>
              <a:rPr lang="en-US" b="1" dirty="0" smtClean="0">
                <a:latin typeface="Consolas" panose="020B0609020204030204" pitchFamily="49" charset="0"/>
              </a:rPr>
              <a:t>contains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Map Hierarchy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00" y="1417638"/>
            <a:ext cx="5472000" cy="52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Map </a:t>
            </a:r>
            <a:r>
              <a:rPr lang="en-US" dirty="0"/>
              <a:t>Operation Efficiency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using a balanced binary search tree implementation, the operations to insert, remove and a find an element are O(log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When using a hash </a:t>
            </a:r>
            <a:r>
              <a:rPr lang="en-US" dirty="0"/>
              <a:t>table representation, the operations to insert, remove and a find an element are </a:t>
            </a:r>
            <a:r>
              <a:rPr lang="en-US" dirty="0" smtClean="0"/>
              <a:t>O(1)</a:t>
            </a:r>
            <a:endParaRPr lang="en-US" dirty="0"/>
          </a:p>
          <a:p>
            <a:pPr eaLnBrk="1" hangingPunct="1"/>
            <a:r>
              <a:rPr lang="en-US" dirty="0" smtClean="0"/>
              <a:t>Because O(log </a:t>
            </a:r>
            <a:r>
              <a:rPr lang="en-US" i="1" dirty="0" smtClean="0"/>
              <a:t>n</a:t>
            </a:r>
            <a:r>
              <a:rPr lang="en-US" dirty="0" smtClean="0"/>
              <a:t>) grow so slowly, it is not much worse than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1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Choosing </a:t>
            </a:r>
            <a:r>
              <a:rPr lang="en-US" smtClean="0"/>
              <a:t>a Map </a:t>
            </a:r>
            <a:r>
              <a:rPr lang="en-US" dirty="0" smtClean="0"/>
              <a:t>Representation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the key type is not an ordered type, a hash table is the only choice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 class defines a method </a:t>
            </a:r>
            <a:r>
              <a:rPr lang="en-US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hashCode</a:t>
            </a:r>
            <a:r>
              <a:rPr lang="en-US" dirty="0" smtClean="0"/>
              <a:t>, so all objects has hash codes</a:t>
            </a:r>
          </a:p>
          <a:p>
            <a:pPr eaLnBrk="1" hangingPunct="1"/>
            <a:r>
              <a:rPr lang="en-US" dirty="0" smtClean="0"/>
              <a:t>When keeping the data in sorted order is important, a balanced binary search tree representation is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Hash Table Concept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the key is an integer value, it can be used as an array index</a:t>
            </a:r>
          </a:p>
          <a:p>
            <a:pPr eaLnBrk="1" hangingPunct="1"/>
            <a:r>
              <a:rPr lang="en-US" dirty="0" smtClean="0"/>
              <a:t>Advantage</a:t>
            </a:r>
          </a:p>
          <a:p>
            <a:pPr lvl="1" eaLnBrk="1" hangingPunct="1"/>
            <a:r>
              <a:rPr lang="en-US" dirty="0" smtClean="0"/>
              <a:t>In that case inserting and removing from a table can be done in constant time</a:t>
            </a:r>
          </a:p>
          <a:p>
            <a:pPr eaLnBrk="1" hangingPunct="1"/>
            <a:r>
              <a:rPr lang="en-US" dirty="0" smtClean="0"/>
              <a:t>Disadvantage</a:t>
            </a:r>
          </a:p>
          <a:p>
            <a:pPr lvl="1" eaLnBrk="1" hangingPunct="1"/>
            <a:r>
              <a:rPr lang="en-US" dirty="0" smtClean="0"/>
              <a:t>Space is traded off for time</a:t>
            </a:r>
          </a:p>
          <a:p>
            <a:pPr eaLnBrk="1" hangingPunct="1"/>
            <a:r>
              <a:rPr lang="en-US" dirty="0" smtClean="0"/>
              <a:t>Hashing is a compromise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52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Hash Functions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Hash functions cannot be one-to-one because codomain is smaller than domain</a:t>
            </a:r>
          </a:p>
          <a:p>
            <a:pPr eaLnBrk="1" hangingPunct="1"/>
            <a:r>
              <a:rPr lang="en-US" dirty="0" smtClean="0"/>
              <a:t>Collisions are inevitable</a:t>
            </a:r>
          </a:p>
          <a:p>
            <a:pPr eaLnBrk="1" hangingPunct="1"/>
            <a:r>
              <a:rPr lang="en-US" dirty="0" smtClean="0"/>
              <a:t>Characteristics of good hash functions</a:t>
            </a:r>
          </a:p>
          <a:p>
            <a:pPr lvl="1" eaLnBrk="1" hangingPunct="1"/>
            <a:r>
              <a:rPr lang="en-US" dirty="0" smtClean="0"/>
              <a:t>Easy and fast to compute</a:t>
            </a:r>
          </a:p>
          <a:p>
            <a:pPr lvl="1" eaLnBrk="1" hangingPunct="1"/>
            <a:r>
              <a:rPr lang="en-US" dirty="0" smtClean="0"/>
              <a:t>Uniform distribution that minimizes collisions</a:t>
            </a:r>
          </a:p>
          <a:p>
            <a:pPr lvl="1" eaLnBrk="1" hangingPunct="1"/>
            <a:r>
              <a:rPr lang="en-US" dirty="0" smtClean="0"/>
              <a:t>Involves all digits of a number or all characters of a string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00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Hash Codes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 </a:t>
            </a:r>
            <a:r>
              <a:rPr lang="en-US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hashCode</a:t>
            </a:r>
            <a:r>
              <a:rPr lang="en-US" dirty="0" smtClean="0"/>
              <a:t> method</a:t>
            </a:r>
          </a:p>
          <a:p>
            <a:pPr lvl="1" eaLnBrk="1" hangingPunct="1"/>
            <a:r>
              <a:rPr lang="en-US" dirty="0" smtClean="0"/>
              <a:t>Address of object</a:t>
            </a:r>
          </a:p>
          <a:p>
            <a:pPr eaLnBrk="1" hangingPunct="1"/>
            <a:r>
              <a:rPr lang="en-US" dirty="0" smtClean="0"/>
              <a:t>Hash codes for primitives</a:t>
            </a:r>
          </a:p>
          <a:p>
            <a:pPr lvl="1" eaLnBrk="1" hangingPunct="1"/>
            <a:r>
              <a:rPr lang="en-US" dirty="0" smtClean="0"/>
              <a:t>Integer types </a:t>
            </a:r>
          </a:p>
          <a:p>
            <a:pPr lvl="1" eaLnBrk="1" hangingPunct="1"/>
            <a:r>
              <a:rPr lang="en-US" dirty="0" smtClean="0"/>
              <a:t>Floating types </a:t>
            </a:r>
          </a:p>
          <a:p>
            <a:pPr lvl="2" eaLnBrk="1" hangingPunct="1"/>
            <a:r>
              <a:rPr lang="en-US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floatToIntBits</a:t>
            </a:r>
            <a:endParaRPr lang="en-US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dirty="0" smtClean="0"/>
              <a:t>Hash codes </a:t>
            </a:r>
            <a:r>
              <a:rPr lang="en-US" dirty="0"/>
              <a:t>f</a:t>
            </a:r>
            <a:r>
              <a:rPr lang="en-US" dirty="0" smtClean="0"/>
              <a:t>or strings</a:t>
            </a:r>
          </a:p>
          <a:p>
            <a:pPr lvl="1" eaLnBrk="1" hangingPunct="1"/>
            <a:r>
              <a:rPr lang="en-US" dirty="0" smtClean="0"/>
              <a:t>Should factor in character position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0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Folding and Compressing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Folding 64 bits into 32</a:t>
            </a:r>
          </a:p>
          <a:p>
            <a:pPr lvl="1" eaLnBrk="1" hangingPunct="1"/>
            <a:r>
              <a:rPr lang="en-US" dirty="0" smtClean="0"/>
              <a:t>Used for keys of type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marL="857250" lvl="2" indent="0" eaLnBrk="1" hangingPunct="1">
              <a:buNone/>
            </a:pP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 (key ^ (key &gt;&gt; 32)</a:t>
            </a:r>
          </a:p>
          <a:p>
            <a:pPr eaLnBrk="1" hangingPunct="1"/>
            <a:r>
              <a:rPr lang="en-US" dirty="0" smtClean="0"/>
              <a:t>Compressing hash codes</a:t>
            </a:r>
          </a:p>
          <a:p>
            <a:pPr lvl="1" eaLnBrk="1" hangingPunct="1"/>
            <a:r>
              <a:rPr lang="en-US" dirty="0" smtClean="0"/>
              <a:t>Reducing modulo a prime</a:t>
            </a:r>
          </a:p>
          <a:p>
            <a:pPr lvl="1" eaLnBrk="1" hangingPunct="1"/>
            <a:r>
              <a:rPr lang="en-US" dirty="0" smtClean="0"/>
              <a:t>Reducing modulo a power of 2</a:t>
            </a:r>
          </a:p>
          <a:p>
            <a:pPr marL="914400" lvl="2" indent="0" eaLnBrk="1" hangingPunct="1">
              <a:buNone/>
            </a:pPr>
            <a:r>
              <a:rPr lang="en-US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hashCode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% 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ym typeface="Symbol" panose="05050102010706020507" pitchFamily="18" charset="2"/>
              </a:rPr>
              <a:t>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b="1" dirty="0" err="1" smtClean="0">
                <a:latin typeface="Consolas" panose="020B06090202040302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hashCode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&amp; (n – 1)</a:t>
            </a:r>
            <a:endParaRPr lang="en-US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371600" lvl="3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60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Open Addressing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probing</a:t>
            </a:r>
          </a:p>
          <a:p>
            <a:pPr lvl="1" eaLnBrk="1" hangingPunct="1"/>
            <a:r>
              <a:rPr lang="en-US" dirty="0" smtClean="0"/>
              <a:t>Checks next location on collision</a:t>
            </a:r>
          </a:p>
          <a:p>
            <a:pPr lvl="1" eaLnBrk="1" hangingPunct="1"/>
            <a:r>
              <a:rPr lang="en-US" dirty="0" smtClean="0"/>
              <a:t>Clustering </a:t>
            </a:r>
          </a:p>
          <a:p>
            <a:pPr eaLnBrk="1" hangingPunct="1"/>
            <a:r>
              <a:rPr lang="en-US" dirty="0" smtClean="0"/>
              <a:t>Quadratic probing</a:t>
            </a:r>
          </a:p>
          <a:p>
            <a:pPr lvl="1" eaLnBrk="1" hangingPunct="1"/>
            <a:r>
              <a:rPr lang="en-US" dirty="0" smtClean="0"/>
              <a:t>Checks locations 1, 4, 9 …</a:t>
            </a:r>
          </a:p>
          <a:p>
            <a:pPr lvl="1" eaLnBrk="1" hangingPunct="1"/>
            <a:r>
              <a:rPr lang="en-US" dirty="0" smtClean="0"/>
              <a:t>Secondary clustering</a:t>
            </a:r>
          </a:p>
          <a:p>
            <a:pPr eaLnBrk="1" hangingPunct="1"/>
            <a:r>
              <a:rPr lang="en-US" dirty="0" smtClean="0"/>
              <a:t>Double hashing</a:t>
            </a:r>
          </a:p>
          <a:p>
            <a:pPr lvl="1" eaLnBrk="1" hangingPunct="1"/>
            <a:r>
              <a:rPr lang="en-US" dirty="0" smtClean="0"/>
              <a:t>Hash function computes increment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545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Separate Chaining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Separate chaining uses a “bucket” for each key</a:t>
            </a:r>
          </a:p>
          <a:p>
            <a:pPr lvl="1" eaLnBrk="1" hangingPunct="1"/>
            <a:r>
              <a:rPr lang="en-US" dirty="0" smtClean="0"/>
              <a:t>Array list</a:t>
            </a:r>
          </a:p>
          <a:p>
            <a:pPr lvl="1" eaLnBrk="1" hangingPunct="1"/>
            <a:r>
              <a:rPr lang="en-US" dirty="0" smtClean="0"/>
              <a:t>Linked list</a:t>
            </a:r>
          </a:p>
          <a:p>
            <a:pPr eaLnBrk="1" hangingPunct="1"/>
            <a:r>
              <a:rPr lang="en-US" dirty="0" smtClean="0"/>
              <a:t>If too many collisions are allowed the size of these buckets can become too large</a:t>
            </a:r>
          </a:p>
          <a:p>
            <a:pPr eaLnBrk="1" hangingPunct="1"/>
            <a:r>
              <a:rPr lang="en-US" dirty="0" smtClean="0"/>
              <a:t>Keeping the load factor low enough prevents large buckets</a:t>
            </a:r>
          </a:p>
        </p:txBody>
      </p:sp>
    </p:spTree>
    <p:extLst>
      <p:ext uri="{BB962C8B-B14F-4D97-AF65-F5344CB8AC3E}">
        <p14:creationId xmlns:p14="http://schemas.microsoft.com/office/powerpoint/2010/main" val="153084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Rehashing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Load factor is the ratio of the number of used elements to the capacity</a:t>
            </a:r>
          </a:p>
          <a:p>
            <a:pPr eaLnBrk="1" hangingPunct="1"/>
            <a:r>
              <a:rPr lang="en-US" dirty="0" smtClean="0"/>
              <a:t>Load factor thresholds</a:t>
            </a:r>
          </a:p>
          <a:p>
            <a:pPr lvl="1" eaLnBrk="1" hangingPunct="1"/>
            <a:r>
              <a:rPr lang="en-US" dirty="0" smtClean="0"/>
              <a:t>Open addressing 0.5</a:t>
            </a:r>
          </a:p>
          <a:p>
            <a:pPr lvl="1" eaLnBrk="1" hangingPunct="1"/>
            <a:r>
              <a:rPr lang="en-US" dirty="0" smtClean="0"/>
              <a:t>Separate chaining 0.9</a:t>
            </a:r>
            <a:endParaRPr lang="en-US" dirty="0"/>
          </a:p>
          <a:p>
            <a:pPr eaLnBrk="1" hangingPunct="1"/>
            <a:r>
              <a:rPr lang="en-US" dirty="0" smtClean="0"/>
              <a:t>Rehashing when threshold is reached</a:t>
            </a:r>
          </a:p>
          <a:p>
            <a:pPr lvl="1" eaLnBrk="1" hangingPunct="1"/>
            <a:r>
              <a:rPr lang="en-US" dirty="0" smtClean="0"/>
              <a:t>Doubles table size</a:t>
            </a:r>
          </a:p>
          <a:p>
            <a:pPr lvl="1" eaLnBrk="1" hangingPunct="1"/>
            <a:r>
              <a:rPr lang="en-US" dirty="0" smtClean="0"/>
              <a:t>Rehashes all elements of the table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05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5404</TotalTime>
  <Words>697</Words>
  <Application>Microsoft Office PowerPoint</Application>
  <PresentationFormat>On-screen Show (4:3)</PresentationFormat>
  <Paragraphs>162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Consolas</vt:lpstr>
      <vt:lpstr>Courier New</vt:lpstr>
      <vt:lpstr>Symbol</vt:lpstr>
      <vt:lpstr>Default Design</vt:lpstr>
      <vt:lpstr>CMSC 350 Data Structures and Analysis</vt:lpstr>
      <vt:lpstr>Maps</vt:lpstr>
      <vt:lpstr>Hash Table Concept</vt:lpstr>
      <vt:lpstr>Hash Functions</vt:lpstr>
      <vt:lpstr>Hash Codes</vt:lpstr>
      <vt:lpstr>Folding and Compressing </vt:lpstr>
      <vt:lpstr>Open Addressing</vt:lpstr>
      <vt:lpstr>Separate Chaining</vt:lpstr>
      <vt:lpstr>Rehashing</vt:lpstr>
      <vt:lpstr>Hash Table Benefits</vt:lpstr>
      <vt:lpstr>Hash Map Example</vt:lpstr>
      <vt:lpstr>AVL Trees</vt:lpstr>
      <vt:lpstr>Recomputing Balance Factors</vt:lpstr>
      <vt:lpstr>LL Rotation</vt:lpstr>
      <vt:lpstr>LR Rotation</vt:lpstr>
      <vt:lpstr>RR and RL Rotations</vt:lpstr>
      <vt:lpstr>Red-Black Trees</vt:lpstr>
      <vt:lpstr>Red-Black Tree Invariant</vt:lpstr>
      <vt:lpstr>Red-Black vs AVL Trees</vt:lpstr>
      <vt:lpstr>Java Map Hierarchy</vt:lpstr>
      <vt:lpstr>Map Operation Efficiency</vt:lpstr>
      <vt:lpstr>Choosing a Map Representation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</dc:title>
  <dc:creator>DD</dc:creator>
  <cp:lastModifiedBy>Duane Jarc</cp:lastModifiedBy>
  <cp:revision>272</cp:revision>
  <dcterms:created xsi:type="dcterms:W3CDTF">2011-06-20T18:28:14Z</dcterms:created>
  <dcterms:modified xsi:type="dcterms:W3CDTF">2020-04-03T16:10:30Z</dcterms:modified>
</cp:coreProperties>
</file>