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364" r:id="rId3"/>
    <p:sldId id="379" r:id="rId4"/>
    <p:sldId id="378" r:id="rId5"/>
    <p:sldId id="367" r:id="rId6"/>
    <p:sldId id="370" r:id="rId7"/>
    <p:sldId id="368" r:id="rId8"/>
    <p:sldId id="387" r:id="rId9"/>
    <p:sldId id="386" r:id="rId10"/>
    <p:sldId id="371" r:id="rId11"/>
    <p:sldId id="372" r:id="rId12"/>
    <p:sldId id="384" r:id="rId13"/>
    <p:sldId id="389" r:id="rId14"/>
    <p:sldId id="381" r:id="rId15"/>
    <p:sldId id="390" r:id="rId16"/>
    <p:sldId id="383" r:id="rId17"/>
    <p:sldId id="382" r:id="rId18"/>
    <p:sldId id="391" r:id="rId19"/>
    <p:sldId id="380" r:id="rId20"/>
    <p:sldId id="365" r:id="rId21"/>
    <p:sldId id="366" r:id="rId22"/>
    <p:sldId id="37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DCFF"/>
    <a:srgbClr val="FFFF00"/>
    <a:srgbClr val="000066"/>
    <a:srgbClr val="DCDCDC"/>
    <a:srgbClr val="66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6B579-E0FC-4045-9589-ABDCAD8BA838}" type="slidenum">
              <a:rPr lang="en-US" b="0"/>
              <a:pPr/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5008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8B8DA3-5DD9-46AD-A0DB-E086E9BB82B9}" type="slidenum">
              <a:rPr lang="en-US" b="0" smtClean="0"/>
              <a:pPr/>
              <a:t>2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47645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9128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6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83167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7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00510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2705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11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410730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20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9348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21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26610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22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3" presetClass="emph" presetSubtype="1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2200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350</a:t>
            </a:r>
            <a:br>
              <a:rPr lang="en-US" sz="4400" dirty="0" smtClean="0"/>
            </a:br>
            <a:r>
              <a:rPr lang="en-US" sz="4400" dirty="0" smtClean="0"/>
              <a:t>Data Structures and Analysis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4</a:t>
            </a:r>
            <a:br>
              <a:rPr lang="en-US" sz="3200" dirty="0" smtClean="0"/>
            </a:br>
            <a:r>
              <a:rPr lang="en-US" sz="3200" dirty="0" smtClean="0"/>
              <a:t>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Singly or doubly linked lists can be used</a:t>
            </a:r>
          </a:p>
          <a:p>
            <a:pPr eaLnBrk="1" hangingPunct="1"/>
            <a:r>
              <a:rPr lang="en-US" dirty="0" smtClean="0"/>
              <a:t>Although insertion and removal are O(1)</a:t>
            </a:r>
          </a:p>
          <a:p>
            <a:pPr lvl="1" eaLnBrk="1" hangingPunct="1"/>
            <a:r>
              <a:rPr lang="en-US" dirty="0" smtClean="0"/>
              <a:t>Finding either the element or its position is O(n) whether the list is sorted or unsorted</a:t>
            </a:r>
          </a:p>
          <a:p>
            <a:pPr eaLnBrk="1" hangingPunct="1"/>
            <a:r>
              <a:rPr lang="en-US" dirty="0" smtClean="0"/>
              <a:t>Insert, remove  and find operations can be done iteratively or recursively</a:t>
            </a:r>
          </a:p>
          <a:p>
            <a:pPr lvl="1" eaLnBrk="1" hangingPunct="1"/>
            <a:r>
              <a:rPr lang="en-US" dirty="0" smtClean="0"/>
              <a:t>Iterative implementations require a two node window, recursive ones do not</a:t>
            </a:r>
          </a:p>
        </p:txBody>
      </p:sp>
    </p:spTree>
    <p:extLst>
      <p:ext uri="{BB962C8B-B14F-4D97-AF65-F5344CB8AC3E}">
        <p14:creationId xmlns:p14="http://schemas.microsoft.com/office/powerpoint/2010/main" val="13817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Unsorted Linked List Efficiency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4914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514" y="3999398"/>
            <a:ext cx="8229600" cy="230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Appending elements is efficient</a:t>
            </a:r>
          </a:p>
          <a:p>
            <a:pPr eaLnBrk="1" hangingPunct="1"/>
            <a:r>
              <a:rPr lang="en-US" b="0" dirty="0" smtClean="0"/>
              <a:t>Inserting elements and removing element involves traversing the list</a:t>
            </a:r>
          </a:p>
          <a:p>
            <a:pPr eaLnBrk="1" hangingPunct="1"/>
            <a:r>
              <a:rPr lang="en-US" b="0" dirty="0" smtClean="0"/>
              <a:t>Getting an element involves a traversal</a:t>
            </a:r>
          </a:p>
          <a:p>
            <a:pPr marL="0" indent="0" eaLnBrk="1" hangingPunct="1">
              <a:buNone/>
            </a:pPr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559033"/>
                  </p:ext>
                </p:extLst>
              </p:nvPr>
            </p:nvGraphicFramePr>
            <p:xfrm>
              <a:off x="1552876" y="16002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Efficiency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append to either end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remove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get and 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indexOf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559033"/>
                  </p:ext>
                </p:extLst>
              </p:nvPr>
            </p:nvGraphicFramePr>
            <p:xfrm>
              <a:off x="1552876" y="16002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Efficiency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append to either end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108197" r="-800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208197" r="-80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remove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308197" r="-80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get and 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408197" r="-80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indexOf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508197" r="-80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38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Insert </a:t>
            </a:r>
            <a:r>
              <a:rPr lang="en-US" dirty="0"/>
              <a:t>-</a:t>
            </a:r>
            <a:r>
              <a:rPr lang="en-US" dirty="0" smtClean="0"/>
              <a:t> Sorted 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9" y="1417638"/>
            <a:ext cx="6925501" cy="5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Remove - Sorted List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9" y="1417638"/>
            <a:ext cx="6925501" cy="51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Comparators can be created for classes that don't implement </a:t>
            </a:r>
            <a:r>
              <a:rPr lang="en-US" altLang="en-US" b="1" dirty="0">
                <a:latin typeface="Consolas" panose="020B0609020204030204" pitchFamily="49" charset="0"/>
              </a:rPr>
              <a:t>Comparable</a:t>
            </a:r>
            <a:r>
              <a:rPr lang="en-US" altLang="en-US" dirty="0"/>
              <a:t> so the objects can be compared</a:t>
            </a:r>
          </a:p>
          <a:p>
            <a:pPr eaLnBrk="1" hangingPunct="1"/>
            <a:r>
              <a:rPr lang="en-US" altLang="en-US" dirty="0" smtClean="0"/>
              <a:t>They </a:t>
            </a:r>
            <a:r>
              <a:rPr lang="en-US" altLang="en-US" dirty="0"/>
              <a:t>can also be created </a:t>
            </a:r>
            <a:r>
              <a:rPr lang="en-US" altLang="en-US" dirty="0" smtClean="0"/>
              <a:t>to provide an alternate </a:t>
            </a:r>
            <a:r>
              <a:rPr lang="en-US" altLang="en-US" dirty="0"/>
              <a:t>comparison</a:t>
            </a:r>
          </a:p>
          <a:p>
            <a:pPr eaLnBrk="1" hangingPunct="1"/>
            <a:r>
              <a:rPr lang="en-US" altLang="en-US" b="1" dirty="0" smtClean="0">
                <a:latin typeface="Consolas" panose="020B0609020204030204" pitchFamily="49" charset="0"/>
              </a:rPr>
              <a:t>Comparator</a:t>
            </a:r>
            <a:r>
              <a:rPr lang="en-US" altLang="en-US" dirty="0" smtClean="0"/>
              <a:t> is a functional interface with a </a:t>
            </a:r>
            <a:r>
              <a:rPr lang="en-US" altLang="en-US" b="1" dirty="0">
                <a:latin typeface="Consolas" panose="020B0609020204030204" pitchFamily="49" charset="0"/>
              </a:rPr>
              <a:t>compare</a:t>
            </a:r>
            <a:r>
              <a:rPr lang="en-US" altLang="en-US" dirty="0"/>
              <a:t> method similar to </a:t>
            </a:r>
            <a:r>
              <a:rPr lang="en-US" altLang="en-US" b="1" dirty="0" err="1">
                <a:latin typeface="Consolas" panose="020B0609020204030204" pitchFamily="49" charset="0"/>
              </a:rPr>
              <a:t>compareTo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1" eaLnBrk="1" fontAlgn="t" hangingPunct="1"/>
            <a:r>
              <a:rPr lang="fr-FR" altLang="en-US" b="1" dirty="0" err="1">
                <a:latin typeface="Consolas" panose="020B0609020204030204" pitchFamily="49" charset="0"/>
              </a:rPr>
              <a:t>int</a:t>
            </a:r>
            <a:r>
              <a:rPr lang="fr-FR" altLang="en-US" b="1" dirty="0">
                <a:latin typeface="Consolas" panose="020B0609020204030204" pitchFamily="49" charset="0"/>
              </a:rPr>
              <a:t> compare(T o1, T o2)</a:t>
            </a:r>
            <a:r>
              <a:rPr lang="fr-FR" altLang="en-US" dirty="0">
                <a:latin typeface="Consolas" panose="020B0609020204030204" pitchFamily="49" charset="0"/>
              </a:rPr>
              <a:t> </a:t>
            </a:r>
            <a:endParaRPr lang="en-US" alt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1155032" y="4283243"/>
            <a:ext cx="7705021" cy="1453414"/>
          </a:xfrm>
          <a:prstGeom prst="roundRect">
            <a:avLst/>
          </a:prstGeom>
          <a:solidFill>
            <a:srgbClr val="DC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41329"/>
            <a:ext cx="74210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Pair implements Comparable&lt;Pair&gt;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first, second;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@</a:t>
            </a:r>
            <a:r>
              <a:rPr lang="en-US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compareTo</a:t>
            </a:r>
            <a:r>
              <a:rPr lang="en-US" sz="1400" dirty="0">
                <a:latin typeface="Consolas" panose="020B0609020204030204" pitchFamily="49" charset="0"/>
              </a:rPr>
              <a:t>(Pair other)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{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if </a:t>
            </a:r>
            <a:r>
              <a:rPr lang="en-US" sz="1400" dirty="0">
                <a:latin typeface="Consolas" panose="020B0609020204030204" pitchFamily="49" charset="0"/>
              </a:rPr>
              <a:t>(first != </a:t>
            </a:r>
            <a:r>
              <a:rPr lang="en-US" sz="1400" dirty="0" err="1">
                <a:latin typeface="Consolas" panose="020B0609020204030204" pitchFamily="49" charset="0"/>
              </a:rPr>
              <a:t>other.first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return </a:t>
            </a:r>
            <a:r>
              <a:rPr lang="en-US" sz="1400" dirty="0">
                <a:latin typeface="Consolas" panose="020B0609020204030204" pitchFamily="49" charset="0"/>
              </a:rPr>
              <a:t>first - </a:t>
            </a:r>
            <a:r>
              <a:rPr lang="en-US" sz="1400" dirty="0" err="1">
                <a:latin typeface="Consolas" panose="020B0609020204030204" pitchFamily="49" charset="0"/>
              </a:rPr>
              <a:t>other.first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return </a:t>
            </a:r>
            <a:r>
              <a:rPr lang="en-US" sz="1400" dirty="0">
                <a:latin typeface="Consolas" panose="020B0609020204030204" pitchFamily="49" charset="0"/>
              </a:rPr>
              <a:t>second - </a:t>
            </a:r>
            <a:r>
              <a:rPr lang="en-US" sz="1400" dirty="0" err="1">
                <a:latin typeface="Consolas" panose="020B0609020204030204" pitchFamily="49" charset="0"/>
              </a:rPr>
              <a:t>other.second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public </a:t>
            </a:r>
            <a:r>
              <a:rPr lang="en-US" sz="1400" dirty="0">
                <a:latin typeface="Consolas" panose="020B0609020204030204" pitchFamily="49" charset="0"/>
              </a:rPr>
              <a:t>static Comparator&lt;Pair&gt; </a:t>
            </a:r>
            <a:r>
              <a:rPr lang="en-US" sz="1400" dirty="0" err="1">
                <a:latin typeface="Consolas" panose="020B0609020204030204" pitchFamily="49" charset="0"/>
              </a:rPr>
              <a:t>getCompare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{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(Pair left, Pair right) -&gt; 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{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left.second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right.second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return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left.second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right.second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left.first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right.first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};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8905" y="1808227"/>
            <a:ext cx="31041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Comparable </a:t>
            </a:r>
            <a:r>
              <a:rPr lang="en-US" sz="1400" dirty="0" err="1" smtClean="0">
                <a:latin typeface="Consolas" panose="020B0609020204030204" pitchFamily="49" charset="0"/>
              </a:rPr>
              <a:t>compareTo</a:t>
            </a:r>
            <a:r>
              <a:rPr lang="en-US" sz="1400" dirty="0" smtClean="0">
                <a:latin typeface="Consolas" panose="020B0609020204030204" pitchFamily="49" charset="0"/>
              </a:rPr>
              <a:t> order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1,2 &lt; 1,5 &lt; 2,1 &lt; 2,5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Comparator compare order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2,1 &lt; 1,2 &lt; 1,5 &lt; 2,5  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66084" y="1607419"/>
            <a:ext cx="3599848" cy="2002055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5906" y="4570241"/>
            <a:ext cx="31041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66"/>
                </a:solidFill>
                <a:latin typeface="+mn-lt"/>
              </a:rPr>
              <a:t>Because Comparator is a functional interface a lambda expression can be used </a:t>
            </a:r>
            <a:endParaRPr lang="en-US" sz="14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09"/>
            <a:ext cx="8229600" cy="1143000"/>
          </a:xfrm>
        </p:spPr>
        <p:txBody>
          <a:bodyPr/>
          <a:lstStyle/>
          <a:p>
            <a:r>
              <a:rPr lang="en-US" dirty="0" smtClean="0"/>
              <a:t>Sorted List of Pairs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1592"/>
            <a:ext cx="5899500" cy="5716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545" y="2280444"/>
            <a:ext cx="3448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4365"/>
            <a:ext cx="8080408" cy="1977675"/>
          </a:xfrm>
        </p:spPr>
        <p:txBody>
          <a:bodyPr/>
          <a:lstStyle/>
          <a:p>
            <a:r>
              <a:rPr lang="en-US" dirty="0" smtClean="0"/>
              <a:t>Multilevel lists are used in programming languages like LISP</a:t>
            </a:r>
          </a:p>
          <a:p>
            <a:r>
              <a:rPr lang="en-US" dirty="0" smtClean="0"/>
              <a:t>Such lists are very similar to trees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51" y="1265082"/>
            <a:ext cx="5995688" cy="26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List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1388"/>
            <a:ext cx="8340292" cy="1029904"/>
          </a:xfrm>
        </p:spPr>
        <p:txBody>
          <a:bodyPr/>
          <a:lstStyle/>
          <a:p>
            <a:r>
              <a:rPr lang="en-US" dirty="0" smtClean="0"/>
              <a:t>Reverses multilevel lists at top or at all levels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21" y="2861711"/>
            <a:ext cx="474345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71" y="1468258"/>
            <a:ext cx="6711750" cy="109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3551722" y="3301465"/>
            <a:ext cx="1896177" cy="3137836"/>
          </a:xfrm>
          <a:prstGeom prst="roundRect">
            <a:avLst/>
          </a:prstGeom>
          <a:solidFill>
            <a:srgbClr val="DC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List Hierarchy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50" y="1573316"/>
            <a:ext cx="5728500" cy="45351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69279" y="4974502"/>
            <a:ext cx="31041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66"/>
                </a:solidFill>
                <a:latin typeface="+mn-lt"/>
              </a:rPr>
              <a:t>The Vector and Stack classes predate the Java Collection Framework</a:t>
            </a:r>
            <a:endParaRPr lang="en-US" sz="14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6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Lists vs Collections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list is an ordered collection, so it is stored in sequential or linear order</a:t>
            </a:r>
          </a:p>
          <a:p>
            <a:pPr eaLnBrk="1" hangingPunct="1"/>
            <a:r>
              <a:rPr lang="en-US" dirty="0" smtClean="0"/>
              <a:t>List representations</a:t>
            </a:r>
          </a:p>
          <a:p>
            <a:pPr lvl="1" eaLnBrk="1" hangingPunct="1"/>
            <a:r>
              <a:rPr lang="en-US" dirty="0" smtClean="0"/>
              <a:t>Sorted or unsorted arrays</a:t>
            </a:r>
          </a:p>
          <a:p>
            <a:pPr lvl="1" eaLnBrk="1" hangingPunct="1"/>
            <a:r>
              <a:rPr lang="en-US" dirty="0" smtClean="0"/>
              <a:t>Sorted or unsorted linked lists</a:t>
            </a:r>
          </a:p>
          <a:p>
            <a:pPr eaLnBrk="1" hangingPunct="1"/>
            <a:r>
              <a:rPr lang="en-US" dirty="0" smtClean="0"/>
              <a:t>Because collections were build with arrays and linked lists, lists can be extensions of those implementations</a:t>
            </a:r>
            <a:endParaRPr lang="en-US" sz="24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Execution Time Tradeoffs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latin typeface="Consolas" panose="020B0609020204030204" pitchFamily="49" charset="0"/>
              </a:rPr>
              <a:t>ArrayList</a:t>
            </a:r>
            <a:r>
              <a:rPr lang="en-US" dirty="0" smtClean="0"/>
              <a:t> class efficiently implements the ability to extract elements at a specific index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/>
              <a:t> </a:t>
            </a:r>
            <a:r>
              <a:rPr lang="en-US" dirty="0"/>
              <a:t>class efficiently </a:t>
            </a:r>
            <a:r>
              <a:rPr lang="en-US" dirty="0" smtClean="0"/>
              <a:t>implements insertions and deletions at both ends</a:t>
            </a:r>
            <a:endParaRPr lang="en-US" dirty="0"/>
          </a:p>
          <a:p>
            <a:pPr eaLnBrk="1" hangingPunct="1"/>
            <a:r>
              <a:rPr lang="en-US" dirty="0" smtClean="0"/>
              <a:t>Neither is more efficient at insertions or deletions in the middle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6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Tradeoffs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latin typeface="Consolas" panose="020B0609020204030204" pitchFamily="49" charset="0"/>
              </a:rPr>
              <a:t>ArrayList</a:t>
            </a:r>
            <a:r>
              <a:rPr lang="en-US" dirty="0" smtClean="0"/>
              <a:t> class usually has more allocated memory than is used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requires twice as much memory as is used because of links</a:t>
            </a:r>
            <a:endParaRPr lang="en-US" dirty="0"/>
          </a:p>
          <a:p>
            <a:pPr eaLnBrk="1" hangingPunct="1"/>
            <a:r>
              <a:rPr lang="en-US" dirty="0" smtClean="0"/>
              <a:t>When an </a:t>
            </a:r>
            <a:r>
              <a:rPr lang="en-US" b="1" dirty="0" err="1">
                <a:latin typeface="Consolas" panose="020B0609020204030204" pitchFamily="49" charset="0"/>
              </a:rPr>
              <a:t>ArrayList</a:t>
            </a:r>
            <a:r>
              <a:rPr lang="en-US" dirty="0"/>
              <a:t> </a:t>
            </a:r>
            <a:r>
              <a:rPr lang="en-US" dirty="0" smtClean="0"/>
              <a:t>object is more than half full it uses memory more efficiently than a </a:t>
            </a:r>
            <a:r>
              <a:rPr lang="en-US" b="1" dirty="0" err="1">
                <a:latin typeface="Consolas" panose="020B0609020204030204" pitchFamily="49" charset="0"/>
              </a:rPr>
              <a:t>LinkedList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2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Comparing Array and Linked List Efficiencies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330" y="3698508"/>
            <a:ext cx="8027470" cy="2403909"/>
          </a:xfrm>
        </p:spPr>
        <p:txBody>
          <a:bodyPr/>
          <a:lstStyle/>
          <a:p>
            <a:pPr eaLnBrk="1" hangingPunct="1"/>
            <a:r>
              <a:rPr lang="en-US" dirty="0" smtClean="0"/>
              <a:t>An array list is clearly the better choice when numerous gets are needed</a:t>
            </a:r>
          </a:p>
          <a:p>
            <a:pPr eaLnBrk="1" hangingPunct="1"/>
            <a:r>
              <a:rPr lang="en-US" dirty="0" smtClean="0"/>
              <a:t>A linked list is the better choice when adding and removing at both ends is needed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53986" y="1816393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Array List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Linked List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add</a:t>
                          </a:r>
                          <a:r>
                            <a:rPr lang="en-US" baseline="0" dirty="0" smtClean="0"/>
                            <a:t> to front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remove from front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035350"/>
                  </p:ext>
                </p:extLst>
              </p:nvPr>
            </p:nvGraphicFramePr>
            <p:xfrm>
              <a:off x="1353986" y="1816393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Array List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Linked List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06452" r="-101502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6452" r="-1198" b="-21935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add</a:t>
                          </a:r>
                          <a:r>
                            <a:rPr lang="en-US" baseline="0" dirty="0" smtClean="0"/>
                            <a:t> to front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209836" r="-10150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09836" r="-1198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remove from front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309836" r="-1015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309836" r="-1198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97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Abstract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/>
              <a:t>o</a:t>
            </a:r>
            <a:r>
              <a:rPr lang="en-US" dirty="0" smtClean="0"/>
              <a:t>perations beyond what collections support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boolean</a:t>
            </a:r>
            <a:r>
              <a:rPr lang="en-US" b="1" dirty="0">
                <a:latin typeface="Consolas" panose="020B0609020204030204" pitchFamily="49" charset="0"/>
              </a:rPr>
              <a:t> add(T element,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index);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T </a:t>
            </a:r>
            <a:r>
              <a:rPr lang="en-US" b="1" dirty="0">
                <a:latin typeface="Consolas" panose="020B0609020204030204" pitchFamily="49" charset="0"/>
              </a:rPr>
              <a:t>set(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index, T element);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T </a:t>
            </a:r>
            <a:r>
              <a:rPr lang="en-US" b="1" dirty="0">
                <a:latin typeface="Consolas" panose="020B0609020204030204" pitchFamily="49" charset="0"/>
              </a:rPr>
              <a:t>get(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index);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indexOf</a:t>
            </a:r>
            <a:r>
              <a:rPr lang="en-US" b="1" dirty="0">
                <a:latin typeface="Consolas" panose="020B0609020204030204" pitchFamily="49" charset="0"/>
              </a:rPr>
              <a:t>(T element);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T </a:t>
            </a:r>
            <a:r>
              <a:rPr lang="en-US" b="1" dirty="0">
                <a:latin typeface="Consolas" panose="020B0609020204030204" pitchFamily="49" charset="0"/>
              </a:rPr>
              <a:t>remove(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index</a:t>
            </a:r>
            <a:r>
              <a:rPr lang="en-US" b="1" dirty="0" smtClean="0">
                <a:latin typeface="Consolas" panose="020B0609020204030204" pitchFamily="49" charset="0"/>
              </a:rPr>
              <a:t>);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 smtClean="0"/>
              <a:t>Operations all involve an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allow a list to be traversed</a:t>
            </a:r>
          </a:p>
          <a:p>
            <a:r>
              <a:rPr lang="en-US" dirty="0" smtClean="0"/>
              <a:t>List interface extends </a:t>
            </a:r>
            <a:r>
              <a:rPr lang="fr-FR" b="1" dirty="0" err="1" smtClean="0">
                <a:latin typeface="Consolas" panose="020B0609020204030204" pitchFamily="49" charset="0"/>
              </a:rPr>
              <a:t>Iterable</a:t>
            </a:r>
            <a:r>
              <a:rPr lang="en-US" dirty="0" smtClean="0"/>
              <a:t>, which requires an </a:t>
            </a:r>
            <a:r>
              <a:rPr lang="en-US" b="1" dirty="0" smtClean="0">
                <a:latin typeface="Consolas" panose="020B0609020204030204" pitchFamily="49" charset="0"/>
              </a:rPr>
              <a:t>iterator</a:t>
            </a:r>
            <a:r>
              <a:rPr lang="en-US" dirty="0" smtClean="0"/>
              <a:t> method that returns an </a:t>
            </a:r>
            <a:r>
              <a:rPr lang="en-US" b="1" dirty="0" smtClean="0">
                <a:latin typeface="Consolas" panose="020B0609020204030204" pitchFamily="49" charset="0"/>
              </a:rPr>
              <a:t>Iterator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An inner class that implements Iterator is required with these methods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</a:rPr>
              <a:t>hasNext</a:t>
            </a:r>
            <a:endParaRPr lang="en-US" b="1" dirty="0" smtClean="0"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next</a:t>
            </a:r>
          </a:p>
          <a:p>
            <a:endParaRPr lang="en-US" dirty="0" smtClean="0"/>
          </a:p>
          <a:p>
            <a:endParaRPr lang="fr-FR" b="1" dirty="0" smtClean="0">
              <a:latin typeface="Consolas" panose="020B0609020204030204" pitchFamily="49" charset="0"/>
            </a:endParaRPr>
          </a:p>
          <a:p>
            <a:endParaRPr lang="fr-FR" b="1" dirty="0" smtClean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Array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underlying representation uses an array</a:t>
            </a:r>
          </a:p>
          <a:p>
            <a:pPr eaLnBrk="1" hangingPunct="1"/>
            <a:r>
              <a:rPr lang="en-US" dirty="0" smtClean="0"/>
              <a:t>When the array is full, an array twice the size is allocated and the new array is copied to it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set</a:t>
            </a:r>
            <a:r>
              <a:rPr lang="en-US" dirty="0" smtClean="0"/>
              <a:t> operations are very efficient because they involve an array access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1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Resizing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Resizing the array and recopying it too often would compromise the efficiency of the append operation</a:t>
            </a:r>
          </a:p>
          <a:p>
            <a:pPr eaLnBrk="1" hangingPunct="1"/>
            <a:r>
              <a:rPr lang="en-US" dirty="0" smtClean="0"/>
              <a:t>Amortized analysis is used to consider the cost of resizing and copying</a:t>
            </a:r>
          </a:p>
          <a:p>
            <a:pPr eaLnBrk="1" hangingPunct="1"/>
            <a:r>
              <a:rPr lang="en-US" dirty="0" smtClean="0"/>
              <a:t>It spreads out the cost over all append operations</a:t>
            </a:r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8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Unsorted Array List Efficiency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4914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7159" y="3999398"/>
            <a:ext cx="8229600" cy="230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Appending elements requires no shifting</a:t>
            </a:r>
          </a:p>
          <a:p>
            <a:pPr eaLnBrk="1" hangingPunct="1"/>
            <a:r>
              <a:rPr lang="en-US" b="0" dirty="0" smtClean="0"/>
              <a:t>Inserting elements involves a right shift</a:t>
            </a:r>
          </a:p>
          <a:p>
            <a:pPr eaLnBrk="1" hangingPunct="1"/>
            <a:r>
              <a:rPr lang="en-US" b="0" dirty="0" smtClean="0"/>
              <a:t>Removing elements involves a left shift</a:t>
            </a:r>
          </a:p>
          <a:p>
            <a:pPr lvl="1" eaLnBrk="1" hangingPunct="1"/>
            <a:r>
              <a:rPr lang="en-US" b="0" dirty="0" smtClean="0"/>
              <a:t>Inherited </a:t>
            </a:r>
            <a:r>
              <a:rPr lang="en-US" dirty="0" smtClean="0">
                <a:latin typeface="Consolas" panose="020B0609020204030204" pitchFamily="49" charset="0"/>
              </a:rPr>
              <a:t>remove</a:t>
            </a:r>
            <a:r>
              <a:rPr lang="en-US" b="0" dirty="0" smtClean="0"/>
              <a:t> must be overridden</a:t>
            </a:r>
          </a:p>
          <a:p>
            <a:pPr marL="0" indent="0" eaLnBrk="1" hangingPunct="1">
              <a:buNone/>
            </a:pPr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647709"/>
                  </p:ext>
                </p:extLst>
              </p:nvPr>
            </p:nvGraphicFramePr>
            <p:xfrm>
              <a:off x="1562501" y="1622175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Efficiency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append (add at end)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insert (add at index)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remove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get and 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find (</a:t>
                          </a:r>
                          <a:r>
                            <a:rPr lang="en-US" dirty="0" err="1" smtClean="0"/>
                            <a:t>indexOf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647709"/>
                  </p:ext>
                </p:extLst>
              </p:nvPr>
            </p:nvGraphicFramePr>
            <p:xfrm>
              <a:off x="1562501" y="1622175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Efficiency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append (add at end)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108197" r="-800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insert (add at index)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208197" r="-800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remove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308197" r="-80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get and 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408197" r="-80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find (</a:t>
                          </a:r>
                          <a:r>
                            <a:rPr lang="en-US" dirty="0" err="1" smtClean="0"/>
                            <a:t>indexOf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508197" r="-80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08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00" y="1680475"/>
            <a:ext cx="3200000" cy="43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Unsorted Array List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5" y="1639106"/>
            <a:ext cx="5707126" cy="4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the unsorted array list, the </a:t>
            </a:r>
            <a:r>
              <a:rPr lang="en-US" b="1" dirty="0" smtClean="0">
                <a:latin typeface="Consolas" panose="020B0609020204030204" pitchFamily="49" charset="0"/>
              </a:rPr>
              <a:t>remove</a:t>
            </a:r>
            <a:r>
              <a:rPr lang="en-US" dirty="0" smtClean="0"/>
              <a:t>  inherited from the unsorted collection need not be overridden, it already shifts values</a:t>
            </a:r>
          </a:p>
          <a:p>
            <a:r>
              <a:rPr lang="en-US" dirty="0" smtClean="0"/>
              <a:t>Two operations of the list interface are not supported and throw exceptions</a:t>
            </a:r>
          </a:p>
          <a:p>
            <a:pPr lvl="1"/>
            <a:r>
              <a:rPr lang="en-US" dirty="0" smtClean="0"/>
              <a:t>Inserting a value at a position (</a:t>
            </a:r>
            <a:r>
              <a:rPr lang="en-US" b="1" dirty="0" smtClean="0">
                <a:latin typeface="Consolas" panose="020B0609020204030204" pitchFamily="49" charset="0"/>
              </a:rPr>
              <a:t>add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Setting a value at a position (</a:t>
            </a:r>
            <a:r>
              <a:rPr lang="en-US" b="1" dirty="0" smtClean="0">
                <a:latin typeface="Consolas" panose="020B0609020204030204" pitchFamily="49" charset="0"/>
              </a:rPr>
              <a:t>set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Allowing either could break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762</Words>
  <Application>Microsoft Office PowerPoint</Application>
  <PresentationFormat>On-screen Show (4:3)</PresentationFormat>
  <Paragraphs>164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Consolas</vt:lpstr>
      <vt:lpstr>Courier New</vt:lpstr>
      <vt:lpstr>Default Design</vt:lpstr>
      <vt:lpstr>CMSC 350 Data Structures and Analysis</vt:lpstr>
      <vt:lpstr>Lists vs Collections</vt:lpstr>
      <vt:lpstr>List Abstract Data Type</vt:lpstr>
      <vt:lpstr>Iterators</vt:lpstr>
      <vt:lpstr>Implementing Array Lists</vt:lpstr>
      <vt:lpstr>Array Resizing</vt:lpstr>
      <vt:lpstr>Unsorted Array List Efficiency</vt:lpstr>
      <vt:lpstr>Unsorted Array List Example</vt:lpstr>
      <vt:lpstr>Sorted Array Lists</vt:lpstr>
      <vt:lpstr>Linked Lists</vt:lpstr>
      <vt:lpstr>Unsorted Linked List Efficiency</vt:lpstr>
      <vt:lpstr>Recursive Insert - Sorted List</vt:lpstr>
      <vt:lpstr>Recursive Remove - Sorted List</vt:lpstr>
      <vt:lpstr>Comparators</vt:lpstr>
      <vt:lpstr>Comparator Example</vt:lpstr>
      <vt:lpstr>Sorted List of Pairs Example</vt:lpstr>
      <vt:lpstr>Multilevel Lists</vt:lpstr>
      <vt:lpstr>Multilevel List Example</vt:lpstr>
      <vt:lpstr>Java List Hierarchy</vt:lpstr>
      <vt:lpstr>Execution Time Tradeoffs</vt:lpstr>
      <vt:lpstr>Memory Tradeoffs</vt:lpstr>
      <vt:lpstr>Comparing Array and Linked List Efficiencies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290</cp:revision>
  <dcterms:created xsi:type="dcterms:W3CDTF">2011-06-20T18:28:14Z</dcterms:created>
  <dcterms:modified xsi:type="dcterms:W3CDTF">2020-04-03T14:03:34Z</dcterms:modified>
</cp:coreProperties>
</file>