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0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8" r:id="rId15"/>
    <p:sldId id="304" r:id="rId16"/>
    <p:sldId id="305" r:id="rId17"/>
    <p:sldId id="306" r:id="rId18"/>
    <p:sldId id="307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22" r:id="rId29"/>
    <p:sldId id="318" r:id="rId30"/>
    <p:sldId id="319" r:id="rId31"/>
    <p:sldId id="320" r:id="rId32"/>
    <p:sldId id="323" r:id="rId33"/>
    <p:sldId id="321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00"/>
    <a:srgbClr val="000066"/>
    <a:srgbClr val="DCDCD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29420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22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53059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21135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944541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100053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168941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755629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32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295954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213551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91E7C1-71F5-418B-880B-97BE83F81B6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327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6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538029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1BFD85-BC3D-477E-BBEC-C90DE37E75B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arenR"/>
            </a:pP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1183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CF8A7C-F517-45CF-BB6C-93EF9DC92AE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arenR"/>
            </a:pP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6202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D171B-7E3B-4088-ADF2-FE372572D07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072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895493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86CED-4CF8-4F2B-B8B8-FE4C5832B5D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457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40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973686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E99B4C-6790-49CD-9BE8-56E0A7BC0DA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5333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42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622202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43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10609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1072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12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7655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12495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02306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16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6784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877258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20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82706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4D365-32F8-441C-B444-3F91A0710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077441"/>
      </p:ext>
    </p:extLst>
  </p:cSld>
  <p:clrMapOvr>
    <a:masterClrMapping/>
  </p:clrMapOvr>
  <p:transition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330</a:t>
            </a:r>
            <a:br>
              <a:rPr lang="en-US" sz="4400" dirty="0" smtClean="0"/>
            </a:br>
            <a:r>
              <a:rPr lang="en-US" sz="4400" dirty="0" smtClean="0"/>
              <a:t>Advanced Programming Languages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6</a:t>
            </a:r>
            <a:br>
              <a:rPr lang="en-US" sz="3200" dirty="0" smtClean="0"/>
            </a:br>
            <a:r>
              <a:rPr lang="en-US" sz="3200" dirty="0" smtClean="0"/>
              <a:t>Object-Based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data and methods can be class or instance</a:t>
            </a:r>
          </a:p>
          <a:p>
            <a:r>
              <a:rPr lang="en-US" dirty="0"/>
              <a:t>s</a:t>
            </a:r>
            <a:r>
              <a:rPr lang="en-US" dirty="0" smtClean="0"/>
              <a:t>tatic defines class data and methods</a:t>
            </a:r>
          </a:p>
          <a:p>
            <a:r>
              <a:rPr lang="en-US" dirty="0" smtClean="0"/>
              <a:t>With instance data, one copy is associated with each object</a:t>
            </a:r>
          </a:p>
          <a:p>
            <a:r>
              <a:rPr lang="en-US" dirty="0" smtClean="0"/>
              <a:t>With class data, there is copy for the class</a:t>
            </a:r>
          </a:p>
          <a:p>
            <a:r>
              <a:rPr lang="en-US" dirty="0" smtClean="0"/>
              <a:t>Class methods cannot access instance data</a:t>
            </a:r>
          </a:p>
        </p:txBody>
      </p:sp>
    </p:spTree>
    <p:extLst>
      <p:ext uri="{BB962C8B-B14F-4D97-AF65-F5344CB8AC3E}">
        <p14:creationId xmlns:p14="http://schemas.microsoft.com/office/powerpoint/2010/main" val="19095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Functions &amp;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allows both friend functions and classes</a:t>
            </a:r>
          </a:p>
          <a:p>
            <a:r>
              <a:rPr lang="en-US" dirty="0" smtClean="0"/>
              <a:t>Friendship breaks information hiding and is a poor design practice</a:t>
            </a:r>
          </a:p>
          <a:p>
            <a:r>
              <a:rPr lang="en-US" dirty="0" smtClean="0"/>
              <a:t>In C++ friend functions are needed in order to properly define overloaded operator functions</a:t>
            </a:r>
          </a:p>
          <a:p>
            <a:r>
              <a:rPr lang="en-US" dirty="0" smtClean="0"/>
              <a:t>Friends classes should be avoided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Integer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Integer(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this-&gt;value = value;}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bool operator==(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Integer&amp; other);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bool Integer::operator==(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Integer&amp; other)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value ==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other.value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Integer integer(1);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bool equal1 = integer ==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bool equal2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integer.operator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==(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bool equal3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== integer;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93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Integer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Integer(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value)	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{this-&gt;value = value;}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friend bool operator==(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Integer&amp; left,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Integer&amp; right);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bool operator==(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Integer&amp; left,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Integer&amp; right)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left.value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right.value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Integer integer(1);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bool equal1 = integer ==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bool equal2 = operator==(integer,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bool equal3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== integer;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357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overloading provides the ability to define true user-defined data types</a:t>
            </a:r>
          </a:p>
          <a:p>
            <a:r>
              <a:rPr lang="en-US" dirty="0" smtClean="0"/>
              <a:t>Languages approaches</a:t>
            </a:r>
          </a:p>
          <a:p>
            <a:pPr lvl="1"/>
            <a:r>
              <a:rPr lang="en-US" dirty="0" smtClean="0"/>
              <a:t>Java prohibits it except for </a:t>
            </a:r>
            <a:r>
              <a:rPr lang="en-US" i="1" dirty="0" err="1" smtClean="0"/>
              <a:t>toString</a:t>
            </a:r>
            <a:endParaRPr lang="en-US" i="1" dirty="0" smtClean="0"/>
          </a:p>
          <a:p>
            <a:pPr lvl="1"/>
            <a:r>
              <a:rPr lang="en-US" dirty="0" smtClean="0"/>
              <a:t>Ada allows it, operators defined in quotes</a:t>
            </a:r>
          </a:p>
          <a:p>
            <a:pPr lvl="1"/>
            <a:r>
              <a:rPr lang="en-US" dirty="0" smtClean="0"/>
              <a:t>C++ allows it, most functions must be friends</a:t>
            </a:r>
          </a:p>
          <a:p>
            <a:pPr lvl="1"/>
            <a:r>
              <a:rPr lang="en-US" dirty="0" smtClean="0"/>
              <a:t>C# allows it using class functions</a:t>
            </a:r>
          </a:p>
          <a:p>
            <a:r>
              <a:rPr lang="en-US" dirty="0" smtClean="0"/>
              <a:t>C++ string class illustrates the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package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Complex_Package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type Complex is private;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function "+"(X,Y: Complex) return Complex;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function "-"(X,Y: Complex) return Complex;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function "*"(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X,Y:Complex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return Complex;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function "/"(X,Y: Complex) return Complex;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function "+"(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X:Float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Y:Complex) return Complex;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function "*"(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X:Float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Y:Complex) return Complex;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I: constant Complex;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type Complex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record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Real: Float;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Imaginary: Float;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record;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I: constant Complex := (0.0,1.0);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Complex_Package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68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Complex_Package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Complex_Package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Main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Complex1,Complex2,Complex3: Complex;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-- This Assignment Uses The Second + And *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Complex1 := 3.0 + 2.0 * I;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-- This Assignment Is Illegal Because The Type Is Private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Complex2 := (Real =&gt; 1.0, Imaginary =&gt; 2.0);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-- This Assignment Uses The First +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Complex3 := Complex1 + Complex2;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Main;</a:t>
            </a:r>
          </a:p>
        </p:txBody>
      </p:sp>
    </p:spTree>
    <p:extLst>
      <p:ext uri="{BB962C8B-B14F-4D97-AF65-F5344CB8AC3E}">
        <p14:creationId xmlns:p14="http://schemas.microsoft.com/office/powerpoint/2010/main" val="35709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Accessors and </a:t>
            </a:r>
            <a:r>
              <a:rPr lang="en-US" dirty="0" err="1" smtClean="0"/>
              <a:t>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Accessor methods are instance methods that do not modify the object</a:t>
            </a:r>
          </a:p>
          <a:p>
            <a:pPr lvl="1"/>
            <a:r>
              <a:rPr lang="en-US" dirty="0" smtClean="0"/>
              <a:t>In C++, labeling a function </a:t>
            </a:r>
            <a:r>
              <a:rPr lang="en-US" dirty="0" err="1" smtClean="0"/>
              <a:t>const</a:t>
            </a:r>
            <a:r>
              <a:rPr lang="en-US" dirty="0" smtClean="0"/>
              <a:t> ensures that it is an accessor method</a:t>
            </a:r>
          </a:p>
          <a:p>
            <a:r>
              <a:rPr lang="en-US" dirty="0" err="1" smtClean="0"/>
              <a:t>Mutator</a:t>
            </a:r>
            <a:r>
              <a:rPr lang="en-US" dirty="0" smtClean="0"/>
              <a:t> methods do modify the object</a:t>
            </a:r>
          </a:p>
          <a:p>
            <a:r>
              <a:rPr lang="en-US" dirty="0"/>
              <a:t>g</a:t>
            </a:r>
            <a:r>
              <a:rPr lang="en-US" dirty="0" smtClean="0"/>
              <a:t>et is the typical accessor, set the </a:t>
            </a:r>
            <a:r>
              <a:rPr lang="en-US" dirty="0" err="1" smtClean="0"/>
              <a:t>mutator</a:t>
            </a:r>
            <a:endParaRPr lang="en-US" dirty="0" smtClean="0"/>
          </a:p>
          <a:p>
            <a:r>
              <a:rPr lang="en-US" dirty="0" smtClean="0"/>
              <a:t>C# has a special syntax for get and set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and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immutable a class must</a:t>
            </a:r>
          </a:p>
          <a:p>
            <a:pPr lvl="1"/>
            <a:r>
              <a:rPr lang="en-US" dirty="0" smtClean="0"/>
              <a:t>Have no public variables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mutator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No accessor methods that return a reference to a mutable object</a:t>
            </a:r>
          </a:p>
          <a:p>
            <a:r>
              <a:rPr lang="en-US" dirty="0" smtClean="0"/>
              <a:t>Mutable and immutable objects behave differently, mutable objects are constants</a:t>
            </a:r>
          </a:p>
          <a:p>
            <a:r>
              <a:rPr lang="en-US" dirty="0" smtClean="0"/>
              <a:t>No language has defining syntax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concept of abstract data types was the foundation of object-based ideas</a:t>
            </a:r>
          </a:p>
          <a:p>
            <a:r>
              <a:rPr lang="en-US" dirty="0" smtClean="0"/>
              <a:t>Data type components</a:t>
            </a:r>
          </a:p>
          <a:p>
            <a:pPr lvl="1"/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Implementation</a:t>
            </a:r>
          </a:p>
          <a:p>
            <a:r>
              <a:rPr lang="en-US" dirty="0"/>
              <a:t>S</a:t>
            </a:r>
            <a:r>
              <a:rPr lang="en-US" dirty="0" smtClean="0"/>
              <a:t>pecification and behavior are abstract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9598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MutableArray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final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[] array;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MutableArray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[] array)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this.array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array;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return array;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@Override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String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String result = "";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element: array)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result += element + " ";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return result;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TestMutable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[] before = {1, 2, 3, 4, 5}, after;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MutableArray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mutable =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MutableArray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(before);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before[0] 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(mutable);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after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mutable.getArray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after[1] 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(mutable);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32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ImmutableArray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final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[] array;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ImmutableArray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[] array)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this.array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array.clone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return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array.clone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@Override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String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String result = "";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element: array)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result += element + " ";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return result;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0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TestImmutable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[] before = {1, 2, 3, 4, 5}, after;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ImmutableArray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immutable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ImmutableArray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(before);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before[0] 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(immutable);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after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immutable.getArray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after[1] 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(immutable);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0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type categories of discrete, integer, float are predefined interfaces</a:t>
            </a:r>
          </a:p>
          <a:p>
            <a:r>
              <a:rPr lang="en-US" dirty="0" smtClean="0"/>
              <a:t>Interfaces can be defined in C++ by creating a class with all pure virtual functions and no data</a:t>
            </a:r>
          </a:p>
          <a:p>
            <a:r>
              <a:rPr lang="en-US" dirty="0" smtClean="0"/>
              <a:t>Java provides a special syntax for interfaces to distinguish them from ordinary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Expression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virtual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evaluate() 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031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singleton is a one-of-a-kind object</a:t>
            </a:r>
          </a:p>
          <a:p>
            <a:r>
              <a:rPr lang="en-US" dirty="0" smtClean="0"/>
              <a:t>Most large programs involves several singleton objects</a:t>
            </a:r>
          </a:p>
          <a:p>
            <a:r>
              <a:rPr lang="en-US" dirty="0" smtClean="0"/>
              <a:t>Languages don’t have a specific syntax for singletons</a:t>
            </a:r>
          </a:p>
          <a:p>
            <a:pPr lvl="1"/>
            <a:r>
              <a:rPr lang="en-US" dirty="0" smtClean="0"/>
              <a:t>An Ada package can be used to create one by putting the representation in the body</a:t>
            </a:r>
          </a:p>
          <a:p>
            <a:pPr lvl="1"/>
            <a:r>
              <a:rPr lang="en-US" dirty="0" smtClean="0"/>
              <a:t>In C++ and Java, making everything static creates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367318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package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Stack_Package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procedure Push(Item: in Integer; Full: out Boolean);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procedure Pop(Item: out Integer; Empty: out Boolean);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Stack_Package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package body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Stack_Package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Stack_Size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constant := 100;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Stack_Pointer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Integer range 0..Stack_Size :=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Stack: array(1..Stack_Size) of Integer;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procedure Push(Item: in Integer; Full: out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Boolean) is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if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Stack_Pointer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Stack_Size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Stack_Pointer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Stack_Pointer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Stack(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Stack_Pointer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:= Item;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Full := False;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else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Full := True;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Push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367318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Pop(Item: out Integer; Empty: out Boolean)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if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Stack_Pointer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&gt; 0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Item := Stack(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Stack_Pointer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Stack_Pointer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Stack_Pointer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Empty := False;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else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Empty := True;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Pop;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Stack_Package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1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or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utility or library is a collection of cohesive functions that are not an ordinary class, no objects are involved</a:t>
            </a:r>
          </a:p>
          <a:p>
            <a:r>
              <a:rPr lang="en-US" dirty="0" smtClean="0"/>
              <a:t>Math functions are a good example</a:t>
            </a:r>
          </a:p>
          <a:p>
            <a:r>
              <a:rPr lang="en-US" dirty="0" smtClean="0"/>
              <a:t>In C/C++, functions can be apart from any class</a:t>
            </a:r>
          </a:p>
          <a:p>
            <a:r>
              <a:rPr lang="en-US" dirty="0" smtClean="0"/>
              <a:t>In Java, a utility class has all </a:t>
            </a:r>
            <a:r>
              <a:rPr lang="en-US" i="1" dirty="0" smtClean="0"/>
              <a:t>static</a:t>
            </a:r>
            <a:r>
              <a:rPr lang="en-US" dirty="0" smtClean="0"/>
              <a:t> methods and a private default 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Encapsulation is the grouping of executable code and data</a:t>
            </a:r>
          </a:p>
          <a:p>
            <a:pPr lvl="1"/>
            <a:r>
              <a:rPr lang="en-US" altLang="en-US" dirty="0" smtClean="0"/>
              <a:t>Subprograms group local data and statements</a:t>
            </a:r>
          </a:p>
          <a:p>
            <a:pPr lvl="1"/>
            <a:r>
              <a:rPr lang="en-US" altLang="en-US" dirty="0" smtClean="0"/>
              <a:t>Classes group instance data and member functions or methods</a:t>
            </a:r>
          </a:p>
          <a:p>
            <a:pPr lvl="1"/>
            <a:r>
              <a:rPr lang="en-US" altLang="en-US" dirty="0" smtClean="0"/>
              <a:t>Packages and namespaces group classes</a:t>
            </a:r>
          </a:p>
          <a:p>
            <a:r>
              <a:rPr lang="en-US" altLang="en-US" dirty="0" smtClean="0"/>
              <a:t>The design principle of cohesion applies to all levels of encapsulation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39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allows nested classes, but they are implicitly </a:t>
            </a:r>
            <a:r>
              <a:rPr lang="en-US" i="1" dirty="0" smtClean="0"/>
              <a:t>static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Java allows both </a:t>
            </a:r>
            <a:r>
              <a:rPr lang="en-US" i="1" dirty="0" smtClean="0"/>
              <a:t>static</a:t>
            </a:r>
            <a:r>
              <a:rPr lang="en-US" dirty="0" smtClean="0"/>
              <a:t> and non </a:t>
            </a:r>
            <a:r>
              <a:rPr lang="en-US" i="1" dirty="0" smtClean="0"/>
              <a:t>static</a:t>
            </a:r>
            <a:r>
              <a:rPr lang="en-US" dirty="0" smtClean="0"/>
              <a:t> nested classes</a:t>
            </a:r>
          </a:p>
          <a:p>
            <a:pPr lvl="1"/>
            <a:r>
              <a:rPr lang="en-US" dirty="0" smtClean="0"/>
              <a:t>Non </a:t>
            </a:r>
            <a:r>
              <a:rPr lang="en-US" i="1" dirty="0" smtClean="0"/>
              <a:t>static </a:t>
            </a:r>
            <a:r>
              <a:rPr lang="en-US" dirty="0" smtClean="0"/>
              <a:t>nested classes are called inner classes and were added for event handling</a:t>
            </a:r>
          </a:p>
          <a:p>
            <a:r>
              <a:rPr lang="en-US" dirty="0" smtClean="0"/>
              <a:t>Java allows classes inside methods</a:t>
            </a:r>
          </a:p>
          <a:p>
            <a:r>
              <a:rPr lang="en-US" dirty="0" smtClean="0"/>
              <a:t>Java added lambda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NestedClasses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value1 =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NonStaticNested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value2 = value1; // Compiles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static 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StaticNested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value2 = value1; // Doesn't compile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value3 = 1, value4 =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InsideMethod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void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aMethod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value5 = value3; // Compiles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value6 = value4; // Doesn't compile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value4 = 2;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3358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264448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interface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Sequence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term(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SumTerms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static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sumTerms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(Sequence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sequence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numTerms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1;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numTerms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sum +=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sequence.term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return sum;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sum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sumTerms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return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* 2 - 1;}, 5);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("Sum of first 5 odd numbers is "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+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sum);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4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0066"/>
                </a:solidFill>
              </a:rPr>
              <a:t>Purpose of Type Parameterization</a:t>
            </a:r>
          </a:p>
        </p:txBody>
      </p:sp>
      <p:sp>
        <p:nvSpPr>
          <p:cNvPr id="40978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A50021"/>
                </a:solidFill>
              </a:rPr>
              <a:t>Allows Type Independent Code</a:t>
            </a:r>
          </a:p>
          <a:p>
            <a:pPr lvl="1" eaLnBrk="1" hangingPunct="1"/>
            <a:r>
              <a:rPr lang="en-US" altLang="en-US" smtClean="0">
                <a:solidFill>
                  <a:srgbClr val="A50021"/>
                </a:solidFill>
              </a:rPr>
              <a:t>Generic Parameters are Similar to Method Parameters</a:t>
            </a:r>
          </a:p>
          <a:p>
            <a:pPr eaLnBrk="1" hangingPunct="1"/>
            <a:r>
              <a:rPr lang="en-US" altLang="en-US" smtClean="0">
                <a:solidFill>
                  <a:srgbClr val="A50021"/>
                </a:solidFill>
              </a:rPr>
              <a:t>All Data Structures Need Type Parameters</a:t>
            </a:r>
          </a:p>
          <a:p>
            <a:pPr lvl="1" eaLnBrk="1" hangingPunct="1"/>
            <a:r>
              <a:rPr lang="en-US" altLang="en-US" smtClean="0">
                <a:solidFill>
                  <a:srgbClr val="A50021"/>
                </a:solidFill>
              </a:rPr>
              <a:t>The Behavior of a Stack is Independent of the Type of Its Elements</a:t>
            </a:r>
          </a:p>
          <a:p>
            <a:pPr eaLnBrk="1" hangingPunct="1">
              <a:buFontTx/>
              <a:buNone/>
            </a:pPr>
            <a:endParaRPr lang="en-US" altLang="en-US" smtClean="0">
              <a:solidFill>
                <a:srgbClr val="A50021"/>
              </a:solidFill>
            </a:endParaRPr>
          </a:p>
          <a:p>
            <a:pPr eaLnBrk="1" hangingPunct="1"/>
            <a:endParaRPr lang="en-US" altLang="en-US" smtClean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1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0066"/>
                </a:solidFill>
              </a:rPr>
              <a:t>Implementation Issues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A50021"/>
                </a:solidFill>
              </a:rPr>
              <a:t>Can Stack Allocated Types Be Type Arguments?</a:t>
            </a:r>
          </a:p>
          <a:p>
            <a:pPr lvl="1" eaLnBrk="1" hangingPunct="1"/>
            <a:r>
              <a:rPr lang="en-US" altLang="en-US" smtClean="0">
                <a:solidFill>
                  <a:srgbClr val="A50021"/>
                </a:solidFill>
              </a:rPr>
              <a:t>Type Size Must Be Known</a:t>
            </a:r>
          </a:p>
          <a:p>
            <a:pPr eaLnBrk="1" hangingPunct="1"/>
            <a:r>
              <a:rPr lang="en-US" altLang="en-US" smtClean="0">
                <a:solidFill>
                  <a:srgbClr val="A50021"/>
                </a:solidFill>
              </a:rPr>
              <a:t>Can Constraints Be Specified on Type Parameters?</a:t>
            </a:r>
          </a:p>
          <a:p>
            <a:pPr lvl="1" eaLnBrk="1" hangingPunct="1"/>
            <a:r>
              <a:rPr lang="en-US" altLang="en-US" smtClean="0">
                <a:solidFill>
                  <a:srgbClr val="A50021"/>
                </a:solidFill>
              </a:rPr>
              <a:t>Not All Types Allow Every Operation</a:t>
            </a:r>
          </a:p>
          <a:p>
            <a:pPr lvl="1" eaLnBrk="1" hangingPunct="1"/>
            <a:r>
              <a:rPr lang="en-US" altLang="en-US" smtClean="0">
                <a:solidFill>
                  <a:srgbClr val="A50021"/>
                </a:solidFill>
              </a:rPr>
              <a:t>Specification Allows Compiler To Check Whether Only Allowed Operations Are Used</a:t>
            </a:r>
          </a:p>
        </p:txBody>
      </p:sp>
    </p:spTree>
    <p:extLst>
      <p:ext uri="{BB962C8B-B14F-4D97-AF65-F5344CB8AC3E}">
        <p14:creationId xmlns:p14="http://schemas.microsoft.com/office/powerpoint/2010/main" val="46521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0066"/>
                </a:solidFill>
              </a:rPr>
              <a:t>Language Variations</a:t>
            </a:r>
          </a:p>
        </p:txBody>
      </p:sp>
      <p:graphicFrame>
        <p:nvGraphicFramePr>
          <p:cNvPr id="116766" name="Group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489909"/>
              </p:ext>
            </p:extLst>
          </p:nvPr>
        </p:nvGraphicFramePr>
        <p:xfrm>
          <a:off x="457200" y="1680210"/>
          <a:ext cx="8229600" cy="4525964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</a:rPr>
                        <a:t>Allows Stack Types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</a:rPr>
                        <a:t>Allows Type Constraints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</a:rPr>
                        <a:t>C++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</a:rPr>
                        <a:t>Ada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</a:rPr>
                        <a:t>Java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298461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000066"/>
                </a:solidFill>
              </a:rPr>
              <a:t>C++ Templates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276350"/>
            <a:ext cx="8229600" cy="5268913"/>
          </a:xfrm>
        </p:spPr>
        <p:txBody>
          <a:bodyPr/>
          <a:lstStyle/>
          <a:p>
            <a:r>
              <a:rPr lang="en-US" altLang="en-US">
                <a:solidFill>
                  <a:srgbClr val="A50021"/>
                </a:solidFill>
              </a:rPr>
              <a:t>Implementation Features</a:t>
            </a:r>
          </a:p>
          <a:p>
            <a:pPr lvl="1"/>
            <a:r>
              <a:rPr lang="en-US" altLang="en-US">
                <a:solidFill>
                  <a:srgbClr val="A50021"/>
                </a:solidFill>
              </a:rPr>
              <a:t>Actual Types Can Be Stack-Dynamic Types</a:t>
            </a:r>
          </a:p>
          <a:p>
            <a:pPr lvl="1"/>
            <a:r>
              <a:rPr lang="en-US" altLang="en-US">
                <a:solidFill>
                  <a:srgbClr val="A50021"/>
                </a:solidFill>
              </a:rPr>
              <a:t>No Type Constraints Can Be Specified</a:t>
            </a:r>
          </a:p>
          <a:p>
            <a:r>
              <a:rPr lang="en-US" altLang="en-US">
                <a:solidFill>
                  <a:srgbClr val="A50021"/>
                </a:solidFill>
              </a:rPr>
              <a:t>Other Characteristics</a:t>
            </a:r>
          </a:p>
          <a:p>
            <a:pPr lvl="1"/>
            <a:r>
              <a:rPr lang="en-US" altLang="en-US">
                <a:solidFill>
                  <a:srgbClr val="A50021"/>
                </a:solidFill>
              </a:rPr>
              <a:t>Placing Class Implementation In Header File Is Customary For Template Classes</a:t>
            </a:r>
          </a:p>
          <a:p>
            <a:pPr lvl="1"/>
            <a:r>
              <a:rPr lang="en-US" altLang="en-US">
                <a:solidFill>
                  <a:srgbClr val="A50021"/>
                </a:solidFill>
              </a:rPr>
              <a:t>Limited Compilation Of Template Can Be Done Prior To Instantiation</a:t>
            </a:r>
          </a:p>
          <a:p>
            <a:endParaRPr lang="en-US" altLang="en-US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51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template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Item&gt;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PriorityQueue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PriorityQueue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size);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bool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isEmpty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 { return length == 1; 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void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Item&amp; item);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void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(Item&amp; item);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Item* array;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length, size;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template &lt;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Item&gt;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PriorityQueue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&lt;Item&gt;::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PriorityQueue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this-&gt;size = size;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array = new Item[size];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length =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65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000066"/>
                </a:solidFill>
              </a:rPr>
              <a:t>Ada Generics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276350"/>
            <a:ext cx="8229600" cy="5268913"/>
          </a:xfrm>
        </p:spPr>
        <p:txBody>
          <a:bodyPr/>
          <a:lstStyle/>
          <a:p>
            <a:r>
              <a:rPr lang="en-US" altLang="en-US">
                <a:solidFill>
                  <a:srgbClr val="A50021"/>
                </a:solidFill>
              </a:rPr>
              <a:t>Implementation Features</a:t>
            </a:r>
          </a:p>
          <a:p>
            <a:pPr lvl="1"/>
            <a:r>
              <a:rPr lang="en-US" altLang="en-US">
                <a:solidFill>
                  <a:srgbClr val="A50021"/>
                </a:solidFill>
              </a:rPr>
              <a:t>Actual Types Can Be Stack-Dynamic Types</a:t>
            </a:r>
          </a:p>
          <a:p>
            <a:pPr lvl="1"/>
            <a:r>
              <a:rPr lang="en-US" altLang="en-US">
                <a:solidFill>
                  <a:srgbClr val="A50021"/>
                </a:solidFill>
              </a:rPr>
              <a:t>Type Constraints Can Be Specified Using Predefined Type Categories</a:t>
            </a:r>
          </a:p>
          <a:p>
            <a:r>
              <a:rPr lang="en-US" altLang="en-US">
                <a:solidFill>
                  <a:srgbClr val="A50021"/>
                </a:solidFill>
              </a:rPr>
              <a:t>Other Characteristics</a:t>
            </a:r>
          </a:p>
          <a:p>
            <a:pPr lvl="1"/>
            <a:r>
              <a:rPr lang="en-US" altLang="en-US">
                <a:solidFill>
                  <a:srgbClr val="A50021"/>
                </a:solidFill>
              </a:rPr>
              <a:t>Generic Units Can Be Separately Compiled</a:t>
            </a:r>
          </a:p>
          <a:p>
            <a:pPr lvl="1"/>
            <a:r>
              <a:rPr lang="en-US" altLang="en-US">
                <a:solidFill>
                  <a:srgbClr val="A50021"/>
                </a:solidFill>
              </a:rPr>
              <a:t>Compilation Is Completed Upon Instantiation</a:t>
            </a:r>
          </a:p>
          <a:p>
            <a:endParaRPr lang="en-US" altLang="en-US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5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information means restricting its scope</a:t>
            </a:r>
          </a:p>
          <a:p>
            <a:pPr lvl="1"/>
            <a:r>
              <a:rPr lang="en-US" dirty="0" smtClean="0"/>
              <a:t>In languages that do not support nested subprograms, locals are visible in only the subprogram</a:t>
            </a:r>
          </a:p>
          <a:p>
            <a:pPr lvl="1"/>
            <a:r>
              <a:rPr lang="en-US" dirty="0" smtClean="0"/>
              <a:t>The modifier </a:t>
            </a:r>
            <a:r>
              <a:rPr lang="en-US" i="1" dirty="0" smtClean="0"/>
              <a:t>private</a:t>
            </a:r>
            <a:r>
              <a:rPr lang="en-US" dirty="0" smtClean="0"/>
              <a:t> typically limits scope to class members</a:t>
            </a:r>
          </a:p>
          <a:p>
            <a:r>
              <a:rPr lang="en-US" dirty="0"/>
              <a:t>A</a:t>
            </a:r>
            <a:r>
              <a:rPr lang="en-US" dirty="0" smtClean="0"/>
              <a:t> good design practice is making all class level variables </a:t>
            </a:r>
            <a:r>
              <a:rPr lang="en-US" i="1" dirty="0" smtClean="0"/>
              <a:t>private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310168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generic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type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Numeric_Type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private;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Zero: in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Numeric_Type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with function "+"(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Left,Right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Numeric_Type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Numeric_Type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&lt;&gt;;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with function Term(Index: Integer)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Numeric_Type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Sum_Terms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(Limit: Integer) return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Numeric_Type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Sum_Terms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(Limit: Integer) return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Numeric_Type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is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Sum: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Numeric_Type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Zero;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for Index in 1..Limit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Sum := Sum + Term(Index);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loop;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return Sum;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Sum_Terms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3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000066"/>
                </a:solidFill>
              </a:rPr>
              <a:t>Java Generics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276350"/>
            <a:ext cx="8229600" cy="5268913"/>
          </a:xfrm>
        </p:spPr>
        <p:txBody>
          <a:bodyPr/>
          <a:lstStyle/>
          <a:p>
            <a:r>
              <a:rPr lang="en-US" altLang="en-US">
                <a:solidFill>
                  <a:srgbClr val="A50021"/>
                </a:solidFill>
              </a:rPr>
              <a:t>Implementation Features</a:t>
            </a:r>
          </a:p>
          <a:p>
            <a:pPr lvl="1"/>
            <a:r>
              <a:rPr lang="en-US" altLang="en-US">
                <a:solidFill>
                  <a:srgbClr val="A50021"/>
                </a:solidFill>
              </a:rPr>
              <a:t>Actual Types Can Only Be Heap-Allocated Types</a:t>
            </a:r>
          </a:p>
          <a:p>
            <a:pPr lvl="1"/>
            <a:r>
              <a:rPr lang="en-US" altLang="en-US">
                <a:solidFill>
                  <a:srgbClr val="A50021"/>
                </a:solidFill>
              </a:rPr>
              <a:t>Type Constraints Can Be Specified Using Interfaces</a:t>
            </a:r>
          </a:p>
          <a:p>
            <a:r>
              <a:rPr lang="en-US" altLang="en-US">
                <a:solidFill>
                  <a:srgbClr val="A50021"/>
                </a:solidFill>
              </a:rPr>
              <a:t>Other Characteristics</a:t>
            </a:r>
          </a:p>
          <a:p>
            <a:pPr lvl="1"/>
            <a:r>
              <a:rPr lang="en-US" altLang="en-US">
                <a:solidFill>
                  <a:srgbClr val="A50021"/>
                </a:solidFill>
              </a:rPr>
              <a:t>Before Version 5, Java Had No Explicit Syntax For Generics</a:t>
            </a:r>
          </a:p>
          <a:p>
            <a:pPr lvl="1"/>
            <a:r>
              <a:rPr lang="en-US" altLang="en-US">
                <a:solidFill>
                  <a:srgbClr val="A50021"/>
                </a:solidFill>
              </a:rPr>
              <a:t>Instantiation Constraints Were Added in Version 5 Alleviating Need for Downcasts</a:t>
            </a:r>
          </a:p>
          <a:p>
            <a:endParaRPr lang="en-US" altLang="en-US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69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870238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CheckSorted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Integer[] sorted1 = {1, 2, 3, 4, 5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unsorted1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{3, 4, 1, 6, 5};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("Sorted = " +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isSorted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(sorted1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("Unsorted = "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isSorted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(unsorted1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String[] sorted2 = {"a", "ab", "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abb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String[] unsorted2 = {"a", "z", "b"};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("Sorted = "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+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isSorted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(sorted2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("Unsorted = " +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isSorted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(unsorted2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7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870238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&lt;T extends Comparable&gt;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isSorted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(T[] array)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1;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array.length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if (array[i-1].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compareTo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(array[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]) &gt; 0)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	return false;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return true;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63908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requires separation, C++ prefers it</a:t>
            </a:r>
          </a:p>
          <a:p>
            <a:pPr lvl="1"/>
            <a:r>
              <a:rPr lang="en-US" dirty="0" smtClean="0"/>
              <a:t>Ada package spec contains specification and package body contains implementation</a:t>
            </a:r>
          </a:p>
          <a:p>
            <a:pPr lvl="1"/>
            <a:r>
              <a:rPr lang="en-US" dirty="0" smtClean="0"/>
              <a:t>C++ header files contain the specification and the source files contain the implementation</a:t>
            </a:r>
          </a:p>
          <a:p>
            <a:r>
              <a:rPr lang="en-US" dirty="0" smtClean="0"/>
              <a:t>Neither Java nor C# require it</a:t>
            </a:r>
          </a:p>
          <a:p>
            <a:r>
              <a:rPr lang="en-US" dirty="0" err="1" smtClean="0"/>
              <a:t>javadocs</a:t>
            </a:r>
            <a:r>
              <a:rPr lang="en-US" dirty="0" smtClean="0"/>
              <a:t> is a technique for extracting the specification from a .java file</a:t>
            </a:r>
          </a:p>
        </p:txBody>
      </p:sp>
    </p:spTree>
    <p:extLst>
      <p:ext uri="{BB962C8B-B14F-4D97-AF65-F5344CB8AC3E}">
        <p14:creationId xmlns:p14="http://schemas.microsoft.com/office/powerpoint/2010/main" val="32995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SymbolTable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SymbolTable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 {}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void insert(string variable,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lookUp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 variable)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void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elements.clear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Symbol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Symbol(string variable,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this-&gt;variable = variable;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this-&gt;value = value;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string variable;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	vector&lt;Symbol&gt; elements;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113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include &lt;string&gt;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symboltable.h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SymbolTable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::insert(string variable,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Symbol&amp; symbol = Symbol(variable, value);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elements.push_back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(symbol);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SymbolTable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lookUp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 variable)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elements.size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if (elements[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].variable == variable)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return elements[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].value;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-1;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3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compilers were slow, separate compilation was essential </a:t>
            </a:r>
          </a:p>
          <a:p>
            <a:r>
              <a:rPr lang="en-US" dirty="0" smtClean="0"/>
              <a:t>Although compilers are fast, separate compilation is still important</a:t>
            </a:r>
          </a:p>
          <a:p>
            <a:r>
              <a:rPr lang="en-US" dirty="0" smtClean="0"/>
              <a:t>Classes are typically separate compilation units</a:t>
            </a:r>
          </a:p>
          <a:p>
            <a:r>
              <a:rPr lang="en-US" dirty="0" smtClean="0"/>
              <a:t>Class dependencies dictate compiler order</a:t>
            </a:r>
          </a:p>
          <a:p>
            <a:r>
              <a:rPr lang="en-US" dirty="0" smtClean="0"/>
              <a:t>Circular dependencies require two passes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Coupling is the measure of interdependence of code modules</a:t>
            </a:r>
          </a:p>
          <a:p>
            <a:r>
              <a:rPr lang="en-US" dirty="0" smtClean="0"/>
              <a:t>Minimizing coupling is a fundamental characteristic of good design</a:t>
            </a:r>
          </a:p>
          <a:p>
            <a:pPr lvl="1"/>
            <a:r>
              <a:rPr lang="en-US" dirty="0" smtClean="0"/>
              <a:t>Minimizing subprogram coupling was important before O-O languages</a:t>
            </a:r>
          </a:p>
          <a:p>
            <a:pPr lvl="1"/>
            <a:r>
              <a:rPr lang="en-US" dirty="0" smtClean="0"/>
              <a:t>Minimizing class coupling is important now</a:t>
            </a:r>
          </a:p>
          <a:p>
            <a:r>
              <a:rPr lang="en-US" dirty="0" smtClean="0"/>
              <a:t>Loosely coupled systems are easier to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7040</TotalTime>
  <Words>1444</Words>
  <Application>Microsoft Office PowerPoint</Application>
  <PresentationFormat>On-screen Show (4:3)</PresentationFormat>
  <Paragraphs>493</Paragraphs>
  <Slides>43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Consolas</vt:lpstr>
      <vt:lpstr>Symbol</vt:lpstr>
      <vt:lpstr>Default Design</vt:lpstr>
      <vt:lpstr>CMSC 330 Advanced Programming Languages</vt:lpstr>
      <vt:lpstr>Abstract Data Types</vt:lpstr>
      <vt:lpstr>Encapsulation</vt:lpstr>
      <vt:lpstr>Information Hiding</vt:lpstr>
      <vt:lpstr>Specification Separation</vt:lpstr>
      <vt:lpstr>PowerPoint Presentation</vt:lpstr>
      <vt:lpstr>PowerPoint Presentation</vt:lpstr>
      <vt:lpstr>Separate Compilation</vt:lpstr>
      <vt:lpstr>Loosely Coupled Systems</vt:lpstr>
      <vt:lpstr>Class vs. Instance</vt:lpstr>
      <vt:lpstr>Friend Functions &amp; Classes</vt:lpstr>
      <vt:lpstr>PowerPoint Presentation</vt:lpstr>
      <vt:lpstr>PowerPoint Presentation</vt:lpstr>
      <vt:lpstr>PowerPoint Presentation</vt:lpstr>
      <vt:lpstr>Operator Overloading</vt:lpstr>
      <vt:lpstr>PowerPoint Presentation</vt:lpstr>
      <vt:lpstr>PowerPoint Presentation</vt:lpstr>
      <vt:lpstr>Accessors and Mutators</vt:lpstr>
      <vt:lpstr>Mutable and Immutable</vt:lpstr>
      <vt:lpstr>PowerPoint Presentation</vt:lpstr>
      <vt:lpstr>PowerPoint Presentation</vt:lpstr>
      <vt:lpstr>PowerPoint Presentation</vt:lpstr>
      <vt:lpstr>PowerPoint Presentation</vt:lpstr>
      <vt:lpstr>Interfaces</vt:lpstr>
      <vt:lpstr>PowerPoint Presentation</vt:lpstr>
      <vt:lpstr>Singletons</vt:lpstr>
      <vt:lpstr>PowerPoint Presentation</vt:lpstr>
      <vt:lpstr>PowerPoint Presentation</vt:lpstr>
      <vt:lpstr>Utilities or Libraries</vt:lpstr>
      <vt:lpstr>Nested Classes</vt:lpstr>
      <vt:lpstr>PowerPoint Presentation</vt:lpstr>
      <vt:lpstr>PowerPoint Presentation</vt:lpstr>
      <vt:lpstr>PowerPoint Presentation</vt:lpstr>
      <vt:lpstr>Purpose of Type Parameterization</vt:lpstr>
      <vt:lpstr>Implementation Issues</vt:lpstr>
      <vt:lpstr>Language Variations</vt:lpstr>
      <vt:lpstr>C++ Templates</vt:lpstr>
      <vt:lpstr>PowerPoint Presentation</vt:lpstr>
      <vt:lpstr>Ada Generics</vt:lpstr>
      <vt:lpstr>PowerPoint Presentation</vt:lpstr>
      <vt:lpstr>Java Generics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404</cp:revision>
  <dcterms:created xsi:type="dcterms:W3CDTF">2011-06-20T18:28:14Z</dcterms:created>
  <dcterms:modified xsi:type="dcterms:W3CDTF">2018-05-09T13:09:43Z</dcterms:modified>
</cp:coreProperties>
</file>