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413" r:id="rId10"/>
    <p:sldId id="392" r:id="rId11"/>
    <p:sldId id="393" r:id="rId12"/>
    <p:sldId id="394" r:id="rId13"/>
    <p:sldId id="395" r:id="rId14"/>
    <p:sldId id="396" r:id="rId15"/>
    <p:sldId id="397" r:id="rId16"/>
    <p:sldId id="414" r:id="rId17"/>
    <p:sldId id="398" r:id="rId18"/>
    <p:sldId id="399" r:id="rId19"/>
    <p:sldId id="400" r:id="rId20"/>
    <p:sldId id="401" r:id="rId21"/>
    <p:sldId id="402" r:id="rId22"/>
    <p:sldId id="415" r:id="rId23"/>
    <p:sldId id="403" r:id="rId24"/>
    <p:sldId id="376" r:id="rId25"/>
    <p:sldId id="404" r:id="rId26"/>
    <p:sldId id="378" r:id="rId27"/>
    <p:sldId id="405" r:id="rId28"/>
    <p:sldId id="379" r:id="rId29"/>
    <p:sldId id="406" r:id="rId30"/>
    <p:sldId id="381" r:id="rId31"/>
    <p:sldId id="382" r:id="rId32"/>
    <p:sldId id="377" r:id="rId33"/>
    <p:sldId id="384" r:id="rId34"/>
    <p:sldId id="407" r:id="rId35"/>
    <p:sldId id="408" r:id="rId36"/>
    <p:sldId id="409" r:id="rId37"/>
    <p:sldId id="410" r:id="rId38"/>
    <p:sldId id="411" r:id="rId39"/>
    <p:sldId id="41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0000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05482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514216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95003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25038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2056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17191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599053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4DEAE-5FF0-4574-AFD9-F76D4A50D52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83708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32BF7-482E-4DB1-8D2A-E2F7E3A2C1E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22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0CE42-97FE-494C-838F-F3D8FCBD690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89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D90670-8C40-440E-819A-BEF87E62810A}" type="slidenum">
              <a:rPr lang="en-US" b="0"/>
              <a:pPr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52168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434084-A1BE-4677-895C-94C74EBC9912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6940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9332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543564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69707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D90670-8C40-440E-819A-BEF87E62810A}" type="slidenum">
              <a:rPr lang="en-US" b="0"/>
              <a:pPr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7555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80EAD-407C-4A58-BEEB-4F36E0CEDA7C}" type="slidenum">
              <a:rPr lang="en-US" b="0" smtClean="0"/>
              <a:pPr/>
              <a:t>4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9488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60929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26761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95099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52481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4468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B509EA-201F-4475-8347-F0D0333A6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00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3</a:t>
            </a:r>
            <a:br>
              <a:rPr lang="en-US" sz="3200" dirty="0" smtClean="0"/>
            </a:br>
            <a:r>
              <a:rPr lang="en-US" sz="3200" dirty="0" smtClean="0"/>
              <a:t>Data Types and Data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and C++ functions with array parameters, the array length must be passed as a separate parameter</a:t>
            </a:r>
          </a:p>
          <a:p>
            <a:r>
              <a:rPr lang="en-US" dirty="0" smtClean="0"/>
              <a:t>Ada types have a collection of attributes, array types have FIRST, LAST, LENGTH, RANGE</a:t>
            </a:r>
          </a:p>
          <a:p>
            <a:r>
              <a:rPr lang="en-US" dirty="0" smtClean="0"/>
              <a:t>Java has .length, which looks like an instance variable, but arrays are not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Dynamic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Size: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(Integer);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Put("Enter Size: 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Int_IO.Get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(Size);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declare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Dynamic_Array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array (1..Size) of Character;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for Index in 1..Size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Get(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Dynamic_Array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(Index));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for Index in reverse 1..Size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Put(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Dynamic_Array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(Index));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Dynamic;	</a:t>
            </a:r>
          </a:p>
        </p:txBody>
      </p:sp>
    </p:spTree>
    <p:extLst>
      <p:ext uri="{BB962C8B-B14F-4D97-AF65-F5344CB8AC3E}">
        <p14:creationId xmlns:p14="http://schemas.microsoft.com/office/powerpoint/2010/main" val="15618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and C++ have true multidimensional arrays</a:t>
            </a:r>
          </a:p>
          <a:p>
            <a:pPr lvl="1"/>
            <a:r>
              <a:rPr lang="en-US" dirty="0" smtClean="0"/>
              <a:t>The compiler must calculate the array element position at compile time using the  array bounds</a:t>
            </a:r>
          </a:p>
          <a:p>
            <a:r>
              <a:rPr lang="en-US" dirty="0" smtClean="0"/>
              <a:t>Ada supports both multidimensional and arrays of arrays</a:t>
            </a:r>
          </a:p>
          <a:p>
            <a:r>
              <a:rPr lang="en-US" dirty="0" smtClean="0"/>
              <a:t>Java supports only arrays of arrays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&lt;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COLS = 2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61963">
              <a:buNone/>
            </a:pPr>
            <a:r>
              <a:rPr lang="fr-F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sum_matrix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matrix[][COLS], </a:t>
            </a:r>
            <a:r>
              <a:rPr lang="fr-F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rows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 = 0;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row = 0; row &lt; rows; row++)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for (int col = 0; col &lt; COLS; col++)</a:t>
            </a:r>
            <a:br>
              <a:rPr lang="it-IT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it-IT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sum += matrix[row][col];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sum;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61963">
              <a:buNone/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61963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ROWS = 3;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matrix[ROWS][COLS] = { {1, 2}, {3, 4}, {5, 6}};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sum_matrix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(matrix, ROWS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sum &lt;&lt;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7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Ada, strings are arrays of characters</a:t>
            </a:r>
          </a:p>
          <a:p>
            <a:pPr lvl="1"/>
            <a:r>
              <a:rPr lang="en-US" dirty="0" smtClean="0"/>
              <a:t>A syntax for slices is provided</a:t>
            </a:r>
            <a:endParaRPr lang="en-US" dirty="0"/>
          </a:p>
          <a:p>
            <a:r>
              <a:rPr lang="en-US" dirty="0" smtClean="0"/>
              <a:t>In C, string are arrays of characters that are terminated by a null character ‘\0’</a:t>
            </a:r>
          </a:p>
          <a:p>
            <a:r>
              <a:rPr lang="en-US" dirty="0" smtClean="0"/>
              <a:t>In C++ and Java, strings are objects of a predefined class</a:t>
            </a:r>
          </a:p>
          <a:p>
            <a:pPr lvl="1"/>
            <a:r>
              <a:rPr lang="en-US" dirty="0" smtClean="0"/>
              <a:t>Overloading operators in C++ allows relational operators and [] to be 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95147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Slice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Short_String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String := "Long";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Long_String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String(1..14);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String2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in String) return Boolean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for Start in String2'First .. String2'Last -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String1'Length + 1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if String1 = String2(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Start..Start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String1'Length - 1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return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51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95147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Long_String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"Some" &amp; "Long" &amp; "String";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if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Sub_String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Short_String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Long_String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Put("It Is A Substring");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else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Put("It Is Not A Substring");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Slice;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1452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Records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Pascal and Ada have records</a:t>
            </a:r>
          </a:p>
          <a:p>
            <a:pPr lvl="1"/>
            <a:r>
              <a:rPr lang="en-US" altLang="en-US" dirty="0" smtClean="0"/>
              <a:t>Records are compound data types with named fields</a:t>
            </a:r>
          </a:p>
          <a:p>
            <a:r>
              <a:rPr lang="en-US" altLang="en-US" dirty="0" smtClean="0"/>
              <a:t>C structures are like records</a:t>
            </a:r>
          </a:p>
          <a:p>
            <a:r>
              <a:rPr lang="en-US" altLang="en-US" dirty="0" smtClean="0"/>
              <a:t>C++ structures are essentially the same as classes, except public is default</a:t>
            </a:r>
          </a:p>
          <a:p>
            <a:r>
              <a:rPr lang="en-US" altLang="en-US" dirty="0" smtClean="0"/>
              <a:t>C# structures are value types that do not support inheritance</a:t>
            </a:r>
            <a:endParaRPr lang="en-US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968192" y="43880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and Variant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and C++ have free unions</a:t>
            </a:r>
          </a:p>
          <a:p>
            <a:pPr lvl="1"/>
            <a:r>
              <a:rPr lang="en-US" dirty="0" smtClean="0"/>
              <a:t>In a free union, the fields overlay one another in memory</a:t>
            </a:r>
          </a:p>
          <a:p>
            <a:pPr lvl="1"/>
            <a:r>
              <a:rPr lang="en-US" dirty="0" smtClean="0"/>
              <a:t>Using unions can be risky</a:t>
            </a:r>
            <a:endParaRPr lang="en-US" dirty="0"/>
          </a:p>
          <a:p>
            <a:r>
              <a:rPr lang="en-US" dirty="0" smtClean="0"/>
              <a:t>Pascal and Ada have variant records</a:t>
            </a:r>
          </a:p>
          <a:p>
            <a:pPr lvl="1"/>
            <a:r>
              <a:rPr lang="en-US" dirty="0" smtClean="0"/>
              <a:t>Variant part contains a CASE structure</a:t>
            </a:r>
          </a:p>
          <a:p>
            <a:pPr lvl="2"/>
            <a:r>
              <a:rPr lang="en-US" dirty="0" smtClean="0"/>
              <a:t>Adding a case involves many changes</a:t>
            </a:r>
          </a:p>
          <a:p>
            <a:pPr lvl="1"/>
            <a:r>
              <a:rPr lang="en-US" dirty="0" smtClean="0"/>
              <a:t>Inheritance obviates the need for variant records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Gender_Type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(Male, Female);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type Person(Gender: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Gender_Type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record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Name: String(1..10);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Age: Integer range 0..100;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case Gender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when Male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Beard: Boolean;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when Female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null;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record;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Anyone: Person;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Anyone := (Name =&gt; "John ", Age =&gt; 25, Gender =&gt; Male, Beard =&gt; False);</a:t>
            </a:r>
          </a:p>
        </p:txBody>
      </p:sp>
    </p:spTree>
    <p:extLst>
      <p:ext uri="{BB962C8B-B14F-4D97-AF65-F5344CB8AC3E}">
        <p14:creationId xmlns:p14="http://schemas.microsoft.com/office/powerpoint/2010/main" val="8842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Numeric Types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800000"/>
                </a:solidFill>
              </a:rPr>
              <a:t>Integer types</a:t>
            </a:r>
          </a:p>
          <a:p>
            <a:pPr lvl="1"/>
            <a:r>
              <a:rPr lang="en-US" altLang="en-US" dirty="0" smtClean="0">
                <a:solidFill>
                  <a:srgbClr val="800000"/>
                </a:solidFill>
              </a:rPr>
              <a:t>Most languages have multiple sizes</a:t>
            </a:r>
          </a:p>
          <a:p>
            <a:pPr lvl="1"/>
            <a:r>
              <a:rPr lang="en-US" altLang="en-US" dirty="0">
                <a:solidFill>
                  <a:srgbClr val="800000"/>
                </a:solidFill>
              </a:rPr>
              <a:t>C and C++ have both signed and unsigned</a:t>
            </a:r>
          </a:p>
          <a:p>
            <a:pPr lvl="1"/>
            <a:r>
              <a:rPr lang="en-US" altLang="en-US" dirty="0" smtClean="0">
                <a:solidFill>
                  <a:srgbClr val="800000"/>
                </a:solidFill>
              </a:rPr>
              <a:t>Ada allows ranges to be specified</a:t>
            </a:r>
          </a:p>
          <a:p>
            <a:pPr marL="1314450" lvl="3" indent="0">
              <a:buNone/>
            </a:pP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type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Days_in_Month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is range 1..31;</a:t>
            </a:r>
          </a:p>
          <a:p>
            <a:r>
              <a:rPr lang="en-US" altLang="en-US" dirty="0" smtClean="0">
                <a:solidFill>
                  <a:srgbClr val="800000"/>
                </a:solidFill>
              </a:rPr>
              <a:t>Real types</a:t>
            </a:r>
          </a:p>
          <a:p>
            <a:pPr lvl="1"/>
            <a:r>
              <a:rPr lang="en-US" altLang="en-US" dirty="0" smtClean="0">
                <a:solidFill>
                  <a:srgbClr val="800000"/>
                </a:solidFill>
              </a:rPr>
              <a:t>Ada has both fixed and floating point</a:t>
            </a:r>
          </a:p>
          <a:p>
            <a:pPr marL="1314450" lvl="3" indent="0">
              <a:buNone/>
            </a:pP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type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Interval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is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digits 10 range -1.0..1.0;</a:t>
            </a:r>
          </a:p>
          <a:p>
            <a:pPr marL="1314450" lvl="3" indent="0">
              <a:buNone/>
            </a:pPr>
            <a:r>
              <a:rPr lang="en-US" altLang="en-US" b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altLang="en-US" b="1" smtClean="0">
                <a:solidFill>
                  <a:schemeClr val="tx1"/>
                </a:solidFill>
                <a:latin typeface="Consolas" panose="020B0609020204030204" pitchFamily="49" charset="0"/>
              </a:rPr>
              <a:t>ype Money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is delta 0.01;</a:t>
            </a:r>
            <a:endParaRPr lang="en-US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has only pointers</a:t>
            </a:r>
          </a:p>
          <a:p>
            <a:pPr lvl="1"/>
            <a:r>
              <a:rPr lang="en-US" dirty="0" smtClean="0"/>
              <a:t>Pointers required explicit dereferencing</a:t>
            </a:r>
            <a:endParaRPr lang="en-US" dirty="0"/>
          </a:p>
          <a:p>
            <a:r>
              <a:rPr lang="en-US" dirty="0" smtClean="0"/>
              <a:t>C++ has pointers and explicit references</a:t>
            </a:r>
          </a:p>
          <a:p>
            <a:pPr lvl="1"/>
            <a:r>
              <a:rPr lang="en-US" dirty="0" smtClean="0"/>
              <a:t>References are declared with &amp;</a:t>
            </a:r>
          </a:p>
          <a:p>
            <a:r>
              <a:rPr lang="en-US" dirty="0" smtClean="0"/>
              <a:t>Java has only implicit references, both class and array objects</a:t>
            </a:r>
          </a:p>
          <a:p>
            <a:pPr lvl="1"/>
            <a:r>
              <a:rPr lang="en-US" dirty="0" smtClean="0"/>
              <a:t>Dereferencing is implicit</a:t>
            </a:r>
          </a:p>
          <a:p>
            <a:r>
              <a:rPr lang="en-US" dirty="0" smtClean="0"/>
              <a:t>Ada has pointers called access types</a:t>
            </a:r>
          </a:p>
        </p:txBody>
      </p:sp>
    </p:spTree>
    <p:extLst>
      <p:ext uri="{BB962C8B-B14F-4D97-AF65-F5344CB8AC3E}">
        <p14:creationId xmlns:p14="http://schemas.microsoft.com/office/powerpoint/2010/main" val="15955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*array,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while (size-- &gt;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sum += *array++;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(sum);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array[] = {1,2,3,4};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(array, 4);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9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*array,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array_start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array;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while (array -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array_start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 size)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sum += *array++;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(sum);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array[] = {1,2,3,4};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sum_array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(array, 4);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0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swap1(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*x,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temp = *x;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*x = *y;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*y = temp;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swap2(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&amp;x,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&amp;y)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temp = 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x = 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y = temp;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main()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x = 2, y = 3;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swap1(&amp;x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&amp;y);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swap2(x, y);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4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Scope, Visibility &amp;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scope</a:t>
            </a:r>
            <a:r>
              <a:rPr lang="en-US" altLang="en-US" dirty="0"/>
              <a:t> of a variable is the portion of the program </a:t>
            </a:r>
            <a:r>
              <a:rPr lang="en-US" altLang="en-US" dirty="0" smtClean="0"/>
              <a:t>which </a:t>
            </a:r>
            <a:r>
              <a:rPr lang="en-US" altLang="en-US" dirty="0"/>
              <a:t>is potentially accessible</a:t>
            </a:r>
          </a:p>
          <a:p>
            <a:r>
              <a:rPr lang="en-US" altLang="en-US" dirty="0"/>
              <a:t>A variable is </a:t>
            </a:r>
            <a:r>
              <a:rPr lang="en-US" altLang="en-US" i="1" dirty="0"/>
              <a:t>visible</a:t>
            </a:r>
            <a:r>
              <a:rPr lang="en-US" altLang="en-US" dirty="0"/>
              <a:t> at a particular point in a program if it is accessible</a:t>
            </a:r>
          </a:p>
          <a:p>
            <a:r>
              <a:rPr lang="en-US" altLang="en-US" dirty="0"/>
              <a:t>Unless the variable is hidden by a </a:t>
            </a:r>
            <a:r>
              <a:rPr lang="en-US" altLang="en-US" dirty="0" err="1"/>
              <a:t>redeclaration</a:t>
            </a:r>
            <a:r>
              <a:rPr lang="en-US" altLang="en-US" dirty="0"/>
              <a:t>, it visible through its scope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lifetime</a:t>
            </a:r>
            <a:r>
              <a:rPr lang="en-US" altLang="en-US" dirty="0"/>
              <a:t> of a variable is the time period during the execution of a program that the variable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143000" y="1447800"/>
            <a:ext cx="428307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0;</a:t>
            </a: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</a:rPr>
              <a:t>void f1()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1;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::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1;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1;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</a:rPr>
              <a:t>void f2()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1;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Scope and Visibility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65559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3195638" y="2886075"/>
            <a:ext cx="2763837" cy="1443038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5948363" y="4337050"/>
            <a:ext cx="2744787" cy="1774825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5948363" y="2884488"/>
            <a:ext cx="2743200" cy="1443037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195638" y="4324350"/>
            <a:ext cx="2732087" cy="1774825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and </a:t>
            </a:r>
            <a:r>
              <a:rPr lang="en-US" altLang="en-US" dirty="0" smtClean="0"/>
              <a:t>Lifetime in C</a:t>
            </a:r>
            <a:endParaRPr lang="en-US" altLang="en-US" dirty="0"/>
          </a:p>
        </p:txBody>
      </p:sp>
      <p:graphicFrame>
        <p:nvGraphicFramePr>
          <p:cNvPr id="70685" name="Group 2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5107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289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Local 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Global 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Function Lifetime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</a:rPr>
                        <a:t>auto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The lifetime of ordinary (auto) local variables is the lifetime of the function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Global variables are not associated with specific function, so this combination is not possible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Program Lifetime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</a:rPr>
                        <a:t>static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The lifetime of static local variables is the lifetime of the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The lifetime of global variables is the lifetime of the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557280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Lifetime of Variables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4800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global = 1;</a:t>
            </a: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</a:rPr>
              <a:t>void increment()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auto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local = 1;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static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hybrid = 1;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</a:rPr>
              <a:t> &lt;&lt; local++ &lt;&lt; ' '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&lt;&lt; global++ &lt;&lt; ' '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&lt;&lt; hybrid++ &lt;&lt; </a:t>
            </a:r>
            <a:r>
              <a:rPr lang="en-US" altLang="en-US" sz="2000" b="1" dirty="0" err="1">
                <a:latin typeface="Consolas" panose="020B0609020204030204" pitchFamily="49" charset="0"/>
              </a:rPr>
              <a:t>endl</a:t>
            </a:r>
            <a:r>
              <a:rPr lang="en-US" alt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for (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= 0;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&lt; 5;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increment();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010400" y="1828800"/>
            <a:ext cx="1066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1 1 1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1 2 2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1 3 3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1 4 4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1 5 5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553200" y="1600200"/>
            <a:ext cx="1752600" cy="441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7010400" y="1219200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8995699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Scope and Lifetime in Java</a:t>
            </a:r>
          </a:p>
        </p:txBody>
      </p:sp>
      <p:graphicFrame>
        <p:nvGraphicFramePr>
          <p:cNvPr id="97308" name="Group 28"/>
          <p:cNvGraphicFramePr>
            <a:graphicFrameLocks noGrp="1"/>
          </p:cNvGraphicFramePr>
          <p:nvPr/>
        </p:nvGraphicFramePr>
        <p:xfrm>
          <a:off x="387350" y="1717675"/>
          <a:ext cx="8472488" cy="4067176"/>
        </p:xfrm>
        <a:graphic>
          <a:graphicData uri="http://schemas.openxmlformats.org/drawingml/2006/table">
            <a:tbl>
              <a:tblPr/>
              <a:tblGrid>
                <a:gridCol w="3057525"/>
                <a:gridCol w="2590800"/>
                <a:gridCol w="2824163"/>
              </a:tblGrid>
              <a:tr h="1011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Lifetime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9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Local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Method 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Method life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Instance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Class 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Object life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9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Class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Class 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99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</a:rPr>
                        <a:t>Class life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87385" y="3899636"/>
            <a:ext cx="3564478" cy="2601525"/>
          </a:xfrm>
          <a:prstGeom prst="rect">
            <a:avLst/>
          </a:prstGeom>
          <a:solidFill>
            <a:srgbClr val="BBBBE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97312" y="2734335"/>
            <a:ext cx="516154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class </a:t>
            </a:r>
            <a:r>
              <a:rPr lang="en-US" altLang="en-US" sz="2000" dirty="0" err="1">
                <a:latin typeface="Consolas" panose="020B0609020204030204" pitchFamily="49" charset="0"/>
              </a:rPr>
              <a:t>OuterClass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void </a:t>
            </a:r>
            <a:r>
              <a:rPr lang="en-US" altLang="en-US" sz="2000" dirty="0" err="1">
                <a:latin typeface="Consolas" panose="020B0609020204030204" pitchFamily="49" charset="0"/>
              </a:rPr>
              <a:t>outerMethod</a:t>
            </a:r>
            <a:r>
              <a:rPr lang="en-US" altLang="en-US" sz="2000" dirty="0">
                <a:latin typeface="Consolas" panose="020B0609020204030204" pitchFamily="49" charset="0"/>
              </a:rPr>
              <a:t>()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local;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class </a:t>
            </a:r>
            <a:r>
              <a:rPr lang="en-US" altLang="en-US" sz="2000" dirty="0" err="1">
                <a:latin typeface="Consolas" panose="020B0609020204030204" pitchFamily="49" charset="0"/>
              </a:rPr>
              <a:t>InnerClass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	void </a:t>
            </a:r>
            <a:r>
              <a:rPr lang="en-US" altLang="en-US" sz="2000" dirty="0" err="1">
                <a:latin typeface="Consolas" panose="020B0609020204030204" pitchFamily="49" charset="0"/>
              </a:rPr>
              <a:t>innerMethod</a:t>
            </a:r>
            <a:r>
              <a:rPr lang="en-US" altLang="en-US" sz="2000" dirty="0">
                <a:latin typeface="Consolas" panose="020B0609020204030204" pitchFamily="49" charset="0"/>
              </a:rPr>
              <a:t>()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	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		local = 1;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	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	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	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local classes creates a conflict between scope and lifetime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Lifetime Conflict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123898" y="5348384"/>
            <a:ext cx="4685566" cy="729979"/>
          </a:xfrm>
          <a:prstGeom prst="rect">
            <a:avLst/>
          </a:prstGeom>
          <a:solidFill>
            <a:srgbClr val="FFC8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variables</a:t>
            </a:r>
            <a:r>
              <a:rPr lang="en-US" dirty="0"/>
              <a:t> </a:t>
            </a:r>
            <a:r>
              <a:rPr lang="en-US" dirty="0" smtClean="0"/>
              <a:t>referenced from an inner class must be final or effectively final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Nonnumeric Types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800000"/>
                </a:solidFill>
              </a:rPr>
              <a:t>Character Type</a:t>
            </a:r>
          </a:p>
          <a:p>
            <a:pPr lvl="1"/>
            <a:r>
              <a:rPr lang="en-US" altLang="en-US" dirty="0" smtClean="0">
                <a:solidFill>
                  <a:srgbClr val="800000"/>
                </a:solidFill>
              </a:rPr>
              <a:t>Literals are typically in single quotes</a:t>
            </a:r>
          </a:p>
          <a:p>
            <a:pPr lvl="1"/>
            <a:r>
              <a:rPr lang="en-US" altLang="en-US" dirty="0" smtClean="0">
                <a:solidFill>
                  <a:srgbClr val="800000"/>
                </a:solidFill>
              </a:rPr>
              <a:t>In Ada, Character is an enumerated type</a:t>
            </a:r>
          </a:p>
          <a:p>
            <a:r>
              <a:rPr lang="en-US" altLang="en-US" dirty="0" smtClean="0">
                <a:solidFill>
                  <a:srgbClr val="800000"/>
                </a:solidFill>
              </a:rPr>
              <a:t>Boolean Type</a:t>
            </a:r>
          </a:p>
          <a:p>
            <a:pPr lvl="1"/>
            <a:r>
              <a:rPr lang="en-US" altLang="en-US" dirty="0" smtClean="0">
                <a:solidFill>
                  <a:srgbClr val="800000"/>
                </a:solidFill>
              </a:rPr>
              <a:t>In C and C++ bool is just a </a:t>
            </a:r>
            <a:r>
              <a:rPr lang="en-US" altLang="en-US" dirty="0" err="1" smtClean="0">
                <a:solidFill>
                  <a:srgbClr val="800000"/>
                </a:solidFill>
              </a:rPr>
              <a:t>typedef</a:t>
            </a:r>
            <a:r>
              <a:rPr lang="en-US" altLang="en-US" dirty="0" smtClean="0">
                <a:solidFill>
                  <a:srgbClr val="800000"/>
                </a:solidFill>
              </a:rPr>
              <a:t> of </a:t>
            </a:r>
            <a:r>
              <a:rPr lang="en-US" altLang="en-US" dirty="0" err="1" smtClean="0">
                <a:solidFill>
                  <a:srgbClr val="800000"/>
                </a:solidFill>
              </a:rPr>
              <a:t>int</a:t>
            </a:r>
            <a:endParaRPr lang="en-US" altLang="en-US" dirty="0" smtClean="0">
              <a:solidFill>
                <a:srgbClr val="800000"/>
              </a:solidFill>
            </a:endParaRPr>
          </a:p>
          <a:p>
            <a:pPr lvl="2"/>
            <a:r>
              <a:rPr lang="en-US" altLang="en-US" dirty="0" smtClean="0">
                <a:solidFill>
                  <a:srgbClr val="800000"/>
                </a:solidFill>
              </a:rPr>
              <a:t>0 is false</a:t>
            </a:r>
          </a:p>
          <a:p>
            <a:pPr lvl="2"/>
            <a:r>
              <a:rPr lang="en-US" altLang="en-US" dirty="0" smtClean="0">
                <a:solidFill>
                  <a:srgbClr val="800000"/>
                </a:solidFill>
              </a:rPr>
              <a:t>Everything else is true</a:t>
            </a:r>
          </a:p>
          <a:p>
            <a:pPr lvl="1"/>
            <a:r>
              <a:rPr lang="en-US" altLang="en-US" dirty="0">
                <a:solidFill>
                  <a:srgbClr val="800000"/>
                </a:solidFill>
              </a:rPr>
              <a:t>In </a:t>
            </a:r>
            <a:r>
              <a:rPr lang="en-US" altLang="en-US" dirty="0" smtClean="0">
                <a:solidFill>
                  <a:srgbClr val="800000"/>
                </a:solidFill>
              </a:rPr>
              <a:t>Ada, Boolean is an enumerated type</a:t>
            </a:r>
            <a:endParaRPr lang="en-US" altLang="en-US" dirty="0">
              <a:solidFill>
                <a:srgbClr val="800000"/>
              </a:solidFill>
            </a:endParaRPr>
          </a:p>
          <a:p>
            <a:pPr lvl="1"/>
            <a:endParaRPr lang="en-US" altLang="en-US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Static scope rules</a:t>
            </a:r>
            <a:r>
              <a:rPr lang="en-US" dirty="0" smtClean="0"/>
              <a:t>: The scope rules can be determined at compile time, they depend only on the structure of the program</a:t>
            </a:r>
          </a:p>
          <a:p>
            <a:r>
              <a:rPr lang="en-US" u="sng" dirty="0" smtClean="0"/>
              <a:t>Dynamic scope rules</a:t>
            </a:r>
            <a:r>
              <a:rPr lang="en-US" dirty="0" smtClean="0"/>
              <a:t>: The scope rules can not be determined until execution time, they depend on the execution flow of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Uninitialized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early languages allowed referencing uninitialized variables</a:t>
            </a:r>
          </a:p>
          <a:p>
            <a:pPr lvl="1"/>
            <a:r>
              <a:rPr lang="en-US" dirty="0" smtClean="0"/>
              <a:t>Such program do not behave deterministically </a:t>
            </a:r>
            <a:endParaRPr lang="en-US" dirty="0"/>
          </a:p>
          <a:p>
            <a:r>
              <a:rPr lang="en-US" dirty="0" smtClean="0"/>
              <a:t>Java prohibits his practice</a:t>
            </a:r>
          </a:p>
          <a:p>
            <a:pPr lvl="1"/>
            <a:r>
              <a:rPr lang="en-US" dirty="0" smtClean="0"/>
              <a:t>Referencing uninitialized locals produces a compilation error</a:t>
            </a:r>
          </a:p>
          <a:p>
            <a:pPr lvl="1"/>
            <a:r>
              <a:rPr lang="en-US" dirty="0" smtClean="0"/>
              <a:t>All instance variables are initialized to 0, when allocated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C++, Pascal and Ada, all variables are declared on the stack, only pointers point to the heap</a:t>
            </a:r>
          </a:p>
          <a:p>
            <a:r>
              <a:rPr lang="en-US" dirty="0" smtClean="0"/>
              <a:t>In Java, primitives and object references are allocated on the stack, objects and arrays on the heap</a:t>
            </a:r>
          </a:p>
          <a:p>
            <a:r>
              <a:rPr lang="en-US" dirty="0" smtClean="0"/>
              <a:t>In C#, value types are stack-based, reference types are heap-based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 Deep Copies and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pointers or references are used it becomes necessary to distinguish between shallow and deep copies and comparisons</a:t>
            </a:r>
          </a:p>
          <a:p>
            <a:r>
              <a:rPr lang="en-US" dirty="0" smtClean="0"/>
              <a:t>Shallow copies and comparisons only involve the pointer or reference</a:t>
            </a:r>
          </a:p>
          <a:p>
            <a:r>
              <a:rPr lang="en-US" dirty="0" smtClean="0"/>
              <a:t>Deep copies and comparisons involve the object pointed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References </a:t>
            </a:r>
            <a:br>
              <a:rPr lang="en-US" dirty="0" smtClean="0"/>
            </a:b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dangling reference or a dangling pointer is a reference or pointer to </a:t>
            </a:r>
            <a:r>
              <a:rPr lang="en-US" dirty="0" smtClean="0"/>
              <a:t>unallocated memory</a:t>
            </a:r>
          </a:p>
          <a:p>
            <a:r>
              <a:rPr lang="en-US" dirty="0" smtClean="0"/>
              <a:t>Dangling references can only occur in languages with explicit deallocation</a:t>
            </a:r>
          </a:p>
          <a:p>
            <a:r>
              <a:rPr lang="en-US" dirty="0" smtClean="0"/>
              <a:t>A dangling object or garbage is allocated memory that can no longer be referenced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include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stdlib.h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defTabSz="45720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 defTabSz="45720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*)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malloc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*p =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free(p);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q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*)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malloc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*q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1;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q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*)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malloc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and C++, uninitialized pointers can be dereferenced</a:t>
            </a:r>
          </a:p>
          <a:p>
            <a:pPr lvl="1"/>
            <a:r>
              <a:rPr lang="en-US" dirty="0" smtClean="0"/>
              <a:t>This results in a dangling reference</a:t>
            </a:r>
          </a:p>
          <a:p>
            <a:r>
              <a:rPr lang="en-US" dirty="0" smtClean="0"/>
              <a:t>In C and C++ pointers can point to stack-based variables</a:t>
            </a:r>
          </a:p>
          <a:p>
            <a:pPr lvl="1"/>
            <a:r>
              <a:rPr lang="en-US" dirty="0" smtClean="0"/>
              <a:t>A pointer can point to a variable after its lifetime has ended</a:t>
            </a:r>
          </a:p>
          <a:p>
            <a:r>
              <a:rPr lang="en-US" dirty="0" smtClean="0"/>
              <a:t>Ada access types only point to the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 defTabSz="457200">
              <a:buNone/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 defTabSz="45720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* p;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*p = 1;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 defTabSz="457200">
              <a:buNone/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ctype.h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defTabSz="45720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define LENGTH 10</a:t>
            </a:r>
          </a:p>
          <a:p>
            <a:pPr marL="0" indent="0" defTabSz="45720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upper_case_string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(char string[LENGTH])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index;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char result[LENGTH];</a:t>
            </a:r>
          </a:p>
          <a:p>
            <a:pPr marL="0" indent="0" defTabSz="45720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for (index = 0; index &lt; LENGTH; index++)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result[index]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toupper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(string[index]);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return &amp;result[0];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buNone/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was the first language to perform automatic garbage collection</a:t>
            </a:r>
          </a:p>
          <a:p>
            <a:pPr lvl="1"/>
            <a:r>
              <a:rPr lang="en-US" dirty="0" smtClean="0"/>
              <a:t>In LISP dynamic allocation is implicit</a:t>
            </a:r>
            <a:endParaRPr lang="en-US" dirty="0"/>
          </a:p>
          <a:p>
            <a:r>
              <a:rPr lang="en-US" dirty="0" smtClean="0"/>
              <a:t>In C++, dynamic allocation is with new and deallocation with delete</a:t>
            </a:r>
          </a:p>
          <a:p>
            <a:r>
              <a:rPr lang="en-US" dirty="0" smtClean="0"/>
              <a:t>Ada made it optional</a:t>
            </a:r>
          </a:p>
          <a:p>
            <a:r>
              <a:rPr lang="en-US" dirty="0" smtClean="0"/>
              <a:t>Java performed automatic garbage collection from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Enumerated Types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Type for nonnumeric data</a:t>
            </a:r>
          </a:p>
          <a:p>
            <a:r>
              <a:rPr lang="en-US" altLang="en-US" dirty="0" smtClean="0"/>
              <a:t>Pascal, Ada and C++ had them initially</a:t>
            </a:r>
          </a:p>
          <a:p>
            <a:r>
              <a:rPr lang="en-US" altLang="en-US" dirty="0" smtClean="0"/>
              <a:t>Java added them in version 5</a:t>
            </a:r>
          </a:p>
          <a:p>
            <a:pPr lvl="1"/>
            <a:r>
              <a:rPr lang="en-US" altLang="en-US" dirty="0" smtClean="0"/>
              <a:t>All </a:t>
            </a:r>
            <a:r>
              <a:rPr lang="en-US" altLang="en-US" dirty="0" err="1" smtClean="0"/>
              <a:t>enums</a:t>
            </a:r>
            <a:r>
              <a:rPr lang="en-US" altLang="en-US" dirty="0" smtClean="0"/>
              <a:t> are derived from </a:t>
            </a:r>
            <a:r>
              <a:rPr lang="en-US" altLang="en-US" dirty="0" err="1" smtClean="0"/>
              <a:t>Enum</a:t>
            </a:r>
            <a:r>
              <a:rPr lang="en-US" altLang="en-US" dirty="0" smtClean="0"/>
              <a:t> class</a:t>
            </a:r>
          </a:p>
          <a:p>
            <a:pPr lvl="1"/>
            <a:r>
              <a:rPr lang="en-US" altLang="en-US" dirty="0" smtClean="0"/>
              <a:t>They inherit name and ordinal methods</a:t>
            </a:r>
          </a:p>
          <a:p>
            <a:pPr lvl="1"/>
            <a:r>
              <a:rPr lang="en-US" altLang="en-US" dirty="0" smtClean="0"/>
              <a:t>Other methods can be added</a:t>
            </a:r>
          </a:p>
          <a:p>
            <a:pPr lvl="1"/>
            <a:r>
              <a:rPr lang="en-US" altLang="en-US" dirty="0" smtClean="0"/>
              <a:t>Abstract </a:t>
            </a:r>
            <a:r>
              <a:rPr lang="en-US" altLang="en-US" dirty="0" err="1" smtClean="0"/>
              <a:t>enums</a:t>
            </a:r>
            <a:r>
              <a:rPr lang="en-US" altLang="en-US" dirty="0" smtClean="0"/>
              <a:t> are allowed, they are like a hierarchy of singleton objects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98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EnumeratedTypes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Colors {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RED, ORANGE, YELLOW, GREEN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BLUE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INDIGO, VIOLET;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isWarm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this.ordinal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&lt;=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YELLOW.ordinal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Colors.RED.compareTo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Colors.BLUE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&lt; 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Colors.BLUE.isWarm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Colors.RED.ordinal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(Colors.BLUE.name());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36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Enumerated_Types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Colors is (Red, Orange, Yellow, Green, Blue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Indigo, Violet);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(Integer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Compare: Boolean := Red &lt; Blue;  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Colors'Pos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(Red));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Colors'Image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(Blue));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Enumerated_Types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93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and C++ arrays are just pointers</a:t>
            </a:r>
          </a:p>
          <a:p>
            <a:pPr lvl="1"/>
            <a:r>
              <a:rPr lang="en-US" dirty="0" smtClean="0"/>
              <a:t>No checks on subscript bounds</a:t>
            </a:r>
          </a:p>
          <a:p>
            <a:r>
              <a:rPr lang="en-US" dirty="0" smtClean="0"/>
              <a:t>Pascal and Ada allow specifying lower bounds, C family starts at 0</a:t>
            </a:r>
          </a:p>
          <a:p>
            <a:r>
              <a:rPr lang="en-US" dirty="0" smtClean="0"/>
              <a:t>Pascal coupled bounds with type</a:t>
            </a:r>
          </a:p>
          <a:p>
            <a:r>
              <a:rPr lang="en-US" dirty="0" smtClean="0"/>
              <a:t>Ada unconstrained arrays decouple them</a:t>
            </a:r>
          </a:p>
          <a:p>
            <a:r>
              <a:rPr lang="en-US" dirty="0" smtClean="0"/>
              <a:t>Java arrays are references like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Maximum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type Percent is range 0..100;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type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Percent_Vectors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is array(Integer range &lt;&gt;) of Percent;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Five_Percentages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Percent_Vectors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(1..5);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Maximum_Of_Five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Percent;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function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Find_Maximum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(Vector: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Percent_Vectors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return Percent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Local_Maximum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Percent;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Local_Maximum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:= Vector(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Vector'First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for Index in Vector'First+1 ..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Vector'Last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if Vector(Index) &gt;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Local_Maximum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Local_Maximum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:= Vector(Index);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return 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Local_Maximum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Find_Maximum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75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Five_Percentages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(20, 0, 89, 18, 43);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Maximum_Of_Five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Find_Maximum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Five_Percentages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Put("The Maximum Percentages Is 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Put(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Percent'Image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Maximum_Of_Five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Maximum; 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792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1666</Words>
  <Application>Microsoft Office PowerPoint</Application>
  <PresentationFormat>On-screen Show (4:3)</PresentationFormat>
  <Paragraphs>422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Consolas</vt:lpstr>
      <vt:lpstr>Courier New</vt:lpstr>
      <vt:lpstr>Default Design</vt:lpstr>
      <vt:lpstr>CMSC 330 Advanced Programming Languages</vt:lpstr>
      <vt:lpstr>Numeric Types</vt:lpstr>
      <vt:lpstr>Nonnumeric Types</vt:lpstr>
      <vt:lpstr>Enumerated Types</vt:lpstr>
      <vt:lpstr>PowerPoint Presentation</vt:lpstr>
      <vt:lpstr>PowerPoint Presentation</vt:lpstr>
      <vt:lpstr>Array Bounds</vt:lpstr>
      <vt:lpstr>PowerPoint Presentation</vt:lpstr>
      <vt:lpstr>PowerPoint Presentation</vt:lpstr>
      <vt:lpstr>Array Length</vt:lpstr>
      <vt:lpstr>PowerPoint Presentation</vt:lpstr>
      <vt:lpstr>Multidimensional Arrays</vt:lpstr>
      <vt:lpstr>PowerPoint Presentation</vt:lpstr>
      <vt:lpstr>Strings</vt:lpstr>
      <vt:lpstr>PowerPoint Presentation</vt:lpstr>
      <vt:lpstr>PowerPoint Presentation</vt:lpstr>
      <vt:lpstr>Records and Structures</vt:lpstr>
      <vt:lpstr>Unions and Variant Records</vt:lpstr>
      <vt:lpstr>PowerPoint Presentation</vt:lpstr>
      <vt:lpstr>Pointers and References</vt:lpstr>
      <vt:lpstr>PowerPoint Presentation</vt:lpstr>
      <vt:lpstr>PowerPoint Presentation</vt:lpstr>
      <vt:lpstr>PowerPoint Presentation</vt:lpstr>
      <vt:lpstr>Scope, Visibility &amp; Lifetime</vt:lpstr>
      <vt:lpstr>Scope and Visibility Example</vt:lpstr>
      <vt:lpstr>Scope and Lifetime in C</vt:lpstr>
      <vt:lpstr>Lifetime of Variables</vt:lpstr>
      <vt:lpstr>Scope and Lifetime in Java</vt:lpstr>
      <vt:lpstr>Scope Lifetime Conflict</vt:lpstr>
      <vt:lpstr>Static vs. Dynamic Scope</vt:lpstr>
      <vt:lpstr>Uninitialized Variables</vt:lpstr>
      <vt:lpstr>Memory Allocation</vt:lpstr>
      <vt:lpstr>Shallow vs Deep Copies and Comparisons</vt:lpstr>
      <vt:lpstr>Dangling References  and Objects</vt:lpstr>
      <vt:lpstr>PowerPoint Presentation</vt:lpstr>
      <vt:lpstr>Pointers Issues</vt:lpstr>
      <vt:lpstr>PowerPoint Presentation</vt:lpstr>
      <vt:lpstr>PowerPoint Presentation</vt:lpstr>
      <vt:lpstr>Automatic Garbage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324</cp:revision>
  <dcterms:created xsi:type="dcterms:W3CDTF">2011-06-20T18:28:14Z</dcterms:created>
  <dcterms:modified xsi:type="dcterms:W3CDTF">2018-04-26T16:41:07Z</dcterms:modified>
</cp:coreProperties>
</file>