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02" r:id="rId29"/>
    <p:sldId id="31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000066"/>
    <a:srgbClr val="DCDCD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775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05548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51093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02448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54555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65286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56539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69129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330</a:t>
            </a:r>
            <a:br>
              <a:rPr lang="en-US" sz="4400" dirty="0" smtClean="0"/>
            </a:br>
            <a:r>
              <a:rPr lang="en-US" sz="4400" dirty="0" smtClean="0"/>
              <a:t>Advanced Programming Languages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4</a:t>
            </a:r>
            <a:br>
              <a:rPr lang="en-US" sz="3200" dirty="0" smtClean="0"/>
            </a:br>
            <a:r>
              <a:rPr lang="en-US" sz="3200" dirty="0" smtClean="0"/>
              <a:t>Expressions and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defining expression parsing</a:t>
            </a:r>
          </a:p>
          <a:p>
            <a:pPr lvl="1"/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Precedence</a:t>
            </a:r>
          </a:p>
          <a:p>
            <a:pPr lvl="2"/>
            <a:r>
              <a:rPr lang="en-US" dirty="0" smtClean="0"/>
              <a:t>Unary</a:t>
            </a:r>
          </a:p>
          <a:p>
            <a:pPr lvl="2"/>
            <a:r>
              <a:rPr lang="en-US" dirty="0"/>
              <a:t>Arithmetic</a:t>
            </a:r>
          </a:p>
          <a:p>
            <a:pPr lvl="2"/>
            <a:r>
              <a:rPr lang="en-US" dirty="0"/>
              <a:t>Logical (Ada requires parentheses)</a:t>
            </a:r>
          </a:p>
          <a:p>
            <a:pPr lvl="2"/>
            <a:r>
              <a:rPr lang="en-US" dirty="0" smtClean="0"/>
              <a:t>Relational</a:t>
            </a:r>
            <a:endParaRPr lang="en-US" dirty="0"/>
          </a:p>
          <a:p>
            <a:pPr lvl="2"/>
            <a:r>
              <a:rPr lang="en-US" dirty="0" smtClean="0"/>
              <a:t>Assignment</a:t>
            </a:r>
            <a:endParaRPr lang="en-US" dirty="0"/>
          </a:p>
          <a:p>
            <a:pPr lvl="1"/>
            <a:r>
              <a:rPr lang="en-US" dirty="0" smtClean="0"/>
              <a:t>Associativity</a:t>
            </a:r>
          </a:p>
        </p:txBody>
      </p:sp>
    </p:spTree>
    <p:extLst>
      <p:ext uri="{BB962C8B-B14F-4D97-AF65-F5344CB8AC3E}">
        <p14:creationId xmlns:p14="http://schemas.microsoft.com/office/powerpoint/2010/main" val="1717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that alter the machine state are ones that produce side effects</a:t>
            </a:r>
          </a:p>
          <a:p>
            <a:r>
              <a:rPr lang="en-US" dirty="0" smtClean="0"/>
              <a:t>Expressions that have side effects</a:t>
            </a:r>
          </a:p>
          <a:p>
            <a:pPr lvl="1"/>
            <a:r>
              <a:rPr lang="en-US" dirty="0" smtClean="0"/>
              <a:t>Assignment expressions</a:t>
            </a:r>
          </a:p>
          <a:p>
            <a:pPr lvl="1"/>
            <a:r>
              <a:rPr lang="en-US" dirty="0" smtClean="0"/>
              <a:t>Calls to functions that modify parameters or global variables</a:t>
            </a:r>
          </a:p>
          <a:p>
            <a:pPr lvl="1"/>
            <a:r>
              <a:rPr lang="en-US" dirty="0" smtClean="0"/>
              <a:t>Calls to functions that perform I/O</a:t>
            </a:r>
          </a:p>
          <a:p>
            <a:r>
              <a:rPr lang="en-US" dirty="0" smtClean="0"/>
              <a:t>Ada aimed to minimize side effects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Java, languages did not specify operand order (except for short-circuit) </a:t>
            </a:r>
          </a:p>
          <a:p>
            <a:r>
              <a:rPr lang="en-US" dirty="0" smtClean="0"/>
              <a:t>Java requires that the left operand be evaluated before the right</a:t>
            </a:r>
          </a:p>
          <a:p>
            <a:r>
              <a:rPr lang="en-US" dirty="0" smtClean="0"/>
              <a:t>When expressions do not have side effects operand order does not matter</a:t>
            </a:r>
          </a:p>
          <a:p>
            <a:r>
              <a:rPr lang="en-US" dirty="0" smtClean="0"/>
              <a:t>Operand order freedom can enable the compiler to perform optimizations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449"/>
            <a:ext cx="8229600" cy="4525963"/>
          </a:xfrm>
        </p:spPr>
        <p:txBody>
          <a:bodyPr/>
          <a:lstStyle/>
          <a:p>
            <a:r>
              <a:rPr lang="en-US" dirty="0" smtClean="0"/>
              <a:t>Expression with a side effect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+= 2) + (x * 3)</a:t>
            </a:r>
          </a:p>
          <a:p>
            <a:pPr marL="514350" indent="-457200"/>
            <a:r>
              <a:rPr lang="en-US" dirty="0" smtClean="0">
                <a:cs typeface="Courier New" panose="02070309020205020404" pitchFamily="49" charset="0"/>
              </a:rPr>
              <a:t>Assume x is initially 1</a:t>
            </a:r>
          </a:p>
          <a:p>
            <a:pPr marL="514350" indent="-457200"/>
            <a:endParaRPr lang="en-US" dirty="0">
              <a:cs typeface="Courier New" panose="02070309020205020404" pitchFamily="49" charset="0"/>
            </a:endParaRPr>
          </a:p>
          <a:p>
            <a:pPr marL="514350" indent="-457200"/>
            <a:endParaRPr lang="en-US" dirty="0" smtClean="0">
              <a:cs typeface="Courier New" panose="02070309020205020404" pitchFamily="49" charset="0"/>
            </a:endParaRPr>
          </a:p>
          <a:p>
            <a:pPr marL="514350" indent="-457200"/>
            <a:endParaRPr lang="en-US" dirty="0">
              <a:cs typeface="Courier New" panose="02070309020205020404" pitchFamily="49" charset="0"/>
            </a:endParaRPr>
          </a:p>
          <a:p>
            <a:pPr marL="514350" indent="-457200"/>
            <a:endParaRPr lang="en-US" dirty="0" smtClean="0">
              <a:cs typeface="Courier New" panose="02070309020205020404" pitchFamily="49" charset="0"/>
            </a:endParaRPr>
          </a:p>
          <a:p>
            <a:pPr marL="514350" indent="-457200"/>
            <a:r>
              <a:rPr lang="en-US" dirty="0" smtClean="0">
                <a:cs typeface="Courier New" panose="02070309020205020404" pitchFamily="49" charset="0"/>
              </a:rPr>
              <a:t>Order matters with side effects</a:t>
            </a: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65735" y="3389430"/>
          <a:ext cx="6096000" cy="1833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Operand 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Operand First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7200" lvl="1" indent="-225425">
                        <a:buNone/>
                        <a:tabLst>
                          <a:tab pos="2290763" algn="l"/>
                        </a:tabLst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 = x + 2	3</a:t>
                      </a:r>
                    </a:p>
                    <a:p>
                      <a:pPr marL="457200" lvl="1" indent="-225425">
                        <a:buNone/>
                        <a:tabLst>
                          <a:tab pos="2290763" algn="l"/>
                        </a:tabLst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t1	3	</a:t>
                      </a:r>
                    </a:p>
                    <a:p>
                      <a:pPr marL="457200" lvl="1" indent="-225425">
                        <a:buNone/>
                        <a:tabLst>
                          <a:tab pos="2290763" algn="l"/>
                        </a:tabLst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 = x * 3	9</a:t>
                      </a:r>
                    </a:p>
                    <a:p>
                      <a:pPr marL="457200" lvl="1" indent="-225425">
                        <a:buNone/>
                        <a:tabLst>
                          <a:tab pos="2290763" algn="l"/>
                        </a:tabLst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t3 = t1 + t2	12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31775" indent="0">
                        <a:tabLst>
                          <a:tab pos="2290763" algn="l"/>
                        </a:tabLst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 = x * 3	3</a:t>
                      </a:r>
                    </a:p>
                    <a:p>
                      <a:pPr marL="231775" indent="0">
                        <a:tabLst>
                          <a:tab pos="2290763" algn="l"/>
                        </a:tabLst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 = x + 2	3</a:t>
                      </a:r>
                    </a:p>
                    <a:p>
                      <a:pPr marL="231775" indent="0">
                        <a:tabLst>
                          <a:tab pos="2290763" algn="l"/>
                        </a:tabLst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t2	3</a:t>
                      </a:r>
                    </a:p>
                    <a:p>
                      <a:pPr marL="231775" indent="0">
                        <a:tabLst>
                          <a:tab pos="2290763" algn="l"/>
                        </a:tabLst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t3 = t1 + t2	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Semicolons and Null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Pascal, semicolons are statement separators</a:t>
            </a:r>
          </a:p>
          <a:p>
            <a:r>
              <a:rPr lang="en-US" dirty="0" smtClean="0"/>
              <a:t>In most other languages they are statement terminators</a:t>
            </a:r>
          </a:p>
          <a:p>
            <a:r>
              <a:rPr lang="en-US" dirty="0" smtClean="0"/>
              <a:t>In C family the semicolon can be a null statement</a:t>
            </a:r>
          </a:p>
          <a:p>
            <a:r>
              <a:rPr lang="en-US" dirty="0" smtClean="0"/>
              <a:t>In Ada the null statement requires the keyword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family if statement is a two-way selector</a:t>
            </a:r>
          </a:p>
          <a:p>
            <a:pPr lvl="1"/>
            <a:r>
              <a:rPr lang="en-US" dirty="0" smtClean="0"/>
              <a:t>Irregular, one nested statement needs no braces, two or more do</a:t>
            </a:r>
          </a:p>
          <a:p>
            <a:pPr lvl="1"/>
            <a:r>
              <a:rPr lang="en-US" dirty="0" smtClean="0"/>
              <a:t>Grammar production introduces ambiguity</a:t>
            </a:r>
          </a:p>
          <a:p>
            <a:r>
              <a:rPr lang="en-US" dirty="0" smtClean="0"/>
              <a:t>Ada if statement is an multi-way selector</a:t>
            </a:r>
          </a:p>
          <a:p>
            <a:pPr lvl="1"/>
            <a:r>
              <a:rPr lang="en-US" dirty="0" smtClean="0"/>
              <a:t>Multiple nested statements need no brackets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lsif</a:t>
            </a:r>
            <a:r>
              <a:rPr lang="en-US" dirty="0" smtClean="0"/>
              <a:t> keyword creates multiple branches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nd if keyword eliminates ambiguity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83635"/>
            <a:ext cx="8474927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Determine_Grade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Score: Integer;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Grade: Character;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(Integer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Put("Enter Score 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Get(Score);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if Score &gt; 90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Grade := 'A';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elsif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Score &gt; 80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Grade := 'B';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elsif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Score &gt; 70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Grade := 'C';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elsif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Score &gt; 60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Grade := 'D';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else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Grade := 'F';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Put("The Letter Grade Is 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Put(Grade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Determine_Grade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25615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83634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Determine_Quadrant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X_Coordinate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Y_Coordinate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Float;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Flt_IO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Float_IO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(Float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Flt_IO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Put("Enter X Coordinate: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Get(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X_Coordinate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Put("Enter Y Coordinate: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Get(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Y_Coordinate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if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X_Coordinate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&gt; 0.0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if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Y_Coordinate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&gt; 0.0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Put("Upper Right Quadrant");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Put("Lower Right Quadrant");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else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if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Y_Coordinate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&gt; 0.0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Put("Upper Left Quadrant");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Put("Lower Left Quadrant");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Determine_Quadrant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46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dangling else is the result of an ambiguous grammar</a:t>
            </a:r>
          </a:p>
          <a:p>
            <a:pPr marL="857250" lvl="2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</a:t>
            </a:r>
            <a:b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0)</a:t>
            </a:r>
            <a:b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"quadrant I" &lt;&lt;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"quadrants II, III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y-axis“</a:t>
            </a:r>
            <a:b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457200"/>
            <a:r>
              <a:rPr lang="en-US" dirty="0"/>
              <a:t>Ada solves this </a:t>
            </a:r>
            <a:r>
              <a:rPr lang="en-US" dirty="0" smtClean="0"/>
              <a:t>problem with the end if keyword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   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and Case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statements of the C family are not fully structured because they require a break after each case</a:t>
            </a:r>
          </a:p>
          <a:p>
            <a:r>
              <a:rPr lang="en-US" dirty="0" smtClean="0"/>
              <a:t>Pascal and Ada case statements do not have this problem</a:t>
            </a:r>
          </a:p>
          <a:p>
            <a:r>
              <a:rPr lang="en-US" dirty="0" smtClean="0"/>
              <a:t>These statements typically restrict the selector type to be an integral type</a:t>
            </a:r>
          </a:p>
          <a:p>
            <a:r>
              <a:rPr lang="en-US" dirty="0" smtClean="0"/>
              <a:t>A jump </a:t>
            </a:r>
            <a:r>
              <a:rPr lang="en-US" dirty="0"/>
              <a:t>table implementation can </a:t>
            </a:r>
            <a:r>
              <a:rPr lang="en-US" dirty="0" smtClean="0"/>
              <a:t>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 family of languages support pre and postfix increment and decrement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Redundancy:</a:t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+ 1; x += 1; x++; ++x;</a:t>
            </a:r>
          </a:p>
          <a:p>
            <a:pPr lvl="1"/>
            <a:r>
              <a:rPr lang="en-US" dirty="0" smtClean="0"/>
              <a:t>Produce expressions with side effects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Array subscript: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array[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94786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Interpret_Grade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Grade: Character;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Put("Enter Grade: 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Get(Grade);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case Grade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when 'A'..'B' 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Put("Above Average");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when 'C' 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Put("Average");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when 'D' | 'F'=&gt;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Put("Below Average");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when 'P' 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Put("Passing");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when 'I' 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Put("Incomplete");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when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others 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Put("Invalid Grade");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case;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Interpret_Grade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12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Controlled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 placement</a:t>
            </a:r>
          </a:p>
          <a:p>
            <a:pPr lvl="1"/>
            <a:r>
              <a:rPr lang="en-US" dirty="0" smtClean="0"/>
              <a:t>Pretest loops</a:t>
            </a:r>
          </a:p>
          <a:p>
            <a:pPr lvl="2"/>
            <a:r>
              <a:rPr lang="en-US" dirty="0" smtClean="0"/>
              <a:t>while loops (C family and Ada)</a:t>
            </a:r>
          </a:p>
          <a:p>
            <a:pPr lvl="2"/>
            <a:r>
              <a:rPr lang="en-US" dirty="0" smtClean="0"/>
              <a:t>until (Perl) </a:t>
            </a:r>
          </a:p>
          <a:p>
            <a:pPr lvl="1"/>
            <a:r>
              <a:rPr lang="en-US" dirty="0" smtClean="0"/>
              <a:t>Posttest loops</a:t>
            </a:r>
          </a:p>
          <a:p>
            <a:pPr lvl="2"/>
            <a:r>
              <a:rPr lang="en-US" dirty="0" smtClean="0"/>
              <a:t>repeat-until (Pascal)</a:t>
            </a:r>
          </a:p>
          <a:p>
            <a:pPr lvl="2"/>
            <a:r>
              <a:rPr lang="en-US" dirty="0" smtClean="0"/>
              <a:t>do-while (C family)</a:t>
            </a:r>
          </a:p>
          <a:p>
            <a:r>
              <a:rPr lang="en-US" dirty="0" smtClean="0"/>
              <a:t>Condition meaning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is  a continuation condition</a:t>
            </a:r>
          </a:p>
          <a:p>
            <a:pPr lvl="1"/>
            <a:r>
              <a:rPr lang="en-US" dirty="0" smtClean="0"/>
              <a:t>until is a termination condition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Compute_Statistics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Value: Integer;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Minimum: Integer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Integer'Last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Maximum: Integer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Integer'First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(Integer);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while not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End_Of_File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Get(Value);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if Value &lt; Minimum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Minimum := Value;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if Value &gt; Maximum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Maximum := Value;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Put("Minimum Is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Put(Minimum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Put("Maximum Is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Put(Maximum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Compute_Statistics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27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for </a:t>
            </a:r>
            <a:r>
              <a:rPr lang="en-US" dirty="0" err="1" smtClean="0"/>
              <a:t>midloop</a:t>
            </a:r>
            <a:r>
              <a:rPr lang="en-US" dirty="0" smtClean="0"/>
              <a:t> exits</a:t>
            </a:r>
          </a:p>
          <a:p>
            <a:r>
              <a:rPr lang="en-US" dirty="0" smtClean="0"/>
              <a:t>Pascal has none, adhering to the single-entry, single-exit rule</a:t>
            </a:r>
          </a:p>
          <a:p>
            <a:r>
              <a:rPr lang="en-US" dirty="0" smtClean="0"/>
              <a:t>C family of languages uses break</a:t>
            </a:r>
          </a:p>
          <a:p>
            <a:r>
              <a:rPr lang="en-US" dirty="0" smtClean="0"/>
              <a:t>Ada has the exit statement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xit when avoids using an if</a:t>
            </a:r>
          </a:p>
          <a:p>
            <a:r>
              <a:rPr lang="en-US" dirty="0" smtClean="0"/>
              <a:t>Labeling loops allows exiting from 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Copy_Characters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Char: Character;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File_Loop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while not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End_Of_File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Page_Loop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while not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End_Of_Page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Line_Loop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while not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End_Of_Line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Get(Char);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exit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Page_Loop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when Char = '$';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Put(Char);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end loop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Line_Loop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Skip_Line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loop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Page_Loop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New_Page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Skip_Page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loop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File_Loop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Copy_Characters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9231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and Iterator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family traditional for statement is equivalent to while statement</a:t>
            </a:r>
          </a:p>
          <a:p>
            <a:r>
              <a:rPr lang="en-US" dirty="0" smtClean="0"/>
              <a:t>Ada for statement is more restrictive, it specifies bounds not a continuation condition</a:t>
            </a:r>
          </a:p>
          <a:p>
            <a:r>
              <a:rPr lang="en-US" dirty="0" smtClean="0"/>
              <a:t>C++, Java and C# have for-each loops that can be used with collections that support 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Compute_Fibonaccis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Number_To_Compute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:= 8;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Second_Previous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Integer;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First_Previous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Integer;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Fibonacci: Integer;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(Integer);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Second_Previous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Second_Previous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First_Previous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First_Previous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for Count in 1 ..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Number_To_Compute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Fibonacci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First_Previous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Second_Previous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Put(Fibonacci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Second_Previous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First_Previous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First_Previous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Fibonacci;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Compute_Fibonaccis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1264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 </a:t>
            </a:r>
            <a:br>
              <a:rPr lang="en-US" dirty="0" smtClean="0"/>
            </a:br>
            <a:r>
              <a:rPr lang="en-US" dirty="0" smtClean="0"/>
              <a:t>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contain local declarations</a:t>
            </a:r>
          </a:p>
          <a:p>
            <a:r>
              <a:rPr lang="en-US" dirty="0" smtClean="0"/>
              <a:t>C family uses braces for both</a:t>
            </a:r>
          </a:p>
          <a:p>
            <a:r>
              <a:rPr lang="en-US" dirty="0" smtClean="0"/>
              <a:t>Ada does not need compound statements but has a block statement </a:t>
            </a:r>
          </a:p>
          <a:p>
            <a:r>
              <a:rPr lang="en-US" dirty="0" smtClean="0"/>
              <a:t>Python uses white space to define compound statements</a:t>
            </a:r>
          </a:p>
          <a:p>
            <a:r>
              <a:rPr lang="en-US" dirty="0" smtClean="0"/>
              <a:t>Indentation should reflect statement nesting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early unstructured languages (Early FORTRAN), needed </a:t>
            </a:r>
            <a:r>
              <a:rPr lang="en-US" dirty="0" err="1" smtClean="0"/>
              <a:t>goto</a:t>
            </a:r>
            <a:r>
              <a:rPr lang="en-US" dirty="0" smtClean="0"/>
              <a:t> statements </a:t>
            </a:r>
          </a:p>
          <a:p>
            <a:pPr lvl="1"/>
            <a:r>
              <a:rPr lang="en-US" dirty="0" smtClean="0"/>
              <a:t>Unconditional </a:t>
            </a:r>
            <a:r>
              <a:rPr lang="en-US" dirty="0" err="1" smtClean="0"/>
              <a:t>Gotos</a:t>
            </a:r>
            <a:endParaRPr lang="en-US" dirty="0" smtClean="0"/>
          </a:p>
          <a:p>
            <a:pPr lvl="1"/>
            <a:r>
              <a:rPr lang="en-US" dirty="0" smtClean="0"/>
              <a:t>Conditional </a:t>
            </a:r>
            <a:r>
              <a:rPr lang="en-US" dirty="0" err="1" smtClean="0"/>
              <a:t>Gotos</a:t>
            </a:r>
            <a:endParaRPr lang="en-US" dirty="0" smtClean="0"/>
          </a:p>
          <a:p>
            <a:r>
              <a:rPr lang="en-US" dirty="0" smtClean="0"/>
              <a:t>Once languages became structured (allowed statement nesting) </a:t>
            </a:r>
            <a:r>
              <a:rPr lang="en-US" dirty="0" err="1" smtClean="0"/>
              <a:t>gotos</a:t>
            </a:r>
            <a:r>
              <a:rPr lang="en-US" dirty="0" smtClean="0"/>
              <a:t> became unnecessary</a:t>
            </a:r>
          </a:p>
          <a:p>
            <a:r>
              <a:rPr lang="en-US" dirty="0" smtClean="0"/>
              <a:t>Java was first language to omit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Bracketed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has a fully bracketed syntax</a:t>
            </a:r>
          </a:p>
          <a:p>
            <a:r>
              <a:rPr lang="en-US" dirty="0" smtClean="0"/>
              <a:t>Each statement has a corresponding ending keyword</a:t>
            </a:r>
          </a:p>
          <a:p>
            <a:pPr lvl="1"/>
            <a:r>
              <a:rPr lang="en-US" dirty="0" smtClean="0"/>
              <a:t>Opening and closing keywords can be aligned</a:t>
            </a:r>
          </a:p>
          <a:p>
            <a:r>
              <a:rPr lang="en-US" dirty="0" smtClean="0"/>
              <a:t>Overusing braces makes compiler resynchronization difficult</a:t>
            </a:r>
          </a:p>
          <a:p>
            <a:pPr lvl="1"/>
            <a:r>
              <a:rPr lang="en-US" dirty="0" smtClean="0"/>
              <a:t>When a closing brace is missing, it is difficult for the compiler to determine which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Family Logical Operators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operator: short circuits when false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operator: short circuits when true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ight </a:t>
            </a:r>
            <a:r>
              <a:rPr lang="en-US" dirty="0"/>
              <a:t>expression is  not </a:t>
            </a:r>
            <a:r>
              <a:rPr lang="en-US" dirty="0" smtClean="0"/>
              <a:t>evaluated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and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smtClean="0"/>
              <a:t> don’t short circuit</a:t>
            </a:r>
          </a:p>
          <a:p>
            <a:r>
              <a:rPr lang="en-US" dirty="0" smtClean="0"/>
              <a:t>Ada has short circuit operators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then</a:t>
            </a:r>
            <a:r>
              <a:rPr lang="en-US" dirty="0" smtClean="0"/>
              <a:t> and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else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Short circuits can act as 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Manipulation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logical operator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operator: </a:t>
            </a:r>
            <a:r>
              <a:rPr lang="en-US" dirty="0" smtClean="0"/>
              <a:t>ones </a:t>
            </a:r>
            <a:r>
              <a:rPr lang="en-US" dirty="0"/>
              <a:t>complement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</a:t>
            </a:r>
            <a:r>
              <a:rPr lang="en-US" dirty="0"/>
              <a:t>operator: </a:t>
            </a:r>
            <a:r>
              <a:rPr lang="en-US" dirty="0" smtClean="0"/>
              <a:t>bitwise and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smtClean="0"/>
              <a:t> </a:t>
            </a:r>
            <a:r>
              <a:rPr lang="en-US" dirty="0"/>
              <a:t>operator: </a:t>
            </a:r>
            <a:r>
              <a:rPr lang="en-US" dirty="0" smtClean="0"/>
              <a:t>bitwise or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smtClean="0"/>
              <a:t> </a:t>
            </a:r>
            <a:r>
              <a:rPr lang="en-US" dirty="0"/>
              <a:t>operator: bitwise </a:t>
            </a:r>
            <a:r>
              <a:rPr lang="en-US" dirty="0" smtClean="0"/>
              <a:t>exclusive or</a:t>
            </a:r>
            <a:endParaRPr lang="en-US" dirty="0"/>
          </a:p>
          <a:p>
            <a:r>
              <a:rPr lang="en-US" dirty="0" smtClean="0"/>
              <a:t>Shift Operators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/>
              <a:t> </a:t>
            </a:r>
            <a:r>
              <a:rPr lang="en-US" dirty="0"/>
              <a:t>operator: </a:t>
            </a:r>
            <a:r>
              <a:rPr lang="en-US" dirty="0" smtClean="0"/>
              <a:t>left shift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</a:t>
            </a:r>
            <a:r>
              <a:rPr lang="en-US" dirty="0"/>
              <a:t>operator: </a:t>
            </a:r>
            <a:r>
              <a:rPr lang="en-US" dirty="0" smtClean="0"/>
              <a:t>right shift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 </a:t>
            </a:r>
            <a:r>
              <a:rPr lang="en-US" dirty="0"/>
              <a:t>operator: </a:t>
            </a:r>
            <a:r>
              <a:rPr lang="en-US" dirty="0" smtClean="0"/>
              <a:t>unsigned right shift (Java)</a:t>
            </a:r>
          </a:p>
        </p:txBody>
      </p:sp>
    </p:spTree>
    <p:extLst>
      <p:ext uri="{BB962C8B-B14F-4D97-AF65-F5344CB8AC3E}">
        <p14:creationId xmlns:p14="http://schemas.microsoft.com/office/powerpoint/2010/main" val="4053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int_size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 Counts The Number Of Bits In An Integer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// By Shifting An All Ones Integer Until It Becomes Zero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// It Returns The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Size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int_size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(void)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bit_count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unsigned ones = ~0;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while (ones != 0)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bit_count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ones &gt;&gt;=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bit_count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65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input/output operators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operator: extraction operator (input)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/>
              <a:t> </a:t>
            </a:r>
            <a:r>
              <a:rPr lang="en-US" dirty="0"/>
              <a:t>operator: </a:t>
            </a:r>
            <a:r>
              <a:rPr lang="en-US" dirty="0" smtClean="0"/>
              <a:t>insertion operator (output)</a:t>
            </a:r>
            <a:endParaRPr lang="en-US" dirty="0"/>
          </a:p>
          <a:p>
            <a:r>
              <a:rPr lang="en-US" dirty="0" smtClean="0"/>
              <a:t>C++ comma operator</a:t>
            </a:r>
          </a:p>
          <a:p>
            <a:pPr lvl="1"/>
            <a:r>
              <a:rPr lang="en-US" dirty="0" smtClean="0"/>
              <a:t>Primarily intended with for loops</a:t>
            </a:r>
          </a:p>
          <a:p>
            <a:pPr lvl="1"/>
            <a:r>
              <a:rPr lang="en-US" dirty="0" smtClean="0"/>
              <a:t>Evaluates to the second operand</a:t>
            </a:r>
          </a:p>
          <a:p>
            <a:pPr lvl="1"/>
            <a:r>
              <a:rPr lang="en-US" dirty="0" smtClean="0"/>
              <a:t>Misplaced use can be misinterpreted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6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94784"/>
            <a:ext cx="8062331" cy="657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j, k = 0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1, j = 10;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&lt;= j;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++, j--)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k++;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"k = " &lt;&lt; k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if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&gt; j)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0,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j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"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 j = " &lt;&lt; j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1, 2;		//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1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j = (1, 2);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j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is 2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(k = 1), 2;	// k is 1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"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 j = " &lt;&lt; j &lt;&lt;  " k = " &lt;&lt;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2 * 3,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+ 1;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6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"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7684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expressions are unusual being ternary operators</a:t>
            </a:r>
          </a:p>
          <a:p>
            <a:r>
              <a:rPr lang="en-US" dirty="0" smtClean="0"/>
              <a:t>Algol: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:= if y &gt; z then y else z;</a:t>
            </a:r>
          </a:p>
          <a:p>
            <a:r>
              <a:rPr lang="en-US" dirty="0" smtClean="0"/>
              <a:t>C family of languages has one which is more symbolic</a:t>
            </a:r>
          </a:p>
          <a:p>
            <a:pPr lvl="1"/>
            <a:r>
              <a:rPr lang="en-US" dirty="0" smtClean="0"/>
              <a:t>Nested conditionals can be hard to read</a:t>
            </a:r>
          </a:p>
          <a:p>
            <a:r>
              <a:rPr lang="en-US" dirty="0" smtClean="0"/>
              <a:t>Most useful in macros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#define MAX(x, y) x &gt; y? x : 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and C++, assignments are expressions, not statements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Chained assignments: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= 1</a:t>
            </a:r>
          </a:p>
          <a:p>
            <a:pPr lvl="1"/>
            <a:r>
              <a:rPr lang="en-US" dirty="0" smtClean="0"/>
              <a:t>Nested assignments: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‘\0’)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Misinterpretation: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(a = 1)</a:t>
            </a:r>
          </a:p>
          <a:p>
            <a:pPr lvl="1"/>
            <a:r>
              <a:rPr lang="en-US" dirty="0" smtClean="0"/>
              <a:t>Expressions have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1474</Words>
  <Application>Microsoft Office PowerPoint</Application>
  <PresentationFormat>On-screen Show (4:3)</PresentationFormat>
  <Paragraphs>333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Consolas</vt:lpstr>
      <vt:lpstr>Courier New</vt:lpstr>
      <vt:lpstr>Default Design</vt:lpstr>
      <vt:lpstr>CMSC 330 Advanced Programming Languages</vt:lpstr>
      <vt:lpstr>Increment and Decrement</vt:lpstr>
      <vt:lpstr>Short Circuit Operators</vt:lpstr>
      <vt:lpstr>Bit Manipulation Operators</vt:lpstr>
      <vt:lpstr>PowerPoint Presentation</vt:lpstr>
      <vt:lpstr>Other Operators</vt:lpstr>
      <vt:lpstr>PowerPoint Presentation</vt:lpstr>
      <vt:lpstr>Conditional Expressions</vt:lpstr>
      <vt:lpstr>Assignment Expressions</vt:lpstr>
      <vt:lpstr>Expression Parsing</vt:lpstr>
      <vt:lpstr>Expression Side Effects</vt:lpstr>
      <vt:lpstr>Operand Order</vt:lpstr>
      <vt:lpstr>Expression Translation</vt:lpstr>
      <vt:lpstr>Semicolons and Null Statements</vt:lpstr>
      <vt:lpstr>If Statements</vt:lpstr>
      <vt:lpstr>PowerPoint Presentation</vt:lpstr>
      <vt:lpstr>PowerPoint Presentation</vt:lpstr>
      <vt:lpstr>Dangling Else</vt:lpstr>
      <vt:lpstr>Switch and Case Statements</vt:lpstr>
      <vt:lpstr>PowerPoint Presentation</vt:lpstr>
      <vt:lpstr>Condition Controlled Loops</vt:lpstr>
      <vt:lpstr>PowerPoint Presentation</vt:lpstr>
      <vt:lpstr>Loop Exits</vt:lpstr>
      <vt:lpstr>PowerPoint Presentation</vt:lpstr>
      <vt:lpstr>Counter and Iterator Loops</vt:lpstr>
      <vt:lpstr>PowerPoint Presentation</vt:lpstr>
      <vt:lpstr>Compound Statements  and Blocks</vt:lpstr>
      <vt:lpstr>Goto Statements</vt:lpstr>
      <vt:lpstr>Fully Bracketed Syntax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351</cp:revision>
  <dcterms:created xsi:type="dcterms:W3CDTF">2011-06-20T18:28:14Z</dcterms:created>
  <dcterms:modified xsi:type="dcterms:W3CDTF">2018-06-14T17:24:13Z</dcterms:modified>
</cp:coreProperties>
</file>