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0" r:id="rId2"/>
    <p:sldId id="373" r:id="rId3"/>
    <p:sldId id="374" r:id="rId4"/>
    <p:sldId id="375" r:id="rId5"/>
    <p:sldId id="376" r:id="rId6"/>
    <p:sldId id="372" r:id="rId7"/>
    <p:sldId id="349" r:id="rId8"/>
    <p:sldId id="358" r:id="rId9"/>
    <p:sldId id="359" r:id="rId10"/>
    <p:sldId id="360" r:id="rId11"/>
    <p:sldId id="363" r:id="rId12"/>
    <p:sldId id="362" r:id="rId13"/>
    <p:sldId id="377" r:id="rId14"/>
    <p:sldId id="365" r:id="rId15"/>
    <p:sldId id="378" r:id="rId16"/>
    <p:sldId id="367" r:id="rId17"/>
    <p:sldId id="379" r:id="rId18"/>
    <p:sldId id="382" r:id="rId19"/>
    <p:sldId id="369" r:id="rId20"/>
    <p:sldId id="368" r:id="rId21"/>
    <p:sldId id="380" r:id="rId22"/>
    <p:sldId id="370" r:id="rId23"/>
    <p:sldId id="371" r:id="rId24"/>
    <p:sldId id="381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990000"/>
    <a:srgbClr val="DCDCDC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26" autoAdjust="0"/>
    <p:restoredTop sz="94660"/>
  </p:normalViewPr>
  <p:slideViewPr>
    <p:cSldViewPr snapToGrid="0">
      <p:cViewPr varScale="1">
        <p:scale>
          <a:sx n="99" d="100"/>
          <a:sy n="99" d="100"/>
        </p:scale>
        <p:origin x="25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01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9FD1AB1A-5456-4B81-8E0C-58175EAC24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88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74AC31-93F8-4E49-AD3D-447C99742A7D}" type="slidenum">
              <a:rPr lang="en-US" b="0"/>
              <a:pPr/>
              <a:t>1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819827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CBBF5F-477E-4A66-BB48-DB2D66B7BB9D}" type="slidenum">
              <a:rPr lang="en-US" b="0" smtClean="0"/>
              <a:pPr/>
              <a:t>7</a:t>
            </a:fld>
            <a:endParaRPr lang="en-US" b="0" smtClean="0"/>
          </a:p>
        </p:txBody>
      </p:sp>
    </p:spTree>
    <p:extLst>
      <p:ext uri="{BB962C8B-B14F-4D97-AF65-F5344CB8AC3E}">
        <p14:creationId xmlns:p14="http://schemas.microsoft.com/office/powerpoint/2010/main" val="703255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17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2838253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18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266126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21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3321534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24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34132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FC831-D5FB-4231-9B1E-C59827A09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3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CD086-4BD4-4F68-8A3B-50A2A5E27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6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44FD2-4F99-48DF-B625-ABC3009BB8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4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8EB39-D235-478B-BCE5-AFC60CD819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0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48520-BEE5-4BB2-9761-5ACF6176A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DA01C-DA24-4C97-8A84-00E9DF70E1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2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8B1DE-E50E-4418-B315-98F837B970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4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9A0AB-6768-4C39-9054-3109E347DD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8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D27EE-411F-42DA-A47C-B106F96CE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1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6383D-B8F2-4577-AA2C-A38C0BCBF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48B3C-AC97-459B-9BFD-6F7A6F55B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5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/>
            </a:lvl1pPr>
          </a:lstStyle>
          <a:p>
            <a:pPr>
              <a:defRPr/>
            </a:pPr>
            <a:fld id="{2BB49402-B3BB-4C7D-AEC2-05DBDFB36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rgbClr val="99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rgbClr val="99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99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99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99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sz="4400" dirty="0" smtClean="0"/>
              <a:t>CMSC 330</a:t>
            </a:r>
            <a:br>
              <a:rPr lang="en-US" sz="4400" dirty="0" smtClean="0"/>
            </a:br>
            <a:r>
              <a:rPr lang="en-US" sz="4400" dirty="0" smtClean="0"/>
              <a:t>Advanced Programming Languages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Week 2</a:t>
            </a:r>
            <a:br>
              <a:rPr lang="en-US" sz="3200" dirty="0" smtClean="0"/>
            </a:br>
            <a:r>
              <a:rPr lang="en-US" sz="3200" dirty="0" smtClean="0"/>
              <a:t>Recursive Descent Parsing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and Semantics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476"/>
            <a:ext cx="8229600" cy="11430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Syntax And Static Semantics In Natural Languages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English w</a:t>
            </a:r>
            <a:r>
              <a:rPr lang="en-US" dirty="0" smtClean="0"/>
              <a:t>ords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English sentences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510231"/>
              </p:ext>
            </p:extLst>
          </p:nvPr>
        </p:nvGraphicFramePr>
        <p:xfrm>
          <a:off x="1264118" y="2253649"/>
          <a:ext cx="60960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57112"/>
                <a:gridCol w="1761423"/>
                <a:gridCol w="177746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Helvetica,Arial"/>
                        </a:rPr>
                        <a:t>Syntax</a:t>
                      </a:r>
                      <a:endParaRPr lang="en-US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Helvetica,Arial"/>
                        </a:rPr>
                        <a:t>Semantics</a:t>
                      </a:r>
                      <a:endParaRPr lang="en-US"/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Helvetica,Arial"/>
                        </a:rPr>
                        <a:t>car</a:t>
                      </a:r>
                      <a:endParaRPr lang="en-US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Symbol" panose="05050102010706020507" pitchFamily="18" charset="2"/>
                        </a:rPr>
                        <a:t>Ö </a:t>
                      </a:r>
                      <a:endParaRPr lang="en-US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Symbol" panose="05050102010706020507" pitchFamily="18" charset="2"/>
                        </a:rPr>
                        <a:t>Ö </a:t>
                      </a:r>
                      <a:endParaRPr lang="en-US"/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Helvetica,Arial"/>
                        </a:rPr>
                        <a:t>f</a:t>
                      </a:r>
                      <a:r>
                        <a:rPr lang="en-US" dirty="0" err="1" smtClean="0">
                          <a:latin typeface="Helvetica,Arial"/>
                        </a:rPr>
                        <a:t>ot</a:t>
                      </a:r>
                      <a:endParaRPr lang="en-US" dirty="0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Symbol" panose="05050102010706020507" pitchFamily="18" charset="2"/>
                        </a:rPr>
                        <a:t>Ö </a:t>
                      </a:r>
                      <a:endParaRPr lang="en-US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Symbol" panose="05050102010706020507" pitchFamily="18" charset="2"/>
                        </a:rPr>
                        <a:t>´ </a:t>
                      </a:r>
                      <a:endParaRPr lang="en-US"/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Helvetica,Arial"/>
                        </a:rPr>
                        <a:t>mzt</a:t>
                      </a:r>
                      <a:endParaRPr lang="en-US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Symbol" panose="05050102010706020507" pitchFamily="18" charset="2"/>
                        </a:rPr>
                        <a:t>´ </a:t>
                      </a:r>
                      <a:endParaRPr lang="en-US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ymbol" panose="05050102010706020507" pitchFamily="18" charset="2"/>
                        </a:rPr>
                        <a:t>´ </a:t>
                      </a:r>
                      <a:endParaRPr lang="en-US" dirty="0"/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981973"/>
              </p:ext>
            </p:extLst>
          </p:nvPr>
        </p:nvGraphicFramePr>
        <p:xfrm>
          <a:off x="1264118" y="4642803"/>
          <a:ext cx="60960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47486"/>
                <a:gridCol w="1761423"/>
                <a:gridCol w="178709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Helvetica,Arial"/>
                        </a:rPr>
                        <a:t>Syntax</a:t>
                      </a:r>
                      <a:endParaRPr lang="en-US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Helvetica,Arial"/>
                        </a:rPr>
                        <a:t>Semantics</a:t>
                      </a:r>
                      <a:endParaRPr lang="en-US"/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Helvetica,Arial"/>
                        </a:rPr>
                        <a:t>The boy hit the ball.</a:t>
                      </a:r>
                      <a:endParaRPr lang="en-US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Symbol" panose="05050102010706020507" pitchFamily="18" charset="2"/>
                        </a:rPr>
                        <a:t>Ö </a:t>
                      </a:r>
                      <a:endParaRPr lang="en-US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Symbol" panose="05050102010706020507" pitchFamily="18" charset="2"/>
                        </a:rPr>
                        <a:t>Ö </a:t>
                      </a:r>
                      <a:endParaRPr lang="en-US"/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Helvetica,Arial"/>
                        </a:rPr>
                        <a:t>The car ate the apple.</a:t>
                      </a:r>
                      <a:endParaRPr lang="en-US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Symbol" panose="05050102010706020507" pitchFamily="18" charset="2"/>
                        </a:rPr>
                        <a:t>Ö </a:t>
                      </a:r>
                      <a:endParaRPr lang="en-US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Symbol" panose="05050102010706020507" pitchFamily="18" charset="2"/>
                        </a:rPr>
                        <a:t>´ </a:t>
                      </a:r>
                      <a:endParaRPr lang="en-US"/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Helvetica,Arial"/>
                        </a:rPr>
                        <a:t>Jump green in of the.</a:t>
                      </a:r>
                      <a:endParaRPr lang="en-US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Symbol" panose="05050102010706020507" pitchFamily="18" charset="2"/>
                        </a:rPr>
                        <a:t>´ </a:t>
                      </a:r>
                      <a:endParaRPr lang="en-US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ymbol" panose="05050102010706020507" pitchFamily="18" charset="2"/>
                        </a:rPr>
                        <a:t>´ </a:t>
                      </a:r>
                      <a:endParaRPr lang="en-US" dirty="0"/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44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And Static Semantics In 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73" y="1917834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Static semantic rules apply to both the lexical and textual levels of the language</a:t>
            </a:r>
          </a:p>
          <a:p>
            <a:r>
              <a:rPr lang="en-US" dirty="0" smtClean="0"/>
              <a:t>The semantic analyzer relies on the symbol table to check static semantic rules</a:t>
            </a:r>
          </a:p>
          <a:p>
            <a:r>
              <a:rPr lang="en-US" dirty="0" smtClean="0"/>
              <a:t>The line between syntax and static semantics is not a sharp one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8790985"/>
              </p:ext>
            </p:extLst>
          </p:nvPr>
        </p:nvGraphicFramePr>
        <p:xfrm>
          <a:off x="370573" y="1783080"/>
          <a:ext cx="82296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,Arial"/>
                        </a:rPr>
                        <a:t>Syntax</a:t>
                      </a:r>
                      <a:endParaRPr lang="en-US" dirty="0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Helvetica,Arial"/>
                        </a:rPr>
                        <a:t>Semantics</a:t>
                      </a:r>
                      <a:endParaRPr lang="en-US"/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,Arial"/>
                        </a:rPr>
                        <a:t>Lexical Level</a:t>
                      </a:r>
                      <a:endParaRPr lang="en-US" dirty="0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,Arial"/>
                        </a:rPr>
                        <a:t>Invalid Token</a:t>
                      </a:r>
                      <a:endParaRPr lang="en-US" dirty="0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Helvetica,Arial"/>
                        </a:rPr>
                        <a:t>Undefined Variable</a:t>
                      </a:r>
                      <a:endParaRPr lang="en-US"/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,Arial"/>
                        </a:rPr>
                        <a:t>Textual Level</a:t>
                      </a:r>
                      <a:endParaRPr lang="en-US" dirty="0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,Arial"/>
                        </a:rPr>
                        <a:t>Missing Semicolon</a:t>
                      </a:r>
                      <a:endParaRPr lang="en-US" dirty="0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,Arial"/>
                        </a:rPr>
                        <a:t>Type Mismatch</a:t>
                      </a:r>
                      <a:endParaRPr lang="en-US" dirty="0"/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12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Semantic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 rules</a:t>
            </a:r>
          </a:p>
          <a:p>
            <a:pPr lvl="1"/>
            <a:r>
              <a:rPr lang="en-US" dirty="0" smtClean="0"/>
              <a:t>Exit statements can only be inside loops</a:t>
            </a:r>
          </a:p>
          <a:p>
            <a:r>
              <a:rPr lang="en-US" dirty="0" smtClean="0"/>
              <a:t>Type checking rules</a:t>
            </a:r>
          </a:p>
          <a:p>
            <a:pPr lvl="1"/>
            <a:r>
              <a:rPr lang="en-US" dirty="0" smtClean="0"/>
              <a:t>If statement expressions must be Boolean</a:t>
            </a:r>
          </a:p>
          <a:p>
            <a:r>
              <a:rPr lang="en-US" dirty="0" smtClean="0"/>
              <a:t>Category checking rules</a:t>
            </a:r>
          </a:p>
          <a:p>
            <a:pPr lvl="1"/>
            <a:r>
              <a:rPr lang="en-US" dirty="0" smtClean="0"/>
              <a:t>Name in assignment must be variable name</a:t>
            </a:r>
          </a:p>
          <a:p>
            <a:r>
              <a:rPr lang="en-US" dirty="0" smtClean="0"/>
              <a:t>Number checking rules</a:t>
            </a:r>
          </a:p>
          <a:p>
            <a:pPr lvl="1"/>
            <a:r>
              <a:rPr lang="en-US" dirty="0" smtClean="0"/>
              <a:t>Number of parameters and arguments match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2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symbols of a context-free grammar can be given attributes that are used to define some of the static semantic rules</a:t>
            </a:r>
          </a:p>
          <a:p>
            <a:r>
              <a:rPr lang="en-US" dirty="0" smtClean="0"/>
              <a:t>Type and category checking are most common examples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if_statement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 </a:t>
            </a:r>
            <a:r>
              <a:rPr lang="en-US" sz="2000" b="1" dirty="0" smtClean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smtClean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expression.type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BOOLEAN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Grammars</a:t>
            </a:r>
          </a:p>
        </p:txBody>
      </p:sp>
    </p:spTree>
    <p:extLst>
      <p:ext uri="{BB962C8B-B14F-4D97-AF65-F5344CB8AC3E}">
        <p14:creationId xmlns:p14="http://schemas.microsoft.com/office/powerpoint/2010/main" val="405521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Semantics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112" y="3168416"/>
            <a:ext cx="4295775" cy="336232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943485"/>
              </p:ext>
            </p:extLst>
          </p:nvPr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Language</a:t>
                      </a:r>
                      <a:r>
                        <a:rPr lang="en-US" baseline="0" dirty="0" smtClean="0"/>
                        <a:t> Level</a:t>
                      </a:r>
                      <a:r>
                        <a:rPr lang="en-US" dirty="0" smtClean="0"/>
                        <a:t>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Declarative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 Assignments, No </a:t>
                      </a:r>
                      <a:r>
                        <a:rPr lang="en-US" dirty="0" err="1" smtClean="0"/>
                        <a:t>Gotos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Structured Imperative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Assignments, No </a:t>
                      </a:r>
                      <a:r>
                        <a:rPr lang="en-US" dirty="0" err="1" smtClean="0"/>
                        <a:t>Gotos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Unstructured Imperative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Assignments, </a:t>
                      </a:r>
                      <a:r>
                        <a:rPr lang="en-US" dirty="0" err="1" smtClean="0"/>
                        <a:t>Gotos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8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Defining meaning with a linear language</a:t>
            </a:r>
          </a:p>
          <a:p>
            <a:pPr lvl="1"/>
            <a:r>
              <a:rPr lang="en-US" dirty="0" smtClean="0"/>
              <a:t> Assignment statements</a:t>
            </a:r>
          </a:p>
          <a:p>
            <a:pPr marL="457200" lvl="1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</a:p>
          <a:p>
            <a:pPr marL="457200" lvl="1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x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unary_operator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</a:p>
          <a:p>
            <a:pPr marL="457200" lvl="1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x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binary_operator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</a:t>
            </a:r>
          </a:p>
          <a:p>
            <a:pPr lvl="1"/>
            <a:r>
              <a:rPr lang="en-US" dirty="0" smtClean="0"/>
              <a:t>Transfer of control statements</a:t>
            </a:r>
          </a:p>
          <a:p>
            <a:pPr marL="457200" lvl="1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x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relational_operator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goto L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¬x goto L</a:t>
            </a: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goto L</a:t>
            </a:r>
          </a:p>
          <a:p>
            <a:pPr lvl="1"/>
            <a:r>
              <a:rPr lang="en-US" dirty="0" smtClean="0"/>
              <a:t>Input / output statements</a:t>
            </a:r>
          </a:p>
          <a:p>
            <a:pPr lvl="1"/>
            <a:r>
              <a:rPr lang="en-US" dirty="0" smtClean="0"/>
              <a:t>Call and return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7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Statement Meaning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statement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while statement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203217"/>
              </p:ext>
            </p:extLst>
          </p:nvPr>
        </p:nvGraphicFramePr>
        <p:xfrm>
          <a:off x="1398872" y="2244022"/>
          <a:ext cx="609600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048000"/>
                <a:gridCol w="3048000"/>
              </a:tblGrid>
              <a:tr h="1461703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B then S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else S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461963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if ¬B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goto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L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br>
                        <a:rPr lang="en-US" sz="18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S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defTabSz="461963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goto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L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defTabSz="461963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L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	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b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L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...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762571"/>
              </p:ext>
            </p:extLst>
          </p:nvPr>
        </p:nvGraphicFramePr>
        <p:xfrm>
          <a:off x="1398872" y="4772417"/>
          <a:ext cx="6096000" cy="1188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while B do S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461963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 	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¬B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goto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L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defTabSz="461963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S</a:t>
                      </a:r>
                    </a:p>
                    <a:p>
                      <a:pPr defTabSz="461963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goto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L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defTabSz="461963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...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23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 defTabSz="45720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PROGRAM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TriangularNumbers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(Input, Output);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Value, Index, Sum, Formula: Integer;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Readln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(Value);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Sum := 0;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FOR Index := 1 TO Value DO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Sum := Sum + Value;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Formula := (Value * (Value - 1)) / 2;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Writeln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(Sum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Formula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END.</a:t>
            </a:r>
          </a:p>
          <a:p>
            <a:pPr marL="0" indent="0" defTabSz="457200">
              <a:buNone/>
            </a:pPr>
            <a:endParaRPr lang="en-US" sz="20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83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90569"/>
            <a:ext cx="8062331" cy="6573644"/>
          </a:xfrm>
        </p:spPr>
        <p:txBody>
          <a:bodyPr/>
          <a:lstStyle/>
          <a:p>
            <a:pPr marL="0" indent="0">
              <a:buNone/>
              <a:tabLst>
                <a:tab pos="682625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get(Value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  <a:tabLst>
                <a:tab pos="682625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	Sum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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0</a:t>
            </a:r>
          </a:p>
          <a:p>
            <a:pPr marL="0" indent="0">
              <a:buNone/>
              <a:tabLst>
                <a:tab pos="682625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	Index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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  <a:tabLst>
                <a:tab pos="682625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S1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	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if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Index &gt; Value goto S2</a:t>
            </a:r>
          </a:p>
          <a:p>
            <a:pPr marL="0" indent="0">
              <a:buNone/>
              <a:tabLst>
                <a:tab pos="682625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	Sum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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Sum + Value</a:t>
            </a:r>
          </a:p>
          <a:p>
            <a:pPr marL="0" indent="0">
              <a:buNone/>
              <a:tabLst>
                <a:tab pos="682625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	Index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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Index + 1</a:t>
            </a:r>
          </a:p>
          <a:p>
            <a:pPr marL="0" indent="0">
              <a:buNone/>
              <a:tabLst>
                <a:tab pos="682625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goto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S1</a:t>
            </a:r>
          </a:p>
          <a:p>
            <a:pPr marL="0" indent="0">
              <a:buNone/>
              <a:tabLst>
                <a:tab pos="682625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S2:	t1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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Value - 1</a:t>
            </a:r>
          </a:p>
          <a:p>
            <a:pPr marL="0" indent="0">
              <a:buNone/>
              <a:tabLst>
                <a:tab pos="682625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	t2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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t1 * Value</a:t>
            </a:r>
          </a:p>
          <a:p>
            <a:pPr marL="0" indent="0">
              <a:buNone/>
              <a:tabLst>
                <a:tab pos="682625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	Formula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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t2 / 2</a:t>
            </a:r>
          </a:p>
          <a:p>
            <a:pPr marL="0" indent="0">
              <a:buNone/>
              <a:tabLst>
                <a:tab pos="682625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	put(Sum)</a:t>
            </a:r>
          </a:p>
          <a:p>
            <a:pPr marL="0" indent="0">
              <a:buNone/>
              <a:tabLst>
                <a:tab pos="682625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	put(Formula)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3204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Axiomatic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meaning using predicate calculus</a:t>
            </a:r>
          </a:p>
          <a:p>
            <a:r>
              <a:rPr lang="en-US" dirty="0" smtClean="0"/>
              <a:t>Used to prove programs are correct</a:t>
            </a:r>
          </a:p>
          <a:p>
            <a:r>
              <a:rPr lang="en-US" dirty="0" smtClean="0"/>
              <a:t>The meaning of program S is {</a:t>
            </a:r>
            <a:r>
              <a:rPr lang="en-US" dirty="0"/>
              <a:t>P} S {Q</a:t>
            </a:r>
            <a:r>
              <a:rPr lang="en-US" dirty="0" smtClean="0"/>
              <a:t>}</a:t>
            </a:r>
          </a:p>
          <a:p>
            <a:pPr lvl="1"/>
            <a:r>
              <a:rPr lang="en-US" dirty="0"/>
              <a:t>P Precondition</a:t>
            </a:r>
          </a:p>
          <a:p>
            <a:pPr lvl="1"/>
            <a:r>
              <a:rPr lang="en-US" dirty="0"/>
              <a:t>S Program</a:t>
            </a:r>
          </a:p>
          <a:p>
            <a:pPr lvl="1"/>
            <a:r>
              <a:rPr lang="en-US" dirty="0"/>
              <a:t>Q Postcondition</a:t>
            </a:r>
          </a:p>
          <a:p>
            <a:r>
              <a:rPr lang="en-US" dirty="0" smtClean="0"/>
              <a:t>A program is correct if whenever P is true, and </a:t>
            </a:r>
            <a:r>
              <a:rPr lang="en-US" dirty="0"/>
              <a:t>S is </a:t>
            </a:r>
            <a:r>
              <a:rPr lang="en-US" dirty="0" smtClean="0"/>
              <a:t>executed, Q is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4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Parsing Strategy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800000"/>
                </a:solidFill>
              </a:rPr>
              <a:t>One </a:t>
            </a:r>
            <a:r>
              <a:rPr lang="en-US" altLang="en-US" dirty="0" smtClean="0">
                <a:solidFill>
                  <a:srgbClr val="800000"/>
                </a:solidFill>
              </a:rPr>
              <a:t>method per </a:t>
            </a:r>
            <a:r>
              <a:rPr lang="en-US" altLang="en-US" dirty="0">
                <a:solidFill>
                  <a:srgbClr val="800000"/>
                </a:solidFill>
              </a:rPr>
              <a:t>production</a:t>
            </a:r>
          </a:p>
          <a:p>
            <a:r>
              <a:rPr lang="en-US" altLang="en-US" smtClean="0"/>
              <a:t>Methods </a:t>
            </a:r>
            <a:r>
              <a:rPr lang="en-US" altLang="en-US" dirty="0"/>
              <a:t>return true for successful parsing and false for syntax errors</a:t>
            </a:r>
          </a:p>
          <a:p>
            <a:r>
              <a:rPr lang="en-US" altLang="en-US" dirty="0"/>
              <a:t>Each token in a production must be verified and the next token obtained</a:t>
            </a:r>
          </a:p>
          <a:p>
            <a:r>
              <a:rPr lang="en-US" altLang="en-US" dirty="0"/>
              <a:t>Each nonterminal in a production generates a call to the method that parses that nonterminal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2068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Axiomatic Statement Meanings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2420"/>
            <a:ext cx="8229600" cy="4525963"/>
          </a:xfrm>
        </p:spPr>
        <p:txBody>
          <a:bodyPr/>
          <a:lstStyle/>
          <a:p>
            <a:r>
              <a:rPr lang="en-US" dirty="0" smtClean="0"/>
              <a:t>Inference </a:t>
            </a:r>
            <a:r>
              <a:rPr lang="en-US" dirty="0"/>
              <a:t>rules </a:t>
            </a:r>
            <a:r>
              <a:rPr lang="en-US" dirty="0" smtClean="0"/>
              <a:t>define statement meaning</a:t>
            </a:r>
          </a:p>
          <a:p>
            <a:pPr lvl="1"/>
            <a:r>
              <a:rPr lang="en-US" dirty="0" smtClean="0"/>
              <a:t>if statement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while statement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 in while statement is the loop invariant</a:t>
            </a:r>
          </a:p>
          <a:p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863779"/>
              </p:ext>
            </p:extLst>
          </p:nvPr>
        </p:nvGraphicFramePr>
        <p:xfrm>
          <a:off x="1321870" y="2869581"/>
          <a:ext cx="6096000" cy="64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{P </a:t>
                      </a:r>
                      <a:r>
                        <a:rPr lang="en-US" sz="18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sz="18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B} S</a:t>
                      </a:r>
                      <a:r>
                        <a:rPr lang="en-US" sz="1800" b="1" u="sng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{Q}, {P  </a:t>
                      </a:r>
                      <a:r>
                        <a:rPr lang="en-US" sz="18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sz="18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¬B} S</a:t>
                      </a:r>
                      <a:r>
                        <a:rPr lang="en-US" sz="1800" b="1" u="sng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{Q}</a:t>
                      </a:r>
                      <a:endParaRPr lang="en-US" u="sng" dirty="0" smtClean="0"/>
                    </a:p>
                    <a:p>
                      <a:pPr algn="ctr"/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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{P} if B then S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else S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{Q}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580042"/>
              </p:ext>
            </p:extLst>
          </p:nvPr>
        </p:nvGraphicFramePr>
        <p:xfrm>
          <a:off x="1321870" y="4476782"/>
          <a:ext cx="6096000" cy="64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{P </a:t>
                      </a:r>
                      <a:r>
                        <a:rPr lang="en-US" sz="18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sz="18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B} S {P}         _       </a:t>
                      </a:r>
                      <a:r>
                        <a:rPr lang="en-US" sz="1800" b="1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</a:t>
                      </a:r>
                      <a:endParaRPr lang="en-US" u="sng" dirty="0" smtClean="0"/>
                    </a:p>
                    <a:p>
                      <a:pPr algn="ctr"/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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{P} while B do S {P </a:t>
                      </a:r>
                      <a:r>
                        <a:rPr lang="en-US" sz="1800" b="1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sz="1800" b="1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¬B}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68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240986" cy="6573644"/>
          </a:xfrm>
        </p:spPr>
        <p:txBody>
          <a:bodyPr/>
          <a:lstStyle/>
          <a:p>
            <a:pPr marL="0" indent="0">
              <a:buNone/>
              <a:tabLst>
                <a:tab pos="461963" algn="l"/>
                <a:tab pos="9144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PROCEDURE Division(Dividend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{d</a:t>
            </a:r>
            <a:r>
              <a:rPr lang="en-US" sz="2000" b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}, Divisor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{d</a:t>
            </a:r>
            <a:r>
              <a:rPr lang="en-US" sz="2000" b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}: Integer; </a:t>
            </a:r>
          </a:p>
          <a:p>
            <a:pPr marL="0" indent="0">
              <a:buNone/>
              <a:tabLst>
                <a:tab pos="461963" algn="l"/>
                <a:tab pos="9144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VAR Quotient {q}, Remainder {r}: Integer);</a:t>
            </a:r>
          </a:p>
          <a:p>
            <a:pPr marL="0" indent="0">
              <a:buNone/>
              <a:tabLst>
                <a:tab pos="461963" algn="l"/>
                <a:tab pos="9144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BEGIN { P</a:t>
            </a:r>
            <a:r>
              <a:rPr lang="en-US" sz="2000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: (d</a:t>
            </a:r>
            <a:r>
              <a:rPr lang="en-US" sz="2000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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0)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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(d</a:t>
            </a:r>
            <a:r>
              <a:rPr lang="en-US" sz="2000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&gt; 0) }</a:t>
            </a:r>
          </a:p>
          <a:p>
            <a:pPr marL="0" indent="0">
              <a:buNone/>
              <a:tabLst>
                <a:tab pos="461963" algn="l"/>
                <a:tab pos="9144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Quotient := 0;</a:t>
            </a:r>
          </a:p>
          <a:p>
            <a:pPr marL="0" indent="0">
              <a:buNone/>
              <a:tabLst>
                <a:tab pos="461963" algn="l"/>
                <a:tab pos="9144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{ P</a:t>
            </a:r>
            <a:r>
              <a:rPr lang="en-US" sz="2000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: (0 = q * d</a:t>
            </a:r>
            <a:r>
              <a:rPr lang="en-US" sz="2000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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(d</a:t>
            </a:r>
            <a:r>
              <a:rPr lang="en-US" sz="2000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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0)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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(d</a:t>
            </a:r>
            <a:r>
              <a:rPr lang="en-US" sz="2000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&gt; 0) }</a:t>
            </a:r>
          </a:p>
          <a:p>
            <a:pPr marL="0" indent="0">
              <a:buNone/>
              <a:tabLst>
                <a:tab pos="461963" algn="l"/>
                <a:tab pos="9144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Remainder := Dividend;</a:t>
            </a:r>
          </a:p>
          <a:p>
            <a:pPr marL="0" indent="0">
              <a:buNone/>
              <a:tabLst>
                <a:tab pos="461963" algn="l"/>
                <a:tab pos="9144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{ P</a:t>
            </a:r>
            <a:r>
              <a:rPr lang="en-US" sz="2000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: (d</a:t>
            </a:r>
            <a:r>
              <a:rPr lang="en-US" sz="2000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q * d</a:t>
            </a:r>
            <a:r>
              <a:rPr lang="en-US" sz="2000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+ r)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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(r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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0)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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(d</a:t>
            </a:r>
            <a:r>
              <a:rPr lang="en-US" sz="2000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&gt; 0) }</a:t>
            </a:r>
          </a:p>
          <a:p>
            <a:pPr marL="0" indent="0">
              <a:buNone/>
              <a:tabLst>
                <a:tab pos="461963" algn="l"/>
                <a:tab pos="9144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WHILE Remainder &gt;= Divisor { B } DO</a:t>
            </a:r>
          </a:p>
          <a:p>
            <a:pPr marL="0" indent="0">
              <a:buNone/>
              <a:tabLst>
                <a:tab pos="461963" algn="l"/>
                <a:tab pos="9144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{ P</a:t>
            </a:r>
            <a:r>
              <a:rPr lang="en-US" sz="2000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: (d</a:t>
            </a:r>
            <a:r>
              <a:rPr lang="en-US" sz="2000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q * d</a:t>
            </a:r>
            <a:r>
              <a:rPr lang="en-US" sz="2000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+ r)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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(r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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r>
              <a:rPr lang="en-US" sz="2000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&gt; 0) }</a:t>
            </a:r>
          </a:p>
          <a:p>
            <a:pPr marL="0" indent="0">
              <a:buNone/>
              <a:tabLst>
                <a:tab pos="461963" algn="l"/>
                <a:tab pos="9144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BEGIN</a:t>
            </a:r>
          </a:p>
          <a:p>
            <a:pPr marL="0" indent="0">
              <a:buNone/>
              <a:tabLst>
                <a:tab pos="461963" algn="l"/>
                <a:tab pos="9144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   Remainder := Remainder - Divisor;</a:t>
            </a:r>
          </a:p>
          <a:p>
            <a:pPr marL="0" indent="0">
              <a:buNone/>
              <a:tabLst>
                <a:tab pos="461963" algn="l"/>
                <a:tab pos="9144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   { P</a:t>
            </a:r>
            <a:r>
              <a:rPr lang="en-US" sz="2000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: (d</a:t>
            </a:r>
            <a:r>
              <a:rPr lang="en-US" sz="2000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(q + 1) * d</a:t>
            </a:r>
            <a:r>
              <a:rPr lang="en-US" sz="2000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+ r ))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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b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       (r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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0)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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(d</a:t>
            </a:r>
            <a:r>
              <a:rPr lang="en-US" sz="2000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&gt; 0) }</a:t>
            </a:r>
          </a:p>
          <a:p>
            <a:pPr marL="0" indent="0">
              <a:buNone/>
              <a:tabLst>
                <a:tab pos="461963" algn="l"/>
                <a:tab pos="9144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   Quotient := Quotient + 1</a:t>
            </a:r>
          </a:p>
          <a:p>
            <a:pPr marL="0" indent="0">
              <a:buNone/>
              <a:tabLst>
                <a:tab pos="461963" algn="l"/>
                <a:tab pos="9144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    {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r>
              <a:rPr lang="en-US" sz="2000" b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 (d</a:t>
            </a:r>
            <a:r>
              <a:rPr lang="en-US" sz="2000" b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q * d</a:t>
            </a:r>
            <a:r>
              <a:rPr lang="en-US" sz="2000" b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+ r)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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(r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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0)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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(d</a:t>
            </a:r>
            <a:r>
              <a:rPr lang="en-US" sz="2000" b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&gt; 0) }</a:t>
            </a:r>
          </a:p>
          <a:p>
            <a:pPr marL="0" indent="0">
              <a:buNone/>
              <a:tabLst>
                <a:tab pos="461963" algn="l"/>
                <a:tab pos="9144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END</a:t>
            </a:r>
          </a:p>
          <a:p>
            <a:pPr marL="0" indent="0">
              <a:buNone/>
              <a:tabLst>
                <a:tab pos="461963" algn="l"/>
                <a:tab pos="9144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END; { P</a:t>
            </a:r>
            <a:r>
              <a:rPr lang="en-US" sz="2000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: (d</a:t>
            </a:r>
            <a:r>
              <a:rPr lang="en-US" sz="2000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q * d</a:t>
            </a:r>
            <a:r>
              <a:rPr lang="en-US" sz="2000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+ r)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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(d</a:t>
            </a:r>
            <a:r>
              <a:rPr lang="en-US" sz="2000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&gt; r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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0) }</a:t>
            </a:r>
          </a:p>
          <a:p>
            <a:pPr marL="0" indent="0" defTabSz="457200">
              <a:buNone/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3319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Denotational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Defining program meanings using functions (lambda calculus)</a:t>
            </a:r>
          </a:p>
          <a:p>
            <a:r>
              <a:rPr lang="en-US" dirty="0" smtClean="0"/>
              <a:t>The meaning of a program is defined by the function that maps the input as domain to the output as co-domain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316" y="4379896"/>
            <a:ext cx="39433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3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Denotational Statement Meanings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Second order functions define meaning</a:t>
            </a:r>
          </a:p>
          <a:p>
            <a:pPr lvl="1"/>
            <a:r>
              <a:rPr lang="en-US" b="1" dirty="0"/>
              <a:t>if</a:t>
            </a:r>
            <a:r>
              <a:rPr lang="en-US" dirty="0"/>
              <a:t> B </a:t>
            </a:r>
            <a:r>
              <a:rPr lang="en-US" b="1" dirty="0"/>
              <a:t>then</a:t>
            </a:r>
            <a:r>
              <a:rPr lang="en-US" dirty="0"/>
              <a:t> S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b="1" dirty="0"/>
              <a:t>else</a:t>
            </a:r>
            <a:r>
              <a:rPr lang="en-US" dirty="0"/>
              <a:t> </a:t>
            </a:r>
            <a:r>
              <a:rPr lang="en-US" b="1" dirty="0" smtClean="0"/>
              <a:t>S</a:t>
            </a:r>
            <a:r>
              <a:rPr lang="en-US" baseline="-25000" dirty="0" smtClean="0"/>
              <a:t>2</a:t>
            </a:r>
          </a:p>
          <a:p>
            <a:pPr lvl="1"/>
            <a:endParaRPr lang="en-US" baseline="-25000" dirty="0"/>
          </a:p>
          <a:p>
            <a:pPr lvl="1"/>
            <a:endParaRPr lang="en-US" baseline="-25000" dirty="0" smtClean="0"/>
          </a:p>
          <a:p>
            <a:pPr lvl="1"/>
            <a:endParaRPr lang="en-US" baseline="-25000" dirty="0"/>
          </a:p>
          <a:p>
            <a:pPr lvl="1"/>
            <a:r>
              <a:rPr lang="en-US" b="1" dirty="0"/>
              <a:t>while</a:t>
            </a:r>
            <a:r>
              <a:rPr lang="en-US" dirty="0"/>
              <a:t> B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dirty="0" smtClean="0"/>
              <a:t>S</a:t>
            </a:r>
          </a:p>
          <a:p>
            <a:pPr lvl="1"/>
            <a:endParaRPr lang="en-US" baseline="-25000" dirty="0"/>
          </a:p>
          <a:p>
            <a:pPr lvl="1"/>
            <a:endParaRPr lang="en-US" baseline="-25000" dirty="0" smtClean="0"/>
          </a:p>
          <a:p>
            <a:pPr lvl="1"/>
            <a:endParaRPr lang="en-US" baseline="-25000" dirty="0"/>
          </a:p>
          <a:p>
            <a:r>
              <a:rPr lang="en-US" dirty="0"/>
              <a:t>Main creates the state from the input and extracts the output from the final state</a:t>
            </a:r>
            <a:endParaRPr lang="en-US" baseline="-25000" dirty="0"/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90625"/>
              </p:ext>
            </p:extLst>
          </p:nvPr>
        </p:nvGraphicFramePr>
        <p:xfrm>
          <a:off x="1292993" y="2879049"/>
          <a:ext cx="6096000" cy="64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68944"/>
                <a:gridCol w="5127056"/>
              </a:tblGrid>
              <a:tr h="612299">
                <a:tc>
                  <a:txBody>
                    <a:bodyPr/>
                    <a:lstStyle/>
                    <a:p>
                      <a:r>
                        <a:rPr lang="en-US" dirty="0" smtClean="0"/>
                        <a:t>I(s) = </a:t>
                      </a:r>
                      <a:r>
                        <a:rPr lang="en-US" sz="3200" dirty="0" smtClean="0"/>
                        <a:t>{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Helvetica,Arial"/>
                        </a:rPr>
                        <a:t>S</a:t>
                      </a:r>
                      <a:r>
                        <a:rPr lang="en-US" baseline="-25000" dirty="0" smtClean="0">
                          <a:latin typeface="Helvetica,Arial"/>
                        </a:rPr>
                        <a:t>1</a:t>
                      </a:r>
                      <a:r>
                        <a:rPr lang="en-US" dirty="0" smtClean="0">
                          <a:latin typeface="Helvetica,Arial"/>
                        </a:rPr>
                        <a:t> (s), if B (s)</a:t>
                      </a:r>
                      <a:br>
                        <a:rPr lang="en-US" dirty="0" smtClean="0">
                          <a:latin typeface="Helvetica,Arial"/>
                        </a:rPr>
                      </a:br>
                      <a:r>
                        <a:rPr lang="en-US" dirty="0" smtClean="0">
                          <a:latin typeface="Helvetica,Arial"/>
                        </a:rPr>
                        <a:t>S</a:t>
                      </a:r>
                      <a:r>
                        <a:rPr lang="en-US" baseline="-25000" dirty="0" smtClean="0">
                          <a:latin typeface="Helvetica,Arial"/>
                        </a:rPr>
                        <a:t>2</a:t>
                      </a:r>
                      <a:r>
                        <a:rPr lang="en-US" dirty="0" smtClean="0">
                          <a:latin typeface="Helvetica,Arial"/>
                        </a:rPr>
                        <a:t> (s), otherwise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202744"/>
              </p:ext>
            </p:extLst>
          </p:nvPr>
        </p:nvGraphicFramePr>
        <p:xfrm>
          <a:off x="1292993" y="4427138"/>
          <a:ext cx="6096000" cy="64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32573"/>
                <a:gridCol w="496342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W(s) = </a:t>
                      </a:r>
                      <a:r>
                        <a:rPr lang="en-US" sz="3200" dirty="0" smtClean="0"/>
                        <a:t>{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 ° S (s), if B (s)</a:t>
                      </a:r>
                      <a:b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s, otherwise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83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FUNCTION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Fibonacci(Value: Integer): Integer;</a:t>
            </a:r>
          </a:p>
          <a:p>
            <a:pPr marL="0" indent="0"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Index, Previous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Current, Next: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Integer;</a:t>
            </a:r>
          </a:p>
          <a:p>
            <a:pPr marL="0" indent="0"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Previous := 0;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Current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:=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1;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FOR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Index :=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1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TO Value DO</a:t>
            </a:r>
          </a:p>
          <a:p>
            <a:pPr marL="0" indent="0"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</a:p>
          <a:p>
            <a:pPr marL="0" indent="0"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    Next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:=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Previous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+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Current;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    Previous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:=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Current;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    Current := Next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END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Fibonacci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:=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Previous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END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  <a:tabLst>
                <a:tab pos="461963" algn="l"/>
                <a:tab pos="9144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9502" y="5356046"/>
            <a:ext cx="60013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260475" algn="l"/>
              </a:tabLst>
            </a:pPr>
            <a:r>
              <a:rPr lang="en-US" sz="2000" b="1" dirty="0" smtClean="0">
                <a:latin typeface="Consolas" panose="020B0609020204030204" pitchFamily="49" charset="0"/>
              </a:rPr>
              <a:t>	0 if n = 0</a:t>
            </a:r>
            <a:br>
              <a:rPr lang="en-US" sz="2000" b="1" dirty="0" smtClean="0">
                <a:latin typeface="Consolas" panose="020B0609020204030204" pitchFamily="49" charset="0"/>
              </a:rPr>
            </a:br>
            <a:r>
              <a:rPr lang="en-US" sz="2000" b="1" i="1" dirty="0" smtClean="0">
                <a:latin typeface="Consolas" panose="020B0609020204030204" pitchFamily="49" charset="0"/>
              </a:rPr>
              <a:t>f</a:t>
            </a:r>
            <a:r>
              <a:rPr lang="en-US" sz="2000" b="1" dirty="0" smtClean="0">
                <a:latin typeface="Consolas" panose="020B0609020204030204" pitchFamily="49" charset="0"/>
              </a:rPr>
              <a:t>(n) = 	1 if n = 1</a:t>
            </a:r>
            <a:br>
              <a:rPr lang="en-US" sz="2000" b="1" dirty="0" smtClean="0">
                <a:latin typeface="Consolas" panose="020B0609020204030204" pitchFamily="49" charset="0"/>
              </a:rPr>
            </a:br>
            <a:r>
              <a:rPr lang="en-US" sz="2000" b="1" dirty="0" smtClean="0">
                <a:latin typeface="Consolas" panose="020B0609020204030204" pitchFamily="49" charset="0"/>
              </a:rPr>
              <a:t>	</a:t>
            </a:r>
            <a:r>
              <a:rPr lang="en-US" sz="2000" b="1" i="1" dirty="0" smtClean="0">
                <a:latin typeface="Consolas" panose="020B0609020204030204" pitchFamily="49" charset="0"/>
              </a:rPr>
              <a:t>f</a:t>
            </a:r>
            <a:r>
              <a:rPr lang="en-US" sz="2000" b="1" dirty="0" smtClean="0">
                <a:latin typeface="Consolas" panose="020B0609020204030204" pitchFamily="49" charset="0"/>
              </a:rPr>
              <a:t>(n - 1 ) + </a:t>
            </a:r>
            <a:r>
              <a:rPr lang="en-US" sz="2000" b="1" i="1" dirty="0" smtClean="0">
                <a:latin typeface="Consolas" panose="020B0609020204030204" pitchFamily="49" charset="0"/>
              </a:rPr>
              <a:t>f</a:t>
            </a:r>
            <a:r>
              <a:rPr lang="en-US" sz="2000" b="1" dirty="0" smtClean="0">
                <a:latin typeface="Consolas" panose="020B0609020204030204" pitchFamily="49" charset="0"/>
              </a:rPr>
              <a:t>(n - 2) otherwise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29732" y="5448378"/>
            <a:ext cx="2951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nsolas" panose="020B0609020204030204" pitchFamily="49" charset="0"/>
              </a:rPr>
              <a:t>{</a:t>
            </a:r>
            <a:endParaRPr lang="en-US" sz="4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67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890588" y="1373188"/>
            <a:ext cx="66159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err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while_statement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b="1" dirty="0" smtClean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WHILE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b="1" dirty="0" smtClean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altLang="en-US" b="1" dirty="0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expression</a:t>
            </a:r>
            <a:r>
              <a:rPr lang="en-US" altLang="en-US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statement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Parsing a </a:t>
            </a:r>
            <a:r>
              <a:rPr lang="en-US" altLang="en-US" b="1">
                <a:latin typeface="Courier New" panose="02070309020205020404" pitchFamily="49" charset="0"/>
              </a:rPr>
              <a:t>while</a:t>
            </a:r>
            <a:r>
              <a:rPr lang="en-US" altLang="en-US"/>
              <a:t> Statement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890588" y="1742520"/>
            <a:ext cx="5262979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 err="1">
                <a:latin typeface="Courier New" panose="02070309020205020404" pitchFamily="49" charset="0"/>
              </a:rPr>
              <a:t>boolean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parseWhileStatement</a:t>
            </a:r>
            <a:r>
              <a:rPr lang="en-US" altLang="en-US" sz="2000" b="1" dirty="0">
                <a:latin typeface="Courier New" panose="02070309020205020404" pitchFamily="49" charset="0"/>
              </a:rPr>
              <a:t>() {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if (token == WHILE) {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token =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getNextToken</a:t>
            </a:r>
            <a:r>
              <a:rPr lang="en-US" altLang="en-US" sz="2000" b="1" dirty="0">
                <a:latin typeface="Courier New" panose="02070309020205020404" pitchFamily="49" charset="0"/>
              </a:rPr>
              <a:t>();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if (token == </a:t>
            </a:r>
            <a:r>
              <a:rPr lang="en-US" altLang="en-US" sz="2000" b="1" dirty="0"/>
              <a:t>'</a:t>
            </a:r>
            <a:r>
              <a:rPr lang="en-US" altLang="en-US" sz="2000" b="1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/>
              <a:t>'</a:t>
            </a:r>
            <a:r>
              <a:rPr lang="en-US" altLang="en-US" sz="2000" b="1" dirty="0">
                <a:latin typeface="Courier New" panose="02070309020205020404" pitchFamily="49" charset="0"/>
              </a:rPr>
              <a:t>) {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token =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getNextToken</a:t>
            </a:r>
            <a:r>
              <a:rPr lang="en-US" altLang="en-US" sz="2000" b="1" dirty="0">
                <a:latin typeface="Courier New" panose="02070309020205020404" pitchFamily="49" charset="0"/>
              </a:rPr>
              <a:t>();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if 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parseExpression</a:t>
            </a:r>
            <a:r>
              <a:rPr lang="en-US" altLang="en-US" sz="2000" b="1" dirty="0">
                <a:latin typeface="Courier New" panose="02070309020205020404" pitchFamily="49" charset="0"/>
              </a:rPr>
              <a:t>()) {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  if (token == </a:t>
            </a:r>
            <a:r>
              <a:rPr lang="en-US" altLang="en-US" sz="2000" b="1" dirty="0"/>
              <a:t>'</a:t>
            </a:r>
            <a:r>
              <a:rPr lang="en-US" altLang="en-US" sz="2000" b="1" dirty="0">
                <a:latin typeface="Courier New" panose="02070309020205020404" pitchFamily="49" charset="0"/>
              </a:rPr>
              <a:t>)</a:t>
            </a:r>
            <a:r>
              <a:rPr lang="en-US" altLang="en-US" sz="2000" b="1" dirty="0"/>
              <a:t>'</a:t>
            </a:r>
            <a:r>
              <a:rPr lang="en-US" altLang="en-US" sz="2000" b="1" dirty="0">
                <a:latin typeface="Courier New" panose="02070309020205020404" pitchFamily="49" charset="0"/>
              </a:rPr>
              <a:t>) {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    token =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getNextToken</a:t>
            </a:r>
            <a:r>
              <a:rPr lang="en-US" altLang="en-US" sz="2000" b="1" dirty="0">
                <a:latin typeface="Courier New" panose="02070309020205020404" pitchFamily="49" charset="0"/>
              </a:rPr>
              <a:t>();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      if 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parseStatement</a:t>
            </a:r>
            <a:r>
              <a:rPr lang="en-US" altLang="en-US" sz="2000" b="1" dirty="0">
                <a:latin typeface="Courier New" panose="02070309020205020404" pitchFamily="49" charset="0"/>
              </a:rPr>
              <a:t>())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        return true;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  }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}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}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}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return false;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  <a:p>
            <a:endParaRPr lang="en-US" altLang="en-US" sz="16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99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Productions with Multiple RHSs</a:t>
            </a:r>
            <a:endParaRPr lang="en-US" alt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800000"/>
                </a:solidFill>
              </a:rPr>
              <a:t>Methods for productions with multiple RHSs must choose the right one</a:t>
            </a:r>
          </a:p>
          <a:p>
            <a:r>
              <a:rPr lang="en-US" altLang="en-US"/>
              <a:t>The choice of which RHS is made by examining the first token</a:t>
            </a:r>
          </a:p>
          <a:p>
            <a:r>
              <a:rPr lang="en-US" altLang="en-US"/>
              <a:t>Each RHS must begin with a different token</a:t>
            </a:r>
          </a:p>
          <a:p>
            <a:r>
              <a:rPr lang="en-US" altLang="en-US"/>
              <a:t>Being able to choose based on the first token is called "one token look-ahead"</a:t>
            </a:r>
          </a:p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422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890588" y="1373188"/>
            <a:ext cx="307968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b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</a:b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US" altLang="en-US" b="1" dirty="0" err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if_statement</a:t>
            </a:r>
            <a:r>
              <a:rPr lang="en-US" altLang="en-US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|</a:t>
            </a:r>
            <a:r>
              <a:rPr lang="en-US" altLang="en-US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/>
            </a:r>
            <a:br>
              <a:rPr lang="en-US" altLang="en-US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</a:br>
            <a:r>
              <a:rPr lang="en-US" altLang="en-US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US" altLang="en-US" b="1" dirty="0" err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while_statement</a:t>
            </a:r>
            <a:r>
              <a:rPr lang="en-US" altLang="en-US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|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</a:br>
            <a:r>
              <a:rPr lang="en-US" altLang="en-US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US" altLang="en-US" b="1" dirty="0" err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for_statement</a:t>
            </a:r>
            <a:endParaRPr lang="en-US" altLang="en-US" b="1" dirty="0">
              <a:solidFill>
                <a:srgbClr val="990000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Parsing a </a:t>
            </a:r>
            <a:r>
              <a:rPr lang="en-US" altLang="en-US" b="1">
                <a:latin typeface="Courier New" panose="02070309020205020404" pitchFamily="49" charset="0"/>
              </a:rPr>
              <a:t>statement</a:t>
            </a:r>
            <a:endParaRPr lang="en-US" altLang="en-US"/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890588" y="2843024"/>
            <a:ext cx="5952974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b="1" dirty="0" err="1">
                <a:latin typeface="Courier New" panose="02070309020205020404" pitchFamily="49" charset="0"/>
              </a:rPr>
              <a:t>boolean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parseStatement</a:t>
            </a:r>
            <a:r>
              <a:rPr lang="en-US" altLang="en-US" sz="2000" b="1" dirty="0">
                <a:latin typeface="Courier New" panose="02070309020205020404" pitchFamily="49" charset="0"/>
              </a:rPr>
              <a:t>() {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if (token == IF)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return 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parseIfStatement</a:t>
            </a:r>
            <a:r>
              <a:rPr lang="en-US" altLang="en-US" sz="2000" b="1" dirty="0">
                <a:latin typeface="Courier New" panose="02070309020205020404" pitchFamily="49" charset="0"/>
              </a:rPr>
              <a:t>();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if </a:t>
            </a:r>
            <a:r>
              <a:rPr lang="en-US" altLang="en-US" sz="2000" b="1" dirty="0">
                <a:latin typeface="Courier New" panose="02070309020205020404" pitchFamily="49" charset="0"/>
              </a:rPr>
              <a:t>(token == WHILE)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return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parseWhileStatement</a:t>
            </a:r>
            <a:r>
              <a:rPr lang="en-US" altLang="en-US" sz="2000" b="1" dirty="0">
                <a:latin typeface="Courier New" panose="02070309020205020404" pitchFamily="49" charset="0"/>
              </a:rPr>
              <a:t>();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if </a:t>
            </a:r>
            <a:r>
              <a:rPr lang="en-US" altLang="en-US" sz="2000" b="1" dirty="0">
                <a:latin typeface="Courier New" panose="02070309020205020404" pitchFamily="49" charset="0"/>
              </a:rPr>
              <a:t>(token == FOR)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return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parseForStatement</a:t>
            </a:r>
            <a:r>
              <a:rPr lang="en-US" altLang="en-US" sz="2000" b="1" dirty="0">
                <a:latin typeface="Courier New" panose="02070309020205020404" pitchFamily="49" charset="0"/>
              </a:rPr>
              <a:t>();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return false;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  <a:p>
            <a:endParaRPr lang="en-US" altLang="en-US" sz="16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03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Non LL(1)Grammars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recursive or ambiguous grammars</a:t>
            </a:r>
          </a:p>
          <a:p>
            <a:r>
              <a:rPr lang="en-US" dirty="0"/>
              <a:t>No one token </a:t>
            </a:r>
            <a:r>
              <a:rPr lang="en-US" dirty="0" err="1"/>
              <a:t>lookahead</a:t>
            </a:r>
            <a:endParaRPr lang="en-US" dirty="0"/>
          </a:p>
          <a:p>
            <a:r>
              <a:rPr lang="en-US" dirty="0"/>
              <a:t>Parse tables have multiple entries</a:t>
            </a:r>
          </a:p>
          <a:p>
            <a:r>
              <a:rPr lang="en-US" dirty="0"/>
              <a:t>FIRST sets are not mutually disjoint</a:t>
            </a:r>
          </a:p>
          <a:p>
            <a:r>
              <a:rPr lang="en-US" dirty="0"/>
              <a:t>Some languages</a:t>
            </a:r>
            <a:br>
              <a:rPr lang="en-US" dirty="0"/>
            </a:br>
            <a:r>
              <a:rPr lang="en-US" dirty="0"/>
              <a:t>have no LL(1) </a:t>
            </a:r>
            <a:br>
              <a:rPr lang="en-US" dirty="0"/>
            </a:br>
            <a:r>
              <a:rPr lang="en-US" dirty="0"/>
              <a:t>grammar that</a:t>
            </a:r>
            <a:br>
              <a:rPr lang="en-US" dirty="0"/>
            </a:br>
            <a:r>
              <a:rPr lang="en-US" dirty="0"/>
              <a:t>defines them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092" y="4132948"/>
            <a:ext cx="37719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4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FIRST and FOLLOW Sets</a:t>
            </a:r>
            <a:endParaRPr lang="en-US" dirty="0" smtClean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858838" algn="l"/>
                <a:tab pos="4572000" algn="l"/>
              </a:tabLst>
            </a:pPr>
            <a:r>
              <a:rPr lang="en-US" altLang="en-US" dirty="0"/>
              <a:t>RHSs begin with terminals</a:t>
            </a:r>
          </a:p>
          <a:p>
            <a:pPr>
              <a:buFontTx/>
              <a:buNone/>
              <a:tabLst>
                <a:tab pos="858838" algn="l"/>
                <a:tab pos="4572000" algn="l"/>
              </a:tabLst>
            </a:pPr>
            <a:r>
              <a:rPr lang="en-US" altLang="en-US" sz="2000" b="1" dirty="0">
                <a:latin typeface="Courier New" panose="02070309020205020404" pitchFamily="49" charset="0"/>
              </a:rPr>
              <a:t>		A 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b</a:t>
            </a:r>
            <a:r>
              <a:rPr lang="en-US" alt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B</a:t>
            </a: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|</a:t>
            </a: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a</a:t>
            </a:r>
            <a:r>
              <a:rPr lang="en-US" alt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C</a:t>
            </a: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|</a:t>
            </a: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b</a:t>
            </a:r>
            <a:r>
              <a:rPr lang="en-US" alt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D</a:t>
            </a:r>
            <a:r>
              <a:rPr lang="en-US" alt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e</a:t>
            </a: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	</a:t>
            </a:r>
            <a:r>
              <a:rPr lang="en-US" altLang="en-US" sz="2000" b="1" dirty="0">
                <a:solidFill>
                  <a:srgbClr val="000066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{b}, {a}, {b}</a:t>
            </a:r>
            <a:endParaRPr lang="en-US" altLang="en-US" dirty="0">
              <a:solidFill>
                <a:srgbClr val="000066"/>
              </a:solidFill>
            </a:endParaRPr>
          </a:p>
          <a:p>
            <a:pPr>
              <a:tabLst>
                <a:tab pos="858838" algn="l"/>
                <a:tab pos="4572000" algn="l"/>
              </a:tabLst>
            </a:pPr>
            <a:r>
              <a:rPr lang="en-US" altLang="en-US" dirty="0"/>
              <a:t>RHS begins with nonterminal</a:t>
            </a:r>
          </a:p>
          <a:p>
            <a:pPr>
              <a:buFontTx/>
              <a:buNone/>
              <a:tabLst>
                <a:tab pos="858838" algn="l"/>
                <a:tab pos="4572000" algn="l"/>
              </a:tabLst>
            </a:pPr>
            <a:r>
              <a:rPr lang="en-US" altLang="en-US" sz="2000" b="1" dirty="0">
                <a:latin typeface="Courier New" panose="02070309020205020404" pitchFamily="49" charset="0"/>
              </a:rPr>
              <a:t>		A 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B</a:t>
            </a: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ac</a:t>
            </a: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|</a:t>
            </a: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a</a:t>
            </a:r>
            <a:r>
              <a:rPr lang="en-US" alt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C</a:t>
            </a: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|</a:t>
            </a: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b</a:t>
            </a:r>
            <a:r>
              <a:rPr lang="en-US" alt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D</a:t>
            </a:r>
            <a:r>
              <a:rPr lang="en-US" alt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e</a:t>
            </a: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	</a:t>
            </a:r>
            <a:r>
              <a:rPr lang="en-US" altLang="en-US" sz="2000" b="1" dirty="0">
                <a:solidFill>
                  <a:srgbClr val="000066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{</a:t>
            </a:r>
            <a:r>
              <a:rPr lang="en-US" altLang="en-US" sz="2000" b="1" dirty="0" err="1">
                <a:solidFill>
                  <a:srgbClr val="000066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c,d</a:t>
            </a:r>
            <a:r>
              <a:rPr lang="en-US" altLang="en-US" sz="2000" b="1" dirty="0">
                <a:solidFill>
                  <a:srgbClr val="000066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}, {a}, {b} </a:t>
            </a: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	</a:t>
            </a:r>
          </a:p>
          <a:p>
            <a:pPr>
              <a:buFontTx/>
              <a:buNone/>
              <a:tabLst>
                <a:tab pos="858838" algn="l"/>
                <a:tab pos="4572000" algn="l"/>
              </a:tabLst>
            </a:pP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B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c</a:t>
            </a:r>
            <a:r>
              <a:rPr lang="en-US" alt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C</a:t>
            </a: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| </a:t>
            </a:r>
            <a:r>
              <a:rPr lang="en-US" alt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d</a:t>
            </a:r>
            <a:r>
              <a:rPr lang="en-US" alt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C</a:t>
            </a:r>
            <a:r>
              <a:rPr lang="en-US" alt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a</a:t>
            </a: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	</a:t>
            </a:r>
            <a:r>
              <a:rPr lang="en-US" altLang="en-US" sz="2000" b="1" dirty="0">
                <a:solidFill>
                  <a:srgbClr val="000066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{c}{d}</a:t>
            </a:r>
          </a:p>
          <a:p>
            <a:pPr>
              <a:tabLst>
                <a:tab pos="858838" algn="l"/>
                <a:tab pos="4572000" algn="l"/>
              </a:tabLst>
            </a:pPr>
            <a:r>
              <a:rPr lang="en-US" altLang="en-US" dirty="0"/>
              <a:t>RHS is empty string</a:t>
            </a:r>
          </a:p>
          <a:p>
            <a:pPr>
              <a:buFontTx/>
              <a:buNone/>
              <a:tabLst>
                <a:tab pos="858838" algn="l"/>
                <a:tab pos="4572000" algn="l"/>
              </a:tabLst>
            </a:pPr>
            <a:r>
              <a:rPr lang="en-US" altLang="en-US" sz="2000" dirty="0">
                <a:latin typeface="Courier New" panose="02070309020205020404" pitchFamily="49" charset="0"/>
              </a:rPr>
              <a:t>		</a:t>
            </a:r>
            <a:r>
              <a:rPr lang="en-US" altLang="en-US" sz="2000" b="1" dirty="0">
                <a:latin typeface="Courier New" panose="02070309020205020404" pitchFamily="49" charset="0"/>
              </a:rPr>
              <a:t>A 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2000" b="1" dirty="0">
                <a:latin typeface="Symbol" panose="05050102010706020507" pitchFamily="18" charset="2"/>
                <a:sym typeface="Symbol" panose="05050102010706020507" pitchFamily="18" charset="2"/>
              </a:rPr>
              <a:t>l</a:t>
            </a: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|</a:t>
            </a: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a</a:t>
            </a:r>
            <a:r>
              <a:rPr lang="en-US" alt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C</a:t>
            </a: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	</a:t>
            </a:r>
            <a:r>
              <a:rPr lang="en-US" altLang="en-US" sz="2000" b="1" dirty="0">
                <a:solidFill>
                  <a:srgbClr val="000066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{</a:t>
            </a:r>
            <a:r>
              <a:rPr lang="en-US" altLang="en-US" sz="2000" b="1" dirty="0" err="1">
                <a:solidFill>
                  <a:srgbClr val="000066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b,d</a:t>
            </a:r>
            <a:r>
              <a:rPr lang="en-US" altLang="en-US" sz="2000" b="1" dirty="0">
                <a:solidFill>
                  <a:srgbClr val="000066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}, {a}</a:t>
            </a:r>
          </a:p>
          <a:p>
            <a:pPr>
              <a:buFontTx/>
              <a:buNone/>
              <a:tabLst>
                <a:tab pos="858838" algn="l"/>
                <a:tab pos="4572000" algn="l"/>
              </a:tabLst>
            </a:pP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		B 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A</a:t>
            </a: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b</a:t>
            </a:r>
          </a:p>
          <a:p>
            <a:pPr>
              <a:buFontTx/>
              <a:buNone/>
              <a:tabLst>
                <a:tab pos="858838" algn="l"/>
                <a:tab pos="4572000" algn="l"/>
              </a:tabLst>
            </a:pP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		C 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c</a:t>
            </a:r>
            <a:r>
              <a:rPr lang="en-US" alt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A</a:t>
            </a:r>
            <a:r>
              <a:rPr lang="en-US" alt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d</a:t>
            </a:r>
            <a:endParaRPr lang="en-US" altLang="en-US" sz="20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  <a:tabLst>
                <a:tab pos="858838" algn="l"/>
                <a:tab pos="4572000" algn="l"/>
              </a:tabLst>
            </a:pPr>
            <a:endParaRPr lang="en-US" alt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6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Left 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Left factoring LL(2) grammar gives LL(1) </a:t>
            </a:r>
          </a:p>
          <a:p>
            <a:pPr lvl="1">
              <a:buFontTx/>
              <a:buNone/>
            </a:pPr>
            <a:r>
              <a:rPr lang="en-US" altLang="en-US" sz="1800" b="1" dirty="0" smtClean="0">
                <a:latin typeface="Courier New" panose="02070309020205020404" pitchFamily="49" charset="0"/>
              </a:rPr>
              <a:t>Statement </a:t>
            </a:r>
            <a:r>
              <a:rPr lang="en-US" alt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::=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 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if_statement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|</a:t>
            </a:r>
          </a:p>
          <a:p>
            <a:pPr lvl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while_statement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|</a:t>
            </a:r>
          </a:p>
          <a:p>
            <a:pPr lvl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compound_statement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|</a:t>
            </a:r>
          </a:p>
          <a:p>
            <a:pPr lvl="1">
              <a:buFontTx/>
              <a:buNone/>
            </a:pPr>
            <a:r>
              <a:rPr lang="en-US" altLang="en-US" sz="1800" b="1" dirty="0">
                <a:solidFill>
                  <a:srgbClr val="000066"/>
                </a:solidFill>
                <a:latin typeface="Courier New" panose="02070309020205020404" pitchFamily="49" charset="0"/>
              </a:rPr>
              <a:t>  IDENTIFIER </a:t>
            </a:r>
            <a:r>
              <a:rPr lang="en-US" altLang="en-US" sz="1800" b="1" dirty="0" smtClean="0">
                <a:solidFill>
                  <a:srgbClr val="000066"/>
                </a:solidFill>
                <a:latin typeface="Courier New" panose="02070309020205020404" pitchFamily="49" charset="0"/>
              </a:rPr>
              <a:t>(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expression_list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smtClean="0">
                <a:solidFill>
                  <a:srgbClr val="000066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|</a:t>
            </a:r>
          </a:p>
          <a:p>
            <a:pPr lvl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</a:t>
            </a:r>
            <a:r>
              <a:rPr lang="en-US" altLang="en-US" sz="1800" b="1" dirty="0">
                <a:solidFill>
                  <a:srgbClr val="000066"/>
                </a:solidFill>
                <a:latin typeface="Courier New" panose="02070309020205020404" pitchFamily="49" charset="0"/>
              </a:rPr>
              <a:t>IDENTIFIER ASSIGNOP </a:t>
            </a:r>
            <a:r>
              <a:rPr lang="en-US" altLang="en-US" sz="1800" b="1" dirty="0">
                <a:latin typeface="Courier New" panose="02070309020205020404" pitchFamily="49" charset="0"/>
              </a:rPr>
              <a:t>expression</a:t>
            </a:r>
            <a:r>
              <a:rPr lang="en-US" altLang="en-US" sz="1800" b="1" dirty="0">
                <a:solidFill>
                  <a:srgbClr val="000066"/>
                </a:solidFill>
                <a:latin typeface="Courier New" panose="02070309020205020404" pitchFamily="49" charset="0"/>
              </a:rPr>
              <a:t>; </a:t>
            </a:r>
            <a:endParaRPr lang="en-US" altLang="en-US" sz="1800" b="1" dirty="0" smtClean="0">
              <a:solidFill>
                <a:srgbClr val="000066"/>
              </a:solidFill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endParaRPr lang="en-US" altLang="en-US" b="1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endParaRPr lang="en-US" altLang="en-US" b="1" dirty="0" smtClean="0"/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The FIRST sets are now mutually disjoint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968192" y="4388068"/>
            <a:ext cx="349326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err="1" smtClean="0">
                <a:solidFill>
                  <a:srgbClr val="990000"/>
                </a:solidFill>
                <a:latin typeface="Courier New" panose="02070309020205020404" pitchFamily="49" charset="0"/>
              </a:rPr>
              <a:t>identifier_statement</a:t>
            </a:r>
            <a:r>
              <a:rPr lang="en-US" altLang="en-US" b="1" dirty="0" smtClean="0">
                <a:solidFill>
                  <a:srgbClr val="99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</a:rPr>
              <a:t>::=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r>
              <a:rPr lang="en-US" altLang="en-US" b="1" dirty="0">
                <a:solidFill>
                  <a:srgbClr val="99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b="1" dirty="0" smtClean="0">
                <a:solidFill>
                  <a:srgbClr val="000066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 dirty="0" smtClean="0">
                <a:solidFill>
                  <a:srgbClr val="99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990000"/>
                </a:solidFill>
                <a:latin typeface="Courier New" panose="02070309020205020404" pitchFamily="49" charset="0"/>
              </a:rPr>
              <a:t>expression_list</a:t>
            </a:r>
            <a:r>
              <a:rPr lang="en-US" altLang="en-US" b="1" dirty="0">
                <a:solidFill>
                  <a:srgbClr val="99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smtClean="0">
                <a:solidFill>
                  <a:srgbClr val="000066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b="1" dirty="0" smtClean="0">
                <a:solidFill>
                  <a:srgbClr val="99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|</a:t>
            </a:r>
            <a:r>
              <a:rPr lang="en-US" altLang="en-US" b="1" dirty="0">
                <a:solidFill>
                  <a:srgbClr val="99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en-US" b="1" dirty="0">
                <a:solidFill>
                  <a:srgbClr val="99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ASSIGNOP</a:t>
            </a:r>
            <a:r>
              <a:rPr lang="en-US" altLang="en-US" b="1" dirty="0">
                <a:solidFill>
                  <a:srgbClr val="99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smtClean="0">
                <a:solidFill>
                  <a:srgbClr val="990000"/>
                </a:solidFill>
                <a:latin typeface="Courier New" panose="02070309020205020404" pitchFamily="49" charset="0"/>
              </a:rPr>
              <a:t>expression</a:t>
            </a:r>
            <a:endParaRPr lang="en-US" altLang="en-US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3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Static </a:t>
            </a:r>
            <a:r>
              <a:rPr lang="en-US" u="sng" dirty="0"/>
              <a:t>Semantics</a:t>
            </a:r>
            <a:r>
              <a:rPr lang="en-US" dirty="0"/>
              <a:t>: </a:t>
            </a:r>
            <a:r>
              <a:rPr lang="en-US" dirty="0" smtClean="0"/>
              <a:t>Rules of a language that define whether a program is meaningful</a:t>
            </a:r>
          </a:p>
          <a:p>
            <a:pPr lvl="1"/>
            <a:r>
              <a:rPr lang="en-US" dirty="0" smtClean="0"/>
              <a:t>The semantic analyzer phase verifies that a program complies with static semantic rules</a:t>
            </a:r>
          </a:p>
          <a:p>
            <a:r>
              <a:rPr lang="en-US" u="sng" dirty="0" smtClean="0"/>
              <a:t>Dynamic </a:t>
            </a:r>
            <a:r>
              <a:rPr lang="en-US" u="sng" dirty="0"/>
              <a:t>Semantics</a:t>
            </a:r>
            <a:r>
              <a:rPr lang="en-US" dirty="0"/>
              <a:t>: </a:t>
            </a:r>
            <a:r>
              <a:rPr lang="en-US" dirty="0" smtClean="0"/>
              <a:t>A mechanism for defining the meanings of programs</a:t>
            </a:r>
          </a:p>
          <a:p>
            <a:pPr lvl="1"/>
            <a:r>
              <a:rPr lang="en-US" dirty="0" smtClean="0"/>
              <a:t>The code generator phase implements the dynamic semantics of the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35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5265</TotalTime>
  <Words>1093</Words>
  <Application>Microsoft Office PowerPoint</Application>
  <PresentationFormat>On-screen Show (4:3)</PresentationFormat>
  <Paragraphs>274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Consolas</vt:lpstr>
      <vt:lpstr>Courier New</vt:lpstr>
      <vt:lpstr>Helvetica,Arial</vt:lpstr>
      <vt:lpstr>Symbol</vt:lpstr>
      <vt:lpstr>Default Design</vt:lpstr>
      <vt:lpstr>CMSC 330 Advanced Programming Languages</vt:lpstr>
      <vt:lpstr>Parsing Strategy</vt:lpstr>
      <vt:lpstr>Parsing a while Statement</vt:lpstr>
      <vt:lpstr>Productions with Multiple RHSs</vt:lpstr>
      <vt:lpstr>Parsing a statement</vt:lpstr>
      <vt:lpstr>Non LL(1)Grammars</vt:lpstr>
      <vt:lpstr>FIRST and FOLLOW Sets</vt:lpstr>
      <vt:lpstr>Left Factoring</vt:lpstr>
      <vt:lpstr>Semantics</vt:lpstr>
      <vt:lpstr> Syntax And Static Semantics In Natural Languages</vt:lpstr>
      <vt:lpstr>Syntax And Static Semantics In Programming Languages</vt:lpstr>
      <vt:lpstr>Static Semantic Rules</vt:lpstr>
      <vt:lpstr>Attribute Grammars</vt:lpstr>
      <vt:lpstr>Dynamic Semantics</vt:lpstr>
      <vt:lpstr>Operational Semantics</vt:lpstr>
      <vt:lpstr>Operational Statement Meaning</vt:lpstr>
      <vt:lpstr>PowerPoint Presentation</vt:lpstr>
      <vt:lpstr>PowerPoint Presentation</vt:lpstr>
      <vt:lpstr>Axiomatic Semantics</vt:lpstr>
      <vt:lpstr>Axiomatic Statement Meanings</vt:lpstr>
      <vt:lpstr>PowerPoint Presentation</vt:lpstr>
      <vt:lpstr>Denotational Semantics</vt:lpstr>
      <vt:lpstr>Denotational Statement Meanings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</dc:title>
  <dc:creator>DD</dc:creator>
  <cp:lastModifiedBy>Duane Jarc</cp:lastModifiedBy>
  <cp:revision>302</cp:revision>
  <dcterms:created xsi:type="dcterms:W3CDTF">2011-06-20T18:28:14Z</dcterms:created>
  <dcterms:modified xsi:type="dcterms:W3CDTF">2018-04-26T16:36:29Z</dcterms:modified>
</cp:coreProperties>
</file>