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4" r:id="rId22"/>
    <p:sldId id="300" r:id="rId23"/>
    <p:sldId id="301" r:id="rId24"/>
    <p:sldId id="302" r:id="rId25"/>
    <p:sldId id="30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8" r:id="rId34"/>
    <p:sldId id="312" r:id="rId35"/>
    <p:sldId id="313" r:id="rId36"/>
    <p:sldId id="314" r:id="rId37"/>
    <p:sldId id="315" r:id="rId38"/>
    <p:sldId id="31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79771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3521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92626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543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1175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0324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8294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28907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75152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4408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8475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43804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56913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5101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84436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1308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85152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13189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7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Inheritance </a:t>
            </a:r>
            <a:r>
              <a:rPr lang="en-US" sz="3200" dirty="0" smtClean="0"/>
              <a:t>and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java.io.*;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StackMisuse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throws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FileNotFoundException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Scanner file = new Scanner(new File("ints.txt"));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Stack&lt;Integer&gt; stack = new Stack();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while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file.hasNextInt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file.nextInt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stack.push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stack.remove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while(!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TYPE&gt;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Stack : private vector&lt;TYPE&gt;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push(TYPE value)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(value);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TYPE pop()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 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pop_back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Stack&lt;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 stack;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stack.push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stack[0]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// Compilation error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8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O-O languages methods in a derived class cannot access private members of the base class</a:t>
            </a:r>
          </a:p>
          <a:p>
            <a:r>
              <a:rPr lang="en-US" dirty="0" smtClean="0"/>
              <a:t>Most have a </a:t>
            </a:r>
            <a:r>
              <a:rPr lang="en-US" i="1" dirty="0" smtClean="0"/>
              <a:t>protected</a:t>
            </a:r>
            <a:r>
              <a:rPr lang="en-US" dirty="0" smtClean="0"/>
              <a:t> modifier, which allows access from the derived classes</a:t>
            </a:r>
          </a:p>
          <a:p>
            <a:r>
              <a:rPr lang="en-US" dirty="0" smtClean="0"/>
              <a:t>Unlike C++, the protected modifier in Java also opens access to all classes that are in the same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Protection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a complicated protection scheme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default is a private base class if neither is specified, it is best to always specify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2436529"/>
          <a:ext cx="6096000" cy="1756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Base Class</a:t>
                      </a:r>
                      <a:endParaRPr lang="en-US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Public</a:t>
                      </a:r>
                      <a:br>
                        <a:rPr lang="en-US">
                          <a:latin typeface="Helvetica,Arial"/>
                        </a:rPr>
                      </a:br>
                      <a:r>
                        <a:rPr lang="en-US">
                          <a:latin typeface="Helvetica,Arial"/>
                        </a:rPr>
                        <a:t>Base Class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Protected Base Class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Private</a:t>
                      </a:r>
                      <a:br>
                        <a:rPr lang="en-US">
                          <a:latin typeface="Helvetica,Arial"/>
                        </a:rPr>
                      </a:br>
                      <a:r>
                        <a:rPr lang="en-US">
                          <a:latin typeface="Helvetica,Arial"/>
                        </a:rPr>
                        <a:t>Base Class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private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inaccessible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inaccessible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inaccessible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protected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protected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protected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private</a:t>
                      </a:r>
                      <a:endParaRPr lang="en-US"/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public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public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Helvetica,Arial"/>
                        </a:rPr>
                        <a:t>protected</a:t>
                      </a:r>
                      <a:endParaRPr lang="en-US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,Arial"/>
                        </a:rPr>
                        <a:t>private</a:t>
                      </a:r>
                      <a:endParaRPr lang="en-US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polymorphic variable can hold values of different types, common in interpreted languages</a:t>
            </a:r>
          </a:p>
          <a:p>
            <a:r>
              <a:rPr lang="en-US" dirty="0" smtClean="0"/>
              <a:t>A polymorphic pointer or reference can point to different types</a:t>
            </a:r>
          </a:p>
          <a:p>
            <a:pPr lvl="1"/>
            <a:r>
              <a:rPr lang="en-US" dirty="0" smtClean="0"/>
              <a:t>Reference type</a:t>
            </a:r>
          </a:p>
          <a:p>
            <a:pPr lvl="1"/>
            <a:r>
              <a:rPr lang="en-US" dirty="0" smtClean="0"/>
              <a:t>Object type</a:t>
            </a:r>
          </a:p>
          <a:p>
            <a:r>
              <a:rPr lang="en-US" dirty="0" smtClean="0"/>
              <a:t>The types must be in the same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</a:t>
            </a:r>
            <a:r>
              <a:rPr lang="en-US" dirty="0" smtClean="0"/>
              <a:t> and Downcast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significance of up or down refers to the inheritance hierarchy</a:t>
            </a:r>
          </a:p>
          <a:p>
            <a:pPr lvl="1"/>
            <a:r>
              <a:rPr lang="en-US" dirty="0" smtClean="0"/>
              <a:t>When the reference type is an ancestor of the object type, it is an </a:t>
            </a:r>
            <a:r>
              <a:rPr lang="en-US" dirty="0" err="1" smtClean="0"/>
              <a:t>upcast</a:t>
            </a:r>
            <a:endParaRPr lang="en-US" dirty="0" smtClean="0"/>
          </a:p>
          <a:p>
            <a:pPr lvl="1"/>
            <a:r>
              <a:rPr lang="en-US" dirty="0" smtClean="0"/>
              <a:t>When the reference type is a descendant of the object type, it is a downcast</a:t>
            </a:r>
          </a:p>
          <a:p>
            <a:r>
              <a:rPr lang="en-US" dirty="0" err="1" smtClean="0"/>
              <a:t>Upcasts</a:t>
            </a:r>
            <a:r>
              <a:rPr lang="en-US" dirty="0" smtClean="0"/>
              <a:t> are safe and can be omitted</a:t>
            </a:r>
          </a:p>
          <a:p>
            <a:r>
              <a:rPr lang="en-US" dirty="0" err="1" smtClean="0"/>
              <a:t>Downcasts</a:t>
            </a:r>
            <a:r>
              <a:rPr lang="en-US" dirty="0" smtClean="0"/>
              <a:t> risk run-time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 err="1" smtClean="0"/>
              <a:t>upcast</a:t>
            </a:r>
            <a:r>
              <a:rPr lang="en-US" dirty="0" smtClean="0"/>
              <a:t> assignments are legal, a problem exists when the objects are allocated on the stack</a:t>
            </a:r>
          </a:p>
          <a:p>
            <a:r>
              <a:rPr lang="en-US" dirty="0" smtClean="0"/>
              <a:t>Because the target object may be smaller, object slicing can occur when the assignment is performed</a:t>
            </a:r>
          </a:p>
          <a:p>
            <a:r>
              <a:rPr lang="en-US" dirty="0" smtClean="0"/>
              <a:t>C# </a:t>
            </a:r>
            <a:r>
              <a:rPr lang="en-US" dirty="0" err="1" smtClean="0"/>
              <a:t>struct</a:t>
            </a:r>
            <a:r>
              <a:rPr lang="en-US" dirty="0" smtClean="0"/>
              <a:t> value types disallow inheritance, which avoids object slicing</a:t>
            </a:r>
          </a:p>
        </p:txBody>
      </p:sp>
    </p:spTree>
    <p:extLst>
      <p:ext uri="{BB962C8B-B14F-4D97-AF65-F5344CB8AC3E}">
        <p14:creationId xmlns:p14="http://schemas.microsoft.com/office/powerpoint/2010/main" val="36672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 student("John", 510);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 undergraduate("Mary", 808, SENIOR);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// Polymorphism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Student* students[] = { &amp;student, &amp;undergraduate 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Upcast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Student*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&amp;undergraduate;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// Downcast (unsafe)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Undergraduate*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undergradPointer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(Undergraduate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*)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(&amp;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student);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// Slicing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 = undergraduate;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3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overloading and overriding involve subprograms of the same name</a:t>
            </a:r>
          </a:p>
          <a:p>
            <a:r>
              <a:rPr lang="en-US" dirty="0" smtClean="0"/>
              <a:t>With overloading the signatures are different, with overriding they are the same</a:t>
            </a:r>
          </a:p>
          <a:p>
            <a:r>
              <a:rPr lang="en-US" dirty="0" smtClean="0"/>
              <a:t>Overloading is resolved at compile time by checking types</a:t>
            </a:r>
          </a:p>
          <a:p>
            <a:r>
              <a:rPr lang="en-US" dirty="0" smtClean="0"/>
              <a:t>Overriding is resolved at run-time</a:t>
            </a:r>
          </a:p>
          <a:p>
            <a:r>
              <a:rPr lang="en-US" dirty="0" smtClean="0"/>
              <a:t>Overriding requires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Java, C++ makes the distinction between virtual and non virtual functions</a:t>
            </a:r>
          </a:p>
          <a:p>
            <a:r>
              <a:rPr lang="en-US" dirty="0" smtClean="0"/>
              <a:t>When a non virtual function is redefined in a subclass, the pointer type determines which function is called</a:t>
            </a:r>
          </a:p>
          <a:p>
            <a:r>
              <a:rPr lang="en-US" dirty="0" smtClean="0"/>
              <a:t>When a virtual function </a:t>
            </a:r>
            <a:r>
              <a:rPr lang="en-US" dirty="0"/>
              <a:t>is redefined in a </a:t>
            </a:r>
            <a:r>
              <a:rPr lang="en-US" dirty="0" smtClean="0"/>
              <a:t>subclass, overridden, the object type determines which function is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required of an object-oriented language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Dynamic Binding</a:t>
            </a:r>
          </a:p>
          <a:p>
            <a:r>
              <a:rPr lang="en-US" dirty="0" smtClean="0"/>
              <a:t>O-O languages became popular in 1980s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9391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using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Year {FRESHMAN, SOPHOMORE, JUNIOR, SENIOR};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Student(string name,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virtual void put()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Undergraduate : public 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Undergraduate(string name,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id, Year year)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: Student(name, id), year(year)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put()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override;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isUpperClass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year == JUNIOR || year == SENIOR;};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Year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595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Student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::Student(string name,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this-&gt;name = name;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this-&gt;id = id;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Student::put()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"Name = " &lt;&lt; name &lt;&lt; " Id = " &lt;&lt; id;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Undergraduate::put()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Student::put();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Year = " &lt;&lt; year;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7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 undergraduate("Mary", 808, SENIOR);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Student* studentPointer1 = &amp;undergraduate;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studentPointer1-&gt;put();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 student("John", 510);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Student* studentPointer2 = &amp;student;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studentPointer2-&gt;put();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8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binding is another term for the resolution at run-time of overridden subprograms</a:t>
            </a:r>
          </a:p>
          <a:p>
            <a:r>
              <a:rPr lang="en-US" smtClean="0"/>
              <a:t>It </a:t>
            </a:r>
            <a:r>
              <a:rPr lang="en-US" dirty="0" smtClean="0"/>
              <a:t>is the most important payoff of inheritance and polymorphism</a:t>
            </a:r>
          </a:p>
          <a:p>
            <a:r>
              <a:rPr lang="en-US" dirty="0" smtClean="0"/>
              <a:t>The compiler generates the equivalent of a switch statement for every call to an overridden subprogram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 undergraduate("Mary", 808, SENIOR);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 student("John", 510);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Student* students[] = { &amp;undergraduate, &amp;student 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each (Student* student in students)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student-&gt;put();  // Dynamic binding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0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methods (pure virtual functions in C++) are methods without bodies</a:t>
            </a:r>
          </a:p>
          <a:p>
            <a:r>
              <a:rPr lang="en-US" dirty="0" smtClean="0"/>
              <a:t>Abstract classes are classes that contain abstract methods</a:t>
            </a:r>
          </a:p>
          <a:p>
            <a:r>
              <a:rPr lang="en-US" dirty="0" smtClean="0"/>
              <a:t>Instantiating objects of abstract classes is never permitted</a:t>
            </a:r>
          </a:p>
          <a:p>
            <a:r>
              <a:rPr lang="en-US" dirty="0" smtClean="0"/>
              <a:t>Abstract classes can, however, have constructors called by derived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languages that predated object-orientation, variant records were used to accomplish what inheritance accomplishes</a:t>
            </a:r>
          </a:p>
          <a:p>
            <a:r>
              <a:rPr lang="en-US" dirty="0" smtClean="0"/>
              <a:t>These records have fields common to all records and also fields unique to variants</a:t>
            </a:r>
          </a:p>
          <a:p>
            <a:r>
              <a:rPr lang="en-US" dirty="0" smtClean="0"/>
              <a:t>Accessing them requires a case statement</a:t>
            </a:r>
          </a:p>
          <a:p>
            <a:r>
              <a:rPr lang="en-US" dirty="0" smtClean="0"/>
              <a:t>Adding a variant requires modifying every case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of an enumerated type have an </a:t>
            </a:r>
            <a:r>
              <a:rPr lang="en-US" i="1" dirty="0" smtClean="0"/>
              <a:t>is a</a:t>
            </a:r>
            <a:r>
              <a:rPr lang="en-US" dirty="0" smtClean="0"/>
              <a:t> relationship with the type</a:t>
            </a:r>
          </a:p>
          <a:p>
            <a:r>
              <a:rPr lang="en-US" dirty="0" smtClean="0"/>
              <a:t>Java allows abstract enumerated types, that can have added methods and instance variables</a:t>
            </a:r>
          </a:p>
          <a:p>
            <a:r>
              <a:rPr lang="en-US" dirty="0" smtClean="0"/>
              <a:t>Each enumeration literal can implement a method differently</a:t>
            </a:r>
          </a:p>
          <a:p>
            <a:r>
              <a:rPr lang="en-US" dirty="0" smtClean="0"/>
              <a:t>It produces a one level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Coin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PENNY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@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getCents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1;}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NICKEL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@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getCents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5;}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DIME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@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getCents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10;}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QUARTER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@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getCents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25;}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abstract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getCents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1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Inheritance: relationship between two classes in which one class "inherits" the data and methods of another class</a:t>
            </a:r>
          </a:p>
          <a:p>
            <a:r>
              <a:rPr lang="en-US" dirty="0" smtClean="0"/>
              <a:t>Two classes in the relationship</a:t>
            </a:r>
          </a:p>
          <a:p>
            <a:pPr lvl="1"/>
            <a:r>
              <a:rPr lang="en-US" dirty="0" smtClean="0"/>
              <a:t>Base class (superclass, parent): the class from which members are inherited</a:t>
            </a:r>
          </a:p>
          <a:p>
            <a:pPr lvl="1"/>
            <a:r>
              <a:rPr lang="en-US" dirty="0" smtClean="0"/>
              <a:t>Derived class (subclass, child): the class which inherits the members of another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with multiple inheritance of classes allow a derived class to have more than one base class</a:t>
            </a:r>
          </a:p>
          <a:p>
            <a:r>
              <a:rPr lang="en-US" dirty="0" smtClean="0"/>
              <a:t>C++ is a language that supports multiple inheritance</a:t>
            </a:r>
          </a:p>
          <a:p>
            <a:r>
              <a:rPr lang="en-US" dirty="0" smtClean="0"/>
              <a:t>Java introduced a compromise</a:t>
            </a:r>
          </a:p>
          <a:p>
            <a:pPr lvl="1"/>
            <a:r>
              <a:rPr lang="en-US" dirty="0" smtClean="0"/>
              <a:t>Multiple inheritance of classes disallowed</a:t>
            </a:r>
          </a:p>
          <a:p>
            <a:pPr lvl="1"/>
            <a:r>
              <a:rPr lang="en-US" dirty="0" smtClean="0"/>
              <a:t>Multiple inheritance of interfaces allowed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base class has the same method, an ambiguity arises</a:t>
            </a:r>
          </a:p>
          <a:p>
            <a:r>
              <a:rPr lang="en-US" dirty="0" smtClean="0"/>
              <a:t>When multiple base classes have a common ancestor (diamond), how many copies of the data should be inherited</a:t>
            </a:r>
          </a:p>
          <a:p>
            <a:pPr lvl="1"/>
            <a:r>
              <a:rPr lang="en-US" dirty="0" smtClean="0"/>
              <a:t>C++ has virtual base class syntax to decide</a:t>
            </a:r>
          </a:p>
          <a:p>
            <a:r>
              <a:rPr lang="en-US" dirty="0" smtClean="0"/>
              <a:t>The introduction of default methods in Java 8 introduced the first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284356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Faculty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Faculty(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this-&gt;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"Faculty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created"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Student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this-&gt;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"Student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created"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7695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 : public Faculty, public Student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): Student(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studentID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Faculty(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facultyID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"TA created"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 ta(234, 10942);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//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"TA's ID is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ta.getID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"TA's ID is " &lt;&lt; ((Student)ta).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&gt;&gt; 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61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307659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Person()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{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&lt;&lt; "Person default called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Person(string name)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{ this-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&gt;name = name;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"Person called " &lt;&lt;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Faculty: public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Faculty(string name) : Person(name)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Student: public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Student(string name) : Person(name)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 : public Faculty, public 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TA(string name)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Student(name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), Faculty(name)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 ta("John");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9220" y="3881768"/>
            <a:ext cx="2018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Output: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Person </a:t>
            </a:r>
            <a:r>
              <a:rPr lang="en-US" sz="2000" dirty="0">
                <a:latin typeface="Consolas" panose="020B0609020204030204" pitchFamily="49" charset="0"/>
              </a:rPr>
              <a:t>called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Person called</a:t>
            </a:r>
          </a:p>
        </p:txBody>
      </p:sp>
    </p:spTree>
    <p:extLst>
      <p:ext uri="{BB962C8B-B14F-4D97-AF65-F5344CB8AC3E}">
        <p14:creationId xmlns:p14="http://schemas.microsoft.com/office/powerpoint/2010/main" val="1377504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Person()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{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"Person default called "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Person(string name)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 this-&gt;name = name;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"Person called " &lt;&lt;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Faculty: virtual public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Faculty(string name) : Person(name)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Student: virtual public Person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Student(string name) : Person(name)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 : public Faculty, public 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TA(string name)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Student(name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), Faculty(name)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TA ta("John");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6458" y="3911052"/>
            <a:ext cx="3147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Output: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Person </a:t>
            </a:r>
            <a:r>
              <a:rPr lang="en-US" sz="2000" dirty="0">
                <a:latin typeface="Consolas" panose="020B0609020204030204" pitchFamily="49" charset="0"/>
              </a:rPr>
              <a:t>default called</a:t>
            </a:r>
          </a:p>
        </p:txBody>
      </p:sp>
    </p:spTree>
    <p:extLst>
      <p:ext uri="{BB962C8B-B14F-4D97-AF65-F5344CB8AC3E}">
        <p14:creationId xmlns:p14="http://schemas.microsoft.com/office/powerpoint/2010/main" val="493179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full inheritance both the specification and representation are inherited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is a </a:t>
            </a:r>
            <a:r>
              <a:rPr lang="en-US" dirty="0"/>
              <a:t>relationship </a:t>
            </a:r>
            <a:r>
              <a:rPr lang="en-US" dirty="0" smtClean="0"/>
              <a:t>is the characteristic of a full inheritance relationship</a:t>
            </a:r>
          </a:p>
          <a:p>
            <a:pPr lvl="1"/>
            <a:r>
              <a:rPr lang="en-US" dirty="0" smtClean="0"/>
              <a:t>A cat </a:t>
            </a:r>
            <a:r>
              <a:rPr lang="en-US" i="1" dirty="0" smtClean="0"/>
              <a:t>is a</a:t>
            </a:r>
            <a:r>
              <a:rPr lang="en-US" dirty="0" smtClean="0"/>
              <a:t> mammal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has a </a:t>
            </a:r>
            <a:r>
              <a:rPr lang="en-US" dirty="0" smtClean="0"/>
              <a:t>relationship is characteristic of a composition or aggregation relationship</a:t>
            </a:r>
          </a:p>
          <a:p>
            <a:pPr lvl="1"/>
            <a:r>
              <a:rPr lang="en-US" dirty="0"/>
              <a:t>An a</a:t>
            </a:r>
            <a:r>
              <a:rPr lang="en-US" dirty="0" smtClean="0"/>
              <a:t>irplane </a:t>
            </a:r>
            <a:r>
              <a:rPr lang="en-US" i="1" dirty="0" smtClean="0"/>
              <a:t>has an</a:t>
            </a:r>
            <a:r>
              <a:rPr lang="en-US" dirty="0" smtClean="0"/>
              <a:t>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include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Year {FRESHMAN, SOPHOMORE, JUNIOR, SENIOR};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Student(string name,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Undergraduate : public Student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Undergraduate(string name,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id, Year year)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: Student(name, id), year(year)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bool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isUpperClass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{return year == JUNIOR || year == SENIOR;};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Year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717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 classification of people</a:t>
            </a:r>
          </a:p>
          <a:p>
            <a:r>
              <a:rPr lang="en-US" dirty="0" smtClean="0"/>
              <a:t>City, county, state, country, continent, world</a:t>
            </a:r>
          </a:p>
          <a:p>
            <a:pPr lvl="1"/>
            <a:r>
              <a:rPr lang="en-US" dirty="0" smtClean="0"/>
              <a:t>A college park resident </a:t>
            </a:r>
            <a:r>
              <a:rPr lang="en-US" i="1" dirty="0" smtClean="0"/>
              <a:t>is a</a:t>
            </a:r>
            <a:r>
              <a:rPr lang="en-US" dirty="0" smtClean="0"/>
              <a:t> P.G. County resident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</a:t>
            </a:r>
            <a:r>
              <a:rPr lang="en-US" dirty="0" smtClean="0"/>
              <a:t>.G. County resident </a:t>
            </a:r>
            <a:r>
              <a:rPr lang="en-US" i="1" dirty="0" smtClean="0"/>
              <a:t>is a</a:t>
            </a:r>
            <a:r>
              <a:rPr lang="en-US" dirty="0" smtClean="0"/>
              <a:t> Maryland resident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aryland resident </a:t>
            </a:r>
            <a:r>
              <a:rPr lang="en-US" i="1" dirty="0" smtClean="0"/>
              <a:t>is a</a:t>
            </a:r>
            <a:r>
              <a:rPr lang="en-US" dirty="0" smtClean="0"/>
              <a:t> U.S. resident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</a:t>
            </a:r>
            <a:r>
              <a:rPr lang="en-US" dirty="0" smtClean="0"/>
              <a:t>.S. resident </a:t>
            </a:r>
            <a:r>
              <a:rPr lang="en-US" i="1" dirty="0" smtClean="0"/>
              <a:t>is a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orth </a:t>
            </a:r>
            <a:r>
              <a:rPr lang="en-US" dirty="0"/>
              <a:t>A</a:t>
            </a:r>
            <a:r>
              <a:rPr lang="en-US" dirty="0" smtClean="0"/>
              <a:t>merican resident</a:t>
            </a:r>
          </a:p>
          <a:p>
            <a:pPr lvl="1"/>
            <a:r>
              <a:rPr lang="en-US" dirty="0" smtClean="0"/>
              <a:t>A North </a:t>
            </a:r>
            <a:r>
              <a:rPr lang="en-US" dirty="0"/>
              <a:t>A</a:t>
            </a:r>
            <a:r>
              <a:rPr lang="en-US" dirty="0" smtClean="0"/>
              <a:t>merican resident </a:t>
            </a:r>
            <a:r>
              <a:rPr lang="en-US" i="1" dirty="0" smtClean="0"/>
              <a:t>is a</a:t>
            </a:r>
            <a:r>
              <a:rPr lang="en-US" dirty="0" smtClean="0"/>
              <a:t> world resident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can be used to inherit only a specification</a:t>
            </a:r>
          </a:p>
          <a:p>
            <a:r>
              <a:rPr lang="en-US" dirty="0" smtClean="0"/>
              <a:t>Generally </a:t>
            </a:r>
            <a:r>
              <a:rPr lang="en-US" dirty="0"/>
              <a:t>done when the base class has nothing but 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In this case the base class defines abilities and its name often ends with –able</a:t>
            </a:r>
          </a:p>
          <a:p>
            <a:r>
              <a:rPr lang="en-US" dirty="0" smtClean="0"/>
              <a:t>Java was first to provide special syntax with interfaces and implements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Evaluable Interface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Expression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virtual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evaluate()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95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inheritance is used for the “can be implemented with” relationship</a:t>
            </a:r>
          </a:p>
          <a:p>
            <a:r>
              <a:rPr lang="en-US" dirty="0" smtClean="0"/>
              <a:t>C++ provides the syntax of private base classes in which the functions become private when inherited</a:t>
            </a:r>
          </a:p>
          <a:p>
            <a:r>
              <a:rPr lang="en-US" dirty="0" smtClean="0"/>
              <a:t>Unless a language provides the necessary syntax, composition should be used</a:t>
            </a:r>
          </a:p>
          <a:p>
            <a:r>
              <a:rPr lang="en-US" dirty="0" smtClean="0"/>
              <a:t>Java has no such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</TotalTime>
  <Words>1132</Words>
  <Application>Microsoft Office PowerPoint</Application>
  <PresentationFormat>On-screen Show (4:3)</PresentationFormat>
  <Paragraphs>454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Consolas</vt:lpstr>
      <vt:lpstr>Helvetica,Arial</vt:lpstr>
      <vt:lpstr>Default Design</vt:lpstr>
      <vt:lpstr>CMSC 330 Advanced Programming Languages</vt:lpstr>
      <vt:lpstr>Object-Orientation</vt:lpstr>
      <vt:lpstr>Inheritance</vt:lpstr>
      <vt:lpstr>Full Inheritance</vt:lpstr>
      <vt:lpstr>PowerPoint Presentation</vt:lpstr>
      <vt:lpstr>Classification Hierarchies</vt:lpstr>
      <vt:lpstr>Specification Inheritance</vt:lpstr>
      <vt:lpstr>PowerPoint Presentation</vt:lpstr>
      <vt:lpstr>Representation Inheritance</vt:lpstr>
      <vt:lpstr>PowerPoint Presentation</vt:lpstr>
      <vt:lpstr>PowerPoint Presentation</vt:lpstr>
      <vt:lpstr>Protected Modifier</vt:lpstr>
      <vt:lpstr>C++ Protection Scheme</vt:lpstr>
      <vt:lpstr>Polymorphism</vt:lpstr>
      <vt:lpstr>Upcast and Downcast</vt:lpstr>
      <vt:lpstr>Value Types and Inheritance</vt:lpstr>
      <vt:lpstr>PowerPoint Presentation</vt:lpstr>
      <vt:lpstr>Overriding</vt:lpstr>
      <vt:lpstr>Virtual Functions</vt:lpstr>
      <vt:lpstr>PowerPoint Presentation</vt:lpstr>
      <vt:lpstr>PowerPoint Presentation</vt:lpstr>
      <vt:lpstr>PowerPoint Presentation</vt:lpstr>
      <vt:lpstr>PowerPoint Presentation</vt:lpstr>
      <vt:lpstr>Dynamic Binding</vt:lpstr>
      <vt:lpstr>PowerPoint Presentation</vt:lpstr>
      <vt:lpstr>Abstract Classes</vt:lpstr>
      <vt:lpstr>Variant Records</vt:lpstr>
      <vt:lpstr>Enumerated Types</vt:lpstr>
      <vt:lpstr>PowerPoint Presentation</vt:lpstr>
      <vt:lpstr>Multiple Inheritance</vt:lpstr>
      <vt:lpstr>Multiple Inheritance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430</cp:revision>
  <dcterms:created xsi:type="dcterms:W3CDTF">2011-06-20T18:28:14Z</dcterms:created>
  <dcterms:modified xsi:type="dcterms:W3CDTF">2018-07-05T13:20:43Z</dcterms:modified>
</cp:coreProperties>
</file>