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0" r:id="rId2"/>
    <p:sldId id="283" r:id="rId3"/>
    <p:sldId id="284" r:id="rId4"/>
    <p:sldId id="285" r:id="rId5"/>
    <p:sldId id="286" r:id="rId6"/>
    <p:sldId id="287" r:id="rId7"/>
    <p:sldId id="288" r:id="rId8"/>
    <p:sldId id="290" r:id="rId9"/>
    <p:sldId id="289" r:id="rId10"/>
    <p:sldId id="291" r:id="rId11"/>
    <p:sldId id="292" r:id="rId12"/>
    <p:sldId id="293" r:id="rId13"/>
    <p:sldId id="294" r:id="rId14"/>
    <p:sldId id="295" r:id="rId15"/>
    <p:sldId id="318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19" r:id="rId24"/>
    <p:sldId id="303" r:id="rId25"/>
    <p:sldId id="304" r:id="rId26"/>
    <p:sldId id="305" r:id="rId27"/>
    <p:sldId id="306" r:id="rId28"/>
    <p:sldId id="320" r:id="rId29"/>
    <p:sldId id="307" r:id="rId30"/>
    <p:sldId id="308" r:id="rId31"/>
    <p:sldId id="309" r:id="rId32"/>
    <p:sldId id="310" r:id="rId33"/>
    <p:sldId id="311" r:id="rId34"/>
    <p:sldId id="321" r:id="rId35"/>
    <p:sldId id="312" r:id="rId36"/>
    <p:sldId id="313" r:id="rId37"/>
    <p:sldId id="314" r:id="rId38"/>
    <p:sldId id="315" r:id="rId39"/>
    <p:sldId id="316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5" r:id="rId51"/>
    <p:sldId id="332" r:id="rId52"/>
    <p:sldId id="333" r:id="rId53"/>
    <p:sldId id="334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000066"/>
    <a:srgbClr val="DCDCD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FD1AB1A-5456-4B81-8E0C-58175EAC2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4AC31-93F8-4E49-AD3D-447C99742A7D}" type="slidenum">
              <a:rPr lang="en-US" b="0"/>
              <a:pPr/>
              <a:t>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1982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49827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68738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845142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91140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518406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760610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1891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404862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6119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63966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941271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29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461755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652916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610816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099307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255330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71993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581262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356082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39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0803321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46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95195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611162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47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73603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48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341933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49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085690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50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313615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51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0478660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52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38979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85964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63768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01396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53776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75574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0AFE3-FC63-49D3-A5BB-BF7D90F6E54C}" type="slidenum">
              <a:rPr lang="en-US" altLang="en-US" b="0"/>
              <a:pPr/>
              <a:t>16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1494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FC831-D5FB-4231-9B1E-C59827A09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D086-4BD4-4F68-8A3B-50A2A5E27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4FD2-4F99-48DF-B625-ABC3009BB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3C075E-D882-4150-8983-D6560B130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03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8EB39-D235-478B-BCE5-AFC60CD8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8520-BEE5-4BB2-9761-5ACF6176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A01C-DA24-4C97-8A84-00E9DF70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B1DE-E50E-4418-B315-98F837B9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A0AB-6768-4C39-9054-3109E347D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7EE-411F-42DA-A47C-B106F96CE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383D-B8F2-4577-AA2C-A38C0BCB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48B3C-AC97-459B-9BFD-6F7A6F55B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2BB49402-B3BB-4C7D-AEC2-05DBDFB36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99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99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sz="4400" dirty="0" smtClean="0"/>
              <a:t>CMSC 330</a:t>
            </a:r>
            <a:br>
              <a:rPr lang="en-US" sz="4400" dirty="0" smtClean="0"/>
            </a:br>
            <a:r>
              <a:rPr lang="en-US" sz="4400" dirty="0" smtClean="0"/>
              <a:t>Advanced Programming Languages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Week 8</a:t>
            </a:r>
            <a:br>
              <a:rPr lang="en-US" sz="3200" dirty="0" smtClean="0"/>
            </a:br>
            <a:r>
              <a:rPr lang="en-US" sz="3200" dirty="0" smtClean="0"/>
              <a:t>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Race condition</a:t>
            </a:r>
            <a:r>
              <a:rPr lang="en-US" dirty="0" smtClean="0"/>
              <a:t>: Failure to perform proper synchronization resulting in programs that may execute differently depending on the timing of events</a:t>
            </a:r>
          </a:p>
          <a:p>
            <a:r>
              <a:rPr lang="en-US" u="sng" dirty="0" smtClean="0"/>
              <a:t>Critical section</a:t>
            </a:r>
            <a:r>
              <a:rPr lang="en-US" dirty="0" smtClean="0"/>
              <a:t>: Section of code that cannot be interrupted by another task</a:t>
            </a:r>
          </a:p>
          <a:p>
            <a:r>
              <a:rPr lang="en-US" u="sng" dirty="0" smtClean="0"/>
              <a:t>Mutual exclusion</a:t>
            </a:r>
            <a:r>
              <a:rPr lang="en-US" dirty="0" smtClean="0"/>
              <a:t>: An approach that prohibits more than one task from having access to a variable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Shared Data Conflicts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Race conditions can occur when two processes access shared data</a:t>
            </a:r>
          </a:p>
          <a:p>
            <a:r>
              <a:rPr lang="en-US" altLang="en-US" dirty="0" smtClean="0"/>
              <a:t>Problem occurs infrequently so can be hard to detect or reproduce</a:t>
            </a:r>
          </a:p>
          <a:p>
            <a:r>
              <a:rPr lang="en-US" altLang="en-US" dirty="0" smtClean="0"/>
              <a:t>Important to avoid race conditions in the design stage</a:t>
            </a:r>
          </a:p>
          <a:p>
            <a:r>
              <a:rPr lang="en-US" altLang="en-US" dirty="0" smtClean="0"/>
              <a:t>Synchronization is needed in critical region where shared data is accessed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67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2" name="Rectangle 52"/>
          <p:cNvSpPr>
            <a:spLocks noChangeArrowheads="1"/>
          </p:cNvSpPr>
          <p:nvPr/>
        </p:nvSpPr>
        <p:spPr bwMode="auto">
          <a:xfrm>
            <a:off x="709613" y="2981325"/>
            <a:ext cx="2301875" cy="31623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Race Condition Example</a:t>
            </a:r>
            <a:endParaRPr lang="en-US" alt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34975" y="1600200"/>
            <a:ext cx="8229600" cy="1174750"/>
          </a:xfrm>
        </p:spPr>
        <p:txBody>
          <a:bodyPr/>
          <a:lstStyle/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962400" y="4611688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825875" y="4043363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BALANCE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00088" y="2979738"/>
            <a:ext cx="7680325" cy="317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3013075" y="2968625"/>
            <a:ext cx="0" cy="318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6065838" y="2979738"/>
            <a:ext cx="22225" cy="318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6688138" y="3094038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Process 2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717925" y="309403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Shared Data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7002463" y="40433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8" name="Rectangle 38"/>
          <p:cNvSpPr>
            <a:spLocks noChangeArrowheads="1"/>
          </p:cNvSpPr>
          <p:nvPr/>
        </p:nvSpPr>
        <p:spPr bwMode="auto">
          <a:xfrm>
            <a:off x="6713538" y="4589463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7078663" y="47339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1139825" y="3117850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Process 1</a:t>
            </a:r>
          </a:p>
        </p:txBody>
      </p: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1593850" y="40433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1304925" y="4589463"/>
            <a:ext cx="91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4087813" y="47482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100</a:t>
            </a:r>
          </a:p>
        </p:txBody>
      </p: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1525588" y="472281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80</a:t>
            </a:r>
          </a:p>
        </p:txBody>
      </p: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1014413" y="1525588"/>
            <a:ext cx="719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  <a:latin typeface="Courier New" panose="02070309020205020404" pitchFamily="49" charset="0"/>
              </a:rPr>
              <a:t>LOAD  R, BALANCE	Load Balance into a Register</a:t>
            </a:r>
          </a:p>
        </p:txBody>
      </p: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1014413" y="1935163"/>
            <a:ext cx="658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  <a:latin typeface="Courier New" panose="02070309020205020404" pitchFamily="49" charset="0"/>
              </a:rPr>
              <a:t>SUB   R, 20		Subtract 20 from Balance</a:t>
            </a:r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1014413" y="2386013"/>
            <a:ext cx="612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990000"/>
                </a:solidFill>
                <a:latin typeface="Courier New" panose="02070309020205020404" pitchFamily="49" charset="0"/>
              </a:rPr>
              <a:t>STORE R, BALANCE	Store the New Balance</a:t>
            </a:r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4089400" y="474186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100</a:t>
            </a:r>
          </a:p>
        </p:txBody>
      </p:sp>
      <p:sp>
        <p:nvSpPr>
          <p:cNvPr id="5181" name="Text Box 61"/>
          <p:cNvSpPr txBox="1">
            <a:spLocks noChangeArrowheads="1"/>
          </p:cNvSpPr>
          <p:nvPr/>
        </p:nvSpPr>
        <p:spPr bwMode="auto">
          <a:xfrm>
            <a:off x="6943725" y="4733925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80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4092575" y="474345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06501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repeatCount="indefinit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24 4.2563E-6 L -0.28524 4.256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repeatCount="indefinit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90007E-6 L 0.58889 0.001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4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06408E-7 L 0.30052 1.06408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115 L -0.30261 0.001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889 0.00162 L 0.00122 0.000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5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2563E-6 L 0.28751 4.2563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" grpId="0" animBg="1"/>
      <p:bldP spid="5172" grpId="1" animBg="1"/>
      <p:bldP spid="5172" grpId="2" animBg="1"/>
      <p:bldP spid="5173" grpId="0"/>
      <p:bldP spid="5173" grpId="1"/>
      <p:bldP spid="5174" grpId="0"/>
      <p:bldP spid="5174" grpId="1"/>
      <p:bldP spid="5174" grpId="2"/>
      <p:bldP spid="5179" grpId="0"/>
      <p:bldP spid="5179" grpId="1"/>
      <p:bldP spid="5181" grpId="0"/>
      <p:bldP spid="5181" grpId="1"/>
      <p:bldP spid="51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Race_Condition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Account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procedure Deposit(Amount: in Integer);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procedure Withdraw(Amount: in Integer;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out Boolean);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private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Balance: Integer :=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Account;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body Account is separate;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type ATM;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ATM is separate;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ATM_1, ATM_2: ATM;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null;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Race_Condition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separate(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Race_Condition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task body ATM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Transactions is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Deposit_Transaction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Withdraw_Transaction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Transactions_IO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Enumeration_IO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(Transactions); 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Transactions_IO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package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(Integer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use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Boolean;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Transaction: Transactions;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Amount: Integer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Put("Enter Transaction Type and Amount: 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Get(Transaction); Get(Amount);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case Transaction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when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Deposit_Transaction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Account.Deposit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(Amount);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when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Withdraw_Transaction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Account.Withdraw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(Amount,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if not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Put("Insufficient Funds");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New_Line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case;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ATM;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24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separate(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Race_Condition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package body Account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procedure Deposit(Amount: in Integer)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Balance := Balance + Amount;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Deposit;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procedure Withdraw(Amount: in Integer;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out Boolean)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if Amount &lt;= Balance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Balance := Balance - Amount;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False;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Withdraw;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Account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thread-safe object in which </a:t>
            </a:r>
            <a:r>
              <a:rPr lang="en-US" dirty="0" smtClean="0"/>
              <a:t>its </a:t>
            </a:r>
            <a:r>
              <a:rPr lang="en-US" dirty="0"/>
              <a:t>methods are executed </a:t>
            </a:r>
            <a:r>
              <a:rPr lang="en-US" dirty="0" smtClean="0"/>
              <a:t>with </a:t>
            </a:r>
            <a:r>
              <a:rPr lang="en-US" altLang="en-US" dirty="0" smtClean="0"/>
              <a:t>implicit </a:t>
            </a:r>
            <a:r>
              <a:rPr lang="en-US" altLang="en-US" dirty="0"/>
              <a:t>mutual </a:t>
            </a:r>
            <a:r>
              <a:rPr lang="en-US" altLang="en-US" dirty="0" smtClean="0"/>
              <a:t>exclusion</a:t>
            </a:r>
          </a:p>
          <a:p>
            <a:r>
              <a:rPr lang="en-US" altLang="en-US" dirty="0" smtClean="0"/>
              <a:t>Language implementations</a:t>
            </a:r>
          </a:p>
          <a:p>
            <a:pPr lvl="1"/>
            <a:r>
              <a:rPr lang="en-US" altLang="en-US" dirty="0" smtClean="0"/>
              <a:t>Ada 83 relied on the rendezvous mechanism</a:t>
            </a:r>
          </a:p>
          <a:p>
            <a:pPr lvl="1"/>
            <a:r>
              <a:rPr lang="en-US" altLang="en-US" dirty="0" smtClean="0"/>
              <a:t>Ada 95 introduced protected objects</a:t>
            </a:r>
          </a:p>
          <a:p>
            <a:pPr lvl="1"/>
            <a:r>
              <a:rPr lang="en-US" altLang="en-US" dirty="0" smtClean="0"/>
              <a:t>In Java, before version 5, a monitor was created with synchronized methods</a:t>
            </a:r>
          </a:p>
          <a:p>
            <a:pPr lvl="1"/>
            <a:r>
              <a:rPr lang="en-US" altLang="en-US" dirty="0" smtClean="0"/>
              <a:t>In version 5, Java introduced locks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2284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No_Race_Condition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Account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procedure Deposit(Amount: in Integer);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procedure Withdraw(Amount: in Integer;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out Boolean);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private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Balance: Integer :=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Account;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body Account is separate;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type ATM;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ATM is separate;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-- Task body is the same as before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ATM_1, ATM_2: ATM;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null;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No_Race_Condition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separate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No_Race_Condition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protected body Account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procedure Deposit(Amount: in Integer)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Balance := Balance + Amount;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Deposit;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procedure Withdraw(Amount: in Integer;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out Boolean)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if Amount &lt;= Balance then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Balance := Balance - Amount;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if;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Sufficient_Funds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False;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Withdraw;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Account;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Task</a:t>
            </a:r>
            <a:r>
              <a:rPr lang="en-US" dirty="0"/>
              <a:t>: </a:t>
            </a:r>
            <a:r>
              <a:rPr lang="en-US" dirty="0" smtClean="0"/>
              <a:t>A separate thread of control defined by a program unit</a:t>
            </a:r>
          </a:p>
          <a:p>
            <a:r>
              <a:rPr lang="en-US" dirty="0" smtClean="0"/>
              <a:t>Task state transition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17" y="3483443"/>
            <a:ext cx="3924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Account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Account();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Thread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atm1 = new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Thread(new ATM("ATM 1", account)),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atm2 = new Thread(new ATM("ATM 2", account));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atm1.start();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atm2.start();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Account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Account();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Thread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atm1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new Thread(new ATM("ATM 1", account)),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atm2 = new Thread(new ATM("ATM 2", account));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atm1.start();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atm2.start();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javax.swing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ATM implements Runnable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static final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WIDTH = 150, HEIGHT = 150;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static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JFrame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atmWindow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deposit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("Deposit"),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withdraw =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JButton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("Withdraw");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JTextField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amountText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JTextField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Account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ATM(String name, Account account)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this.account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account;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atmWindow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JFrame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(name);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atmWindow.setLayout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FlowLayout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atmWindow.add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(deposit);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atmWindow.add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(withdraw);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atmWindow.add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amountText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atmWindow.setSize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(WIDTH, HEIGHT);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atmWindow.setLocation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(x, 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x += WIDTH;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0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400" dirty="0" smtClean="0"/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void run()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atmWindow.setVisible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(true);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deposit.addActionListener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ActionEvent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event) -&gt;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amount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Integer.parseInt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amountText.getText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account.deposit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(amount);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withdraw.addActionListener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ActionEvent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event) -&gt;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amount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Integer.parseInt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amountText.getText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if (!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account.withdraw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(amount))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JOptionPane.showMessageDialog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  <a:tab pos="22860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		(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null, "Insufficient Funds");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28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Account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balance;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synchronized void deposit(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balance += amount;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synchronized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withdraw(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if (amount &lt;= balance)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balance -= amount;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return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return false;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Protected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Protected objects are fundamentally different from tasks and ordinary objects</a:t>
            </a:r>
          </a:p>
          <a:p>
            <a:r>
              <a:rPr lang="en-US" dirty="0" smtClean="0"/>
              <a:t>Mutual exclusion is implicit for all subprograms and entries in a protected object</a:t>
            </a:r>
          </a:p>
          <a:p>
            <a:r>
              <a:rPr lang="en-US" dirty="0" smtClean="0"/>
              <a:t>Entries in a protected object allow entry barriers that control access depending upon conditions</a:t>
            </a:r>
          </a:p>
        </p:txBody>
      </p:sp>
    </p:spTree>
    <p:extLst>
      <p:ext uri="{BB962C8B-B14F-4D97-AF65-F5344CB8AC3E}">
        <p14:creationId xmlns:p14="http://schemas.microsoft.com/office/powerpoint/2010/main" val="11078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procedure Producer_Consumer_1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Size: constant Integer := 100;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Indexes is mod Size;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Buffers is array(Indexes) of Character;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Bounded_Buffer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(Char: in Character);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(Char: out Character);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private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Front, Back: Indexes :=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Filled: Integer range 0..Size :=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Buffer: Buffers;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Bounded_Buffer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body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Bounded_Buffer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(Char: in Character)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when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Filled &lt; Size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Buffer(Back) := Char;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Back := Back + 1;  Filled := Filled + 1;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(Char: out Character)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when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Filled &gt; 0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Char := Buffer(Front);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Front := Front + 1; Filled := Filled - 1;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Bounded_Buffer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task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Producer;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Producer is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Character;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loop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Text_IO.Get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Bounded_Buffer.Enqueue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loop;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Producer;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71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 defTabSz="45720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task Consumer;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task body Consumer is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Output_Char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Character;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loop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Bounded_Buffer.Dequeue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Output_Char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Text_IO.Put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Output_Char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loop;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Consumer;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null;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Producer_Consumer_1;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88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Overlapped or true concurrency</a:t>
            </a:r>
            <a:r>
              <a:rPr lang="en-US" dirty="0" smtClean="0"/>
              <a:t>: Concurrency that is achieved by a system which contains multiple processors</a:t>
            </a:r>
          </a:p>
          <a:p>
            <a:r>
              <a:rPr lang="en-US" u="sng" dirty="0" smtClean="0"/>
              <a:t>Virtual or interleaved concurrency</a:t>
            </a:r>
            <a:r>
              <a:rPr lang="en-US" dirty="0" smtClean="0"/>
              <a:t>: Concurrency that is implemented with a single processor system using a multi-tasking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Locks 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is an interface with two classes</a:t>
            </a:r>
          </a:p>
          <a:p>
            <a:pPr lvl="1"/>
            <a:r>
              <a:rPr lang="en-US" dirty="0" err="1" smtClean="0"/>
              <a:t>RentrantLock</a:t>
            </a:r>
            <a:endParaRPr lang="en-US" dirty="0" smtClean="0"/>
          </a:p>
          <a:p>
            <a:pPr lvl="1"/>
            <a:r>
              <a:rPr lang="en-US" dirty="0" err="1" smtClean="0"/>
              <a:t>ReadWriteLock</a:t>
            </a:r>
            <a:endParaRPr lang="en-US" dirty="0" smtClean="0"/>
          </a:p>
          <a:p>
            <a:r>
              <a:rPr lang="en-US" dirty="0" smtClean="0"/>
              <a:t>Locks provide mutual exclusion</a:t>
            </a:r>
          </a:p>
          <a:p>
            <a:pPr lvl="1"/>
            <a:r>
              <a:rPr lang="en-US" dirty="0" smtClean="0"/>
              <a:t>Critical section is between call to lock and unlock</a:t>
            </a:r>
          </a:p>
          <a:p>
            <a:r>
              <a:rPr lang="en-US" dirty="0" smtClean="0"/>
              <a:t>Conditions can be generated from locks</a:t>
            </a:r>
          </a:p>
          <a:p>
            <a:pPr lvl="1"/>
            <a:r>
              <a:rPr lang="en-US" dirty="0" smtClean="0"/>
              <a:t>Conditions provide second level of blocking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java.util.concurrent.locks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&lt;T&gt;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T[] buffer;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capacity;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Lock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ReentrantLock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Condition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notFull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lock.newCondition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final Condition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notEmpty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lock.newCondition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front, rear, count;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capacity)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this.capacity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capacity;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   buffer = (T[]) (new Object[capacity]);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public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 get() throws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InterruptedException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lock.lock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try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while (count == 0)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notEmpty.await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T result = buffer[front];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front = (front + 1) % capacity;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count--;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notFull.signal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return result;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finally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lock.unlock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4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java.io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java.util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Producer implements Runnable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&lt;Integer&gt; buffer;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Scanner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inputFile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Producer(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&lt;Integer&gt; buffer,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String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fileName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 throws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FileNotFoundException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this.buffer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buffer;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inputFile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Scanner(new File(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fileName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@Override public void run()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Integer value;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try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while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inputFile.hasNextInt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value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inputFile.nextInt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buffer.put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buffer.put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catch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exception)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5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Consumer implements Runnable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&lt;Integer&gt; buffer;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Consumer(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&lt;Integer&gt; buffer)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{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this.buffer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 buffer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@Override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run()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try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while (true)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Integer value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buffer.get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if (value ==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Integer.MAX_VALUE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	break;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catch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exception) {}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java.io.*;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ProducerConsumer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throws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FileNotFoundException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&lt;Integer&gt; buffer =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BoundedBuffer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(50);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Thread producer =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new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Thread(new Producer(buffer, "input.txt")),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consumer = new Thread(new Consumer(buffer));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producer.start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consumer.start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Semaphores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There are two types of semaphores</a:t>
            </a:r>
          </a:p>
          <a:p>
            <a:pPr lvl="1"/>
            <a:r>
              <a:rPr lang="en-US" altLang="en-US" dirty="0" smtClean="0"/>
              <a:t>Binary semaphores </a:t>
            </a:r>
          </a:p>
          <a:p>
            <a:pPr lvl="2"/>
            <a:r>
              <a:rPr lang="en-US" altLang="en-US" dirty="0" smtClean="0"/>
              <a:t>Used to provide mutual exclusion</a:t>
            </a:r>
          </a:p>
          <a:p>
            <a:pPr lvl="1"/>
            <a:r>
              <a:rPr lang="en-US" altLang="en-US" dirty="0" smtClean="0"/>
              <a:t>Counting semaphores</a:t>
            </a:r>
          </a:p>
          <a:p>
            <a:pPr lvl="2"/>
            <a:r>
              <a:rPr lang="en-US" altLang="en-US" dirty="0" smtClean="0"/>
              <a:t>Used to allocate a finite set of resources</a:t>
            </a:r>
            <a:endParaRPr lang="en-US" altLang="en-US" dirty="0"/>
          </a:p>
          <a:p>
            <a:r>
              <a:rPr lang="en-US" altLang="en-US" dirty="0"/>
              <a:t>Java </a:t>
            </a:r>
            <a:r>
              <a:rPr lang="en-US" altLang="en-US" dirty="0" smtClean="0"/>
              <a:t>provides a Semaphore class that can produce either kind of semaphore</a:t>
            </a:r>
            <a:endParaRPr lang="en-US" altLang="en-US" dirty="0"/>
          </a:p>
          <a:p>
            <a:r>
              <a:rPr lang="en-US" altLang="en-US" dirty="0" smtClean="0"/>
              <a:t>Ada views semaphores as too low level and does not provide them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53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Producer_Consumer_2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Buffer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(Char: in Character);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(Char: out Character);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Buffer;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Buffer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Buffer: Character;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accept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(Char: in Character) do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Buffer := Char;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accept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(Char: out Character) do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  Char := Buffer;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Buffer;</a:t>
            </a:r>
          </a:p>
        </p:txBody>
      </p:sp>
    </p:spTree>
    <p:extLst>
      <p:ext uri="{BB962C8B-B14F-4D97-AF65-F5344CB8AC3E}">
        <p14:creationId xmlns:p14="http://schemas.microsoft.com/office/powerpoint/2010/main" val="10641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task Producer;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Producer is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Character;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loop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Text_IO.Get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Buffer.Enqueue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loop;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Producer;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Consumer;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Consumer is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Output_Char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Character;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loop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Buffer.Dequeue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Output_Char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Text_IO.Put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Output_Char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end loop;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Consumer;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null;</a:t>
            </a:r>
          </a:p>
          <a:p>
            <a:pPr marL="0" indent="0" defTabSz="45720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Producer_Consumer_2;</a:t>
            </a:r>
          </a:p>
        </p:txBody>
      </p:sp>
    </p:spTree>
    <p:extLst>
      <p:ext uri="{BB962C8B-B14F-4D97-AF65-F5344CB8AC3E}">
        <p14:creationId xmlns:p14="http://schemas.microsoft.com/office/powerpoint/2010/main" val="1038598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can improve throughput</a:t>
            </a:r>
          </a:p>
          <a:p>
            <a:pPr lvl="1"/>
            <a:r>
              <a:rPr lang="en-US" u="sng" dirty="0"/>
              <a:t>CPU-Bound</a:t>
            </a:r>
            <a:r>
              <a:rPr lang="en-US" dirty="0"/>
              <a:t>:  </a:t>
            </a:r>
            <a:r>
              <a:rPr lang="en-US" dirty="0" smtClean="0"/>
              <a:t>Programs that perform intense computation, only for true concurrency</a:t>
            </a:r>
          </a:p>
          <a:p>
            <a:pPr lvl="1"/>
            <a:r>
              <a:rPr lang="en-US" u="sng" dirty="0" smtClean="0"/>
              <a:t>I/O-Bound</a:t>
            </a:r>
            <a:r>
              <a:rPr lang="en-US" dirty="0"/>
              <a:t>:  </a:t>
            </a:r>
            <a:r>
              <a:rPr lang="en-US" dirty="0" smtClean="0"/>
              <a:t>Programs that spend most of their time awaiting I/O completion, for both true and virtual concurrency</a:t>
            </a:r>
          </a:p>
          <a:p>
            <a:r>
              <a:rPr lang="en-US" dirty="0" smtClean="0"/>
              <a:t>Concurrency provides a natural model for real-time systems in which various tasks execute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Synchronous communication</a:t>
            </a:r>
            <a:r>
              <a:rPr lang="en-US" dirty="0" smtClean="0"/>
              <a:t>: The sending task waits until the receiving task is ready to receive the message, and the receiving task waits until the sending task sends the message</a:t>
            </a:r>
          </a:p>
          <a:p>
            <a:r>
              <a:rPr lang="en-US" u="sng" dirty="0" smtClean="0"/>
              <a:t>Asynchronous communication</a:t>
            </a:r>
            <a:r>
              <a:rPr lang="en-US" dirty="0" smtClean="0"/>
              <a:t>: The sending task sends the message without waiting for it to be received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Symmetric protocol</a:t>
            </a:r>
            <a:r>
              <a:rPr lang="en-US" dirty="0" smtClean="0"/>
              <a:t>: Both tasks participating in the communication must be specified by name; the sender names the task the message is being sent to and the receiving task names the task that the message is being received from</a:t>
            </a:r>
          </a:p>
          <a:p>
            <a:r>
              <a:rPr lang="en-US" u="sng" dirty="0" smtClean="0"/>
              <a:t>Asymmetric protocol</a:t>
            </a:r>
            <a:r>
              <a:rPr lang="en-US" dirty="0" smtClean="0"/>
              <a:t>: The receiving task receives messages from any other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Rendezvous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 rendezvous is synchronous communication with asymmetric protocol</a:t>
            </a:r>
          </a:p>
          <a:p>
            <a:r>
              <a:rPr lang="en-US" dirty="0" smtClean="0"/>
              <a:t>The caller executes a call on a task’s entry</a:t>
            </a:r>
          </a:p>
          <a:p>
            <a:r>
              <a:rPr lang="en-US" dirty="0" smtClean="0"/>
              <a:t>The receiver executes an accept statement to receive the call</a:t>
            </a:r>
          </a:p>
          <a:p>
            <a:r>
              <a:rPr lang="en-US" dirty="0"/>
              <a:t>a</a:t>
            </a:r>
            <a:r>
              <a:rPr lang="en-US" dirty="0" smtClean="0"/>
              <a:t>ccept statements are often embedded in select statement to allow messages on more than one entry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situations one task must wait until another task has completed</a:t>
            </a:r>
          </a:p>
          <a:p>
            <a:r>
              <a:rPr lang="en-US" dirty="0" smtClean="0"/>
              <a:t>Ada’s message passing mechanism provides a technique to accomplish this by requiring one task to wait for a message from another</a:t>
            </a:r>
          </a:p>
          <a:p>
            <a:r>
              <a:rPr lang="en-US" dirty="0" smtClean="0"/>
              <a:t>Java’s join feature accomplishes a similar requirement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 condition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 exclusive control of resources</a:t>
            </a:r>
          </a:p>
          <a:p>
            <a:r>
              <a:rPr lang="en-US" dirty="0" smtClean="0"/>
              <a:t>Wait for condition</a:t>
            </a:r>
          </a:p>
          <a:p>
            <a:pPr lvl="1"/>
            <a:r>
              <a:rPr lang="en-US" dirty="0" smtClean="0"/>
              <a:t>Processes retain control of resources</a:t>
            </a:r>
          </a:p>
          <a:p>
            <a:r>
              <a:rPr lang="en-US" dirty="0" smtClean="0"/>
              <a:t>No preemption condition</a:t>
            </a:r>
          </a:p>
          <a:p>
            <a:pPr lvl="1"/>
            <a:r>
              <a:rPr lang="en-US" dirty="0" smtClean="0"/>
              <a:t>Resources can not be involuntarily released</a:t>
            </a:r>
          </a:p>
          <a:p>
            <a:r>
              <a:rPr lang="en-US" dirty="0" smtClean="0"/>
              <a:t>Circular wait condition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circular chain of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plates are arranged on a table with five forks between the plates</a:t>
            </a:r>
          </a:p>
          <a:p>
            <a:r>
              <a:rPr lang="en-US" dirty="0" smtClean="0"/>
              <a:t>In order to eat, a philosopher must first pick up the right fork, then the left fork</a:t>
            </a:r>
          </a:p>
          <a:p>
            <a:r>
              <a:rPr lang="en-US" dirty="0" smtClean="0"/>
              <a:t>If a philosopher can not pick up both forks, he must wait until he can eat</a:t>
            </a:r>
          </a:p>
          <a:p>
            <a:r>
              <a:rPr lang="en-US" dirty="0" smtClean="0"/>
              <a:t>Philosophers alternate between eating and thinking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Dining_1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Total_Philosophers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Integer := 5;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mod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Total_Philosophers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Next: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Id_Numbers'Last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function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Next_Id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Next := Next + 1;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return Next;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Next_Id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type Philosophers(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Next_Id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type Chopsticks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Pick_Up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Put_Down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private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On_Table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Boolean :=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Chopsticks;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Chopstick: array(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of Chopsticks;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Philosopher: array(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of Philosophers;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Philosophers is separate;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body Chopsticks is separate;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null;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Dining_1;</a:t>
            </a:r>
          </a:p>
        </p:txBody>
      </p:sp>
    </p:spTree>
    <p:extLst>
      <p:ext uri="{BB962C8B-B14F-4D97-AF65-F5344CB8AC3E}">
        <p14:creationId xmlns:p14="http://schemas.microsoft.com/office/powerpoint/2010/main" val="3958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Calendar; use Calendar;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separate(Dining_1)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task body Philosophers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Life_Limit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:= 100_000;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Times_Eaten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Integer :=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Right_Chopstick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Eating_Time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Duration := 5.0;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Thinking_Time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Duration := 25.0;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Right_Chopstick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Id_Number</a:t>
            </a:r>
            <a:r>
              <a:rPr lang="en-US" sz="2000" b="1" smtClean="0">
                <a:solidFill>
                  <a:schemeClr val="tx1"/>
                </a:solidFill>
                <a:latin typeface="Consolas" panose="020B0609020204030204" pitchFamily="49" charset="0"/>
              </a:rPr>
              <a:t> + 1;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while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Times_Eaten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/=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Life_Limit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delay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Thinking_Time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Chopstick(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Right_Chopstick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Pick_Up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Chopstick(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Pick_Up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delay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Eating_Time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Chopstick(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Put_Down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Chopstick(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Right_Chopstick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Put_Down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Times_Eaten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Times_Eaten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Philosophers;</a:t>
            </a:r>
          </a:p>
        </p:txBody>
      </p:sp>
    </p:spTree>
    <p:extLst>
      <p:ext uri="{BB962C8B-B14F-4D97-AF65-F5344CB8AC3E}">
        <p14:creationId xmlns:p14="http://schemas.microsoft.com/office/powerpoint/2010/main" val="29658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separate(Dining_1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protected body Chopsticks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Pick_Up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when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On_Table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On_Table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False;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Pick_Up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Put_Down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is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On_Table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True;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Put_Down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Chopstick;</a:t>
            </a:r>
          </a:p>
        </p:txBody>
      </p:sp>
    </p:spTree>
    <p:extLst>
      <p:ext uri="{BB962C8B-B14F-4D97-AF65-F5344CB8AC3E}">
        <p14:creationId xmlns:p14="http://schemas.microsoft.com/office/powerpoint/2010/main" val="1295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procedure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Dining_2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Total_Philosophers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Integer := 5;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type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 mod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Total_Philosophers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Next: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Id_Numbers'Last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function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Next_Id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return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 Next := Next + 1;return Next; end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Next_Id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task type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Philosophers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Next_Id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type Chopsticks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Pick_Up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entry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Put_Down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private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On_Table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Boolean := True;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Chopsticks;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Monitor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entry Enter;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procedure Leave;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private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Philosopher_Count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Natural :=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Monitor;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--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Sequential 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implementation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Airport_Package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Airport_Package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Airport_Arrival_1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Pickup_Luggage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Get_Rental_Car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end Airport_Arrival_1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-- Concurrent 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implementation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Airport_Package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 use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Airport_Package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procedure Airport_Arrival_2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Luggage_Task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Rental_Car_Task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Luggage_Task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Pickup_Luggage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Luggage_Task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Rental_Car_Task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Get_Rental_Car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Rental_Car_Task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begin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null;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Airport_Arrival_2;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array(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of Chopsticks;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Philosopher: array(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 of Philosophers;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task body Philosophers is separate;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body Chopsticks is separate;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protected body Monitor is separate;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null;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end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Dining_2;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60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Calendar; use Calendar;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separate(Dining_2)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task body Philosophers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Life_Limit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:= 100_000;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Times_Eaten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Integer := 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Right_Chopstick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Eating_Time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Duration := 5.0;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Thinking_Time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constant Duration := 25.0;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Right_Chopstick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Id_Number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while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Times_Eaten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/=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Life_Limit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loop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delay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Thinking_Time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Monitor.Enter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Chopstick(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Right_Chopstick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Pick_Up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Chopstick(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Pick_Up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delay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Eating_Time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Chopstick(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Left_Chopstick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Put_Down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Chopstick(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Right_Chopstick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Put_Down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Monitor.Leave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Times_Eaten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Times_Eaten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loop;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Philosophers;</a:t>
            </a:r>
          </a:p>
        </p:txBody>
      </p:sp>
    </p:spTree>
    <p:extLst>
      <p:ext uri="{BB962C8B-B14F-4D97-AF65-F5344CB8AC3E}">
        <p14:creationId xmlns:p14="http://schemas.microsoft.com/office/powerpoint/2010/main" val="3781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32818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separate(Dining_2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protected body Monitor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entry Enter when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Philosopher_Count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b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Total_Philosophers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- 1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Philosopher_Count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Philosopher_Count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Enter;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procedure Leave is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Philosopher_Count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:=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Philosopher_Count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end Leave;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end Monitor;</a:t>
            </a:r>
          </a:p>
        </p:txBody>
      </p:sp>
    </p:spTree>
    <p:extLst>
      <p:ext uri="{BB962C8B-B14F-4D97-AF65-F5344CB8AC3E}">
        <p14:creationId xmlns:p14="http://schemas.microsoft.com/office/powerpoint/2010/main" val="28643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Starvation or indefinite postponement</a:t>
            </a:r>
            <a:r>
              <a:rPr lang="en-US" dirty="0" smtClean="0"/>
              <a:t>: A state in which a process is waiting for an event which is indefinitely postponed</a:t>
            </a:r>
          </a:p>
          <a:p>
            <a:r>
              <a:rPr lang="en-US" dirty="0" smtClean="0"/>
              <a:t>Priority scheduling can cause this when a task has a low priority and tasks with a higher priority are always in need of the processor</a:t>
            </a:r>
          </a:p>
          <a:p>
            <a:r>
              <a:rPr lang="en-US" dirty="0" smtClean="0"/>
              <a:t>Occurs with virtual concurrency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Definition and Initiation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3654"/>
            <a:ext cx="8229600" cy="4525963"/>
          </a:xfrm>
        </p:spPr>
        <p:txBody>
          <a:bodyPr/>
          <a:lstStyle/>
          <a:p>
            <a:r>
              <a:rPr lang="en-US" dirty="0" smtClean="0"/>
              <a:t>Ada</a:t>
            </a:r>
          </a:p>
          <a:p>
            <a:pPr lvl="1"/>
            <a:r>
              <a:rPr lang="en-US" dirty="0" smtClean="0"/>
              <a:t>Ada task objects are different from ordinary objects, task is a reserved word in Ada</a:t>
            </a:r>
          </a:p>
          <a:p>
            <a:pPr lvl="1"/>
            <a:r>
              <a:rPr lang="en-US" dirty="0" smtClean="0"/>
              <a:t>Tasks start implicitly when created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Runnable is an </a:t>
            </a:r>
            <a:r>
              <a:rPr lang="en-US" dirty="0" smtClean="0"/>
              <a:t>interface that defines run</a:t>
            </a:r>
            <a:endParaRPr lang="en-US" dirty="0"/>
          </a:p>
          <a:p>
            <a:pPr lvl="1"/>
            <a:r>
              <a:rPr lang="en-US" dirty="0" smtClean="0"/>
              <a:t>Thread is a class that implements Runnable</a:t>
            </a:r>
          </a:p>
          <a:p>
            <a:pPr lvl="1"/>
            <a:r>
              <a:rPr lang="en-US" dirty="0" smtClean="0"/>
              <a:t>To invoke the run method, start is called</a:t>
            </a:r>
          </a:p>
        </p:txBody>
      </p:sp>
    </p:spTree>
    <p:extLst>
      <p:ext uri="{BB962C8B-B14F-4D97-AF65-F5344CB8AC3E}">
        <p14:creationId xmlns:p14="http://schemas.microsoft.com/office/powerpoint/2010/main" val="28367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AirportArrival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PickupLuggage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pickupLuggage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new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PickupLuggage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RentalCar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rentalCar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RentalCar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pickupLuggage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pickupLuggage.start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rentalCar.start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PickupLuggage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extends Thread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@Override public void run()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try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sleep(200);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("Picked up luggage");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catch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exception)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1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79502" y="161693"/>
            <a:ext cx="8062331" cy="65736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RentalCar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extends Thread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PickupLuggage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luggage;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RentalCar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PickupLuggage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luggage)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this.luggage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luggage;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@Override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public void run()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try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sleep(100);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("Got rental car");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luggage.join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("Ready to go");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catch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exception)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5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2373</Words>
  <Application>Microsoft Office PowerPoint</Application>
  <PresentationFormat>On-screen Show (4:3)</PresentationFormat>
  <Paragraphs>705</Paragraphs>
  <Slides>53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Consolas</vt:lpstr>
      <vt:lpstr>Courier New</vt:lpstr>
      <vt:lpstr>Times New Roman</vt:lpstr>
      <vt:lpstr>Default Design</vt:lpstr>
      <vt:lpstr>CMSC 330 Advanced Programming Languages</vt:lpstr>
      <vt:lpstr>Tasks and Threads</vt:lpstr>
      <vt:lpstr>Implementation Of Concurrency</vt:lpstr>
      <vt:lpstr>Benefits of Concurrency</vt:lpstr>
      <vt:lpstr>PowerPoint Presentation</vt:lpstr>
      <vt:lpstr>Task Definition and Initiation</vt:lpstr>
      <vt:lpstr>PowerPoint Presentation</vt:lpstr>
      <vt:lpstr>PowerPoint Presentation</vt:lpstr>
      <vt:lpstr>PowerPoint Presentation</vt:lpstr>
      <vt:lpstr>Race Conditions</vt:lpstr>
      <vt:lpstr>Shared Data Conflicts</vt:lpstr>
      <vt:lpstr>A Race Condition Example</vt:lpstr>
      <vt:lpstr>PowerPoint Presentation</vt:lpstr>
      <vt:lpstr>PowerPoint Presentation</vt:lpstr>
      <vt:lpstr>PowerPoint Presentation</vt:lpstr>
      <vt:lpstr>PowerPoint Presentation</vt:lpstr>
      <vt:lpstr>Monitors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 Protected Objects</vt:lpstr>
      <vt:lpstr>PowerPoint Presentation</vt:lpstr>
      <vt:lpstr>PowerPoint Presentation</vt:lpstr>
      <vt:lpstr>PowerPoint Presentation</vt:lpstr>
      <vt:lpstr>Java Locks and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Semaphores</vt:lpstr>
      <vt:lpstr>PowerPoint Presentation</vt:lpstr>
      <vt:lpstr>PowerPoint Presentation</vt:lpstr>
      <vt:lpstr>Types of Communication</vt:lpstr>
      <vt:lpstr>Types of Protocol</vt:lpstr>
      <vt:lpstr>Ada Rendezvous</vt:lpstr>
      <vt:lpstr>Task Synchronization</vt:lpstr>
      <vt:lpstr>Deadlock</vt:lpstr>
      <vt:lpstr>Dining Philosophers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Starvation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</dc:title>
  <dc:creator>DD</dc:creator>
  <cp:lastModifiedBy>Duane Jarc</cp:lastModifiedBy>
  <cp:revision>454</cp:revision>
  <dcterms:created xsi:type="dcterms:W3CDTF">2011-06-20T18:28:14Z</dcterms:created>
  <dcterms:modified xsi:type="dcterms:W3CDTF">2018-06-14T17:01:22Z</dcterms:modified>
</cp:coreProperties>
</file>