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2" r:id="rId15"/>
    <p:sldId id="263" r:id="rId16"/>
    <p:sldId id="264" r:id="rId17"/>
    <p:sldId id="265" r:id="rId18"/>
    <p:sldId id="306" r:id="rId19"/>
    <p:sldId id="307" r:id="rId20"/>
    <p:sldId id="300" r:id="rId21"/>
    <p:sldId id="301" r:id="rId22"/>
    <p:sldId id="303" r:id="rId23"/>
    <p:sldId id="304" r:id="rId24"/>
    <p:sldId id="305" r:id="rId25"/>
    <p:sldId id="308" r:id="rId26"/>
    <p:sldId id="309" r:id="rId27"/>
    <p:sldId id="310" r:id="rId28"/>
    <p:sldId id="31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000066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D8F44-664A-4FB9-A0CB-AFB7765232F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10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BBBA-1D7B-4F38-AEAD-DCDB9493816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22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88316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2935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34493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00966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49349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90830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7551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68952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09D72-632D-47E7-9334-AB2BEFD8A09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83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B2E52-4CAE-487D-ADE9-982B9F38CB3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7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5395C-7C7B-4FB8-AC0E-9D0E9A2F2F4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3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327DD-CC89-4E5A-8C13-D4C4451E430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6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78E70C-36F0-4975-8438-9944360932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946639"/>
      </p:ext>
    </p:extLst>
  </p:cSld>
  <p:clrMapOvr>
    <a:masterClrMapping/>
  </p:clrMapOvr>
  <p:transition advTm="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AD6A7D-5B16-4FC2-A97B-0A37B0C2EC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54216"/>
      </p:ext>
    </p:extLst>
  </p:cSld>
  <p:clrMapOvr>
    <a:masterClrMapping/>
  </p:clrMapOvr>
  <p:transition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5</a:t>
            </a:r>
            <a:br>
              <a:rPr lang="en-US" sz="3200" dirty="0" smtClean="0"/>
            </a:br>
            <a:r>
              <a:rPr lang="en-US" sz="3200" dirty="0" smtClean="0"/>
              <a:t>Subprograms and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versions of FORTRAN did not support recursion</a:t>
            </a:r>
          </a:p>
          <a:p>
            <a:r>
              <a:rPr lang="en-US" dirty="0" smtClean="0"/>
              <a:t>Recursion is really a declarative concept not needed in an imperative language</a:t>
            </a:r>
          </a:p>
          <a:p>
            <a:r>
              <a:rPr lang="en-US" dirty="0" smtClean="0"/>
              <a:t>When a language supports recursion a run-time call stack </a:t>
            </a:r>
            <a:r>
              <a:rPr lang="en-US" smtClean="0"/>
              <a:t>is needed </a:t>
            </a:r>
            <a:r>
              <a:rPr lang="en-US" dirty="0" smtClean="0"/>
              <a:t>to store local variables, temporaries and the subprogram return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call creates an activation record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60" y="2193198"/>
            <a:ext cx="4400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Subprograms</a:t>
            </a:r>
            <a:br>
              <a:rPr lang="en-US" dirty="0" smtClean="0"/>
            </a:br>
            <a:r>
              <a:rPr lang="en-US" dirty="0" smtClean="0"/>
              <a:t>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subprograms were an essential component of block-structured languages</a:t>
            </a:r>
          </a:p>
          <a:p>
            <a:r>
              <a:rPr lang="en-US" dirty="0" smtClean="0"/>
              <a:t>Algol, Pascal and Ada allow nested subprograms</a:t>
            </a:r>
          </a:p>
          <a:p>
            <a:r>
              <a:rPr lang="en-US" dirty="0" smtClean="0"/>
              <a:t>Nested subprograms complicate the design of the compiler, blocks do not</a:t>
            </a:r>
          </a:p>
          <a:p>
            <a:r>
              <a:rPr lang="en-US" dirty="0" smtClean="0"/>
              <a:t>The C family does not support them</a:t>
            </a:r>
          </a:p>
          <a:p>
            <a:r>
              <a:rPr lang="en-US" dirty="0" smtClean="0"/>
              <a:t>Object-orientation eliminated the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Nested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subprograms require more than one </a:t>
            </a:r>
            <a:r>
              <a:rPr lang="en-US" dirty="0"/>
              <a:t>accessible </a:t>
            </a:r>
            <a:r>
              <a:rPr lang="en-US" dirty="0" smtClean="0"/>
              <a:t>activation record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01" y="2887663"/>
            <a:ext cx="47529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000066"/>
                </a:solidFill>
              </a:rPr>
              <a:t>Parameter Passing Issues</a:t>
            </a:r>
          </a:p>
        </p:txBody>
      </p:sp>
      <p:sp>
        <p:nvSpPr>
          <p:cNvPr id="4097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A50021"/>
                </a:solidFill>
              </a:rPr>
              <a:t>Languages vary considerably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Interaction between data flow direction and passing technique</a:t>
            </a:r>
          </a:p>
          <a:p>
            <a:pPr lvl="1"/>
            <a:r>
              <a:rPr lang="en-US" altLang="en-US" dirty="0" smtClean="0">
                <a:solidFill>
                  <a:srgbClr val="A50021"/>
                </a:solidFill>
              </a:rPr>
              <a:t>Data flow directions: in, in-out and out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Interaction between argument syntax and passing technique</a:t>
            </a:r>
          </a:p>
          <a:p>
            <a:pPr lvl="1"/>
            <a:r>
              <a:rPr lang="en-US" altLang="en-US" dirty="0" smtClean="0">
                <a:solidFill>
                  <a:srgbClr val="A50021"/>
                </a:solidFill>
              </a:rPr>
              <a:t>Argument syntax: variable, constant or expression</a:t>
            </a:r>
            <a:endParaRPr lang="en-US" altLang="en-US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Parameter Passing Techniques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276350"/>
            <a:ext cx="8229600" cy="5268913"/>
          </a:xfrm>
        </p:spPr>
        <p:txBody>
          <a:bodyPr/>
          <a:lstStyle/>
          <a:p>
            <a:r>
              <a:rPr lang="en-US" altLang="en-US" dirty="0" smtClean="0">
                <a:solidFill>
                  <a:srgbClr val="A50021"/>
                </a:solidFill>
              </a:rPr>
              <a:t>Pass by value</a:t>
            </a:r>
          </a:p>
          <a:p>
            <a:pPr lvl="1"/>
            <a:r>
              <a:rPr lang="en-US" altLang="en-US" dirty="0" smtClean="0">
                <a:solidFill>
                  <a:srgbClr val="A50021"/>
                </a:solidFill>
              </a:rPr>
              <a:t>Argument is copied to the parameter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Pass by reference</a:t>
            </a:r>
          </a:p>
          <a:p>
            <a:pPr lvl="1"/>
            <a:r>
              <a:rPr lang="en-US" altLang="en-US" dirty="0" smtClean="0">
                <a:solidFill>
                  <a:srgbClr val="A50021"/>
                </a:solidFill>
              </a:rPr>
              <a:t>Parameter is a reference to the argument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Pass by result</a:t>
            </a:r>
          </a:p>
          <a:p>
            <a:pPr lvl="1"/>
            <a:r>
              <a:rPr lang="en-US" altLang="en-US" dirty="0" smtClean="0">
                <a:solidFill>
                  <a:srgbClr val="A50021"/>
                </a:solidFill>
              </a:rPr>
              <a:t>Parameter is copied to the argument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Pass by value-result</a:t>
            </a:r>
          </a:p>
          <a:p>
            <a:pPr lvl="1"/>
            <a:r>
              <a:rPr lang="en-US" altLang="en-US" dirty="0" smtClean="0">
                <a:solidFill>
                  <a:srgbClr val="A50021"/>
                </a:solidFill>
              </a:rPr>
              <a:t>Argument copied in, parameter copied out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Pass by name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31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Semantics and Implementation</a:t>
            </a:r>
          </a:p>
        </p:txBody>
      </p:sp>
      <p:graphicFrame>
        <p:nvGraphicFramePr>
          <p:cNvPr id="60484" name="Group 6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7264851"/>
              </p:ext>
            </p:extLst>
          </p:nvPr>
        </p:nvGraphicFramePr>
        <p:xfrm>
          <a:off x="646906" y="1635201"/>
          <a:ext cx="7850187" cy="4522788"/>
        </p:xfrm>
        <a:graphic>
          <a:graphicData uri="http://schemas.openxmlformats.org/drawingml/2006/table">
            <a:tbl>
              <a:tblPr/>
              <a:tblGrid>
                <a:gridCol w="2349500"/>
                <a:gridCol w="1847850"/>
                <a:gridCol w="1690687"/>
                <a:gridCol w="1962150"/>
              </a:tblGrid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In-Out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Value-Result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549275" y="5110163"/>
            <a:ext cx="2376488" cy="2905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60388" y="5381625"/>
            <a:ext cx="2376487" cy="5699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Argument Syntax and Implementation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739900"/>
            <a:ext cx="8240712" cy="2944813"/>
          </a:xfrm>
        </p:spPr>
        <p:txBody>
          <a:bodyPr/>
          <a:lstStyle/>
          <a:p>
            <a:r>
              <a:rPr lang="en-US" altLang="en-US" dirty="0" smtClean="0">
                <a:solidFill>
                  <a:srgbClr val="A50021"/>
                </a:solidFill>
              </a:rPr>
              <a:t>Argument syntax not independent from parameter passing technique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Reference parameters require argument to be a variable</a:t>
            </a:r>
          </a:p>
          <a:p>
            <a:r>
              <a:rPr lang="en-US" altLang="en-US" dirty="0" smtClean="0">
                <a:solidFill>
                  <a:srgbClr val="A50021"/>
                </a:solidFill>
              </a:rPr>
              <a:t>Value parameters allow variables, constants or expressions</a:t>
            </a:r>
            <a:endParaRPr lang="en-US" altLang="en-US" dirty="0">
              <a:solidFill>
                <a:srgbClr val="A50021"/>
              </a:solidFill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74675" y="5051425"/>
            <a:ext cx="2368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z = </a:t>
            </a:r>
            <a:r>
              <a:rPr lang="en-US" altLang="en-US" dirty="0" err="1">
                <a:latin typeface="Courier New" panose="02070309020205020404" pitchFamily="49" charset="0"/>
              </a:rPr>
              <a:t>sqrt</a:t>
            </a:r>
            <a:r>
              <a:rPr lang="en-US" altLang="en-US" dirty="0">
                <a:latin typeface="Courier New" panose="02070309020205020404" pitchFamily="49" charset="0"/>
              </a:rPr>
              <a:t>(x);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z = </a:t>
            </a:r>
            <a:r>
              <a:rPr lang="en-US" altLang="en-US" dirty="0" err="1">
                <a:latin typeface="Courier New" panose="02070309020205020404" pitchFamily="49" charset="0"/>
              </a:rPr>
              <a:t>sqrt</a:t>
            </a:r>
            <a:r>
              <a:rPr lang="en-US" altLang="en-US" dirty="0">
                <a:latin typeface="Courier New" panose="02070309020205020404" pitchFamily="49" charset="0"/>
              </a:rPr>
              <a:t>(25);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z = </a:t>
            </a:r>
            <a:r>
              <a:rPr lang="en-US" altLang="en-US" dirty="0" err="1">
                <a:latin typeface="Courier New" panose="02070309020205020404" pitchFamily="49" charset="0"/>
              </a:rPr>
              <a:t>sqrt</a:t>
            </a:r>
            <a:r>
              <a:rPr lang="en-US" altLang="en-US" dirty="0">
                <a:latin typeface="Courier New" panose="02070309020205020404" pitchFamily="49" charset="0"/>
              </a:rPr>
              <a:t>(x + y);</a:t>
            </a:r>
          </a:p>
        </p:txBody>
      </p:sp>
    </p:spTree>
    <p:extLst>
      <p:ext uri="{BB962C8B-B14F-4D97-AF65-F5344CB8AC3E}">
        <p14:creationId xmlns:p14="http://schemas.microsoft.com/office/powerpoint/2010/main" val="15393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Generality: Value Vs Reference</a:t>
            </a:r>
          </a:p>
        </p:txBody>
      </p:sp>
      <p:graphicFrame>
        <p:nvGraphicFramePr>
          <p:cNvPr id="67658" name="Group 7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44028" y="1417638"/>
          <a:ext cx="8229600" cy="2584768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Variable 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Constant 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Expression 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In/Out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9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393700" y="4402138"/>
            <a:ext cx="8229600" cy="2122487"/>
          </a:xfrm>
        </p:spPr>
        <p:txBody>
          <a:bodyPr/>
          <a:lstStyle/>
          <a:p>
            <a:r>
              <a:rPr lang="en-US" altLang="en-US" sz="2800">
                <a:solidFill>
                  <a:srgbClr val="A50021"/>
                </a:solidFill>
              </a:rPr>
              <a:t>Certain combinations should never be allowed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Call by reference permits the most semantic generality</a:t>
            </a:r>
          </a:p>
          <a:p>
            <a:r>
              <a:rPr lang="en-US" altLang="en-US" sz="2800">
                <a:solidFill>
                  <a:srgbClr val="A50021"/>
                </a:solidFill>
              </a:rPr>
              <a:t>Call by value permits the most general argument</a:t>
            </a:r>
          </a:p>
        </p:txBody>
      </p:sp>
    </p:spTree>
    <p:extLst>
      <p:ext uri="{BB962C8B-B14F-4D97-AF65-F5344CB8AC3E}">
        <p14:creationId xmlns:p14="http://schemas.microsoft.com/office/powerpoint/2010/main" val="345097755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66"/>
                </a:solidFill>
              </a:rPr>
              <a:t>Pointers and Parameter Passing</a:t>
            </a: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457200" y="1716021"/>
          <a:ext cx="8229600" cy="3870198"/>
        </p:xfrm>
        <a:graphic>
          <a:graphicData uri="http://schemas.openxmlformats.org/drawingml/2006/table">
            <a:tbl>
              <a:tblPr/>
              <a:tblGrid>
                <a:gridCol w="2743200"/>
                <a:gridCol w="1371600"/>
                <a:gridCol w="1371600"/>
                <a:gridCol w="1371600"/>
                <a:gridCol w="1371600"/>
              </a:tblGrid>
              <a:tr h="9048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4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Pointer By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Pointer By 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65973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Subprogram benefits</a:t>
            </a:r>
          </a:p>
          <a:p>
            <a:pPr lvl="1"/>
            <a:r>
              <a:rPr lang="en-US" altLang="en-US" dirty="0"/>
              <a:t>Avoids code </a:t>
            </a:r>
            <a:r>
              <a:rPr lang="en-US" altLang="en-US" dirty="0" smtClean="0"/>
              <a:t>duplication</a:t>
            </a:r>
          </a:p>
          <a:p>
            <a:pPr lvl="2"/>
            <a:r>
              <a:rPr lang="en-US" altLang="en-US" dirty="0" smtClean="0"/>
              <a:t>One copy called multiple times</a:t>
            </a:r>
            <a:endParaRPr lang="en-US" altLang="en-US" dirty="0"/>
          </a:p>
          <a:p>
            <a:pPr lvl="1"/>
            <a:r>
              <a:rPr lang="en-US" altLang="en-US" dirty="0"/>
              <a:t>Simplifies by </a:t>
            </a:r>
            <a:r>
              <a:rPr lang="en-US" altLang="en-US" dirty="0" smtClean="0"/>
              <a:t>reducing subprogram size</a:t>
            </a:r>
          </a:p>
          <a:p>
            <a:pPr marL="514350" indent="-457200"/>
            <a:r>
              <a:rPr lang="en-US" altLang="en-US" dirty="0" smtClean="0"/>
              <a:t>The subprogram concept is among the oldest language features</a:t>
            </a:r>
          </a:p>
          <a:p>
            <a:pPr marL="514350" indent="-457200"/>
            <a:r>
              <a:rPr lang="en-US" altLang="en-US" dirty="0" smtClean="0"/>
              <a:t>Assembly language programs can have subprograms</a:t>
            </a:r>
          </a:p>
          <a:p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 = 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f(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 a,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 b)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*a = 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 = &amp;c;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x = 1, y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&amp;x,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&amp;y;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“*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" &lt;&lt;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" &lt;&lt;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5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 = 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f(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*&amp; a,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*&amp; b)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*a = 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b = &amp;c;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x = 1, y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&amp;x,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&amp;y;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“*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" &lt;&lt;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" &lt;&lt;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1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Algol: </a:t>
            </a:r>
            <a:r>
              <a:rPr lang="en-US" sz="2400" dirty="0" smtClean="0"/>
              <a:t>By value, call by name</a:t>
            </a:r>
          </a:p>
          <a:p>
            <a:r>
              <a:rPr lang="en-US" dirty="0" smtClean="0"/>
              <a:t>C++: </a:t>
            </a:r>
            <a:r>
              <a:rPr lang="en-US" sz="2400" dirty="0" smtClean="0"/>
              <a:t>Call by value, pointers and references used for 	passing by reference, constant mode</a:t>
            </a:r>
          </a:p>
          <a:p>
            <a:r>
              <a:rPr lang="en-US" dirty="0" smtClean="0"/>
              <a:t>Ada: </a:t>
            </a:r>
            <a:r>
              <a:rPr lang="en-US" sz="2400" dirty="0" smtClean="0"/>
              <a:t>Programmer specifies the mode, which include:</a:t>
            </a:r>
            <a:br>
              <a:rPr lang="en-US" sz="2400" dirty="0" smtClean="0"/>
            </a:br>
            <a:r>
              <a:rPr lang="en-US" sz="2400" dirty="0" smtClean="0"/>
              <a:t>	in </a:t>
            </a:r>
            <a:r>
              <a:rPr lang="en-US" sz="2400" dirty="0" err="1" smtClean="0"/>
              <a:t>inout</a:t>
            </a:r>
            <a:r>
              <a:rPr lang="en-US" sz="2400" dirty="0" smtClean="0"/>
              <a:t> out</a:t>
            </a:r>
          </a:p>
          <a:p>
            <a:r>
              <a:rPr lang="en-US" dirty="0" smtClean="0"/>
              <a:t>Java: </a:t>
            </a:r>
            <a:r>
              <a:rPr lang="en-US" sz="2400" dirty="0" smtClean="0"/>
              <a:t>Call by value only including objects, although 	object names are references</a:t>
            </a:r>
          </a:p>
          <a:p>
            <a:r>
              <a:rPr lang="en-US" dirty="0" smtClean="0"/>
              <a:t>C#: </a:t>
            </a:r>
            <a:r>
              <a:rPr lang="en-US" sz="2400" dirty="0" smtClean="0"/>
              <a:t>Call by value is the default, ref and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0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JavaParameters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 = new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("Java passes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"),</a:t>
            </a:r>
            <a:b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t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s;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m(s, t);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(s);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(t);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static void m(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s,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t)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s.append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 by value");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 = new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("Java passes by reference");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  <a:b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69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Main is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Integer_Array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(1..2) of Integer;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Actual: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Integer_Array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Alias(Formal: in out 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Integer_Array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is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Formal(1) := Formal(1) + 1;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Formal(1) := Formal(1) + Actual(1);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Alias;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Actual(1) := 2;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Alias(Actual);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</a:t>
            </a:r>
            <a:r>
              <a:rPr lang="en-US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Integer'Image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(Actual(1)));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Main;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both pointers and the values pointed to be constant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f(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p1,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p2)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p1 = 0;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p2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Both assignments are errors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Java final applies only to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4455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default parameters</a:t>
            </a:r>
          </a:p>
          <a:p>
            <a:pPr lvl="1"/>
            <a:r>
              <a:rPr lang="en-US" dirty="0" smtClean="0"/>
              <a:t>C++ and Ada do</a:t>
            </a:r>
          </a:p>
          <a:p>
            <a:pPr lvl="1"/>
            <a:r>
              <a:rPr lang="en-US" dirty="0" smtClean="0"/>
              <a:t>Java does not</a:t>
            </a:r>
          </a:p>
          <a:p>
            <a:r>
              <a:rPr lang="en-US" dirty="0" smtClean="0"/>
              <a:t>When calling a subprogram with a default parameter, the argument can be omitted</a:t>
            </a:r>
          </a:p>
          <a:p>
            <a:r>
              <a:rPr lang="en-US" dirty="0" smtClean="0"/>
              <a:t>Default parameters can minimize the need for overloading subprograms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Overloaded functions with default parameters can create ambiguity</a:t>
            </a:r>
          </a:p>
          <a:p>
            <a:r>
              <a:rPr lang="en-US" dirty="0" smtClean="0"/>
              <a:t>Given overloaded functions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bool b = true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void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 = 0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following function call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f(0);</a:t>
            </a:r>
          </a:p>
          <a:p>
            <a:r>
              <a:rPr lang="en-US" dirty="0" smtClean="0"/>
              <a:t>Will generate a compilation error due to ambiguity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named parameter association</a:t>
            </a:r>
          </a:p>
          <a:p>
            <a:pPr lvl="1"/>
            <a:r>
              <a:rPr lang="en-US" dirty="0" smtClean="0"/>
              <a:t>Ada and C# are ones that do</a:t>
            </a:r>
          </a:p>
          <a:p>
            <a:r>
              <a:rPr lang="en-US" dirty="0" smtClean="0"/>
              <a:t>With named association both the parameter name and argument are included in the call</a:t>
            </a:r>
          </a:p>
          <a:p>
            <a:r>
              <a:rPr lang="en-US" dirty="0" smtClean="0"/>
              <a:t>When named association is used, the order no longer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Subprogram is a generic term</a:t>
            </a:r>
          </a:p>
          <a:p>
            <a:pPr lvl="1"/>
            <a:r>
              <a:rPr lang="en-US" dirty="0" smtClean="0"/>
              <a:t>FORTRAN has subroutines and functions</a:t>
            </a:r>
          </a:p>
          <a:p>
            <a:pPr lvl="1"/>
            <a:r>
              <a:rPr lang="en-US" dirty="0" smtClean="0"/>
              <a:t>Pascal and Ada have procedures and functions</a:t>
            </a:r>
          </a:p>
          <a:p>
            <a:pPr lvl="1"/>
            <a:r>
              <a:rPr lang="en-US" dirty="0" smtClean="0"/>
              <a:t>C++ has functions and member functions</a:t>
            </a:r>
          </a:p>
          <a:p>
            <a:pPr lvl="1"/>
            <a:r>
              <a:rPr lang="en-US" dirty="0" smtClean="0"/>
              <a:t>Java and C# have methods</a:t>
            </a:r>
          </a:p>
          <a:p>
            <a:r>
              <a:rPr lang="en-US" dirty="0" smtClean="0"/>
              <a:t>Synonyms</a:t>
            </a:r>
          </a:p>
          <a:p>
            <a:pPr lvl="1"/>
            <a:r>
              <a:rPr lang="en-US" dirty="0" smtClean="0"/>
              <a:t>Subroutines, procedures and void functions </a:t>
            </a:r>
          </a:p>
          <a:p>
            <a:pPr lvl="1"/>
            <a:r>
              <a:rPr lang="en-US" dirty="0" smtClean="0"/>
              <a:t>Member functions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a subroutine, procedure or void function is a statement</a:t>
            </a:r>
          </a:p>
          <a:p>
            <a:r>
              <a:rPr lang="en-US" dirty="0" smtClean="0"/>
              <a:t>A call to function is an expression</a:t>
            </a:r>
          </a:p>
          <a:p>
            <a:r>
              <a:rPr lang="en-US" dirty="0" smtClean="0"/>
              <a:t>Function calls can be nested but procedure calls cannot</a:t>
            </a:r>
          </a:p>
          <a:p>
            <a:r>
              <a:rPr lang="en-US" dirty="0" smtClean="0"/>
              <a:t>Because function calls are expressions, side effects are of greater 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newer languages allow overloading subprograms</a:t>
            </a:r>
          </a:p>
          <a:p>
            <a:r>
              <a:rPr lang="en-US" dirty="0" smtClean="0"/>
              <a:t>Overloaded subprograms share the same name but have different signatures</a:t>
            </a:r>
          </a:p>
          <a:p>
            <a:r>
              <a:rPr lang="en-US" dirty="0" smtClean="0"/>
              <a:t>Resolution happens at compile time by </a:t>
            </a:r>
            <a:r>
              <a:rPr lang="en-US" dirty="0"/>
              <a:t>c</a:t>
            </a:r>
            <a:r>
              <a:rPr lang="en-US" dirty="0" smtClean="0"/>
              <a:t>omparing parameters and arguments</a:t>
            </a:r>
          </a:p>
          <a:p>
            <a:r>
              <a:rPr lang="en-US" dirty="0" smtClean="0"/>
              <a:t>Some languages allow operators to be overloaded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1" y="161693"/>
            <a:ext cx="878716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 = 0)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{length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l;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0;}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char* s);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string(string&amp; s);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~string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&amp;&amp; --*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== 0) delete 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string&amp; operator=(string&amp; s);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friend string operator+(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s,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friend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operator==(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s,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char&amp; operator[](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 operator()(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j)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friend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operator&gt;&gt;(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in, string&amp; s);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friend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out,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s);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void check(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char*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length;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operator+(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s,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 u(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u.ptr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char[u.length+2];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*(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u.ptr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strncpy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(u.ptr+1, s.ptr+1,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strncpy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(u.ptr+1+s.length, t.ptr+1,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u;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operator==(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s,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strncmp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(s.ptr+1, t.ptr+1,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==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string::operator[](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check(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*(ptr+1 +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string::operator()(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i,int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j)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check(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check(j);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string sub(j-i+1 &lt; 0 ? 0 : j-i+1);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sub.ptr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char[sub.length+1];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*(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sub.ptr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=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strncpy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(sub.ptr+1, ptr+1 +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sub;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8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string::operator=(string&amp; s)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if ((length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==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(*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)++;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if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&amp;&amp; --*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== 0)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delete[]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s.ptr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*this;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 out,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string&amp; s)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s.length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out &lt;&lt; *(s.ptr+1 +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out;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8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790</Words>
  <Application>Microsoft Office PowerPoint</Application>
  <PresentationFormat>On-screen Show (4:3)</PresentationFormat>
  <Paragraphs>291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Consolas</vt:lpstr>
      <vt:lpstr>Courier New</vt:lpstr>
      <vt:lpstr>Symbol</vt:lpstr>
      <vt:lpstr>Default Design</vt:lpstr>
      <vt:lpstr>CMSC 330 Advanced Programming Languages</vt:lpstr>
      <vt:lpstr>Subprogram Rationale</vt:lpstr>
      <vt:lpstr>Subprogram Terminology</vt:lpstr>
      <vt:lpstr>Subprogram Calls</vt:lpstr>
      <vt:lpstr>Overloaded Subprograms</vt:lpstr>
      <vt:lpstr>PowerPoint Presentation</vt:lpstr>
      <vt:lpstr>PowerPoint Presentation</vt:lpstr>
      <vt:lpstr>PowerPoint Presentation</vt:lpstr>
      <vt:lpstr>PowerPoint Presentation</vt:lpstr>
      <vt:lpstr>Recursion and Call Stack</vt:lpstr>
      <vt:lpstr>Activation Records</vt:lpstr>
      <vt:lpstr>Nested Subprograms and Blocks</vt:lpstr>
      <vt:lpstr>Implementing Nested Subprograms</vt:lpstr>
      <vt:lpstr>Parameter Passing Issues</vt:lpstr>
      <vt:lpstr>Parameter Passing Techniques</vt:lpstr>
      <vt:lpstr>Semantics and Implementation</vt:lpstr>
      <vt:lpstr>Argument Syntax and Implementation</vt:lpstr>
      <vt:lpstr>Generality: Value Vs Reference</vt:lpstr>
      <vt:lpstr>Pointers and Parameter Passing</vt:lpstr>
      <vt:lpstr>PowerPoint Presentation</vt:lpstr>
      <vt:lpstr>PowerPoint Presentation</vt:lpstr>
      <vt:lpstr>Language Approaches</vt:lpstr>
      <vt:lpstr>PowerPoint Presentation</vt:lpstr>
      <vt:lpstr>PowerPoint Presentation</vt:lpstr>
      <vt:lpstr>Constant Parameters</vt:lpstr>
      <vt:lpstr>Default Parameters</vt:lpstr>
      <vt:lpstr>Feature Interaction</vt:lpstr>
      <vt:lpstr>Named Association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370</cp:revision>
  <dcterms:created xsi:type="dcterms:W3CDTF">2011-06-20T18:28:14Z</dcterms:created>
  <dcterms:modified xsi:type="dcterms:W3CDTF">2018-06-22T12:40:50Z</dcterms:modified>
</cp:coreProperties>
</file>