
<file path=[Content_Types].xml><?xml version="1.0" encoding="utf-8"?>
<Types xmlns="http://schemas.openxmlformats.org/package/2006/content-types">
  <Default Extension="gif" ContentType="image/gi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1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尾页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F059-263D-6141-9116-234C5C7E79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9680" y="2057953"/>
            <a:ext cx="10221208" cy="12654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论文题目</a:t>
            </a:r>
            <a:endParaRPr lang="zh-CN" altLang="en-US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副标题 2"/>
          <p:cNvSpPr txBox="1"/>
          <p:nvPr/>
        </p:nvSpPr>
        <p:spPr>
          <a:xfrm>
            <a:off x="2337597" y="3788650"/>
            <a:ext cx="8045373" cy="16414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latin typeface="宋体-简" panose="02010800040101010101" pitchFamily="2" charset="-122"/>
                <a:ea typeface="宋体-简" panose="02010800040101010101" pitchFamily="2" charset="-122"/>
              </a:rPr>
              <a:t>报告人：</a:t>
            </a:r>
            <a:endParaRPr kumimoji="1" lang="zh-CN" altLang="en-US" dirty="0">
              <a:latin typeface="宋体-简" panose="02010800040101010101" pitchFamily="2" charset="-122"/>
              <a:ea typeface="宋体-简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5912" y="436469"/>
            <a:ext cx="841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分模块介绍（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3-10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页）</a:t>
            </a:r>
            <a:endParaRPr lang="zh-CN" altLang="en-US" sz="3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24829" y="4129889"/>
            <a:ext cx="4212589" cy="1754326"/>
          </a:xfrm>
          <a:prstGeom prst="rect">
            <a:avLst/>
          </a:prstGeom>
          <a:solidFill>
            <a:srgbClr val="FFFF00">
              <a:alpha val="13000"/>
            </a:srgb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首先介绍每个分模块的架构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输入是什么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输出是什么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中间的处理环节有哪些</a:t>
            </a:r>
            <a:endParaRPr lang="en-US" altLang="zh-CN" dirty="0">
              <a:solidFill>
                <a:schemeClr val="accent4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该分模块涉及到的最核心的知识点</a:t>
            </a:r>
            <a:endParaRPr lang="en-US" altLang="zh-CN" dirty="0">
              <a:solidFill>
                <a:schemeClr val="accent4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该模块的算法框架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304" y="1749989"/>
            <a:ext cx="43631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详细介绍每一个模块</a:t>
            </a:r>
            <a:endParaRPr lang="en-US" altLang="zh-CN" sz="2800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注意分主次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将第</a:t>
            </a:r>
            <a:r>
              <a:rPr lang="en-US" altLang="zh-CN" sz="2800" dirty="0"/>
              <a:t>6</a:t>
            </a:r>
            <a:r>
              <a:rPr lang="zh-CN" altLang="en-US" sz="2800" dirty="0"/>
              <a:t>页</a:t>
            </a:r>
            <a:r>
              <a:rPr lang="en-US" altLang="zh-CN" sz="2800" dirty="0"/>
              <a:t>-8</a:t>
            </a:r>
            <a:r>
              <a:rPr lang="zh-CN" altLang="en-US" sz="2800" dirty="0"/>
              <a:t>页的步骤再应用于分模块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5912" y="436469"/>
            <a:ext cx="841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实验（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1-2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页）</a:t>
            </a:r>
            <a:endParaRPr lang="zh-CN" altLang="en-US" sz="3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76968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详细介绍论文报告了实验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不必过多介绍实验参数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有些主流的评价指标需要特别介绍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6866965" y="2834189"/>
            <a:ext cx="5163670" cy="923330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例如，推荐算法中会用到一些特殊的评价指标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例如，</a:t>
            </a:r>
            <a:r>
              <a:rPr lang="en-US" altLang="zh-CN" dirty="0">
                <a:solidFill>
                  <a:schemeClr val="accent4"/>
                </a:solidFill>
              </a:rPr>
              <a:t>AUC</a:t>
            </a:r>
            <a:r>
              <a:rPr lang="zh-CN" altLang="en-US" dirty="0">
                <a:solidFill>
                  <a:schemeClr val="accent4"/>
                </a:solidFill>
              </a:rPr>
              <a:t>曲线是什么</a:t>
            </a:r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5236960"/>
            <a:ext cx="5205271" cy="369332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重点放在都有哪些实验，为什么要做这些实验上</a:t>
            </a:r>
            <a:endParaRPr lang="en-US" altLang="zh-CN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5912" y="436469"/>
            <a:ext cx="841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对比模型（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1-2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页）</a:t>
            </a:r>
            <a:endParaRPr lang="zh-CN" altLang="en-US" sz="3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在实验中对比模型有哪些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概要介绍每一个对比模型即可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5912" y="436469"/>
            <a:ext cx="466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实验结果（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～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页）</a:t>
            </a:r>
            <a:endParaRPr lang="zh-CN" altLang="en-US" sz="3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0258" y="1845734"/>
            <a:ext cx="7189694" cy="295962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696635" y="2581835"/>
            <a:ext cx="927847" cy="2153735"/>
          </a:xfrm>
          <a:prstGeom prst="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4788" y="3198011"/>
            <a:ext cx="41693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t">
              <a:buFont typeface="Wingdings" panose="05000000000000000000" pitchFamily="2" charset="2"/>
              <a:buChar char="l"/>
            </a:pPr>
            <a:r>
              <a:rPr lang="zh-CN" altLang="en-US" sz="2800" dirty="0"/>
              <a:t>以图表的方式介绍实验结果</a:t>
            </a:r>
            <a:endParaRPr lang="en-US" altLang="zh-CN" sz="2800" dirty="0"/>
          </a:p>
          <a:p>
            <a:pPr marL="457200" indent="-457200" fontAlgn="t">
              <a:buFont typeface="Wingdings" panose="05000000000000000000" pitchFamily="2" charset="2"/>
              <a:buChar char="l"/>
            </a:pPr>
            <a:r>
              <a:rPr lang="zh-CN" altLang="en-US" sz="2800" dirty="0"/>
              <a:t>要特别关注一些细节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5912" y="436469"/>
            <a:ext cx="466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讨论（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～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页）</a:t>
            </a:r>
            <a:endParaRPr lang="zh-CN" altLang="en-US" sz="3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对于文章部分实验结果做延伸讨论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可以畅谈该文章对你的启发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对未来工作的哪些方面有重要引导作用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可涉及你的主观感受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5912" y="436469"/>
            <a:ext cx="466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未来方向（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～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页）</a:t>
            </a:r>
            <a:endParaRPr lang="zh-CN" altLang="en-US" sz="3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304" y="1845734"/>
            <a:ext cx="11079814" cy="402336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可以谈一谈，你希望未来对哪些问题进行进一步的延伸讨论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5912" y="436469"/>
            <a:ext cx="602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文献（资源）列表 （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～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页）</a:t>
            </a:r>
            <a:endParaRPr lang="zh-CN" altLang="en-US" sz="3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635619" y="1947148"/>
            <a:ext cx="9709651" cy="3593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/>
              <a:t>收集论文涉及到的重要资源</a:t>
            </a:r>
            <a:endParaRPr lang="en-US" altLang="zh-CN" sz="3200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论文的</a:t>
            </a:r>
            <a:r>
              <a:rPr kumimoji="1" lang="en-US" altLang="zh-CN" sz="2400" dirty="0" err="1"/>
              <a:t>Github</a:t>
            </a:r>
            <a:r>
              <a:rPr kumimoji="1" lang="zh-CN" altLang="en-US" sz="2400" dirty="0"/>
              <a:t>页面</a:t>
            </a:r>
            <a:endParaRPr kumimoji="1"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论文涉及的数据从哪里可以获得</a:t>
            </a:r>
            <a:endParaRPr kumimoji="1"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作者的相关论文从哪里可以获得</a:t>
            </a:r>
            <a:endParaRPr kumimoji="1"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理解该篇论文所需要的前置知识从哪里可以获得（例如教程、论文、在线课程等）</a:t>
            </a:r>
            <a:endParaRPr kumimoji="1"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继续延伸需要看哪些材料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5912" y="436469"/>
            <a:ext cx="466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联系我们</a:t>
            </a:r>
            <a:endParaRPr lang="zh-CN" altLang="en-US" sz="3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V 形 13"/>
          <p:cNvSpPr/>
          <p:nvPr/>
        </p:nvSpPr>
        <p:spPr>
          <a:xfrm>
            <a:off x="1093646" y="2571817"/>
            <a:ext cx="252555" cy="310282"/>
          </a:xfrm>
          <a:prstGeom prst="chevron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5912" y="436469"/>
            <a:ext cx="466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基础信息（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页）</a:t>
            </a:r>
            <a:endParaRPr lang="zh-CN" altLang="en-US" sz="3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047" y="1852322"/>
            <a:ext cx="411804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该论文的基础信息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/>
              <a:t>论文作者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/>
              <a:t>论文题目解析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sz="2000" dirty="0"/>
              <a:t>如生僻词等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5912" y="436469"/>
            <a:ext cx="841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论文背景（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页）</a:t>
            </a:r>
            <a:endParaRPr lang="zh-CN" altLang="en-US" sz="3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916705" y="1679648"/>
            <a:ext cx="5773272" cy="646331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/>
                </a:solidFill>
              </a:rPr>
              <a:t>投票模型的实际背景就是社会选举问题</a:t>
            </a:r>
            <a:endParaRPr lang="en-US" altLang="zh-CN" dirty="0">
              <a:solidFill>
                <a:schemeClr val="accent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/>
                </a:solidFill>
              </a:rPr>
              <a:t>CNN</a:t>
            </a:r>
            <a:r>
              <a:rPr lang="zh-CN" altLang="en-US" dirty="0">
                <a:solidFill>
                  <a:schemeClr val="accent4"/>
                </a:solidFill>
              </a:rPr>
              <a:t>网络的实际背景就是为了解决图像识别问题</a:t>
            </a:r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34635" y="1242366"/>
            <a:ext cx="1237130" cy="37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例子：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16705" y="3497372"/>
            <a:ext cx="5773272" cy="1200329"/>
          </a:xfrm>
          <a:prstGeom prst="rect">
            <a:avLst/>
          </a:prstGeom>
          <a:solidFill>
            <a:srgbClr val="0070C0">
              <a:alpha val="21000"/>
            </a:srgbClr>
          </a:solidFill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chemeClr val="accent4"/>
                </a:solidFill>
              </a:rPr>
              <a:t>超分辨率重建的实际生活背景就是，我希望在画廊中悬挂一副梵高的名画，可是我找不到高分辨率的版本，能不能通过网上下载的一张不是那么高清的图，放大重建出大尺寸的高分辨率图？</a:t>
            </a:r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619" y="4330965"/>
            <a:ext cx="4904569" cy="923330"/>
          </a:xfrm>
          <a:prstGeom prst="rect">
            <a:avLst/>
          </a:prstGeom>
          <a:solidFill>
            <a:srgbClr val="FFC000">
              <a:alpha val="17000"/>
            </a:srgb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要求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尽可能地用实际生活中的案例来说明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尽可能生动有趣</a:t>
            </a:r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304" y="1720919"/>
            <a:ext cx="49658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论文所叙述的问题的实际背景是什么？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论文研究的实际意义是什么？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5912" y="436469"/>
            <a:ext cx="841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以往的进展有哪些？（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～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页）</a:t>
            </a:r>
            <a:endParaRPr lang="zh-CN" altLang="en-US" sz="3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在本论文提出之前都有哪些前人的工作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相当于一个小综述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如果综述文章过多，则重点讲述与本文最相关的工作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5912" y="436469"/>
            <a:ext cx="841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解决的科学问题是什么？（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1-2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页）</a:t>
            </a:r>
            <a:endParaRPr lang="zh-CN" altLang="en-US" sz="3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1" y="1845734"/>
            <a:ext cx="460427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该文章聚焦的问题是什么？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还应关注意义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/>
              <a:t>如果该问题成功解决了，会造成怎样的影响？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6082990" y="2095526"/>
            <a:ext cx="5678704" cy="1200329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要注意科学问题与上一页的论文背景的差异</a:t>
            </a:r>
            <a:endParaRPr lang="en-US" altLang="zh-CN" dirty="0">
              <a:solidFill>
                <a:schemeClr val="accent4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论文背景解决该文的大定位</a:t>
            </a:r>
            <a:endParaRPr lang="en-US" altLang="zh-CN" dirty="0">
              <a:solidFill>
                <a:schemeClr val="accent4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科学问题解决本工作在以往工作中的具体定位</a:t>
            </a:r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2990" y="1726194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注意事项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3883447"/>
            <a:ext cx="3820277" cy="369332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应充分说明本论文解决问题的意义</a:t>
            </a:r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2990" y="4577809"/>
            <a:ext cx="5436104" cy="369332"/>
          </a:xfrm>
          <a:prstGeom prst="rect">
            <a:avLst/>
          </a:prstGeom>
          <a:solidFill>
            <a:srgbClr val="0070C0">
              <a:alpha val="11000"/>
            </a:srgbClr>
          </a:solidFill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不要简单拷贝论文中的表述，最好有你自己的理解</a:t>
            </a:r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6000" y="5337983"/>
            <a:ext cx="2800479" cy="369332"/>
          </a:xfrm>
          <a:prstGeom prst="rect">
            <a:avLst/>
          </a:prstGeom>
          <a:solidFill>
            <a:srgbClr val="00B050">
              <a:alpha val="42000"/>
            </a:srgb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建议自己绘图说明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5912" y="436469"/>
            <a:ext cx="841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解决的科学问题是什么？（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1-2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页）</a:t>
            </a:r>
            <a:endParaRPr lang="zh-CN" altLang="en-US" sz="3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11862" y="2174223"/>
            <a:ext cx="55711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Word2vec</a:t>
            </a:r>
            <a:r>
              <a:rPr lang="zh-CN" altLang="en-US" dirty="0"/>
              <a:t>聚焦的问题就是解决文本中词的向量表示，但这并非</a:t>
            </a:r>
            <a:r>
              <a:rPr lang="en-US" altLang="zh-CN" dirty="0"/>
              <a:t>Word2Vec</a:t>
            </a:r>
            <a:r>
              <a:rPr lang="zh-CN" altLang="en-US" dirty="0"/>
              <a:t>这篇文章的聚焦问题，因为之前</a:t>
            </a:r>
            <a:r>
              <a:rPr lang="en-US" altLang="zh-CN" dirty="0" err="1"/>
              <a:t>Bengio</a:t>
            </a:r>
            <a:r>
              <a:rPr lang="zh-CN" altLang="en-US" dirty="0"/>
              <a:t>的神经网络语言模型已经解决了自学习词向量的问题。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Word2vec</a:t>
            </a:r>
            <a:r>
              <a:rPr lang="zh-CN" altLang="en-US" dirty="0"/>
              <a:t>要解决的问题是：更加快速地找到单词的向量表示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同时，还能自动学到</a:t>
            </a:r>
            <a:r>
              <a:rPr lang="en-US" altLang="zh-CN" dirty="0"/>
              <a:t>woman-man=queen-king</a:t>
            </a:r>
            <a:r>
              <a:rPr lang="zh-CN" altLang="en-US" dirty="0"/>
              <a:t>这样的类比向量推理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以及，在不同语言中分别学习词向量，则相同意义的词具有相似的向量表示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因此，这种特性可以用</a:t>
            </a:r>
            <a:r>
              <a:rPr lang="en-US" altLang="zh-CN" dirty="0"/>
              <a:t>word2vec</a:t>
            </a:r>
            <a:r>
              <a:rPr lang="zh-CN" altLang="en-US" dirty="0"/>
              <a:t>直接做无监督的机器翻译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025912" y="1595718"/>
            <a:ext cx="211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举个例子：</a:t>
            </a:r>
            <a:endParaRPr kumimoji="1" lang="zh-CN" altLang="en-US" dirty="0"/>
          </a:p>
        </p:txBody>
      </p:sp>
      <p:pic>
        <p:nvPicPr>
          <p:cNvPr id="15" name="Picture 4" descr="vectors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478" y="1420234"/>
            <a:ext cx="4482610" cy="448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5912" y="436469"/>
            <a:ext cx="841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解决问题的思路是什么？（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～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页）</a:t>
            </a:r>
            <a:endParaRPr lang="zh-CN" altLang="en-US" sz="3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305" y="1624898"/>
            <a:ext cx="5216896" cy="23374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</a:rPr>
              <a:t>解决科学问题的思路是什么？</a:t>
            </a:r>
            <a:endParaRPr lang="en-US" altLang="zh-CN" sz="28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</a:rPr>
              <a:t>算法框架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2"/>
                </a:solidFill>
              </a:rPr>
              <a:t>输入是什么？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2"/>
                </a:solidFill>
              </a:rPr>
              <a:t>输出是什么？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2"/>
                </a:solidFill>
              </a:rPr>
              <a:t>系统内部包含多少个模块？</a:t>
            </a:r>
            <a:endParaRPr lang="en-US" altLang="zh-CN" sz="24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82990" y="2173680"/>
            <a:ext cx="5791201" cy="1476375"/>
          </a:xfrm>
          <a:prstGeom prst="rect">
            <a:avLst/>
          </a:prstGeom>
          <a:solidFill>
            <a:schemeClr val="accent2">
              <a:alpha val="34000"/>
            </a:schemeClr>
          </a:solidFill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可以充分利用框图、架构图，或者大体的流程图，给出全景描述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在有些情况下，应详细说明输入数据的格式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有些情况下，除了主要的输出以外，系统还会产生额外的副产品输出，</a:t>
            </a:r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82990" y="1624898"/>
            <a:ext cx="110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注意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35619" y="4733381"/>
            <a:ext cx="5155582" cy="923330"/>
          </a:xfrm>
          <a:prstGeom prst="rect">
            <a:avLst/>
          </a:prstGeom>
          <a:solidFill>
            <a:srgbClr val="FFC000">
              <a:alpha val="16000"/>
            </a:srgb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注意：不要牵涉具体的细节</a:t>
            </a:r>
            <a:endParaRPr lang="en-US" altLang="zh-CN" dirty="0">
              <a:solidFill>
                <a:schemeClr val="accent4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原则上讲，这部分论述应该让一个外行完全听明白</a:t>
            </a:r>
            <a:endParaRPr lang="en-US" altLang="zh-CN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5912" y="436469"/>
            <a:ext cx="841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背景知识（可选，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～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页）</a:t>
            </a:r>
            <a:endParaRPr lang="zh-CN" altLang="en-US" sz="3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4829" y="1955470"/>
            <a:ext cx="658009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2"/>
                </a:solidFill>
              </a:rPr>
              <a:t>有时，论文会涉及一些很艰深的背景知识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2"/>
                </a:solidFill>
              </a:rPr>
              <a:t>可对这些背景知识做简单介绍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87415" y="1955470"/>
            <a:ext cx="5253574" cy="922020"/>
          </a:xfrm>
          <a:prstGeom prst="rect">
            <a:avLst/>
          </a:prstGeom>
          <a:solidFill>
            <a:schemeClr val="accent2">
              <a:alpha val="23000"/>
            </a:schemeClr>
          </a:solidFill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4"/>
                </a:solidFill>
              </a:rPr>
              <a:t>Boltzmann</a:t>
            </a:r>
            <a:r>
              <a:rPr lang="zh-CN" altLang="en-US" dirty="0">
                <a:solidFill>
                  <a:schemeClr val="accent4"/>
                </a:solidFill>
              </a:rPr>
              <a:t>机可能涉及</a:t>
            </a:r>
            <a:r>
              <a:rPr lang="en-US" altLang="zh-CN" dirty="0" err="1">
                <a:solidFill>
                  <a:schemeClr val="accent4"/>
                </a:solidFill>
              </a:rPr>
              <a:t>Ising</a:t>
            </a:r>
            <a:r>
              <a:rPr lang="zh-CN" altLang="en-US" dirty="0">
                <a:solidFill>
                  <a:schemeClr val="accent4"/>
                </a:solidFill>
              </a:rPr>
              <a:t>模型以及统计物理的基本知识</a:t>
            </a:r>
            <a:endParaRPr lang="en-US" altLang="zh-CN" dirty="0">
              <a:solidFill>
                <a:schemeClr val="accent4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1415" y="3868079"/>
            <a:ext cx="7163764" cy="2031325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/>
                </a:solidFill>
              </a:rPr>
              <a:t>注意粒度：</a:t>
            </a:r>
            <a:endParaRPr lang="en-US" altLang="zh-CN" dirty="0">
              <a:solidFill>
                <a:schemeClr val="accent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/>
                </a:solidFill>
              </a:rPr>
              <a:t>不要牵涉太多背景知识（要求参会者具有相似基础）</a:t>
            </a:r>
            <a:endParaRPr lang="en-US" altLang="zh-CN" dirty="0">
              <a:solidFill>
                <a:schemeClr val="accent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/>
                </a:solidFill>
              </a:rPr>
              <a:t>原则上讲，只介绍一阶近邻知识，</a:t>
            </a:r>
            <a:endParaRPr lang="en-US" altLang="zh-CN" dirty="0">
              <a:solidFill>
                <a:schemeClr val="accent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/>
                </a:solidFill>
              </a:rPr>
              <a:t>知识点不超过</a:t>
            </a:r>
            <a:r>
              <a:rPr lang="en-US" altLang="zh-CN" dirty="0">
                <a:solidFill>
                  <a:schemeClr val="accent4"/>
                </a:solidFill>
              </a:rPr>
              <a:t>3</a:t>
            </a:r>
            <a:r>
              <a:rPr lang="zh-CN" altLang="en-US" dirty="0">
                <a:solidFill>
                  <a:schemeClr val="accent4"/>
                </a:solidFill>
              </a:rPr>
              <a:t>个</a:t>
            </a:r>
            <a:endParaRPr lang="en-US" altLang="zh-CN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/>
                </a:solidFill>
              </a:rPr>
              <a:t>注意背景知识和背景的区别</a:t>
            </a:r>
            <a:endParaRPr lang="en-US" altLang="zh-CN" dirty="0">
              <a:solidFill>
                <a:schemeClr val="accent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/>
                </a:solidFill>
              </a:rPr>
              <a:t>背景知识是理解该论文的前导知识</a:t>
            </a:r>
            <a:endParaRPr lang="en-US" altLang="zh-CN" dirty="0">
              <a:solidFill>
                <a:schemeClr val="accent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/>
                </a:solidFill>
              </a:rPr>
              <a:t>论文背景（第</a:t>
            </a:r>
            <a:r>
              <a:rPr lang="en-US" altLang="zh-CN" dirty="0">
                <a:solidFill>
                  <a:schemeClr val="accent4"/>
                </a:solidFill>
              </a:rPr>
              <a:t>3</a:t>
            </a:r>
            <a:r>
              <a:rPr lang="zh-CN" altLang="en-US" dirty="0">
                <a:solidFill>
                  <a:schemeClr val="accent4"/>
                </a:solidFill>
              </a:rPr>
              <a:t>页）是此类研究在现实生活中的具体定位</a:t>
            </a:r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87415" y="1416424"/>
            <a:ext cx="173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例子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5912" y="436469"/>
            <a:ext cx="841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算法框架（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～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页）</a:t>
            </a:r>
            <a:endParaRPr lang="zh-CN" altLang="en-US" sz="3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619" y="436469"/>
            <a:ext cx="178420" cy="646331"/>
          </a:xfrm>
          <a:prstGeom prst="rect">
            <a:avLst/>
          </a:prstGeom>
          <a:solidFill>
            <a:srgbClr val="EC8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-278781" y="6102505"/>
            <a:ext cx="12723542" cy="0"/>
          </a:xfrm>
          <a:prstGeom prst="straightConnector1">
            <a:avLst/>
          </a:prstGeom>
          <a:ln>
            <a:solidFill>
              <a:srgbClr val="EC89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306" y="1845734"/>
            <a:ext cx="507346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总体架构图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各个模块关联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4088188" y="1840755"/>
            <a:ext cx="4912095" cy="1200329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注意，与解决问题思路一页的区别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解决问题的思路主要围绕着科学问题展开，概略介绍解决问题的思路</a:t>
            </a:r>
            <a:endParaRPr lang="en-US" altLang="zh-CN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4"/>
                </a:solidFill>
              </a:rPr>
              <a:t>算法框架则展开详细总体论述</a:t>
            </a:r>
            <a:endParaRPr lang="en-US" altLang="zh-CN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1585</Words>
  <Application>WPS 演示</Application>
  <PresentationFormat>宽屏</PresentationFormat>
  <Paragraphs>163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Calibri</vt:lpstr>
      <vt:lpstr>宋体-简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zhaoqc418</cp:lastModifiedBy>
  <cp:revision>25</cp:revision>
  <dcterms:created xsi:type="dcterms:W3CDTF">2019-06-19T02:08:00Z</dcterms:created>
  <dcterms:modified xsi:type="dcterms:W3CDTF">2020-05-27T04:45:10Z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