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3" r:id="rId3"/>
    <p:sldId id="261" r:id="rId4"/>
    <p:sldId id="264" r:id="rId5"/>
    <p:sldId id="267" r:id="rId6"/>
    <p:sldId id="257" r:id="rId7"/>
    <p:sldId id="265" r:id="rId8"/>
    <p:sldId id="266" r:id="rId9"/>
    <p:sldId id="262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040"/>
    <a:srgbClr val="A9A9A9"/>
    <a:srgbClr val="6495ED"/>
    <a:srgbClr val="0000FF"/>
    <a:srgbClr val="E84573"/>
    <a:srgbClr val="F8766D"/>
    <a:srgbClr val="A3A500"/>
    <a:srgbClr val="00BF7D"/>
    <a:srgbClr val="00B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7" autoAdjust="0"/>
  </p:normalViewPr>
  <p:slideViewPr>
    <p:cSldViewPr snapToGrid="0">
      <p:cViewPr varScale="1">
        <p:scale>
          <a:sx n="48" d="100"/>
          <a:sy n="48" d="100"/>
        </p:scale>
        <p:origin x="67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DA00-92C5-4032-AFFC-C49766CBE5EB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97709-9D45-432A-B07E-BDA965FE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국회의원 선거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서울 강남지역 </a:t>
            </a:r>
            <a:r>
              <a:rPr lang="en-US" altLang="ko-KR"/>
              <a:t>~ </a:t>
            </a:r>
            <a:r>
              <a:rPr lang="ko-KR" altLang="en-US"/>
              <a:t>보수라고 불리는 미래통합당</a:t>
            </a:r>
            <a:r>
              <a:rPr lang="en-US" altLang="ko-KR"/>
              <a:t>/</a:t>
            </a:r>
            <a:r>
              <a:rPr lang="ko-KR" altLang="en-US"/>
              <a:t>미래한국당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그래서</a:t>
            </a:r>
            <a:r>
              <a:rPr lang="en-US" altLang="ko-KR"/>
              <a:t>, </a:t>
            </a:r>
            <a:r>
              <a:rPr lang="ko-KR" altLang="en-US"/>
              <a:t>강남지역 잘 사는 사람</a:t>
            </a:r>
            <a:r>
              <a:rPr lang="en-US" altLang="ko-KR"/>
              <a:t>, </a:t>
            </a:r>
            <a:r>
              <a:rPr lang="ko-KR" altLang="en-US"/>
              <a:t>돈이 많은 사람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정치적 성향에 재산</a:t>
            </a:r>
            <a:r>
              <a:rPr lang="en-US" altLang="ko-KR"/>
              <a:t>~ </a:t>
            </a:r>
            <a:r>
              <a:rPr lang="ko-KR" altLang="en-US"/>
              <a:t>월 평균 임금으로 잡았다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97709-9D45-432A-B07E-BDA965FEE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1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/>
              <a:t>동두천시연천군</a:t>
            </a:r>
            <a:r>
              <a:rPr lang="en-US" altLang="ko-KR" sz="1200"/>
              <a:t>, </a:t>
            </a:r>
            <a:r>
              <a:rPr lang="ko-KR" altLang="en-US" sz="1200"/>
              <a:t>포천시가평군 </a:t>
            </a:r>
            <a:r>
              <a:rPr lang="en-US" altLang="ko-KR" sz="1200"/>
              <a:t>– </a:t>
            </a:r>
            <a:r>
              <a:rPr lang="ko-KR" altLang="en-US" sz="1200"/>
              <a:t>북한과 인접해 있는 지역</a:t>
            </a:r>
            <a:endParaRPr lang="en-US" altLang="ko-KR" sz="1200"/>
          </a:p>
          <a:p>
            <a:pPr marL="0" indent="0">
              <a:buNone/>
            </a:pPr>
            <a:r>
              <a:rPr lang="ko-KR" altLang="en-US" sz="1200"/>
              <a:t>평택시을 </a:t>
            </a:r>
            <a:r>
              <a:rPr lang="en-US" altLang="ko-KR" sz="1200"/>
              <a:t>– </a:t>
            </a:r>
            <a:r>
              <a:rPr lang="ko-KR" altLang="en-US" sz="1200"/>
              <a:t>공단이 위치해 있어 보수보다 진보가 영향력을 발휘하는 편</a:t>
            </a:r>
            <a:r>
              <a:rPr lang="en-US" altLang="ko-KR" sz="1200"/>
              <a:t>. </a:t>
            </a:r>
            <a:r>
              <a:rPr lang="ko-KR" altLang="en-US" sz="1200"/>
              <a:t>하지만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97709-9D45-432A-B07E-BDA965FEE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0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3249D-D9A7-4AB6-88FD-2F3DA873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88F558-87F1-4E30-8516-A5612ED1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C6597-CF85-40F5-9D4B-FAE483E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4AA41-E3A4-41C1-8769-989A146D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0660-87ED-443D-B6DD-C5C53BF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5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E485E-1E1F-4384-82DA-38701B7C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DDE6B-A021-4F70-9864-246BFA2ED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A759E-77FF-4EBE-A0FD-C2C3E06F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DF0AB-AF77-4129-98D2-DF2B3822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E2FF9-3031-434B-8A00-8766D5C0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6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D8806E-ED60-4BF7-9D4E-EE8D49DE5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19D22-D27F-43AA-BFB8-708524AE8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9402B-FAFE-4423-AD2F-8A0DF6BA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A1047-BEB4-4058-8BFB-8D28FCD3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E2C52-B8B9-47B6-9F80-7E38AC4C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0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36A2D-1625-4B16-8702-641F8759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0D47B-B00E-4107-AC9D-23F759DA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1F610-7F00-4148-B602-DF7FBABD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BB54-71DE-4D41-A18F-BCAFF18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1A182-F03C-41EA-AF1E-53F3F764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9E28-DE91-492A-9589-1FB43B0F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E1021-8EDB-47EE-A7A1-6B109122C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E1EA-7883-4D03-ABD8-25F1B3DF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84633-0EB8-4ACE-BDA2-A93E4B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B8D11-87AF-440E-89DD-1E181D35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AC08E-B2D2-4EDF-9B55-2D69166B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BB7DA-9C01-4065-8A24-FB8003603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923E3-20F0-488C-B597-7BFF34E5F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3C647-87BB-4622-9ADE-1502A54E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1EFA5-84C2-4604-9455-5EF7AFAE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4FAF4-BE6C-42BB-A768-43106969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9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F5D6-0BE8-4781-8768-00711848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10B2F-566F-474A-BAF9-0E1BC509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DC0C0-9C7B-4D8B-932C-FA62AAA70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B7739-FE7C-4C1B-BDE3-89FC70A01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06420-0DA6-426F-B88F-B31C931A0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FF174C-9BE3-4809-B3AC-2738C207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AA32C-B2E6-4F29-BA6C-AE170C92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8E2D6B-1A78-4D69-8516-39227519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35A1-A0D0-4FC5-9D65-3DCBD08F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2A72AA-1A08-409C-ABD9-12DBA4A4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08146-DBC8-4BC2-9486-7A185E0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51BE2F-43AD-4A3F-BEC9-86C74DCB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2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21948-F164-4C4F-8BBD-C7D6406D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0BC8C5-5392-4385-95EA-F850B1FE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778086-0E49-4F03-ADDA-91985EB3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1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F4DCD-7B35-4796-AE86-F524D667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D238A-7F06-455D-824B-F5FFAE4DF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53CBC-75CE-4BA3-A261-7DB5D0653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4012F-1C67-4ED3-81F9-287EEDE4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233D-443F-4C8E-B48A-77817298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2A43D-397C-4583-8EFA-C4A1E8A8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A3126-8C69-4994-BD18-D26B41E5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372171-BED6-4E00-B134-3D2E11755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018B4-72E1-4249-92D7-25BB573FD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CAF1B-0F1A-4E61-999C-280E1371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6A2B-08B2-4E6A-8D08-5B744844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8CF23-7C0B-4BF9-B3F5-14C53D79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0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BBBD9-64DB-44B2-B94E-AF8A9AEE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1641-E32B-452F-BFF3-0D46D3B8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BF72-1D11-4AD0-BB26-3C33978F3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5AEF-6A2D-4F1C-8AD6-1C2F7B2B21F7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7EC90-EDE9-4E1A-914F-A2F20A322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C2B30-C75D-4504-A201-64E9D972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897E-58DC-4D19-900F-65A19F1E8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6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D974-F83D-42D9-B6D2-B20F81AB8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761" y="2286658"/>
            <a:ext cx="7658944" cy="1515533"/>
          </a:xfrm>
        </p:spPr>
        <p:txBody>
          <a:bodyPr>
            <a:normAutofit fontScale="90000"/>
          </a:bodyPr>
          <a:lstStyle/>
          <a:p>
            <a:r>
              <a:rPr lang="ko-KR" altLang="en-US" sz="4400" b="1"/>
              <a:t>정치적 성향과</a:t>
            </a:r>
            <a:br>
              <a:rPr lang="en-US" altLang="ko-KR" sz="4400" b="1"/>
            </a:br>
            <a:r>
              <a:rPr lang="ko-KR" altLang="en-US" sz="4400" b="1"/>
              <a:t>월 평균 임금∙연령대의 상관관계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CC5E38B-36B1-44D9-B7AE-18943A434000}"/>
              </a:ext>
            </a:extLst>
          </p:cNvPr>
          <p:cNvSpPr txBox="1">
            <a:spLocks/>
          </p:cNvSpPr>
          <p:nvPr/>
        </p:nvSpPr>
        <p:spPr>
          <a:xfrm>
            <a:off x="6116607" y="4641852"/>
            <a:ext cx="3950759" cy="786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2800" b="1"/>
              <a:t>빈기훈</a:t>
            </a:r>
            <a:r>
              <a:rPr lang="en-US" altLang="ko-KR" sz="2800" b="1"/>
              <a:t>, </a:t>
            </a:r>
            <a:r>
              <a:rPr lang="ko-KR" altLang="en-US" sz="2800" b="1"/>
              <a:t>조지윤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C9E37B1-15AB-4DA8-B86F-2ABF8093A3B1}"/>
              </a:ext>
            </a:extLst>
          </p:cNvPr>
          <p:cNvSpPr txBox="1">
            <a:spLocks/>
          </p:cNvSpPr>
          <p:nvPr/>
        </p:nvSpPr>
        <p:spPr>
          <a:xfrm>
            <a:off x="2124634" y="794176"/>
            <a:ext cx="7942732" cy="96569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300" b="1">
                <a:solidFill>
                  <a:schemeClr val="accent1"/>
                </a:solidFill>
              </a:rPr>
              <a:t>실무 프로젝트 기반</a:t>
            </a:r>
            <a:r>
              <a:rPr lang="en-US" altLang="ko-KR" sz="2300" b="1">
                <a:solidFill>
                  <a:schemeClr val="accent1"/>
                </a:solidFill>
              </a:rPr>
              <a:t> </a:t>
            </a:r>
            <a:r>
              <a:rPr lang="ko-KR" altLang="en-US" sz="2300" b="1">
                <a:solidFill>
                  <a:schemeClr val="accent1"/>
                </a:solidFill>
              </a:rPr>
              <a:t>빅데이터 마에스트로 교육과정</a:t>
            </a:r>
            <a:endParaRPr lang="en-US" altLang="ko-KR" sz="2300" b="1">
              <a:solidFill>
                <a:schemeClr val="accent1"/>
              </a:solidFill>
            </a:endParaRPr>
          </a:p>
          <a:p>
            <a:r>
              <a:rPr lang="en-US" altLang="ko-KR" sz="2300" b="1">
                <a:solidFill>
                  <a:schemeClr val="accent1"/>
                </a:solidFill>
              </a:rPr>
              <a:t>R </a:t>
            </a:r>
            <a:r>
              <a:rPr lang="ko-KR" altLang="en-US" sz="2300" b="1">
                <a:solidFill>
                  <a:schemeClr val="accent1"/>
                </a:solidFill>
              </a:rPr>
              <a:t>미니 프로젝트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A4F7AB-E5D1-41ED-9115-22E41E07062B}"/>
              </a:ext>
            </a:extLst>
          </p:cNvPr>
          <p:cNvSpPr/>
          <p:nvPr/>
        </p:nvSpPr>
        <p:spPr>
          <a:xfrm>
            <a:off x="1954306" y="3802191"/>
            <a:ext cx="8113060" cy="11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6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9F0466-3E3C-424B-93A1-4DDE2F06F45F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b="1"/>
              <a:t>감사합니다</a:t>
            </a:r>
            <a:r>
              <a:rPr lang="en-US" altLang="ko-KR" sz="7200" b="1"/>
              <a:t>.</a:t>
            </a:r>
            <a:endParaRPr lang="ko-KR" altLang="en-US" sz="7200"/>
          </a:p>
        </p:txBody>
      </p:sp>
    </p:spTree>
    <p:extLst>
      <p:ext uri="{BB962C8B-B14F-4D97-AF65-F5344CB8AC3E}">
        <p14:creationId xmlns:p14="http://schemas.microsoft.com/office/powerpoint/2010/main" val="29786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B001B8-5C8D-4393-96AC-C6DE2B9A50B4}"/>
              </a:ext>
            </a:extLst>
          </p:cNvPr>
          <p:cNvSpPr txBox="1"/>
          <p:nvPr/>
        </p:nvSpPr>
        <p:spPr>
          <a:xfrm>
            <a:off x="3684494" y="672353"/>
            <a:ext cx="482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accent1"/>
                </a:solidFill>
              </a:rPr>
              <a:t>Contents</a:t>
            </a:r>
            <a:endParaRPr lang="ko-KR" altLang="en-US" sz="5400" b="1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09877-C9BC-47D5-8171-AE759511CA9D}"/>
              </a:ext>
            </a:extLst>
          </p:cNvPr>
          <p:cNvSpPr txBox="1"/>
          <p:nvPr/>
        </p:nvSpPr>
        <p:spPr>
          <a:xfrm>
            <a:off x="1712259" y="2173408"/>
            <a:ext cx="8767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/>
              <a:t>1. </a:t>
            </a:r>
            <a:r>
              <a:rPr lang="ko-KR" altLang="en-US" sz="3600" b="1"/>
              <a:t>분석 주제 및 선정 이유</a:t>
            </a:r>
            <a:endParaRPr lang="en-US" altLang="ko-KR" sz="3600" b="1"/>
          </a:p>
          <a:p>
            <a:pPr algn="ctr"/>
            <a:endParaRPr lang="en-US" altLang="ko-KR" sz="3600" b="1"/>
          </a:p>
          <a:p>
            <a:pPr algn="ctr"/>
            <a:r>
              <a:rPr lang="en-US" altLang="ko-KR" sz="3600" b="1"/>
              <a:t>2. </a:t>
            </a:r>
            <a:r>
              <a:rPr lang="ko-KR" altLang="en-US" sz="3600" b="1"/>
              <a:t>분석 절차</a:t>
            </a:r>
            <a:endParaRPr lang="en-US" altLang="ko-KR" sz="3600" b="1"/>
          </a:p>
          <a:p>
            <a:pPr algn="ctr"/>
            <a:endParaRPr lang="en-US" altLang="ko-KR" sz="3600" b="1"/>
          </a:p>
          <a:p>
            <a:pPr algn="ctr"/>
            <a:r>
              <a:rPr lang="en-US" altLang="ko-KR" sz="3600" b="1"/>
              <a:t>3. </a:t>
            </a:r>
            <a:r>
              <a:rPr lang="ko-KR" altLang="en-US" sz="3600" b="1"/>
              <a:t>분석 결과</a:t>
            </a:r>
            <a:endParaRPr lang="en-US" altLang="ko-KR" sz="3600" b="1"/>
          </a:p>
          <a:p>
            <a:pPr algn="ctr"/>
            <a:endParaRPr lang="en-US" altLang="ko-KR" sz="3600" b="1"/>
          </a:p>
          <a:p>
            <a:pPr algn="ctr"/>
            <a:r>
              <a:rPr lang="en-US" altLang="ko-KR" sz="3600" b="1"/>
              <a:t>4. </a:t>
            </a:r>
            <a:r>
              <a:rPr lang="ko-KR" altLang="en-US" sz="3600" b="1"/>
              <a:t>분석 결론</a:t>
            </a:r>
          </a:p>
        </p:txBody>
      </p:sp>
    </p:spTree>
    <p:extLst>
      <p:ext uri="{BB962C8B-B14F-4D97-AF65-F5344CB8AC3E}">
        <p14:creationId xmlns:p14="http://schemas.microsoft.com/office/powerpoint/2010/main" val="20479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7C357-78DF-4FAF-A069-28AF8DFD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27" y="2157373"/>
            <a:ext cx="4423676" cy="40195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008444-83FD-4E33-BE35-66D4F64B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/>
              <a:t>1. </a:t>
            </a:r>
            <a:r>
              <a:rPr lang="ko-KR" altLang="en-US" b="1"/>
              <a:t>분석 주제 및 선정 이유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ACB379-64D9-4568-AE3D-CCF65C9C4F39}"/>
              </a:ext>
            </a:extLst>
          </p:cNvPr>
          <p:cNvSpPr/>
          <p:nvPr/>
        </p:nvSpPr>
        <p:spPr>
          <a:xfrm>
            <a:off x="838200" y="6404500"/>
            <a:ext cx="8490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출처</a:t>
            </a:r>
            <a:r>
              <a:rPr lang="en-US" altLang="ko-KR"/>
              <a:t>: </a:t>
            </a:r>
            <a:r>
              <a:rPr lang="ko-KR" altLang="en-US"/>
              <a:t>블로그 </a:t>
            </a:r>
            <a:r>
              <a:rPr lang="en-US" altLang="ko-KR"/>
              <a:t>[</a:t>
            </a:r>
            <a:r>
              <a:rPr lang="ko-KR" altLang="en-US"/>
              <a:t>퀴 </a:t>
            </a:r>
            <a:r>
              <a:rPr lang="en-US" altLang="ko-KR"/>
              <a:t>&amp; </a:t>
            </a:r>
            <a:r>
              <a:rPr lang="ko-KR" altLang="en-US"/>
              <a:t>충의 밝은 미래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5D07E6CB-2FBA-4EC2-9223-E53E3E3351E1}"/>
              </a:ext>
            </a:extLst>
          </p:cNvPr>
          <p:cNvSpPr/>
          <p:nvPr/>
        </p:nvSpPr>
        <p:spPr>
          <a:xfrm>
            <a:off x="6863787" y="2789499"/>
            <a:ext cx="4336285" cy="1836966"/>
          </a:xfrm>
          <a:prstGeom prst="wedgeRectCallout">
            <a:avLst>
              <a:gd name="adj1" fmla="val -78058"/>
              <a:gd name="adj2" fmla="val 106654"/>
            </a:avLst>
          </a:prstGeom>
          <a:noFill/>
          <a:ln>
            <a:solidFill>
              <a:srgbClr val="E8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용산구</a:t>
            </a:r>
          </a:p>
          <a:p>
            <a:pPr algn="ctr"/>
            <a:r>
              <a:rPr lang="ko-KR" altLang="en-US" sz="2400">
                <a:solidFill>
                  <a:schemeClr val="tx1"/>
                </a:solidFill>
              </a:rPr>
              <a:t>서초구갑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서초구을</a:t>
            </a:r>
          </a:p>
          <a:p>
            <a:pPr algn="ctr"/>
            <a:r>
              <a:rPr lang="ko-KR" altLang="en-US" sz="2400">
                <a:solidFill>
                  <a:schemeClr val="tx1"/>
                </a:solidFill>
              </a:rPr>
              <a:t> 강남구갑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강남구을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강남구병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2400">
                <a:solidFill>
                  <a:schemeClr val="tx1"/>
                </a:solidFill>
              </a:rPr>
              <a:t>송파구갑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송파구을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6103D0-7B1C-4C3F-9EA1-40E824A1B127}"/>
              </a:ext>
            </a:extLst>
          </p:cNvPr>
          <p:cNvSpPr/>
          <p:nvPr/>
        </p:nvSpPr>
        <p:spPr>
          <a:xfrm>
            <a:off x="838200" y="1554698"/>
            <a:ext cx="4969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/>
              <a:t>21</a:t>
            </a:r>
            <a:r>
              <a:rPr lang="ko-KR" altLang="en-US" sz="2000" b="1"/>
              <a:t>대 국회의원 선거 결과 </a:t>
            </a:r>
            <a:r>
              <a:rPr lang="en-US" altLang="ko-KR" sz="2000" b="1"/>
              <a:t>– </a:t>
            </a:r>
            <a:r>
              <a:rPr lang="ko-KR" altLang="en-US" sz="2000" b="1"/>
              <a:t>서울 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138296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8444-83FD-4E33-BE35-66D4F64B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/>
              <a:t>1. </a:t>
            </a:r>
            <a:r>
              <a:rPr lang="ko-KR" altLang="en-US" b="1"/>
              <a:t>분석 주제 및 선정 이유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53F57C-DBB8-4E32-8CF4-6F352721CA93}"/>
              </a:ext>
            </a:extLst>
          </p:cNvPr>
          <p:cNvSpPr/>
          <p:nvPr/>
        </p:nvSpPr>
        <p:spPr>
          <a:xfrm>
            <a:off x="838200" y="1554698"/>
            <a:ext cx="4969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/>
              <a:t>21</a:t>
            </a:r>
            <a:r>
              <a:rPr lang="ko-KR" altLang="en-US" sz="2000" b="1"/>
              <a:t>대 국회의원 선거 결과 </a:t>
            </a:r>
            <a:r>
              <a:rPr lang="en-US" altLang="ko-KR" sz="2000" b="1"/>
              <a:t>– </a:t>
            </a:r>
            <a:r>
              <a:rPr lang="ko-KR" altLang="en-US" sz="2000" b="1"/>
              <a:t>경기도 </a:t>
            </a:r>
            <a:endParaRPr lang="en-US" altLang="ko-KR" sz="20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542830-C61F-4D21-9B6A-BED618EC5BFD}"/>
              </a:ext>
            </a:extLst>
          </p:cNvPr>
          <p:cNvSpPr/>
          <p:nvPr/>
        </p:nvSpPr>
        <p:spPr>
          <a:xfrm>
            <a:off x="838200" y="6404500"/>
            <a:ext cx="8490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출처</a:t>
            </a:r>
            <a:r>
              <a:rPr lang="en-US" altLang="ko-KR"/>
              <a:t>: </a:t>
            </a:r>
            <a:r>
              <a:rPr lang="ko-KR" altLang="en-US"/>
              <a:t>나무위키</a:t>
            </a:r>
            <a:r>
              <a:rPr lang="en-US" altLang="ko-KR"/>
              <a:t>, “</a:t>
            </a:r>
            <a:r>
              <a:rPr lang="ko-KR" altLang="en-US"/>
              <a:t>제</a:t>
            </a:r>
            <a:r>
              <a:rPr lang="en-US" altLang="ko-KR"/>
              <a:t>21</a:t>
            </a:r>
            <a:r>
              <a:rPr lang="ko-KR" altLang="en-US"/>
              <a:t>대 국회의원 선거</a:t>
            </a:r>
            <a:r>
              <a:rPr lang="en-US" altLang="ko-KR"/>
              <a:t>/</a:t>
            </a:r>
            <a:r>
              <a:rPr lang="ko-KR" altLang="en-US"/>
              <a:t>지역별 결과</a:t>
            </a:r>
            <a:r>
              <a:rPr lang="en-US" altLang="ko-KR"/>
              <a:t>/</a:t>
            </a:r>
            <a:r>
              <a:rPr lang="ko-KR" altLang="en-US"/>
              <a:t>경기도</a:t>
            </a:r>
            <a:r>
              <a:rPr lang="en-US" altLang="ko-KR"/>
              <a:t>”</a:t>
            </a:r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A1155761-8C92-4D35-BBF4-874475113521}"/>
              </a:ext>
            </a:extLst>
          </p:cNvPr>
          <p:cNvSpPr/>
          <p:nvPr/>
        </p:nvSpPr>
        <p:spPr>
          <a:xfrm>
            <a:off x="6423949" y="2510517"/>
            <a:ext cx="4490013" cy="1836966"/>
          </a:xfrm>
          <a:prstGeom prst="wedgeRectCallout">
            <a:avLst>
              <a:gd name="adj1" fmla="val -78058"/>
              <a:gd name="adj2" fmla="val 106654"/>
            </a:avLst>
          </a:prstGeom>
          <a:noFill/>
          <a:ln>
            <a:solidFill>
              <a:srgbClr val="E8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성남시분당구갑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2400">
                <a:solidFill>
                  <a:schemeClr val="tx1"/>
                </a:solidFill>
              </a:rPr>
              <a:t>동두천시연천군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포천시가평군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2400">
                <a:solidFill>
                  <a:schemeClr val="tx1"/>
                </a:solidFill>
              </a:rPr>
              <a:t>평택시을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2400">
                <a:solidFill>
                  <a:schemeClr val="tx1"/>
                </a:solidFill>
              </a:rPr>
              <a:t>여주시양평군</a:t>
            </a:r>
            <a:r>
              <a:rPr lang="en-US" altLang="ko-KR" sz="24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2400">
                <a:solidFill>
                  <a:schemeClr val="tx1"/>
                </a:solidFill>
              </a:rPr>
              <a:t>용인시갑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이천시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374B5-8C95-46A2-8841-73F8E718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25" y="2081259"/>
            <a:ext cx="2937754" cy="41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9F0466-3E3C-424B-93A1-4DDE2F06F4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2. </a:t>
            </a:r>
            <a:r>
              <a:rPr lang="ko-KR" altLang="en-US" b="1"/>
              <a:t>분석 절차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45C253-00EC-453D-9AD0-5D5FEBA0E82D}"/>
              </a:ext>
            </a:extLst>
          </p:cNvPr>
          <p:cNvGrpSpPr/>
          <p:nvPr/>
        </p:nvGrpSpPr>
        <p:grpSpPr>
          <a:xfrm>
            <a:off x="1070043" y="2315186"/>
            <a:ext cx="10051914" cy="2869660"/>
            <a:chOff x="1070043" y="2315183"/>
            <a:chExt cx="10051914" cy="286966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01185DB-18D8-4D41-B9C7-DA9AFEEE454C}"/>
                </a:ext>
              </a:extLst>
            </p:cNvPr>
            <p:cNvSpPr/>
            <p:nvPr/>
          </p:nvSpPr>
          <p:spPr>
            <a:xfrm>
              <a:off x="1070043" y="2315183"/>
              <a:ext cx="3599234" cy="28696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r>
                <a:rPr lang="ko-KR" altLang="en-US" sz="2000">
                  <a:solidFill>
                    <a:schemeClr val="tx1"/>
                  </a:solidFill>
                </a:rPr>
                <a:t>단계 변수 검토 및 전처리</a:t>
              </a:r>
              <a:endParaRPr lang="en-US" altLang="ko-KR" sz="2000">
                <a:solidFill>
                  <a:schemeClr val="tx1"/>
                </a:solidFill>
              </a:endParaRPr>
            </a:p>
            <a:p>
              <a:endParaRPr lang="en-US" altLang="ko-KR" sz="20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>
                  <a:solidFill>
                    <a:schemeClr val="tx1"/>
                  </a:solidFill>
                </a:rPr>
                <a:t>정치적 성향</a:t>
              </a:r>
              <a:endParaRPr lang="en-US" altLang="ko-KR" sz="20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>
                  <a:solidFill>
                    <a:schemeClr val="tx1"/>
                  </a:solidFill>
                </a:rPr>
                <a:t>월 평균 임금</a:t>
              </a:r>
              <a:endParaRPr lang="en-US" altLang="ko-KR" sz="20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>
                  <a:solidFill>
                    <a:schemeClr val="tx1"/>
                  </a:solidFill>
                </a:rPr>
                <a:t>연령대</a:t>
              </a:r>
              <a:endParaRPr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113D86C8-F61B-4E63-9435-9F3E820F062D}"/>
                </a:ext>
              </a:extLst>
            </p:cNvPr>
            <p:cNvSpPr/>
            <p:nvPr/>
          </p:nvSpPr>
          <p:spPr>
            <a:xfrm>
              <a:off x="5107021" y="3356043"/>
              <a:ext cx="2003898" cy="758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36E45B-A622-45E4-9EC7-0FA332747DB4}"/>
                </a:ext>
              </a:extLst>
            </p:cNvPr>
            <p:cNvSpPr/>
            <p:nvPr/>
          </p:nvSpPr>
          <p:spPr>
            <a:xfrm>
              <a:off x="7522723" y="2315183"/>
              <a:ext cx="3599234" cy="28696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r>
                <a:rPr lang="ko-KR" altLang="en-US" sz="2000">
                  <a:solidFill>
                    <a:schemeClr val="tx1"/>
                  </a:solidFill>
                </a:rPr>
                <a:t>단계 변수 간 관계 분석</a:t>
              </a:r>
              <a:endParaRPr lang="en-US" altLang="ko-KR" sz="2000">
                <a:solidFill>
                  <a:schemeClr val="tx1"/>
                </a:solidFill>
              </a:endParaRPr>
            </a:p>
            <a:p>
              <a:endParaRPr lang="en-US" altLang="ko-KR" sz="20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>
                  <a:solidFill>
                    <a:schemeClr val="tx1"/>
                  </a:solidFill>
                </a:rPr>
                <a:t>정치적 성향별</a:t>
              </a:r>
              <a:br>
                <a:rPr lang="en-US" altLang="ko-KR" sz="2000">
                  <a:solidFill>
                    <a:schemeClr val="tx1"/>
                  </a:solidFill>
                </a:rPr>
              </a:br>
              <a:r>
                <a:rPr lang="ko-KR" altLang="en-US" sz="2000">
                  <a:solidFill>
                    <a:schemeClr val="tx1"/>
                  </a:solidFill>
                </a:rPr>
                <a:t>평균 월 임금</a:t>
              </a:r>
              <a:endParaRPr lang="en-US" altLang="ko-KR" sz="20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>
                  <a:solidFill>
                    <a:schemeClr val="tx1"/>
                  </a:solidFill>
                </a:rPr>
                <a:t>정치적 성향별 연령대</a:t>
              </a:r>
              <a:br>
                <a:rPr lang="en-US" altLang="ko-KR" sz="2000">
                  <a:solidFill>
                    <a:schemeClr val="tx1"/>
                  </a:solidFill>
                </a:rPr>
              </a:br>
              <a:r>
                <a:rPr lang="ko-KR" altLang="en-US" sz="2000">
                  <a:solidFill>
                    <a:schemeClr val="tx1"/>
                  </a:solidFill>
                </a:rPr>
                <a:t>비율표 만들기</a:t>
              </a:r>
              <a:endParaRPr lang="en-US" altLang="ko-KR" sz="20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>
                  <a:solidFill>
                    <a:schemeClr val="tx1"/>
                  </a:solidFill>
                </a:rPr>
                <a:t>연령대별 월 평균 임금</a:t>
              </a:r>
              <a:endParaRPr lang="en-US" altLang="ko-KR" sz="200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>
                  <a:solidFill>
                    <a:schemeClr val="tx1"/>
                  </a:solidFill>
                </a:rPr>
                <a:t>그래프 만들기</a:t>
              </a:r>
              <a:endParaRPr lang="en-US" altLang="ko-KR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05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56A2C60C-9E5C-4207-ACC0-AFF6FB0D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26" y="2539448"/>
            <a:ext cx="5715798" cy="39534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4277C5-5A4D-42C7-AA58-FBE675D7049F}"/>
              </a:ext>
            </a:extLst>
          </p:cNvPr>
          <p:cNvSpPr txBox="1"/>
          <p:nvPr/>
        </p:nvSpPr>
        <p:spPr>
          <a:xfrm>
            <a:off x="7176303" y="2539448"/>
            <a:ext cx="4317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/>
              <a:t>politics:</a:t>
            </a:r>
            <a:r>
              <a:rPr lang="ko-KR" altLang="en-US" sz="2200"/>
              <a:t> 정치적 성향</a:t>
            </a:r>
            <a:endParaRPr lang="en-US" altLang="ko-KR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/>
              <a:t>mean_income: </a:t>
            </a:r>
            <a:r>
              <a:rPr lang="ko-KR" altLang="en-US" sz="2200"/>
              <a:t>평균 월 임금</a:t>
            </a:r>
            <a:endParaRPr lang="en-US" altLang="ko-KR" sz="220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930E97-3735-4B91-AC2D-2CAB5BA19C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3. </a:t>
            </a:r>
            <a:r>
              <a:rPr lang="ko-KR" altLang="en-US" b="1"/>
              <a:t>분석 결과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39B67-6FDF-44A7-ABA3-A7627F6641BF}"/>
              </a:ext>
            </a:extLst>
          </p:cNvPr>
          <p:cNvSpPr/>
          <p:nvPr/>
        </p:nvSpPr>
        <p:spPr>
          <a:xfrm>
            <a:off x="991926" y="1554698"/>
            <a:ext cx="4969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/>
              <a:t>정치적 성향별 월 평균 임금</a:t>
            </a:r>
            <a:endParaRPr lang="en-US" altLang="ko-KR" sz="2800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6D1BE61-51B6-48A9-B5CD-D2BF1B44562E}"/>
              </a:ext>
            </a:extLst>
          </p:cNvPr>
          <p:cNvGrpSpPr/>
          <p:nvPr/>
        </p:nvGrpSpPr>
        <p:grpSpPr>
          <a:xfrm>
            <a:off x="7280475" y="4376648"/>
            <a:ext cx="2731628" cy="1800493"/>
            <a:chOff x="7280475" y="4376648"/>
            <a:chExt cx="2731628" cy="18004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37189E4-2E96-48FE-A8AE-E0925615430B}"/>
                </a:ext>
              </a:extLst>
            </p:cNvPr>
            <p:cNvSpPr/>
            <p:nvPr/>
          </p:nvSpPr>
          <p:spPr>
            <a:xfrm>
              <a:off x="8009681" y="4376648"/>
              <a:ext cx="2002422" cy="1800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매우 진보적       </a:t>
              </a:r>
              <a:endParaRPr lang="en-US" altLang="ko-KR"/>
            </a:p>
            <a:p>
              <a:endParaRPr lang="en-US" altLang="ko-KR" sz="400"/>
            </a:p>
            <a:p>
              <a:r>
                <a:rPr lang="en-US" altLang="ko-KR"/>
                <a:t>2. </a:t>
              </a:r>
              <a:r>
                <a:rPr lang="ko-KR" altLang="en-US"/>
                <a:t>다소 진보적</a:t>
              </a:r>
              <a:endParaRPr lang="en-US" altLang="ko-KR"/>
            </a:p>
            <a:p>
              <a:r>
                <a:rPr lang="ko-KR" altLang="en-US" sz="100"/>
                <a:t> </a:t>
              </a:r>
              <a:r>
                <a:rPr lang="ko-KR" altLang="en-US" sz="500"/>
                <a:t>        </a:t>
              </a:r>
              <a:endParaRPr lang="en-US" altLang="ko-KR" sz="500"/>
            </a:p>
            <a:p>
              <a:r>
                <a:rPr lang="en-US" altLang="ko-KR"/>
                <a:t>3. </a:t>
              </a:r>
              <a:r>
                <a:rPr lang="ko-KR" altLang="en-US"/>
                <a:t>중도</a:t>
              </a:r>
              <a:endParaRPr lang="en-US" altLang="ko-KR"/>
            </a:p>
            <a:p>
              <a:endParaRPr lang="en-US" altLang="ko-KR" sz="500"/>
            </a:p>
            <a:p>
              <a:r>
                <a:rPr lang="en-US" altLang="ko-KR"/>
                <a:t>4. </a:t>
              </a:r>
              <a:r>
                <a:rPr lang="ko-KR" altLang="en-US"/>
                <a:t>다소 보수적</a:t>
              </a:r>
              <a:endParaRPr lang="en-US" altLang="ko-KR"/>
            </a:p>
            <a:p>
              <a:endParaRPr lang="en-US" altLang="ko-KR" sz="500"/>
            </a:p>
            <a:p>
              <a:r>
                <a:rPr lang="en-US" altLang="ko-KR"/>
                <a:t>5. </a:t>
              </a:r>
              <a:r>
                <a:rPr lang="ko-KR" altLang="en-US"/>
                <a:t>매우 보수적              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D1665CD-2B70-4906-9767-B38FAA33F881}"/>
                </a:ext>
              </a:extLst>
            </p:cNvPr>
            <p:cNvGrpSpPr/>
            <p:nvPr/>
          </p:nvGrpSpPr>
          <p:grpSpPr>
            <a:xfrm>
              <a:off x="7280475" y="4428790"/>
              <a:ext cx="729206" cy="1651453"/>
              <a:chOff x="7280475" y="4428790"/>
              <a:chExt cx="729206" cy="165145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D345DC5-8E03-449A-86E6-F0AE89C3253E}"/>
                  </a:ext>
                </a:extLst>
              </p:cNvPr>
              <p:cNvSpPr/>
              <p:nvPr/>
            </p:nvSpPr>
            <p:spPr>
              <a:xfrm>
                <a:off x="7280476" y="4428790"/>
                <a:ext cx="729205" cy="27256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48B4470-56D7-4D04-AB14-0E9A6E39919F}"/>
                  </a:ext>
                </a:extLst>
              </p:cNvPr>
              <p:cNvSpPr/>
              <p:nvPr/>
            </p:nvSpPr>
            <p:spPr>
              <a:xfrm>
                <a:off x="7280476" y="4772734"/>
                <a:ext cx="729205" cy="272566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97F63C-3BDA-4B7C-968F-57143C0BBF2E}"/>
                  </a:ext>
                </a:extLst>
              </p:cNvPr>
              <p:cNvSpPr/>
              <p:nvPr/>
            </p:nvSpPr>
            <p:spPr>
              <a:xfrm>
                <a:off x="7280476" y="5119789"/>
                <a:ext cx="729205" cy="272566"/>
              </a:xfrm>
              <a:prstGeom prst="rect">
                <a:avLst/>
              </a:prstGeom>
              <a:solidFill>
                <a:srgbClr val="A9A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10D5B21-1F02-4304-9C07-56BF67E7188B}"/>
                  </a:ext>
                </a:extLst>
              </p:cNvPr>
              <p:cNvSpPr/>
              <p:nvPr/>
            </p:nvSpPr>
            <p:spPr>
              <a:xfrm>
                <a:off x="7280476" y="5463733"/>
                <a:ext cx="729205" cy="272566"/>
              </a:xfrm>
              <a:prstGeom prst="rect">
                <a:avLst/>
              </a:prstGeom>
              <a:solidFill>
                <a:srgbClr val="FF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5A972E5-9274-471F-92BA-D1871BE84C12}"/>
                  </a:ext>
                </a:extLst>
              </p:cNvPr>
              <p:cNvSpPr/>
              <p:nvPr/>
            </p:nvSpPr>
            <p:spPr>
              <a:xfrm>
                <a:off x="7280475" y="5807677"/>
                <a:ext cx="729205" cy="2725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306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6A2C60C-9E5C-4207-ACC0-AFF6FB0D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27493"/>
            <a:ext cx="6166820" cy="42653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4277C5-5A4D-42C7-AA58-FBE675D7049F}"/>
              </a:ext>
            </a:extLst>
          </p:cNvPr>
          <p:cNvSpPr txBox="1"/>
          <p:nvPr/>
        </p:nvSpPr>
        <p:spPr>
          <a:xfrm>
            <a:off x="7005020" y="4610777"/>
            <a:ext cx="4398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/>
              <a:t>ageg: </a:t>
            </a:r>
            <a:r>
              <a:rPr lang="ko-KR" altLang="en-US" sz="2200"/>
              <a:t>연령대</a:t>
            </a:r>
            <a:endParaRPr lang="en-US" altLang="ko-KR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/>
          </a:p>
          <a:p>
            <a:endParaRPr lang="en-US" altLang="ko-KR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/>
              <a:t>pct: </a:t>
            </a:r>
            <a:r>
              <a:rPr lang="ko-KR" altLang="en-US" sz="2200"/>
              <a:t>정치적 성향별 연령대 비율</a:t>
            </a:r>
            <a:endParaRPr lang="en-US" altLang="ko-KR" sz="220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930E97-3735-4B91-AC2D-2CAB5BA19C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3. </a:t>
            </a:r>
            <a:r>
              <a:rPr lang="ko-KR" altLang="en-US" b="1"/>
              <a:t>분석 결과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39B67-6FDF-44A7-ABA3-A7627F6641BF}"/>
              </a:ext>
            </a:extLst>
          </p:cNvPr>
          <p:cNvSpPr/>
          <p:nvPr/>
        </p:nvSpPr>
        <p:spPr>
          <a:xfrm>
            <a:off x="991926" y="1554698"/>
            <a:ext cx="4969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/>
              <a:t>정치적 성향별 연령대</a:t>
            </a:r>
            <a:endParaRPr lang="en-US" altLang="ko-KR" sz="28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DBC878-151A-45D6-A181-5ACDCBEFD51F}"/>
              </a:ext>
            </a:extLst>
          </p:cNvPr>
          <p:cNvSpPr/>
          <p:nvPr/>
        </p:nvSpPr>
        <p:spPr>
          <a:xfrm>
            <a:off x="7005020" y="2227493"/>
            <a:ext cx="38270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/>
              <a:t>politics:</a:t>
            </a:r>
            <a:r>
              <a:rPr lang="ko-KR" altLang="en-US" sz="2200"/>
              <a:t> 정치적 성향</a:t>
            </a:r>
            <a:endParaRPr lang="en-US" altLang="ko-KR" sz="22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CC040B-4797-480E-B026-3D3C2758A7D0}"/>
              </a:ext>
            </a:extLst>
          </p:cNvPr>
          <p:cNvGrpSpPr/>
          <p:nvPr/>
        </p:nvGrpSpPr>
        <p:grpSpPr>
          <a:xfrm>
            <a:off x="7558402" y="2808691"/>
            <a:ext cx="2062257" cy="1477328"/>
            <a:chOff x="7558402" y="2857331"/>
            <a:chExt cx="2062257" cy="147732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20D4A0-8800-45F8-90E2-7A35FDC0172B}"/>
                </a:ext>
              </a:extLst>
            </p:cNvPr>
            <p:cNvSpPr/>
            <p:nvPr/>
          </p:nvSpPr>
          <p:spPr>
            <a:xfrm>
              <a:off x="7915801" y="2857331"/>
              <a:ext cx="170485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/>
                <a:t>1. </a:t>
              </a:r>
              <a:r>
                <a:rPr lang="ko-KR" altLang="en-US" sz="1400"/>
                <a:t>매우 진보적       </a:t>
              </a:r>
              <a:endParaRPr lang="en-US" altLang="ko-KR" sz="1400"/>
            </a:p>
            <a:p>
              <a:endParaRPr lang="en-US" altLang="ko-KR" sz="500"/>
            </a:p>
            <a:p>
              <a:r>
                <a:rPr lang="en-US" altLang="ko-KR" sz="1400"/>
                <a:t>2. </a:t>
              </a:r>
              <a:r>
                <a:rPr lang="ko-KR" altLang="en-US" sz="1400"/>
                <a:t>다소 진보적</a:t>
              </a:r>
              <a:endParaRPr lang="en-US" altLang="ko-KR" sz="1400"/>
            </a:p>
            <a:p>
              <a:r>
                <a:rPr lang="ko-KR" altLang="en-US" sz="500"/>
                <a:t>         </a:t>
              </a:r>
              <a:endParaRPr lang="en-US" altLang="ko-KR" sz="500"/>
            </a:p>
            <a:p>
              <a:r>
                <a:rPr lang="en-US" altLang="ko-KR" sz="1400"/>
                <a:t>3. </a:t>
              </a:r>
              <a:r>
                <a:rPr lang="ko-KR" altLang="en-US" sz="1400"/>
                <a:t>중도</a:t>
              </a:r>
              <a:endParaRPr lang="en-US" altLang="ko-KR" sz="1400"/>
            </a:p>
            <a:p>
              <a:endParaRPr lang="en-US" altLang="ko-KR" sz="500"/>
            </a:p>
            <a:p>
              <a:r>
                <a:rPr lang="en-US" altLang="ko-KR" sz="1400"/>
                <a:t>4. </a:t>
              </a:r>
              <a:r>
                <a:rPr lang="ko-KR" altLang="en-US" sz="1400"/>
                <a:t>다소 보수적</a:t>
              </a:r>
              <a:endParaRPr lang="en-US" altLang="ko-KR" sz="1400"/>
            </a:p>
            <a:p>
              <a:endParaRPr lang="en-US" altLang="ko-KR" sz="500"/>
            </a:p>
            <a:p>
              <a:r>
                <a:rPr lang="en-US" altLang="ko-KR" sz="1400"/>
                <a:t>5. </a:t>
              </a:r>
              <a:r>
                <a:rPr lang="ko-KR" altLang="en-US" sz="1400"/>
                <a:t>매우 보수적              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76B6C77-BB20-4EB9-AC80-A74E89F5ED93}"/>
                </a:ext>
              </a:extLst>
            </p:cNvPr>
            <p:cNvGrpSpPr/>
            <p:nvPr/>
          </p:nvGrpSpPr>
          <p:grpSpPr>
            <a:xfrm>
              <a:off x="7558402" y="2916499"/>
              <a:ext cx="375104" cy="1375974"/>
              <a:chOff x="7280475" y="4428790"/>
              <a:chExt cx="729206" cy="165145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A125CC9-1C31-4DDD-AE2C-F4FF04DD7777}"/>
                  </a:ext>
                </a:extLst>
              </p:cNvPr>
              <p:cNvSpPr/>
              <p:nvPr/>
            </p:nvSpPr>
            <p:spPr>
              <a:xfrm>
                <a:off x="7280476" y="4428790"/>
                <a:ext cx="729205" cy="27256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35050E7-C977-4834-B5B8-C28D81765408}"/>
                  </a:ext>
                </a:extLst>
              </p:cNvPr>
              <p:cNvSpPr/>
              <p:nvPr/>
            </p:nvSpPr>
            <p:spPr>
              <a:xfrm>
                <a:off x="7280476" y="4772734"/>
                <a:ext cx="729205" cy="272566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AEC3166-FA47-4788-A1BD-0B34CBC7BCA6}"/>
                  </a:ext>
                </a:extLst>
              </p:cNvPr>
              <p:cNvSpPr/>
              <p:nvPr/>
            </p:nvSpPr>
            <p:spPr>
              <a:xfrm>
                <a:off x="7280476" y="5119789"/>
                <a:ext cx="729205" cy="272566"/>
              </a:xfrm>
              <a:prstGeom prst="rect">
                <a:avLst/>
              </a:prstGeom>
              <a:solidFill>
                <a:srgbClr val="A9A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3158FD4-AFC0-4313-AAD0-2BF1B8BB1119}"/>
                  </a:ext>
                </a:extLst>
              </p:cNvPr>
              <p:cNvSpPr/>
              <p:nvPr/>
            </p:nvSpPr>
            <p:spPr>
              <a:xfrm>
                <a:off x="7280476" y="5463733"/>
                <a:ext cx="729205" cy="272566"/>
              </a:xfrm>
              <a:prstGeom prst="rect">
                <a:avLst/>
              </a:prstGeom>
              <a:solidFill>
                <a:srgbClr val="FF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FCF711D-F161-4483-9ADD-4AFEFD2C0D6F}"/>
                  </a:ext>
                </a:extLst>
              </p:cNvPr>
              <p:cNvSpPr/>
              <p:nvPr/>
            </p:nvSpPr>
            <p:spPr>
              <a:xfrm>
                <a:off x="7280475" y="5807677"/>
                <a:ext cx="729205" cy="2725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6A2C60C-9E5C-4207-ACC0-AFF6FB0D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227493"/>
            <a:ext cx="6166817" cy="426538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D930E97-3735-4B91-AC2D-2CAB5BA19C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3. </a:t>
            </a:r>
            <a:r>
              <a:rPr lang="ko-KR" altLang="en-US" b="1"/>
              <a:t>분석 결과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39B67-6FDF-44A7-ABA3-A7627F6641BF}"/>
              </a:ext>
            </a:extLst>
          </p:cNvPr>
          <p:cNvSpPr/>
          <p:nvPr/>
        </p:nvSpPr>
        <p:spPr>
          <a:xfrm>
            <a:off x="991926" y="1554698"/>
            <a:ext cx="4969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/>
              <a:t>연령대별 월 평균 임금</a:t>
            </a:r>
            <a:endParaRPr lang="en-US" altLang="ko-KR" sz="2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0675F-D6FF-420E-9369-FA6DD4EF93B4}"/>
              </a:ext>
            </a:extLst>
          </p:cNvPr>
          <p:cNvSpPr txBox="1"/>
          <p:nvPr/>
        </p:nvSpPr>
        <p:spPr>
          <a:xfrm>
            <a:off x="7187877" y="2227493"/>
            <a:ext cx="43983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/>
              <a:t>ageg: </a:t>
            </a:r>
            <a:r>
              <a:rPr lang="ko-KR" altLang="en-US" sz="2200"/>
              <a:t>연령대</a:t>
            </a:r>
            <a:endParaRPr lang="en-US" altLang="ko-KR" sz="2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/>
              <a:t>mean_income: </a:t>
            </a:r>
            <a:r>
              <a:rPr lang="ko-KR" altLang="en-US" sz="2200"/>
              <a:t>평균 월 임금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69805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9CA75-56D5-4E3D-91CE-695B8857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ko-KR" altLang="ko-KR"/>
              <a:t>정치적 성향</a:t>
            </a:r>
            <a:r>
              <a:rPr lang="ko-KR" altLang="en-US"/>
              <a:t>과</a:t>
            </a:r>
            <a:r>
              <a:rPr lang="ko-KR" altLang="ko-KR"/>
              <a:t> 월 평균 임금</a:t>
            </a:r>
            <a:r>
              <a:rPr lang="ko-KR" altLang="en-US"/>
              <a:t>∙</a:t>
            </a:r>
            <a:r>
              <a:rPr lang="ko-KR" altLang="ko-KR"/>
              <a:t>연령대의 그래프</a:t>
            </a:r>
            <a:r>
              <a:rPr lang="ko-KR" altLang="en-US"/>
              <a:t>에서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 따라서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   정치적 성향에 더 큰 영향을 끼치는 요인은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월 평균 임금보다 연령대라는 것을 알 수 있다</a:t>
            </a:r>
            <a:r>
              <a:rPr lang="en-US" altLang="ko-KR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D9F0466-3E3C-424B-93A1-4DDE2F06F4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4. </a:t>
            </a:r>
            <a:r>
              <a:rPr lang="ko-KR" altLang="en-US" b="1"/>
              <a:t>분석 결론</a:t>
            </a: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4B4814-C341-415D-9B3F-7D9A42C1E177}"/>
              </a:ext>
            </a:extLst>
          </p:cNvPr>
          <p:cNvGrpSpPr/>
          <p:nvPr/>
        </p:nvGrpSpPr>
        <p:grpSpPr>
          <a:xfrm>
            <a:off x="1350807" y="2976052"/>
            <a:ext cx="9490386" cy="1121423"/>
            <a:chOff x="1351793" y="2976052"/>
            <a:chExt cx="9490386" cy="112142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303D4D1-520F-42E9-82C7-0A948387788F}"/>
                </a:ext>
              </a:extLst>
            </p:cNvPr>
            <p:cNvSpPr/>
            <p:nvPr/>
          </p:nvSpPr>
          <p:spPr>
            <a:xfrm>
              <a:off x="1351793" y="2976052"/>
              <a:ext cx="2221200" cy="102101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보수적 성향↑</a:t>
              </a:r>
              <a:endParaRPr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41B9A7C5-B232-4EAF-A6A0-4E4FC33FF010}"/>
                </a:ext>
              </a:extLst>
            </p:cNvPr>
            <p:cNvSpPr/>
            <p:nvPr/>
          </p:nvSpPr>
          <p:spPr>
            <a:xfrm>
              <a:off x="3930466" y="3274772"/>
              <a:ext cx="586887" cy="42357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D437F920-234A-4D37-9EFB-B403295C9F3C}"/>
                </a:ext>
              </a:extLst>
            </p:cNvPr>
            <p:cNvSpPr/>
            <p:nvPr/>
          </p:nvSpPr>
          <p:spPr>
            <a:xfrm>
              <a:off x="7674646" y="3359945"/>
              <a:ext cx="586887" cy="42357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54EAC2-710E-4E2B-B2D9-A6F433D38DDC}"/>
                </a:ext>
              </a:extLst>
            </p:cNvPr>
            <p:cNvSpPr/>
            <p:nvPr/>
          </p:nvSpPr>
          <p:spPr>
            <a:xfrm>
              <a:off x="4876800" y="3020564"/>
              <a:ext cx="2221200" cy="102101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노년층 비율↑</a:t>
              </a:r>
              <a:endParaRPr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4FDC91-6F4D-449F-9944-D563E0A8F5F2}"/>
                </a:ext>
              </a:extLst>
            </p:cNvPr>
            <p:cNvSpPr/>
            <p:nvPr/>
          </p:nvSpPr>
          <p:spPr>
            <a:xfrm>
              <a:off x="8620979" y="3045985"/>
              <a:ext cx="2221200" cy="105149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월 평균 임금↓</a:t>
              </a:r>
              <a:endParaRPr lang="en-US" altLang="ko-KR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333</Words>
  <Application>Microsoft Office PowerPoint</Application>
  <PresentationFormat>와이드스크린</PresentationFormat>
  <Paragraphs>101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정치적 성향과 월 평균 임금∙연령대의 상관관계</vt:lpstr>
      <vt:lpstr>PowerPoint 프레젠테이션</vt:lpstr>
      <vt:lpstr>1. 분석 주제 및 선정 이유</vt:lpstr>
      <vt:lpstr>1. 분석 주제 및 선정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정치적 성향과 월급∙연령대의 상관관계</dc:title>
  <dc:creator>yck</dc:creator>
  <cp:lastModifiedBy>yck</cp:lastModifiedBy>
  <cp:revision>24</cp:revision>
  <dcterms:created xsi:type="dcterms:W3CDTF">2020-05-21T07:46:35Z</dcterms:created>
  <dcterms:modified xsi:type="dcterms:W3CDTF">2020-05-22T07:09:15Z</dcterms:modified>
</cp:coreProperties>
</file>