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5" r:id="rId3"/>
    <p:sldId id="256" r:id="rId4"/>
    <p:sldId id="270" r:id="rId5"/>
    <p:sldId id="267" r:id="rId6"/>
    <p:sldId id="289" r:id="rId7"/>
    <p:sldId id="288" r:id="rId8"/>
    <p:sldId id="308" r:id="rId9"/>
    <p:sldId id="344" r:id="rId10"/>
    <p:sldId id="346" r:id="rId11"/>
    <p:sldId id="282" r:id="rId12"/>
    <p:sldId id="283" r:id="rId13"/>
    <p:sldId id="284" r:id="rId14"/>
    <p:sldId id="304" r:id="rId15"/>
    <p:sldId id="310" r:id="rId16"/>
    <p:sldId id="326" r:id="rId17"/>
    <p:sldId id="285" r:id="rId18"/>
    <p:sldId id="286" r:id="rId19"/>
    <p:sldId id="328" r:id="rId20"/>
    <p:sldId id="329" r:id="rId21"/>
    <p:sldId id="330" r:id="rId22"/>
    <p:sldId id="347" r:id="rId23"/>
    <p:sldId id="331" r:id="rId24"/>
    <p:sldId id="287" r:id="rId25"/>
    <p:sldId id="305" r:id="rId26"/>
    <p:sldId id="306" r:id="rId27"/>
    <p:sldId id="307" r:id="rId28"/>
    <p:sldId id="26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9135" y="-252730"/>
            <a:ext cx="8253095" cy="73634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7620"/>
            <a:ext cx="12193905" cy="68732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72360" y="71755"/>
            <a:ext cx="7632700" cy="1313180"/>
          </a:xfrm>
        </p:spPr>
        <p:txBody>
          <a:bodyPr>
            <a:normAutofit fontScale="90000"/>
          </a:bodyPr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DOCKER SWARM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亮点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7620"/>
            <a:ext cx="12193905" cy="68732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8465" y="1546860"/>
            <a:ext cx="11535410" cy="4415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集成集群管理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docker engine 集成集群管理，使用命令行即可创建一个集群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分布式设计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docker swarm 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可基于单个镜像创建多个服务，并且分散部署在多个集群节点上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伸缩性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docker  swarm可在数秒完成对服务的扩容和缩容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集群状态协调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docker swam会根据创建服务时定义的状态，及时进行调整，故障转移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3035" y="360045"/>
            <a:ext cx="5417820" cy="902970"/>
          </a:xfrm>
        </p:spPr>
        <p:txBody>
          <a:bodyPr>
            <a:normAutofit/>
          </a:bodyPr>
          <a:p>
            <a:r>
              <a:rPr lang="en-US" altLang="zh-CN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docker swarm </a:t>
            </a: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亮点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7620"/>
            <a:ext cx="12193905" cy="68732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4635" y="1190625"/>
            <a:ext cx="11891010" cy="54889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多主机网络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可以创建多个overlay网络，不同类型服务使用不同的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overlay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网络，达到网络隔离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服务发现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docker swarm 为每一个服务注册独立的dns名称，并在进群内部进行容器的负载      均衡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负载均衡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可以暴露服务的端口给外部的负载均衡，在内部，docker swarm 可以按  照设定的位置部署容器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滚动升级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docker swarm 可以设定服务之间的更新间隔，避免在同一时间升级引起资源争夺（误触发警报）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7310" y="360045"/>
            <a:ext cx="5129530" cy="902970"/>
          </a:xfrm>
        </p:spPr>
        <p:txBody>
          <a:bodyPr>
            <a:normAutofit fontScale="90000"/>
          </a:bodyPr>
          <a:p>
            <a:r>
              <a:rPr lang="en-US" altLang="zh-CN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docker swarm </a:t>
            </a: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亮点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7620"/>
            <a:ext cx="12193905" cy="68732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72360" y="71755"/>
            <a:ext cx="7632700" cy="1313180"/>
          </a:xfrm>
        </p:spPr>
        <p:txBody>
          <a:bodyPr>
            <a:normAutofit/>
          </a:bodyPr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应用前后架构对比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7620"/>
            <a:ext cx="12193905" cy="687324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9210" y="360045"/>
            <a:ext cx="4501515" cy="902970"/>
          </a:xfrm>
        </p:spPr>
        <p:txBody>
          <a:bodyPr>
            <a:normAutofit/>
          </a:bodyPr>
          <a:p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内网服务分布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081395" y="2355215"/>
            <a:ext cx="3113405" cy="3173095"/>
            <a:chOff x="1527" y="3907"/>
            <a:chExt cx="4903" cy="4997"/>
          </a:xfrm>
        </p:grpSpPr>
        <p:sp>
          <p:nvSpPr>
            <p:cNvPr id="6" name="圆角矩形 5"/>
            <p:cNvSpPr/>
            <p:nvPr/>
          </p:nvSpPr>
          <p:spPr>
            <a:xfrm>
              <a:off x="1527" y="3907"/>
              <a:ext cx="4808" cy="4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801" y="7584"/>
              <a:ext cx="4261" cy="69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079" y="7656"/>
              <a:ext cx="27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vm host1</a:t>
              </a:r>
              <a:endParaRPr lang="en-US" altLang="zh-CN"/>
            </a:p>
          </p:txBody>
        </p:sp>
        <p:sp>
          <p:nvSpPr>
            <p:cNvPr id="10" name="剪去单角的矩形 9"/>
            <p:cNvSpPr/>
            <p:nvPr/>
          </p:nvSpPr>
          <p:spPr>
            <a:xfrm>
              <a:off x="4948" y="7596"/>
              <a:ext cx="1114" cy="685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48" y="7656"/>
              <a:ext cx="12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nexus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1801" y="6691"/>
              <a:ext cx="4261" cy="69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079" y="6762"/>
              <a:ext cx="25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vm host2</a:t>
              </a:r>
              <a:endParaRPr lang="en-US" altLang="zh-CN"/>
            </a:p>
          </p:txBody>
        </p:sp>
        <p:sp>
          <p:nvSpPr>
            <p:cNvPr id="14" name="剪去单角的矩形 13"/>
            <p:cNvSpPr/>
            <p:nvPr/>
          </p:nvSpPr>
          <p:spPr>
            <a:xfrm>
              <a:off x="4948" y="6703"/>
              <a:ext cx="1114" cy="685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66" y="6762"/>
              <a:ext cx="138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jenkins</a:t>
              </a:r>
              <a:endParaRPr lang="en-US" altLang="zh-CN"/>
            </a:p>
          </p:txBody>
        </p:sp>
        <p:sp>
          <p:nvSpPr>
            <p:cNvPr id="36" name="矩形 35"/>
            <p:cNvSpPr/>
            <p:nvPr/>
          </p:nvSpPr>
          <p:spPr>
            <a:xfrm>
              <a:off x="1801" y="5794"/>
              <a:ext cx="4261" cy="69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079" y="5866"/>
              <a:ext cx="27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vm host3</a:t>
              </a:r>
              <a:endParaRPr lang="en-US" altLang="zh-CN"/>
            </a:p>
          </p:txBody>
        </p:sp>
        <p:sp>
          <p:nvSpPr>
            <p:cNvPr id="38" name="剪去单角的矩形 37"/>
            <p:cNvSpPr/>
            <p:nvPr/>
          </p:nvSpPr>
          <p:spPr>
            <a:xfrm>
              <a:off x="4948" y="5807"/>
              <a:ext cx="1114" cy="685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849" y="5866"/>
              <a:ext cx="144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mongo</a:t>
              </a:r>
              <a:endParaRPr lang="en-US" altLang="zh-CN"/>
            </a:p>
          </p:txBody>
        </p:sp>
        <p:sp>
          <p:nvSpPr>
            <p:cNvPr id="40" name="矩形 39"/>
            <p:cNvSpPr/>
            <p:nvPr/>
          </p:nvSpPr>
          <p:spPr>
            <a:xfrm>
              <a:off x="1801" y="4950"/>
              <a:ext cx="4261" cy="69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079" y="5022"/>
              <a:ext cx="27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vm host4</a:t>
              </a:r>
              <a:endParaRPr lang="en-US" altLang="zh-CN"/>
            </a:p>
          </p:txBody>
        </p:sp>
        <p:sp>
          <p:nvSpPr>
            <p:cNvPr id="42" name="剪去单角的矩形 41"/>
            <p:cNvSpPr/>
            <p:nvPr/>
          </p:nvSpPr>
          <p:spPr>
            <a:xfrm>
              <a:off x="4948" y="4962"/>
              <a:ext cx="1114" cy="685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866" y="5022"/>
              <a:ext cx="15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mongo</a:t>
              </a:r>
              <a:endParaRPr lang="en-US" altLang="zh-CN"/>
            </a:p>
          </p:txBody>
        </p:sp>
        <p:sp>
          <p:nvSpPr>
            <p:cNvPr id="44" name="矩形 43"/>
            <p:cNvSpPr/>
            <p:nvPr/>
          </p:nvSpPr>
          <p:spPr>
            <a:xfrm>
              <a:off x="1801" y="4090"/>
              <a:ext cx="4261" cy="69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079" y="4162"/>
              <a:ext cx="25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vm host5</a:t>
              </a:r>
              <a:endParaRPr lang="en-US" altLang="zh-CN"/>
            </a:p>
          </p:txBody>
        </p:sp>
        <p:sp>
          <p:nvSpPr>
            <p:cNvPr id="46" name="剪去单角的矩形 45"/>
            <p:cNvSpPr/>
            <p:nvPr/>
          </p:nvSpPr>
          <p:spPr>
            <a:xfrm>
              <a:off x="4948" y="4103"/>
              <a:ext cx="1114" cy="685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948" y="4162"/>
              <a:ext cx="1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redis</a:t>
              </a:r>
              <a:endParaRPr lang="en-US" altLang="zh-CN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159" y="8324"/>
              <a:ext cx="11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WIN7</a:t>
              </a:r>
              <a:endParaRPr lang="en-US" altLang="zh-CN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054985" y="2354580"/>
            <a:ext cx="3094355" cy="3145790"/>
            <a:chOff x="6579" y="3953"/>
            <a:chExt cx="4873" cy="4954"/>
          </a:xfrm>
        </p:grpSpPr>
        <p:sp>
          <p:nvSpPr>
            <p:cNvPr id="52" name="圆角矩形 51"/>
            <p:cNvSpPr/>
            <p:nvPr/>
          </p:nvSpPr>
          <p:spPr>
            <a:xfrm>
              <a:off x="6579" y="3953"/>
              <a:ext cx="4808" cy="4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6822" y="5559"/>
              <a:ext cx="4630" cy="622"/>
              <a:chOff x="6808" y="6097"/>
              <a:chExt cx="4630" cy="751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6808" y="6110"/>
                <a:ext cx="4261" cy="698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7086" y="6148"/>
                <a:ext cx="2729" cy="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vm host4</a:t>
                </a:r>
                <a:endParaRPr lang="en-US" altLang="zh-CN"/>
              </a:p>
            </p:txBody>
          </p:sp>
          <p:sp>
            <p:nvSpPr>
              <p:cNvPr id="67" name="剪去单角的矩形 66"/>
              <p:cNvSpPr/>
              <p:nvPr/>
            </p:nvSpPr>
            <p:spPr>
              <a:xfrm>
                <a:off x="9955" y="6122"/>
                <a:ext cx="1114" cy="685"/>
              </a:xfrm>
              <a:prstGeom prst="snip1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9873" y="6097"/>
                <a:ext cx="1565" cy="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tomcat</a:t>
                </a:r>
                <a:endParaRPr lang="en-US" altLang="zh-CN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6849" y="4130"/>
              <a:ext cx="4323" cy="630"/>
              <a:chOff x="6990" y="3214"/>
              <a:chExt cx="4323" cy="779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6990" y="3255"/>
                <a:ext cx="4261" cy="698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7268" y="3275"/>
                <a:ext cx="2593" cy="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vm host6</a:t>
                </a:r>
                <a:endParaRPr lang="en-US" altLang="zh-CN"/>
              </a:p>
            </p:txBody>
          </p:sp>
          <p:sp>
            <p:nvSpPr>
              <p:cNvPr id="76" name="剪去单角的矩形 75"/>
              <p:cNvSpPr/>
              <p:nvPr/>
            </p:nvSpPr>
            <p:spPr>
              <a:xfrm>
                <a:off x="10137" y="3268"/>
                <a:ext cx="1114" cy="685"/>
              </a:xfrm>
              <a:prstGeom prst="snip1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10137" y="3214"/>
                <a:ext cx="1176" cy="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mysql</a:t>
                </a:r>
                <a:endParaRPr lang="en-US" altLang="zh-CN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6837" y="4837"/>
              <a:ext cx="4323" cy="630"/>
              <a:chOff x="6990" y="3214"/>
              <a:chExt cx="4323" cy="779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6990" y="3255"/>
                <a:ext cx="4261" cy="698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7268" y="3275"/>
                <a:ext cx="2593" cy="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vm host5</a:t>
                </a:r>
                <a:endParaRPr lang="en-US" altLang="zh-CN"/>
              </a:p>
            </p:txBody>
          </p:sp>
          <p:sp>
            <p:nvSpPr>
              <p:cNvPr id="82" name="剪去单角的矩形 81"/>
              <p:cNvSpPr/>
              <p:nvPr/>
            </p:nvSpPr>
            <p:spPr>
              <a:xfrm>
                <a:off x="10137" y="3268"/>
                <a:ext cx="1114" cy="685"/>
              </a:xfrm>
              <a:prstGeom prst="snip1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10137" y="3214"/>
                <a:ext cx="1176" cy="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mysql</a:t>
                </a:r>
                <a:endParaRPr lang="en-US" altLang="zh-CN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6811" y="6279"/>
              <a:ext cx="4630" cy="622"/>
              <a:chOff x="6808" y="6097"/>
              <a:chExt cx="4630" cy="751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6808" y="6110"/>
                <a:ext cx="4261" cy="698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7086" y="6148"/>
                <a:ext cx="2729" cy="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vm host3</a:t>
                </a:r>
                <a:endParaRPr lang="en-US" altLang="zh-CN"/>
              </a:p>
            </p:txBody>
          </p:sp>
          <p:sp>
            <p:nvSpPr>
              <p:cNvPr id="88" name="剪去单角的矩形 87"/>
              <p:cNvSpPr/>
              <p:nvPr/>
            </p:nvSpPr>
            <p:spPr>
              <a:xfrm>
                <a:off x="9955" y="6122"/>
                <a:ext cx="1114" cy="685"/>
              </a:xfrm>
              <a:prstGeom prst="snip1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9873" y="6097"/>
                <a:ext cx="1565" cy="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tomcat</a:t>
                </a:r>
                <a:endParaRPr lang="en-US" altLang="zh-CN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6810" y="6996"/>
              <a:ext cx="4630" cy="622"/>
              <a:chOff x="6808" y="6097"/>
              <a:chExt cx="4630" cy="751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6808" y="6110"/>
                <a:ext cx="4261" cy="698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7086" y="6148"/>
                <a:ext cx="2729" cy="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vm host2</a:t>
                </a:r>
                <a:endParaRPr lang="en-US" altLang="zh-CN"/>
              </a:p>
            </p:txBody>
          </p:sp>
          <p:sp>
            <p:nvSpPr>
              <p:cNvPr id="93" name="剪去单角的矩形 92"/>
              <p:cNvSpPr/>
              <p:nvPr/>
            </p:nvSpPr>
            <p:spPr>
              <a:xfrm>
                <a:off x="9955" y="6122"/>
                <a:ext cx="1114" cy="685"/>
              </a:xfrm>
              <a:prstGeom prst="snip1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9873" y="6097"/>
                <a:ext cx="1565" cy="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tomcat</a:t>
                </a:r>
                <a:endParaRPr lang="en-US" altLang="zh-CN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6822" y="7717"/>
              <a:ext cx="4630" cy="622"/>
              <a:chOff x="6808" y="6097"/>
              <a:chExt cx="4630" cy="751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6808" y="6110"/>
                <a:ext cx="4261" cy="698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7086" y="6148"/>
                <a:ext cx="2729" cy="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vm host1</a:t>
                </a:r>
                <a:endParaRPr lang="en-US" altLang="zh-CN"/>
              </a:p>
            </p:txBody>
          </p:sp>
          <p:sp>
            <p:nvSpPr>
              <p:cNvPr id="98" name="剪去单角的矩形 97"/>
              <p:cNvSpPr/>
              <p:nvPr/>
            </p:nvSpPr>
            <p:spPr>
              <a:xfrm>
                <a:off x="9955" y="6122"/>
                <a:ext cx="1114" cy="685"/>
              </a:xfrm>
              <a:prstGeom prst="snip1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9873" y="6097"/>
                <a:ext cx="1565" cy="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tomcat</a:t>
                </a:r>
                <a:endParaRPr lang="en-US" altLang="zh-CN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8358" y="8306"/>
              <a:ext cx="11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WIN7</a:t>
              </a:r>
              <a:endParaRPr lang="en-US" altLang="zh-CN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9120505" y="2364740"/>
            <a:ext cx="3114040" cy="3173095"/>
            <a:chOff x="1527" y="3907"/>
            <a:chExt cx="4904" cy="4997"/>
          </a:xfrm>
        </p:grpSpPr>
        <p:sp>
          <p:nvSpPr>
            <p:cNvPr id="103" name="圆角矩形 102"/>
            <p:cNvSpPr/>
            <p:nvPr/>
          </p:nvSpPr>
          <p:spPr>
            <a:xfrm>
              <a:off x="1527" y="3907"/>
              <a:ext cx="4808" cy="4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1801" y="7584"/>
              <a:ext cx="4261" cy="69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079" y="7656"/>
              <a:ext cx="27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vm host1</a:t>
              </a:r>
              <a:endParaRPr lang="en-US" altLang="zh-CN"/>
            </a:p>
          </p:txBody>
        </p:sp>
        <p:sp>
          <p:nvSpPr>
            <p:cNvPr id="106" name="剪去单角的矩形 105"/>
            <p:cNvSpPr/>
            <p:nvPr/>
          </p:nvSpPr>
          <p:spPr>
            <a:xfrm>
              <a:off x="4948" y="7596"/>
              <a:ext cx="1114" cy="685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4948" y="7656"/>
              <a:ext cx="12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ldap</a:t>
              </a:r>
              <a:endParaRPr lang="en-US" altLang="zh-CN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1801" y="6691"/>
              <a:ext cx="4261" cy="69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079" y="6762"/>
              <a:ext cx="25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vm host2</a:t>
              </a:r>
              <a:endParaRPr lang="en-US" altLang="zh-CN"/>
            </a:p>
          </p:txBody>
        </p:sp>
        <p:sp>
          <p:nvSpPr>
            <p:cNvPr id="110" name="剪去单角的矩形 109"/>
            <p:cNvSpPr/>
            <p:nvPr/>
          </p:nvSpPr>
          <p:spPr>
            <a:xfrm>
              <a:off x="4948" y="6703"/>
              <a:ext cx="1114" cy="685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763" y="6762"/>
              <a:ext cx="15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redmine</a:t>
              </a:r>
              <a:endParaRPr lang="en-US" altLang="zh-CN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1801" y="5794"/>
              <a:ext cx="4261" cy="69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2079" y="5866"/>
              <a:ext cx="27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vm host3</a:t>
              </a:r>
              <a:endParaRPr lang="en-US" altLang="zh-CN"/>
            </a:p>
          </p:txBody>
        </p:sp>
        <p:sp>
          <p:nvSpPr>
            <p:cNvPr id="114" name="剪去单角的矩形 113"/>
            <p:cNvSpPr/>
            <p:nvPr/>
          </p:nvSpPr>
          <p:spPr>
            <a:xfrm>
              <a:off x="4948" y="5807"/>
              <a:ext cx="1114" cy="685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4919" y="5866"/>
              <a:ext cx="144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wiki</a:t>
              </a:r>
              <a:endParaRPr lang="en-US" altLang="zh-CN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1801" y="4950"/>
              <a:ext cx="4261" cy="69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2079" y="5022"/>
              <a:ext cx="27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vm host4</a:t>
              </a:r>
              <a:endParaRPr lang="en-US" altLang="zh-CN"/>
            </a:p>
          </p:txBody>
        </p:sp>
        <p:sp>
          <p:nvSpPr>
            <p:cNvPr id="118" name="剪去单角的矩形 117"/>
            <p:cNvSpPr/>
            <p:nvPr/>
          </p:nvSpPr>
          <p:spPr>
            <a:xfrm>
              <a:off x="4948" y="4962"/>
              <a:ext cx="1114" cy="685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4866" y="5022"/>
              <a:ext cx="15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nginx</a:t>
              </a:r>
              <a:endParaRPr lang="en-US" altLang="zh-CN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801" y="4090"/>
              <a:ext cx="4261" cy="69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2079" y="4162"/>
              <a:ext cx="25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vm host5</a:t>
              </a:r>
              <a:endParaRPr lang="en-US" altLang="zh-CN"/>
            </a:p>
          </p:txBody>
        </p:sp>
        <p:sp>
          <p:nvSpPr>
            <p:cNvPr id="122" name="剪去单角的矩形 121"/>
            <p:cNvSpPr/>
            <p:nvPr/>
          </p:nvSpPr>
          <p:spPr>
            <a:xfrm>
              <a:off x="4948" y="4103"/>
              <a:ext cx="1114" cy="685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4948" y="4162"/>
              <a:ext cx="1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DNS</a:t>
              </a:r>
              <a:endParaRPr lang="en-US" altLang="zh-CN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3159" y="8324"/>
              <a:ext cx="11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WIN7</a:t>
              </a:r>
              <a:endParaRPr lang="en-US" altLang="zh-CN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9525" y="2307590"/>
            <a:ext cx="3185795" cy="3173095"/>
            <a:chOff x="1527" y="3907"/>
            <a:chExt cx="5017" cy="4997"/>
          </a:xfrm>
        </p:grpSpPr>
        <p:sp>
          <p:nvSpPr>
            <p:cNvPr id="126" name="圆角矩形 125"/>
            <p:cNvSpPr/>
            <p:nvPr/>
          </p:nvSpPr>
          <p:spPr>
            <a:xfrm>
              <a:off x="1527" y="3907"/>
              <a:ext cx="4808" cy="4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1801" y="7584"/>
              <a:ext cx="4261" cy="69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079" y="7656"/>
              <a:ext cx="27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vm host1</a:t>
              </a:r>
              <a:endParaRPr lang="en-US" altLang="zh-CN"/>
            </a:p>
          </p:txBody>
        </p:sp>
        <p:sp>
          <p:nvSpPr>
            <p:cNvPr id="129" name="剪去单角的矩形 128"/>
            <p:cNvSpPr/>
            <p:nvPr/>
          </p:nvSpPr>
          <p:spPr>
            <a:xfrm>
              <a:off x="4948" y="7596"/>
              <a:ext cx="1114" cy="685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060" y="7656"/>
              <a:ext cx="12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op</a:t>
              </a:r>
              <a:endParaRPr lang="en-US" altLang="zh-CN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801" y="6691"/>
              <a:ext cx="4261" cy="69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2079" y="6762"/>
              <a:ext cx="25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vm host2</a:t>
              </a:r>
              <a:endParaRPr lang="en-US" altLang="zh-CN"/>
            </a:p>
          </p:txBody>
        </p:sp>
        <p:sp>
          <p:nvSpPr>
            <p:cNvPr id="133" name="剪去单角的矩形 132"/>
            <p:cNvSpPr/>
            <p:nvPr/>
          </p:nvSpPr>
          <p:spPr>
            <a:xfrm>
              <a:off x="4948" y="6703"/>
              <a:ext cx="1114" cy="685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4945" y="6762"/>
              <a:ext cx="15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redis</a:t>
              </a:r>
              <a:endParaRPr lang="en-US" altLang="zh-CN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1801" y="5794"/>
              <a:ext cx="4261" cy="69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2079" y="5866"/>
              <a:ext cx="27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vm host3</a:t>
              </a:r>
              <a:endParaRPr lang="en-US" altLang="zh-CN"/>
            </a:p>
          </p:txBody>
        </p:sp>
        <p:sp>
          <p:nvSpPr>
            <p:cNvPr id="137" name="剪去单角的矩形 136"/>
            <p:cNvSpPr/>
            <p:nvPr/>
          </p:nvSpPr>
          <p:spPr>
            <a:xfrm>
              <a:off x="4948" y="5807"/>
              <a:ext cx="1114" cy="685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4877" y="5866"/>
              <a:ext cx="144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mongo</a:t>
              </a:r>
              <a:endParaRPr lang="en-US" altLang="zh-CN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1801" y="4950"/>
              <a:ext cx="4261" cy="69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2079" y="5022"/>
              <a:ext cx="27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vm host4</a:t>
              </a:r>
              <a:endParaRPr lang="en-US" altLang="zh-CN"/>
            </a:p>
          </p:txBody>
        </p:sp>
        <p:sp>
          <p:nvSpPr>
            <p:cNvPr id="141" name="剪去单角的矩形 140"/>
            <p:cNvSpPr/>
            <p:nvPr/>
          </p:nvSpPr>
          <p:spPr>
            <a:xfrm>
              <a:off x="4948" y="4962"/>
              <a:ext cx="1114" cy="685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866" y="5022"/>
              <a:ext cx="15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mysql</a:t>
              </a:r>
              <a:endParaRPr lang="en-US" altLang="zh-CN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1801" y="4090"/>
              <a:ext cx="4261" cy="69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2079" y="4162"/>
              <a:ext cx="25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vm host5</a:t>
              </a:r>
              <a:endParaRPr lang="en-US" altLang="zh-CN"/>
            </a:p>
          </p:txBody>
        </p:sp>
        <p:sp>
          <p:nvSpPr>
            <p:cNvPr id="145" name="剪去单角的矩形 144"/>
            <p:cNvSpPr/>
            <p:nvPr/>
          </p:nvSpPr>
          <p:spPr>
            <a:xfrm>
              <a:off x="4948" y="4103"/>
              <a:ext cx="1114" cy="685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948" y="4162"/>
              <a:ext cx="1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gitlab</a:t>
              </a:r>
              <a:endParaRPr lang="en-US" altLang="zh-CN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3159" y="8324"/>
              <a:ext cx="11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WIN7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7620"/>
            <a:ext cx="12193905" cy="687324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240790" y="4488815"/>
            <a:ext cx="2424430" cy="2205990"/>
            <a:chOff x="1218" y="7159"/>
            <a:chExt cx="3818" cy="3474"/>
          </a:xfrm>
        </p:grpSpPr>
        <p:sp>
          <p:nvSpPr>
            <p:cNvPr id="30" name="矩形 29"/>
            <p:cNvSpPr/>
            <p:nvPr/>
          </p:nvSpPr>
          <p:spPr>
            <a:xfrm>
              <a:off x="1218" y="7159"/>
              <a:ext cx="3819" cy="34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218" y="7730"/>
              <a:ext cx="3818" cy="2096"/>
              <a:chOff x="2186" y="7787"/>
              <a:chExt cx="3818" cy="2096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2186" y="7787"/>
                <a:ext cx="3819" cy="2097"/>
                <a:chOff x="2186" y="7787"/>
                <a:chExt cx="3819" cy="2097"/>
              </a:xfrm>
            </p:grpSpPr>
            <p:sp>
              <p:nvSpPr>
                <p:cNvPr id="8" name="圆角矩形 7"/>
                <p:cNvSpPr/>
                <p:nvPr/>
              </p:nvSpPr>
              <p:spPr>
                <a:xfrm>
                  <a:off x="2186" y="7787"/>
                  <a:ext cx="3819" cy="209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2987" y="7787"/>
                  <a:ext cx="235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worker node1</a:t>
                  </a:r>
                  <a:endParaRPr lang="en-US" altLang="zh-CN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844" y="8497"/>
                <a:ext cx="2501" cy="674"/>
                <a:chOff x="2905" y="9210"/>
                <a:chExt cx="2501" cy="674"/>
              </a:xfrm>
            </p:grpSpPr>
            <p:sp>
              <p:nvSpPr>
                <p:cNvPr id="35" name="圆角矩形 34"/>
                <p:cNvSpPr/>
                <p:nvPr/>
              </p:nvSpPr>
              <p:spPr>
                <a:xfrm>
                  <a:off x="2905" y="9210"/>
                  <a:ext cx="2501" cy="674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3115" y="9257"/>
                  <a:ext cx="208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containers</a:t>
                  </a:r>
                  <a:endParaRPr lang="en-US" altLang="zh-CN"/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2404" y="9372"/>
                <a:ext cx="1923" cy="484"/>
                <a:chOff x="3641" y="4268"/>
                <a:chExt cx="1923" cy="437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44" name="剪去单角的矩形 43"/>
                <p:cNvSpPr/>
                <p:nvPr/>
              </p:nvSpPr>
              <p:spPr>
                <a:xfrm>
                  <a:off x="3642" y="4280"/>
                  <a:ext cx="1804" cy="425"/>
                </a:xfrm>
                <a:prstGeom prst="snip1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641" y="4268"/>
                  <a:ext cx="1923" cy="43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docker engine</a:t>
                  </a:r>
                  <a:endParaRPr lang="en-US" altLang="zh-CN" sz="1400"/>
                </a:p>
              </p:txBody>
            </p:sp>
          </p:grpSp>
        </p:grpSp>
        <p:sp>
          <p:nvSpPr>
            <p:cNvPr id="3" name="文本框 2"/>
            <p:cNvSpPr txBox="1"/>
            <p:nvPr/>
          </p:nvSpPr>
          <p:spPr>
            <a:xfrm>
              <a:off x="2287" y="10053"/>
              <a:ext cx="16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CentOS7</a:t>
              </a:r>
              <a:endParaRPr lang="en-US" altLang="zh-CN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68420" y="4488815"/>
            <a:ext cx="2424430" cy="2205990"/>
            <a:chOff x="1218" y="7159"/>
            <a:chExt cx="3818" cy="3474"/>
          </a:xfrm>
        </p:grpSpPr>
        <p:sp>
          <p:nvSpPr>
            <p:cNvPr id="9" name="矩形 8"/>
            <p:cNvSpPr/>
            <p:nvPr/>
          </p:nvSpPr>
          <p:spPr>
            <a:xfrm>
              <a:off x="1218" y="7159"/>
              <a:ext cx="3819" cy="34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218" y="7730"/>
              <a:ext cx="3818" cy="2096"/>
              <a:chOff x="2186" y="7787"/>
              <a:chExt cx="3818" cy="2096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2186" y="7787"/>
                <a:ext cx="3819" cy="2097"/>
                <a:chOff x="2186" y="7787"/>
                <a:chExt cx="3819" cy="2097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2186" y="7787"/>
                  <a:ext cx="3819" cy="209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2987" y="7787"/>
                  <a:ext cx="235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worker node2</a:t>
                  </a:r>
                  <a:endParaRPr lang="en-US" altLang="zh-CN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2844" y="8497"/>
                <a:ext cx="2501" cy="674"/>
                <a:chOff x="2905" y="9210"/>
                <a:chExt cx="2501" cy="674"/>
              </a:xfrm>
            </p:grpSpPr>
            <p:sp>
              <p:nvSpPr>
                <p:cNvPr id="18" name="圆角矩形 17"/>
                <p:cNvSpPr/>
                <p:nvPr/>
              </p:nvSpPr>
              <p:spPr>
                <a:xfrm>
                  <a:off x="2905" y="9210"/>
                  <a:ext cx="2501" cy="674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3115" y="9257"/>
                  <a:ext cx="208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containers</a:t>
                  </a:r>
                  <a:endParaRPr lang="en-US" altLang="zh-CN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2404" y="9372"/>
                <a:ext cx="1923" cy="484"/>
                <a:chOff x="3641" y="4268"/>
                <a:chExt cx="1923" cy="437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3" name="剪去单角的矩形 22"/>
                <p:cNvSpPr/>
                <p:nvPr/>
              </p:nvSpPr>
              <p:spPr>
                <a:xfrm>
                  <a:off x="3642" y="4280"/>
                  <a:ext cx="1804" cy="425"/>
                </a:xfrm>
                <a:prstGeom prst="snip1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3641" y="4268"/>
                  <a:ext cx="1923" cy="43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docker engine</a:t>
                  </a:r>
                  <a:endParaRPr lang="en-US" altLang="zh-CN" sz="1400"/>
                </a:p>
              </p:txBody>
            </p:sp>
          </p:grpSp>
        </p:grpSp>
        <p:sp>
          <p:nvSpPr>
            <p:cNvPr id="25" name="文本框 24"/>
            <p:cNvSpPr txBox="1"/>
            <p:nvPr/>
          </p:nvSpPr>
          <p:spPr>
            <a:xfrm>
              <a:off x="2287" y="10053"/>
              <a:ext cx="16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CentOS7</a:t>
              </a:r>
              <a:endParaRPr lang="en-US" altLang="zh-CN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46520" y="4488815"/>
            <a:ext cx="2424430" cy="2205990"/>
            <a:chOff x="1218" y="7159"/>
            <a:chExt cx="3818" cy="3474"/>
          </a:xfrm>
        </p:grpSpPr>
        <p:sp>
          <p:nvSpPr>
            <p:cNvPr id="28" name="矩形 27"/>
            <p:cNvSpPr/>
            <p:nvPr/>
          </p:nvSpPr>
          <p:spPr>
            <a:xfrm>
              <a:off x="1218" y="7159"/>
              <a:ext cx="3819" cy="34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218" y="7730"/>
              <a:ext cx="3818" cy="2096"/>
              <a:chOff x="2186" y="7787"/>
              <a:chExt cx="3818" cy="2096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2186" y="7787"/>
                <a:ext cx="3819" cy="2097"/>
                <a:chOff x="2186" y="7787"/>
                <a:chExt cx="3819" cy="2097"/>
              </a:xfrm>
            </p:grpSpPr>
            <p:sp>
              <p:nvSpPr>
                <p:cNvPr id="38" name="圆角矩形 37"/>
                <p:cNvSpPr/>
                <p:nvPr/>
              </p:nvSpPr>
              <p:spPr>
                <a:xfrm>
                  <a:off x="2186" y="7787"/>
                  <a:ext cx="3819" cy="209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2987" y="7787"/>
                  <a:ext cx="235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worker node3</a:t>
                  </a:r>
                  <a:endParaRPr lang="en-US" altLang="zh-CN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2844" y="8497"/>
                <a:ext cx="2501" cy="674"/>
                <a:chOff x="2905" y="9210"/>
                <a:chExt cx="2501" cy="674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>
                  <a:off x="2905" y="9210"/>
                  <a:ext cx="2501" cy="674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3115" y="9257"/>
                  <a:ext cx="208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containers</a:t>
                  </a:r>
                  <a:endParaRPr lang="en-US" altLang="zh-CN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404" y="9372"/>
                <a:ext cx="1923" cy="484"/>
                <a:chOff x="3641" y="4268"/>
                <a:chExt cx="1923" cy="437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68" name="剪去单角的矩形 67"/>
                <p:cNvSpPr/>
                <p:nvPr/>
              </p:nvSpPr>
              <p:spPr>
                <a:xfrm>
                  <a:off x="3642" y="4280"/>
                  <a:ext cx="1804" cy="425"/>
                </a:xfrm>
                <a:prstGeom prst="snip1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3641" y="4268"/>
                  <a:ext cx="1923" cy="43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docker engine</a:t>
                  </a:r>
                  <a:endParaRPr lang="en-US" altLang="zh-CN" sz="1400"/>
                </a:p>
              </p:txBody>
            </p:sp>
          </p:grpSp>
        </p:grpSp>
        <p:sp>
          <p:nvSpPr>
            <p:cNvPr id="88" name="文本框 87"/>
            <p:cNvSpPr txBox="1"/>
            <p:nvPr/>
          </p:nvSpPr>
          <p:spPr>
            <a:xfrm>
              <a:off x="2287" y="10053"/>
              <a:ext cx="16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CentOS7</a:t>
              </a:r>
              <a:endParaRPr lang="en-US" altLang="zh-CN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8990330" y="4488815"/>
            <a:ext cx="2424430" cy="2205990"/>
            <a:chOff x="1218" y="7159"/>
            <a:chExt cx="3818" cy="3474"/>
          </a:xfrm>
        </p:grpSpPr>
        <p:sp>
          <p:nvSpPr>
            <p:cNvPr id="90" name="矩形 89"/>
            <p:cNvSpPr/>
            <p:nvPr/>
          </p:nvSpPr>
          <p:spPr>
            <a:xfrm>
              <a:off x="1218" y="7159"/>
              <a:ext cx="3819" cy="34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218" y="7730"/>
              <a:ext cx="3818" cy="2096"/>
              <a:chOff x="2186" y="7787"/>
              <a:chExt cx="3818" cy="2096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2186" y="7787"/>
                <a:ext cx="3819" cy="2097"/>
                <a:chOff x="2186" y="7787"/>
                <a:chExt cx="3819" cy="2097"/>
              </a:xfrm>
            </p:grpSpPr>
            <p:sp>
              <p:nvSpPr>
                <p:cNvPr id="93" name="圆角矩形 92"/>
                <p:cNvSpPr/>
                <p:nvPr/>
              </p:nvSpPr>
              <p:spPr>
                <a:xfrm>
                  <a:off x="2186" y="7787"/>
                  <a:ext cx="3819" cy="209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987" y="7787"/>
                  <a:ext cx="2507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worker node n</a:t>
                  </a:r>
                  <a:endParaRPr lang="en-US" altLang="zh-CN"/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2844" y="8497"/>
                <a:ext cx="2501" cy="674"/>
                <a:chOff x="2905" y="9210"/>
                <a:chExt cx="2501" cy="674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>
                  <a:off x="2905" y="9210"/>
                  <a:ext cx="2501" cy="674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3115" y="9257"/>
                  <a:ext cx="208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containers</a:t>
                  </a:r>
                  <a:endParaRPr lang="en-US" altLang="zh-CN"/>
                </a:p>
              </p:txBody>
            </p:sp>
          </p:grpSp>
          <p:grpSp>
            <p:nvGrpSpPr>
              <p:cNvPr id="98" name="组合 97"/>
              <p:cNvGrpSpPr/>
              <p:nvPr/>
            </p:nvGrpSpPr>
            <p:grpSpPr>
              <a:xfrm>
                <a:off x="2404" y="9372"/>
                <a:ext cx="1923" cy="484"/>
                <a:chOff x="3641" y="4268"/>
                <a:chExt cx="1923" cy="437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99" name="剪去单角的矩形 98"/>
                <p:cNvSpPr/>
                <p:nvPr/>
              </p:nvSpPr>
              <p:spPr>
                <a:xfrm>
                  <a:off x="3642" y="4280"/>
                  <a:ext cx="1804" cy="425"/>
                </a:xfrm>
                <a:prstGeom prst="snip1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3641" y="4268"/>
                  <a:ext cx="1923" cy="43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docker engine</a:t>
                  </a:r>
                  <a:endParaRPr lang="en-US" altLang="zh-CN" sz="1400"/>
                </a:p>
              </p:txBody>
            </p:sp>
          </p:grpSp>
        </p:grpSp>
        <p:sp>
          <p:nvSpPr>
            <p:cNvPr id="101" name="文本框 100"/>
            <p:cNvSpPr txBox="1"/>
            <p:nvPr/>
          </p:nvSpPr>
          <p:spPr>
            <a:xfrm>
              <a:off x="2287" y="10053"/>
              <a:ext cx="16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CentOS7</a:t>
              </a:r>
              <a:endParaRPr lang="en-US" altLang="zh-CN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700270" y="1232535"/>
            <a:ext cx="2424430" cy="2205990"/>
            <a:chOff x="6070" y="604"/>
            <a:chExt cx="3818" cy="3474"/>
          </a:xfrm>
        </p:grpSpPr>
        <p:grpSp>
          <p:nvGrpSpPr>
            <p:cNvPr id="102" name="组合 101"/>
            <p:cNvGrpSpPr/>
            <p:nvPr/>
          </p:nvGrpSpPr>
          <p:grpSpPr>
            <a:xfrm>
              <a:off x="6070" y="604"/>
              <a:ext cx="3819" cy="3474"/>
              <a:chOff x="1218" y="7159"/>
              <a:chExt cx="3819" cy="3474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1218" y="7159"/>
                <a:ext cx="3819" cy="34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04" name="组合 103"/>
              <p:cNvGrpSpPr/>
              <p:nvPr/>
            </p:nvGrpSpPr>
            <p:grpSpPr>
              <a:xfrm>
                <a:off x="1218" y="7730"/>
                <a:ext cx="3819" cy="2097"/>
                <a:chOff x="2186" y="7787"/>
                <a:chExt cx="3819" cy="2097"/>
              </a:xfrm>
            </p:grpSpPr>
            <p:grpSp>
              <p:nvGrpSpPr>
                <p:cNvPr id="105" name="组合 104"/>
                <p:cNvGrpSpPr/>
                <p:nvPr/>
              </p:nvGrpSpPr>
              <p:grpSpPr>
                <a:xfrm>
                  <a:off x="2186" y="7787"/>
                  <a:ext cx="3819" cy="2097"/>
                  <a:chOff x="2186" y="7787"/>
                  <a:chExt cx="3819" cy="2097"/>
                </a:xfrm>
              </p:grpSpPr>
              <p:sp>
                <p:nvSpPr>
                  <p:cNvPr id="106" name="圆角矩形 105"/>
                  <p:cNvSpPr/>
                  <p:nvPr/>
                </p:nvSpPr>
                <p:spPr>
                  <a:xfrm>
                    <a:off x="2186" y="7787"/>
                    <a:ext cx="3819" cy="209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2823" y="8038"/>
                    <a:ext cx="2546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manager node</a:t>
                    </a:r>
                    <a:endParaRPr lang="en-US" altLang="zh-CN"/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2404" y="9372"/>
                  <a:ext cx="1923" cy="484"/>
                  <a:chOff x="3641" y="4268"/>
                  <a:chExt cx="1923" cy="437"/>
                </a:xfrm>
                <a:solidFill>
                  <a:schemeClr val="accent1">
                    <a:lumMod val="75000"/>
                  </a:schemeClr>
                </a:solidFill>
              </p:grpSpPr>
              <p:sp>
                <p:nvSpPr>
                  <p:cNvPr id="112" name="剪去单角的矩形 111"/>
                  <p:cNvSpPr/>
                  <p:nvPr/>
                </p:nvSpPr>
                <p:spPr>
                  <a:xfrm>
                    <a:off x="3642" y="4280"/>
                    <a:ext cx="1804" cy="425"/>
                  </a:xfrm>
                  <a:prstGeom prst="snip1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3641" y="4268"/>
                    <a:ext cx="1923" cy="43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/>
                      <a:t>docker engine</a:t>
                    </a:r>
                    <a:endParaRPr lang="en-US" altLang="zh-CN" sz="1400"/>
                  </a:p>
                </p:txBody>
              </p:sp>
            </p:grpSp>
          </p:grpSp>
          <p:sp>
            <p:nvSpPr>
              <p:cNvPr id="114" name="文本框 113"/>
              <p:cNvSpPr txBox="1"/>
              <p:nvPr/>
            </p:nvSpPr>
            <p:spPr>
              <a:xfrm>
                <a:off x="2287" y="10053"/>
                <a:ext cx="163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CentOS7</a:t>
                </a:r>
                <a:endParaRPr lang="en-US" altLang="zh-CN"/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8745" y="2405"/>
              <a:ext cx="1005" cy="868"/>
              <a:chOff x="2858" y="9618"/>
              <a:chExt cx="1005" cy="868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2858" y="9618"/>
                <a:ext cx="1005" cy="868"/>
              </a:xfrm>
              <a:prstGeom prst="ca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903" y="9800"/>
                <a:ext cx="960" cy="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image registry</a:t>
                </a:r>
                <a:endParaRPr lang="en-US" altLang="zh-CN" sz="1000"/>
              </a:p>
            </p:txBody>
          </p:sp>
        </p:grpSp>
      </p:grpSp>
      <p:cxnSp>
        <p:nvCxnSpPr>
          <p:cNvPr id="117" name="直接箭头连接符 116"/>
          <p:cNvCxnSpPr>
            <a:stCxn id="114" idx="2"/>
            <a:endCxn id="30" idx="0"/>
          </p:cNvCxnSpPr>
          <p:nvPr/>
        </p:nvCxnSpPr>
        <p:spPr>
          <a:xfrm flipH="1">
            <a:off x="2453640" y="3438525"/>
            <a:ext cx="3444875" cy="105029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4" idx="2"/>
            <a:endCxn id="9" idx="0"/>
          </p:cNvCxnSpPr>
          <p:nvPr/>
        </p:nvCxnSpPr>
        <p:spPr>
          <a:xfrm flipH="1">
            <a:off x="5081270" y="3438525"/>
            <a:ext cx="817245" cy="105029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4" idx="2"/>
            <a:endCxn id="28" idx="0"/>
          </p:cNvCxnSpPr>
          <p:nvPr/>
        </p:nvCxnSpPr>
        <p:spPr>
          <a:xfrm>
            <a:off x="5898515" y="3438525"/>
            <a:ext cx="1760855" cy="105029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4" idx="2"/>
            <a:endCxn id="90" idx="0"/>
          </p:cNvCxnSpPr>
          <p:nvPr/>
        </p:nvCxnSpPr>
        <p:spPr>
          <a:xfrm>
            <a:off x="5898515" y="3438525"/>
            <a:ext cx="4304665" cy="105029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57150" y="169545"/>
            <a:ext cx="6198235" cy="902970"/>
          </a:xfrm>
        </p:spPr>
        <p:txBody>
          <a:bodyPr>
            <a:normAutofit fontScale="90000"/>
          </a:bodyPr>
          <a:p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docker</a:t>
            </a: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内网服务分布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2130" y="1301750"/>
            <a:ext cx="2714625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manager  node: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管理镜像，集群状态探 测、容器部署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2130" y="2419350"/>
            <a:ext cx="255270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worker node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：专门用于运行容器（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container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7620"/>
            <a:ext cx="12193905" cy="68732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72360" y="71755"/>
            <a:ext cx="7632700" cy="1313180"/>
          </a:xfrm>
        </p:spPr>
        <p:txBody>
          <a:bodyPr/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DOCKER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集群管理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7620"/>
            <a:ext cx="12193905" cy="6873240"/>
          </a:xfrm>
          <a:prstGeom prst="rect">
            <a:avLst/>
          </a:prstGeom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76200" y="360045"/>
            <a:ext cx="2962275" cy="902970"/>
          </a:xfrm>
        </p:spPr>
        <p:txBody>
          <a:bodyPr>
            <a:normAutofit/>
          </a:bodyPr>
          <a:p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关键概念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2790" y="2362200"/>
            <a:ext cx="11323320" cy="1214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swarm mode:</a:t>
            </a:r>
            <a:endParaRPr lang="en-US" altLang="zh-CN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docker engine 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SwarmKit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来实现集的管理，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docker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安装后默认不开启集群模式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790" y="4318000"/>
            <a:ext cx="11323320" cy="15805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node:</a:t>
            </a:r>
            <a:endParaRPr lang="en-US" altLang="zh-CN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node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是集群中的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docker engine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实例，也可简单理解为一个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docke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节点，分为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manager node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worker node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manager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节点管理集群，分配任务，维护集群状态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en-US" altLang="zh-CN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7620"/>
            <a:ext cx="12193905" cy="6873240"/>
          </a:xfrm>
          <a:prstGeom prst="rect">
            <a:avLst/>
          </a:prstGeom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76200" y="360045"/>
            <a:ext cx="2962275" cy="902970"/>
          </a:xfrm>
        </p:spPr>
        <p:txBody>
          <a:bodyPr>
            <a:normAutofit/>
          </a:bodyPr>
          <a:p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关键概念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3720" y="1929765"/>
            <a:ext cx="1146810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service and task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service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是在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worker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节点执行任务的定义，也是在集群管理中主要的交互角色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task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service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中的原子调度任务，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task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会被分配给节点，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task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启动一个容器，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task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执行后将不能被转移，只能运行或销毁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3085" y="4244975"/>
            <a:ext cx="11468735" cy="1214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load balance:</a:t>
            </a:r>
            <a:endParaRPr lang="en-US" altLang="zh-CN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docker swarm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使用入口负载均衡，在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service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启动时指定一个公共端口（不指定则会自动分配30000-32767范围的端口），使服务可以在集群内负载均衡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7620"/>
            <a:ext cx="12193905" cy="68732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72360" y="71755"/>
            <a:ext cx="7632700" cy="1313180"/>
          </a:xfrm>
        </p:spPr>
        <p:txBody>
          <a:bodyPr/>
          <a:p>
            <a:r>
              <a:rPr 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创建一个集群？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-8255"/>
            <a:ext cx="12193905" cy="68732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72360" y="71755"/>
            <a:ext cx="7632700" cy="1313180"/>
          </a:xfrm>
        </p:spPr>
        <p:txBody>
          <a:bodyPr/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WHAT IS DOCKER?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287020" y="5781675"/>
            <a:ext cx="11801475" cy="7308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Docker is the world's leading software containerization platform</a:t>
            </a:r>
            <a:endParaRPr lang="zh-CN" altLang="en-US" sz="28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7620"/>
            <a:ext cx="12193905" cy="687324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219200" y="1760855"/>
            <a:ext cx="3256280" cy="4317365"/>
            <a:chOff x="7336" y="1687"/>
            <a:chExt cx="4258" cy="6125"/>
          </a:xfrm>
        </p:grpSpPr>
        <p:sp>
          <p:nvSpPr>
            <p:cNvPr id="2" name="圆角矩形 1"/>
            <p:cNvSpPr/>
            <p:nvPr/>
          </p:nvSpPr>
          <p:spPr>
            <a:xfrm>
              <a:off x="7336" y="1687"/>
              <a:ext cx="4258" cy="123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336" y="6582"/>
              <a:ext cx="4257" cy="123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36" y="4135"/>
              <a:ext cx="4258" cy="123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07" y="2028"/>
              <a:ext cx="2757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初始化一个集群</a:t>
              </a:r>
              <a:endPara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06" y="4476"/>
              <a:ext cx="2658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加入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worker</a:t>
              </a:r>
              <a:r>
                <a:rPr lang="zh-CN" altLang="en-US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节点</a:t>
              </a:r>
              <a:endPara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83" y="6923"/>
              <a:ext cx="2205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部署一个应用</a:t>
              </a:r>
              <a:endParaRPr 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" name="直接箭头连接符 9"/>
            <p:cNvCxnSpPr>
              <a:stCxn id="2" idx="2"/>
              <a:endCxn id="6" idx="0"/>
            </p:cNvCxnSpPr>
            <p:nvPr/>
          </p:nvCxnSpPr>
          <p:spPr>
            <a:xfrm>
              <a:off x="9465" y="2917"/>
              <a:ext cx="0" cy="1218"/>
            </a:xfrm>
            <a:prstGeom prst="straightConnector1">
              <a:avLst/>
            </a:prstGeom>
            <a:ln w="4762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2"/>
              <a:endCxn id="5" idx="0"/>
            </p:cNvCxnSpPr>
            <p:nvPr/>
          </p:nvCxnSpPr>
          <p:spPr>
            <a:xfrm>
              <a:off x="9465" y="5365"/>
              <a:ext cx="0" cy="12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接箭头连接符 2"/>
          <p:cNvCxnSpPr>
            <a:stCxn id="6" idx="2"/>
            <a:endCxn id="5" idx="0"/>
          </p:cNvCxnSpPr>
          <p:nvPr/>
        </p:nvCxnSpPr>
        <p:spPr>
          <a:xfrm>
            <a:off x="2847340" y="4352925"/>
            <a:ext cx="0" cy="858520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76200" y="360045"/>
            <a:ext cx="2962275" cy="902970"/>
          </a:xfrm>
        </p:spPr>
        <p:txBody>
          <a:bodyPr>
            <a:normAutofit/>
          </a:bodyPr>
          <a:p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创建集群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85105" y="1911985"/>
            <a:ext cx="5094605" cy="5651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70830" y="2001520"/>
            <a:ext cx="487553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$ sudo docker swarm init --advertise-addr string</a:t>
            </a:r>
            <a:endParaRPr lang="zh-CN" altLang="en-US" sz="1600"/>
          </a:p>
        </p:txBody>
      </p:sp>
      <p:sp>
        <p:nvSpPr>
          <p:cNvPr id="17" name="圆角矩形 16"/>
          <p:cNvSpPr/>
          <p:nvPr/>
        </p:nvSpPr>
        <p:spPr>
          <a:xfrm>
            <a:off x="5285105" y="3625215"/>
            <a:ext cx="6432550" cy="5651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74310" y="3723640"/>
            <a:ext cx="6443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$ docker swarm join  --token   WORKEN_TOKEN MANAGER_IP:2377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285105" y="5090795"/>
            <a:ext cx="6350635" cy="11544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70830" y="5233670"/>
            <a:ext cx="6480810" cy="855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$ sudo docker service create --name SERVICE_NAME --replicas=NUM -p PUBLISH_PORT:CONTAINER_PORT  --mount -type=bind,source=LOCAL_DIR,dst=CONTAINER_DIR  IMAGE[:TAG]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7620"/>
            <a:ext cx="12193905" cy="687324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655" y="2192655"/>
            <a:ext cx="10294620" cy="2284095"/>
          </a:xfrm>
        </p:spPr>
        <p:txBody>
          <a:bodyPr>
            <a:normAutofit fontScale="90000" lnSpcReduction="10000"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TCP port 2377 for cluster management communications</a:t>
            </a:r>
            <a:endParaRPr lang="zh-CN" altLang="en-US" sz="2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TCP and UDP port 7946 for communication among nodes</a:t>
            </a:r>
            <a:endParaRPr lang="zh-CN" altLang="en-US" sz="2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TCP and UDP port 4789 for overlay network traffic</a:t>
            </a:r>
            <a:endParaRPr lang="zh-CN" altLang="en-US" sz="2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" y="512445"/>
            <a:ext cx="2962275" cy="902970"/>
          </a:xfrm>
        </p:spPr>
        <p:txBody>
          <a:bodyPr>
            <a:normAutofit/>
          </a:bodyPr>
          <a:p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集群通讯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7620"/>
            <a:ext cx="12193905" cy="687324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228725" y="711835"/>
            <a:ext cx="10184130" cy="6189980"/>
            <a:chOff x="915" y="1016"/>
            <a:chExt cx="16341" cy="9748"/>
          </a:xfrm>
        </p:grpSpPr>
        <p:sp>
          <p:nvSpPr>
            <p:cNvPr id="3" name="矩形 2"/>
            <p:cNvSpPr/>
            <p:nvPr/>
          </p:nvSpPr>
          <p:spPr>
            <a:xfrm>
              <a:off x="929" y="1087"/>
              <a:ext cx="16327" cy="959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915" y="1016"/>
              <a:ext cx="16059" cy="9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bg1"/>
                  </a:solidFill>
                </a:rPr>
                <a:t>Usage:	docker service create [OPTIONS] IMAGE [COMMAND] [ARG...]</a:t>
              </a:r>
              <a:endParaRPr lang="zh-CN" altLang="en-US" sz="1600">
                <a:solidFill>
                  <a:schemeClr val="bg1"/>
                </a:solidFill>
              </a:endParaRPr>
            </a:p>
            <a:p>
              <a:endParaRPr lang="zh-CN" altLang="en-US" sz="1600">
                <a:solidFill>
                  <a:schemeClr val="bg1"/>
                </a:solidFill>
              </a:endParaRPr>
            </a:p>
            <a:p>
              <a:r>
                <a:rPr lang="zh-CN" altLang="en-US" sz="1600">
                  <a:solidFill>
                    <a:schemeClr val="bg1"/>
                  </a:solidFill>
                </a:rPr>
                <a:t>Create a new service</a:t>
              </a:r>
              <a:endParaRPr lang="zh-CN" altLang="en-US" sz="1600">
                <a:solidFill>
                  <a:schemeClr val="bg1"/>
                </a:solidFill>
              </a:endParaRPr>
            </a:p>
            <a:p>
              <a:endParaRPr lang="zh-CN" altLang="en-US" sz="1600">
                <a:solidFill>
                  <a:schemeClr val="bg1"/>
                </a:solidFill>
              </a:endParaRPr>
            </a:p>
            <a:p>
              <a:r>
                <a:rPr lang="zh-CN" altLang="en-US" sz="1600">
                  <a:solidFill>
                    <a:schemeClr val="bg1"/>
                  </a:solidFill>
                </a:rPr>
                <a:t>Options:</a:t>
              </a:r>
              <a:endParaRPr lang="zh-CN" altLang="en-US" sz="1600">
                <a:solidFill>
                  <a:schemeClr val="bg1"/>
                </a:solidFill>
              </a:endParaRPr>
            </a:p>
            <a:p>
              <a:r>
                <a:rPr lang="zh-CN" altLang="en-US" sz="1600">
                  <a:solidFill>
                    <a:schemeClr val="bg1"/>
                  </a:solidFill>
                </a:rPr>
                <a:t>      --constraint value               Placement constraints (default [])</a:t>
              </a:r>
              <a:endParaRPr lang="zh-CN" altLang="en-US" sz="1600">
                <a:solidFill>
                  <a:schemeClr val="bg1"/>
                </a:solidFill>
              </a:endParaRPr>
            </a:p>
            <a:p>
              <a:r>
                <a:rPr lang="zh-CN" altLang="en-US" sz="1600">
                  <a:solidFill>
                    <a:schemeClr val="bg1"/>
                  </a:solidFill>
                </a:rPr>
                <a:t>  -e, --env value                      Set environment variables (default [])</a:t>
              </a:r>
              <a:endParaRPr lang="zh-CN" altLang="en-US" sz="1600">
                <a:solidFill>
                  <a:schemeClr val="bg1"/>
                </a:solidFill>
              </a:endParaRPr>
            </a:p>
            <a:p>
              <a:r>
                <a:rPr lang="zh-CN" altLang="en-US" sz="1600">
                  <a:solidFill>
                    <a:schemeClr val="bg1"/>
                  </a:solidFill>
                </a:rPr>
                <a:t>  -l, --label value                    Service labels (default [])</a:t>
              </a:r>
              <a:endParaRPr lang="zh-CN" altLang="en-US" sz="1600">
                <a:solidFill>
                  <a:schemeClr val="bg1"/>
                </a:solidFill>
              </a:endParaRPr>
            </a:p>
            <a:p>
              <a:r>
                <a:rPr lang="zh-CN" altLang="en-US" sz="1600">
                  <a:solidFill>
                    <a:schemeClr val="bg1"/>
                  </a:solidFill>
                </a:rPr>
                <a:t>      --limit-cpu value                Limit CPUs (default 0.000)</a:t>
              </a:r>
              <a:endParaRPr lang="zh-CN" altLang="en-US" sz="1600">
                <a:solidFill>
                  <a:schemeClr val="bg1"/>
                </a:solidFill>
              </a:endParaRPr>
            </a:p>
            <a:p>
              <a:r>
                <a:rPr lang="zh-CN" altLang="en-US" sz="1600">
                  <a:solidFill>
                    <a:schemeClr val="bg1"/>
                  </a:solidFill>
                </a:rPr>
                <a:t>      --limit-memory value             Limit Memory (default 0 B)</a:t>
              </a:r>
              <a:endParaRPr lang="zh-CN" altLang="en-US" sz="1600">
                <a:solidFill>
                  <a:schemeClr val="bg1"/>
                </a:solidFill>
              </a:endParaRPr>
            </a:p>
            <a:p>
              <a:r>
                <a:rPr lang="zh-CN" altLang="en-US" sz="1600">
                  <a:solidFill>
                    <a:schemeClr val="bg1"/>
                  </a:solidFill>
                </a:rPr>
                <a:t>      --mode string                    Service mode (replicated or global) (default "replicated")</a:t>
              </a:r>
              <a:endParaRPr lang="zh-CN" altLang="en-US" sz="1600">
                <a:solidFill>
                  <a:schemeClr val="bg1"/>
                </a:solidFill>
              </a:endParaRPr>
            </a:p>
            <a:p>
              <a:r>
                <a:rPr lang="zh-CN" altLang="en-US" sz="1600">
                  <a:solidFill>
                    <a:schemeClr val="bg1"/>
                  </a:solidFill>
                </a:rPr>
                <a:t>      --mount value                    Attach a mount to the service</a:t>
              </a:r>
              <a:endParaRPr lang="zh-CN" altLang="en-US" sz="1600">
                <a:solidFill>
                  <a:schemeClr val="bg1"/>
                </a:solidFill>
              </a:endParaRPr>
            </a:p>
            <a:p>
              <a:r>
                <a:rPr lang="zh-CN" altLang="en-US" sz="1600">
                  <a:solidFill>
                    <a:schemeClr val="bg1"/>
                  </a:solidFill>
                </a:rPr>
                <a:t>      --name string                    Service name</a:t>
              </a:r>
              <a:endParaRPr lang="zh-CN" altLang="en-US" sz="1600">
                <a:solidFill>
                  <a:schemeClr val="bg1"/>
                </a:solidFill>
              </a:endParaRPr>
            </a:p>
            <a:p>
              <a:r>
                <a:rPr lang="zh-CN" altLang="en-US" sz="1600">
                  <a:solidFill>
                    <a:schemeClr val="bg1"/>
                  </a:solidFill>
                </a:rPr>
                <a:t>      --network value                  Network attachments (default [])</a:t>
              </a:r>
              <a:endParaRPr lang="zh-CN" altLang="en-US" sz="1600">
                <a:solidFill>
                  <a:schemeClr val="bg1"/>
                </a:solidFill>
              </a:endParaRPr>
            </a:p>
            <a:p>
              <a:r>
                <a:rPr lang="zh-CN" altLang="en-US" sz="1600">
                  <a:solidFill>
                    <a:schemeClr val="bg1"/>
                  </a:solidFill>
                </a:rPr>
                <a:t>  -p, --publish value                  Publish a port as a node port (default [])</a:t>
              </a:r>
              <a:endParaRPr lang="zh-CN" altLang="en-US" sz="1600">
                <a:solidFill>
                  <a:schemeClr val="bg1"/>
                </a:solidFill>
              </a:endParaRPr>
            </a:p>
            <a:p>
              <a:r>
                <a:rPr lang="zh-CN" altLang="en-US" sz="1600">
                  <a:solidFill>
                    <a:schemeClr val="bg1"/>
                  </a:solidFill>
                </a:rPr>
                <a:t>      --replicas value                 Number of tasks (default none)</a:t>
              </a:r>
              <a:endParaRPr lang="zh-CN" altLang="en-US" sz="1600">
                <a:solidFill>
                  <a:schemeClr val="bg1"/>
                </a:solidFill>
              </a:endParaRPr>
            </a:p>
            <a:p>
              <a:r>
                <a:rPr lang="zh-CN" altLang="en-US" sz="1600">
                  <a:solidFill>
                    <a:schemeClr val="bg1"/>
                  </a:solidFill>
                </a:rPr>
                <a:t>      --restart-delay value            Delay between restart attempts (default none)</a:t>
              </a:r>
              <a:endParaRPr lang="zh-CN" altLang="en-US" sz="1600">
                <a:solidFill>
                  <a:schemeClr val="bg1"/>
                </a:solidFill>
              </a:endParaRPr>
            </a:p>
            <a:p>
              <a:r>
                <a:rPr lang="zh-CN" altLang="en-US" sz="1600">
                  <a:solidFill>
                    <a:schemeClr val="bg1"/>
                  </a:solidFill>
                </a:rPr>
                <a:t>      --restart-max-attempts value     Maximum number of restarts before giving up (default none)</a:t>
              </a:r>
              <a:endParaRPr lang="zh-CN" altLang="en-US" sz="1600">
                <a:solidFill>
                  <a:schemeClr val="bg1"/>
                </a:solidFill>
              </a:endParaRPr>
            </a:p>
            <a:p>
              <a:r>
                <a:rPr lang="zh-CN" altLang="en-US" sz="1600">
                  <a:solidFill>
                    <a:schemeClr val="bg1"/>
                  </a:solidFill>
                </a:rPr>
                <a:t>      --stop-grace-period value        Time to wait before force killing a container (default none)</a:t>
              </a:r>
              <a:endParaRPr lang="zh-CN" altLang="en-US" sz="1600">
                <a:solidFill>
                  <a:schemeClr val="bg1"/>
                </a:solidFill>
              </a:endParaRPr>
            </a:p>
            <a:p>
              <a:r>
                <a:rPr lang="zh-CN" altLang="en-US" sz="1600">
                  <a:solidFill>
                    <a:schemeClr val="bg1"/>
                  </a:solidFill>
                </a:rPr>
                <a:t>      --update-delay duration          Delay between updates</a:t>
              </a:r>
              <a:endParaRPr lang="zh-CN" altLang="en-US" sz="1600">
                <a:solidFill>
                  <a:schemeClr val="bg1"/>
                </a:solidFill>
              </a:endParaRPr>
            </a:p>
            <a:p>
              <a:r>
                <a:rPr lang="zh-CN" altLang="en-US" sz="1600">
                  <a:solidFill>
                    <a:schemeClr val="bg1"/>
                  </a:solidFill>
                </a:rPr>
                <a:t>      --update-failure-action string   Action on update failure (pause|continue) (default "pause")</a:t>
              </a:r>
              <a:endParaRPr lang="zh-CN" altLang="en-US" sz="1600">
                <a:solidFill>
                  <a:schemeClr val="bg1"/>
                </a:solidFill>
              </a:endParaRPr>
            </a:p>
            <a:p>
              <a:r>
                <a:rPr lang="zh-CN" altLang="en-US" sz="1600">
                  <a:solidFill>
                    <a:schemeClr val="bg1"/>
                  </a:solidFill>
                </a:rPr>
                <a:t>      --update-parallelism uint        Maximum number of tasks updated simultaneously (0 to update all at once) (default 1)</a:t>
              </a:r>
              <a:endParaRPr lang="zh-CN" altLang="en-US" sz="1600">
                <a:solidFill>
                  <a:schemeClr val="bg1"/>
                </a:solidFill>
              </a:endParaRPr>
            </a:p>
            <a:p>
              <a:r>
                <a:rPr lang="zh-CN" altLang="en-US" sz="1600">
                  <a:solidFill>
                    <a:schemeClr val="bg1"/>
                  </a:solidFill>
                </a:rPr>
                <a:t>  -u, --user string                    Username or UID</a:t>
              </a:r>
              <a:endParaRPr lang="zh-CN" altLang="en-US" sz="1600">
                <a:solidFill>
                  <a:schemeClr val="bg1"/>
                </a:solidFill>
              </a:endParaRPr>
            </a:p>
            <a:p>
              <a:r>
                <a:rPr lang="zh-CN" altLang="en-US" sz="1600">
                  <a:solidFill>
                    <a:schemeClr val="bg1"/>
                  </a:solidFill>
                </a:rPr>
                <a:t>      --with-registry-auth             Send registry authentication details to swarm agents</a:t>
              </a:r>
              <a:endParaRPr lang="zh-CN" altLang="en-US" sz="1600">
                <a:solidFill>
                  <a:schemeClr val="bg1"/>
                </a:solidFill>
              </a:endParaRPr>
            </a:p>
            <a:p>
              <a:r>
                <a:rPr lang="zh-CN" altLang="en-US" sz="1600">
                  <a:solidFill>
                    <a:schemeClr val="bg1"/>
                  </a:solidFill>
                </a:rPr>
                <a:t>  -w, --workdir string                 Working directory inside the container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18415" y="69215"/>
            <a:ext cx="4364355" cy="744855"/>
          </a:xfrm>
        </p:spPr>
        <p:txBody>
          <a:bodyPr>
            <a:normAutofit fontScale="90000"/>
          </a:bodyPr>
          <a:p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服务创建指令介绍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7620"/>
            <a:ext cx="12193905" cy="68732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72360" y="71755"/>
            <a:ext cx="7632700" cy="1313180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JENKINS+DOCKER 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7620"/>
            <a:ext cx="12193905" cy="6873240"/>
          </a:xfrm>
          <a:prstGeom prst="rect">
            <a:avLst/>
          </a:prstGeom>
        </p:spPr>
      </p:pic>
      <p:grpSp>
        <p:nvGrpSpPr>
          <p:cNvPr id="86" name="组合 85"/>
          <p:cNvGrpSpPr/>
          <p:nvPr/>
        </p:nvGrpSpPr>
        <p:grpSpPr>
          <a:xfrm>
            <a:off x="456565" y="1487805"/>
            <a:ext cx="11201400" cy="4583430"/>
            <a:chOff x="719" y="2343"/>
            <a:chExt cx="17640" cy="7218"/>
          </a:xfrm>
        </p:grpSpPr>
        <p:grpSp>
          <p:nvGrpSpPr>
            <p:cNvPr id="83" name="组合 82"/>
            <p:cNvGrpSpPr/>
            <p:nvPr/>
          </p:nvGrpSpPr>
          <p:grpSpPr>
            <a:xfrm>
              <a:off x="719" y="2343"/>
              <a:ext cx="17640" cy="7218"/>
              <a:chOff x="719" y="2343"/>
              <a:chExt cx="17640" cy="7218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719" y="2343"/>
                <a:ext cx="17641" cy="7219"/>
                <a:chOff x="719" y="2343"/>
                <a:chExt cx="17641" cy="7219"/>
              </a:xfrm>
            </p:grpSpPr>
            <p:grpSp>
              <p:nvGrpSpPr>
                <p:cNvPr id="59" name="组合 58"/>
                <p:cNvGrpSpPr/>
                <p:nvPr/>
              </p:nvGrpSpPr>
              <p:grpSpPr>
                <a:xfrm>
                  <a:off x="8366" y="2463"/>
                  <a:ext cx="2573" cy="1217"/>
                  <a:chOff x="10084" y="2489"/>
                  <a:chExt cx="2883" cy="1217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10084" y="2489"/>
                    <a:ext cx="2729" cy="121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10118" y="2658"/>
                    <a:ext cx="2849" cy="10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docker swarm</a:t>
                    </a:r>
                    <a:endParaRPr lang="en-US" altLang="zh-CN"/>
                  </a:p>
                  <a:p>
                    <a:r>
                      <a:rPr lang="en-US" altLang="zh-CN"/>
                      <a:t>manager node</a:t>
                    </a:r>
                    <a:endParaRPr lang="en-US" altLang="zh-CN"/>
                  </a:p>
                </p:txBody>
              </p:sp>
            </p:grpSp>
            <p:grpSp>
              <p:nvGrpSpPr>
                <p:cNvPr id="58" name="组合 57"/>
                <p:cNvGrpSpPr/>
                <p:nvPr/>
              </p:nvGrpSpPr>
              <p:grpSpPr>
                <a:xfrm>
                  <a:off x="16050" y="2343"/>
                  <a:ext cx="2310" cy="1484"/>
                  <a:chOff x="14610" y="2356"/>
                  <a:chExt cx="2310" cy="1484"/>
                </a:xfrm>
              </p:grpSpPr>
              <p:sp>
                <p:nvSpPr>
                  <p:cNvPr id="19" name="圆柱形 18"/>
                  <p:cNvSpPr/>
                  <p:nvPr/>
                </p:nvSpPr>
                <p:spPr>
                  <a:xfrm>
                    <a:off x="14610" y="2356"/>
                    <a:ext cx="2310" cy="1485"/>
                  </a:xfrm>
                  <a:prstGeom prst="ca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5046" y="2948"/>
                    <a:ext cx="1439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registry</a:t>
                    </a:r>
                    <a:endParaRPr lang="en-US" altLang="zh-CN"/>
                  </a:p>
                </p:txBody>
              </p:sp>
            </p:grpSp>
            <p:cxnSp>
              <p:nvCxnSpPr>
                <p:cNvPr id="66" name="直接箭头连接符 65"/>
                <p:cNvCxnSpPr>
                  <a:endCxn id="18" idx="1"/>
                </p:cNvCxnSpPr>
                <p:nvPr/>
              </p:nvCxnSpPr>
              <p:spPr>
                <a:xfrm>
                  <a:off x="3017" y="3119"/>
                  <a:ext cx="5379" cy="1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6" name="组合 75"/>
                <p:cNvGrpSpPr/>
                <p:nvPr/>
              </p:nvGrpSpPr>
              <p:grpSpPr>
                <a:xfrm>
                  <a:off x="1056" y="6622"/>
                  <a:ext cx="17054" cy="2940"/>
                  <a:chOff x="1056" y="6112"/>
                  <a:chExt cx="17054" cy="2940"/>
                </a:xfrm>
              </p:grpSpPr>
              <p:sp>
                <p:nvSpPr>
                  <p:cNvPr id="74" name="矩形 73"/>
                  <p:cNvSpPr/>
                  <p:nvPr/>
                </p:nvSpPr>
                <p:spPr>
                  <a:xfrm>
                    <a:off x="1056" y="6112"/>
                    <a:ext cx="17055" cy="294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47" name="组合 46"/>
                  <p:cNvGrpSpPr/>
                  <p:nvPr/>
                </p:nvGrpSpPr>
                <p:grpSpPr>
                  <a:xfrm rot="0">
                    <a:off x="1743" y="6641"/>
                    <a:ext cx="3819" cy="2097"/>
                    <a:chOff x="2186" y="7787"/>
                    <a:chExt cx="3819" cy="2097"/>
                  </a:xfrm>
                </p:grpSpPr>
                <p:grpSp>
                  <p:nvGrpSpPr>
                    <p:cNvPr id="22" name="组合 21"/>
                    <p:cNvGrpSpPr/>
                    <p:nvPr/>
                  </p:nvGrpSpPr>
                  <p:grpSpPr>
                    <a:xfrm>
                      <a:off x="2186" y="7787"/>
                      <a:ext cx="3819" cy="2097"/>
                      <a:chOff x="2186" y="7787"/>
                      <a:chExt cx="3819" cy="2097"/>
                    </a:xfrm>
                  </p:grpSpPr>
                  <p:sp>
                    <p:nvSpPr>
                      <p:cNvPr id="23" name="圆角矩形 22"/>
                      <p:cNvSpPr/>
                      <p:nvPr/>
                    </p:nvSpPr>
                    <p:spPr>
                      <a:xfrm>
                        <a:off x="2186" y="7787"/>
                        <a:ext cx="3819" cy="2097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" name="文本框 23"/>
                      <p:cNvSpPr txBox="1"/>
                      <p:nvPr/>
                    </p:nvSpPr>
                    <p:spPr>
                      <a:xfrm>
                        <a:off x="2820" y="8366"/>
                        <a:ext cx="2358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/>
                          <a:t>worker node1</a:t>
                        </a:r>
                        <a:endParaRPr lang="en-US" altLang="zh-CN"/>
                      </a:p>
                    </p:txBody>
                  </p:sp>
                </p:grpSp>
                <p:grpSp>
                  <p:nvGrpSpPr>
                    <p:cNvPr id="46" name="组合 45"/>
                    <p:cNvGrpSpPr/>
                    <p:nvPr/>
                  </p:nvGrpSpPr>
                  <p:grpSpPr>
                    <a:xfrm>
                      <a:off x="2404" y="9372"/>
                      <a:ext cx="1923" cy="484"/>
                      <a:chOff x="3641" y="4268"/>
                      <a:chExt cx="1923" cy="437"/>
                    </a:xfrm>
                    <a:solidFill>
                      <a:schemeClr val="accent1">
                        <a:lumMod val="75000"/>
                      </a:schemeClr>
                    </a:solidFill>
                  </p:grpSpPr>
                  <p:sp>
                    <p:nvSpPr>
                      <p:cNvPr id="44" name="剪去单角的矩形 43"/>
                      <p:cNvSpPr/>
                      <p:nvPr/>
                    </p:nvSpPr>
                    <p:spPr>
                      <a:xfrm>
                        <a:off x="3642" y="4280"/>
                        <a:ext cx="1804" cy="425"/>
                      </a:xfrm>
                      <a:prstGeom prst="snip1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" name="文本框 44"/>
                      <p:cNvSpPr txBox="1"/>
                      <p:nvPr/>
                    </p:nvSpPr>
                    <p:spPr>
                      <a:xfrm>
                        <a:off x="3641" y="4268"/>
                        <a:ext cx="1923" cy="436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400"/>
                          <a:t>docker engine</a:t>
                        </a:r>
                        <a:endParaRPr lang="en-US" altLang="zh-CN" sz="1400"/>
                      </a:p>
                    </p:txBody>
                  </p:sp>
                </p:grpSp>
              </p:grpSp>
              <p:grpSp>
                <p:nvGrpSpPr>
                  <p:cNvPr id="28" name="组合 27"/>
                  <p:cNvGrpSpPr/>
                  <p:nvPr/>
                </p:nvGrpSpPr>
                <p:grpSpPr>
                  <a:xfrm rot="0">
                    <a:off x="5837" y="6670"/>
                    <a:ext cx="3819" cy="2097"/>
                    <a:chOff x="2186" y="7787"/>
                    <a:chExt cx="3819" cy="2097"/>
                  </a:xfrm>
                </p:grpSpPr>
                <p:grpSp>
                  <p:nvGrpSpPr>
                    <p:cNvPr id="29" name="组合 28"/>
                    <p:cNvGrpSpPr/>
                    <p:nvPr/>
                  </p:nvGrpSpPr>
                  <p:grpSpPr>
                    <a:xfrm>
                      <a:off x="2186" y="7787"/>
                      <a:ext cx="3819" cy="2097"/>
                      <a:chOff x="2186" y="7787"/>
                      <a:chExt cx="3819" cy="2097"/>
                    </a:xfrm>
                  </p:grpSpPr>
                  <p:sp>
                    <p:nvSpPr>
                      <p:cNvPr id="31" name="圆角矩形 30"/>
                      <p:cNvSpPr/>
                      <p:nvPr/>
                    </p:nvSpPr>
                    <p:spPr>
                      <a:xfrm>
                        <a:off x="2186" y="7787"/>
                        <a:ext cx="3819" cy="2097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" name="文本框 31"/>
                      <p:cNvSpPr txBox="1"/>
                      <p:nvPr/>
                    </p:nvSpPr>
                    <p:spPr>
                      <a:xfrm>
                        <a:off x="2917" y="8367"/>
                        <a:ext cx="2358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/>
                          <a:t>worker node2</a:t>
                        </a:r>
                        <a:endParaRPr lang="en-US" altLang="zh-CN"/>
                      </a:p>
                    </p:txBody>
                  </p:sp>
                </p:grpSp>
                <p:grpSp>
                  <p:nvGrpSpPr>
                    <p:cNvPr id="39" name="组合 38"/>
                    <p:cNvGrpSpPr/>
                    <p:nvPr/>
                  </p:nvGrpSpPr>
                  <p:grpSpPr>
                    <a:xfrm>
                      <a:off x="2404" y="9372"/>
                      <a:ext cx="1923" cy="484"/>
                      <a:chOff x="3641" y="4268"/>
                      <a:chExt cx="1923" cy="437"/>
                    </a:xfrm>
                    <a:solidFill>
                      <a:schemeClr val="accent1">
                        <a:lumMod val="75000"/>
                      </a:schemeClr>
                    </a:solidFill>
                  </p:grpSpPr>
                  <p:sp>
                    <p:nvSpPr>
                      <p:cNvPr id="40" name="剪去单角的矩形 39"/>
                      <p:cNvSpPr/>
                      <p:nvPr/>
                    </p:nvSpPr>
                    <p:spPr>
                      <a:xfrm>
                        <a:off x="3642" y="4280"/>
                        <a:ext cx="1804" cy="425"/>
                      </a:xfrm>
                      <a:prstGeom prst="snip1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1" name="文本框 40"/>
                      <p:cNvSpPr txBox="1"/>
                      <p:nvPr/>
                    </p:nvSpPr>
                    <p:spPr>
                      <a:xfrm>
                        <a:off x="3641" y="4268"/>
                        <a:ext cx="1923" cy="436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400"/>
                          <a:t>docker engine</a:t>
                        </a:r>
                        <a:endParaRPr lang="en-US" altLang="zh-CN" sz="1400"/>
                      </a:p>
                    </p:txBody>
                  </p:sp>
                </p:grpSp>
              </p:grpSp>
              <p:grpSp>
                <p:nvGrpSpPr>
                  <p:cNvPr id="49" name="组合 48"/>
                  <p:cNvGrpSpPr/>
                  <p:nvPr/>
                </p:nvGrpSpPr>
                <p:grpSpPr>
                  <a:xfrm rot="0">
                    <a:off x="10017" y="6641"/>
                    <a:ext cx="3819" cy="2097"/>
                    <a:chOff x="2186" y="7787"/>
                    <a:chExt cx="3819" cy="2097"/>
                  </a:xfrm>
                </p:grpSpPr>
                <p:grpSp>
                  <p:nvGrpSpPr>
                    <p:cNvPr id="50" name="组合 49"/>
                    <p:cNvGrpSpPr/>
                    <p:nvPr/>
                  </p:nvGrpSpPr>
                  <p:grpSpPr>
                    <a:xfrm>
                      <a:off x="2186" y="7787"/>
                      <a:ext cx="3819" cy="2097"/>
                      <a:chOff x="2186" y="7787"/>
                      <a:chExt cx="3819" cy="2097"/>
                    </a:xfrm>
                  </p:grpSpPr>
                  <p:sp>
                    <p:nvSpPr>
                      <p:cNvPr id="51" name="圆角矩形 50"/>
                      <p:cNvSpPr/>
                      <p:nvPr/>
                    </p:nvSpPr>
                    <p:spPr>
                      <a:xfrm>
                        <a:off x="2186" y="7787"/>
                        <a:ext cx="3819" cy="2097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917" y="8367"/>
                        <a:ext cx="2358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/>
                          <a:t>worker node3</a:t>
                        </a:r>
                        <a:endParaRPr lang="en-US" altLang="zh-CN"/>
                      </a:p>
                    </p:txBody>
                  </p:sp>
                </p:grpSp>
                <p:grpSp>
                  <p:nvGrpSpPr>
                    <p:cNvPr id="56" name="组合 55"/>
                    <p:cNvGrpSpPr/>
                    <p:nvPr/>
                  </p:nvGrpSpPr>
                  <p:grpSpPr>
                    <a:xfrm>
                      <a:off x="2404" y="9372"/>
                      <a:ext cx="1923" cy="484"/>
                      <a:chOff x="3641" y="4268"/>
                      <a:chExt cx="1923" cy="437"/>
                    </a:xfrm>
                    <a:solidFill>
                      <a:schemeClr val="accent1">
                        <a:lumMod val="75000"/>
                      </a:schemeClr>
                    </a:solidFill>
                  </p:grpSpPr>
                  <p:sp>
                    <p:nvSpPr>
                      <p:cNvPr id="68" name="剪去单角的矩形 67"/>
                      <p:cNvSpPr/>
                      <p:nvPr/>
                    </p:nvSpPr>
                    <p:spPr>
                      <a:xfrm>
                        <a:off x="3642" y="4280"/>
                        <a:ext cx="1804" cy="425"/>
                      </a:xfrm>
                      <a:prstGeom prst="snip1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3641" y="4268"/>
                        <a:ext cx="1923" cy="436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400"/>
                          <a:t>docker engine</a:t>
                        </a:r>
                        <a:endParaRPr lang="en-US" altLang="zh-CN" sz="1400"/>
                      </a:p>
                    </p:txBody>
                  </p:sp>
                </p:grpSp>
              </p:grpSp>
              <p:grpSp>
                <p:nvGrpSpPr>
                  <p:cNvPr id="91" name="组合 90"/>
                  <p:cNvGrpSpPr/>
                  <p:nvPr/>
                </p:nvGrpSpPr>
                <p:grpSpPr>
                  <a:xfrm rot="0">
                    <a:off x="14215" y="6613"/>
                    <a:ext cx="3819" cy="2097"/>
                    <a:chOff x="2186" y="7787"/>
                    <a:chExt cx="3819" cy="2097"/>
                  </a:xfrm>
                </p:grpSpPr>
                <p:grpSp>
                  <p:nvGrpSpPr>
                    <p:cNvPr id="92" name="组合 91"/>
                    <p:cNvGrpSpPr/>
                    <p:nvPr/>
                  </p:nvGrpSpPr>
                  <p:grpSpPr>
                    <a:xfrm>
                      <a:off x="2186" y="7787"/>
                      <a:ext cx="3819" cy="2097"/>
                      <a:chOff x="2186" y="7787"/>
                      <a:chExt cx="3819" cy="2097"/>
                    </a:xfrm>
                  </p:grpSpPr>
                  <p:sp>
                    <p:nvSpPr>
                      <p:cNvPr id="93" name="圆角矩形 92"/>
                      <p:cNvSpPr/>
                      <p:nvPr/>
                    </p:nvSpPr>
                    <p:spPr>
                      <a:xfrm>
                        <a:off x="2186" y="7787"/>
                        <a:ext cx="3819" cy="2097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4" name="文本框 93"/>
                      <p:cNvSpPr txBox="1"/>
                      <p:nvPr/>
                    </p:nvSpPr>
                    <p:spPr>
                      <a:xfrm>
                        <a:off x="2987" y="8367"/>
                        <a:ext cx="2507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/>
                          <a:t>worker node n</a:t>
                        </a:r>
                        <a:endParaRPr lang="en-US" altLang="zh-CN"/>
                      </a:p>
                    </p:txBody>
                  </p:sp>
                </p:grpSp>
                <p:grpSp>
                  <p:nvGrpSpPr>
                    <p:cNvPr id="98" name="组合 97"/>
                    <p:cNvGrpSpPr/>
                    <p:nvPr/>
                  </p:nvGrpSpPr>
                  <p:grpSpPr>
                    <a:xfrm>
                      <a:off x="2404" y="9372"/>
                      <a:ext cx="1923" cy="484"/>
                      <a:chOff x="3641" y="4268"/>
                      <a:chExt cx="1923" cy="437"/>
                    </a:xfrm>
                    <a:solidFill>
                      <a:schemeClr val="accent1">
                        <a:lumMod val="75000"/>
                      </a:schemeClr>
                    </a:solidFill>
                  </p:grpSpPr>
                  <p:sp>
                    <p:nvSpPr>
                      <p:cNvPr id="99" name="剪去单角的矩形 98"/>
                      <p:cNvSpPr/>
                      <p:nvPr/>
                    </p:nvSpPr>
                    <p:spPr>
                      <a:xfrm>
                        <a:off x="3642" y="4280"/>
                        <a:ext cx="1804" cy="425"/>
                      </a:xfrm>
                      <a:prstGeom prst="snip1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0" name="文本框 99"/>
                      <p:cNvSpPr txBox="1"/>
                      <p:nvPr/>
                    </p:nvSpPr>
                    <p:spPr>
                      <a:xfrm>
                        <a:off x="3641" y="4268"/>
                        <a:ext cx="1923" cy="436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400"/>
                          <a:t>docker engine</a:t>
                        </a:r>
                        <a:endParaRPr lang="en-US" altLang="zh-CN" sz="1400"/>
                      </a:p>
                    </p:txBody>
                  </p:sp>
                </p:grpSp>
              </p:grpSp>
            </p:grpSp>
            <p:grpSp>
              <p:nvGrpSpPr>
                <p:cNvPr id="63" name="组合 62"/>
                <p:cNvGrpSpPr/>
                <p:nvPr/>
              </p:nvGrpSpPr>
              <p:grpSpPr>
                <a:xfrm>
                  <a:off x="719" y="2489"/>
                  <a:ext cx="2268" cy="1217"/>
                  <a:chOff x="10084" y="2489"/>
                  <a:chExt cx="2729" cy="1217"/>
                </a:xfrm>
              </p:grpSpPr>
              <p:sp>
                <p:nvSpPr>
                  <p:cNvPr id="64" name="矩形 63"/>
                  <p:cNvSpPr/>
                  <p:nvPr/>
                </p:nvSpPr>
                <p:spPr>
                  <a:xfrm>
                    <a:off x="10084" y="2489"/>
                    <a:ext cx="2729" cy="121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10754" y="2808"/>
                    <a:ext cx="175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jenkins</a:t>
                    </a:r>
                    <a:endParaRPr lang="en-US" altLang="zh-CN"/>
                  </a:p>
                </p:txBody>
              </p:sp>
            </p:grpSp>
            <p:cxnSp>
              <p:nvCxnSpPr>
                <p:cNvPr id="70" name="直接箭头连接符 69"/>
                <p:cNvCxnSpPr>
                  <a:endCxn id="19" idx="2"/>
                </p:cNvCxnSpPr>
                <p:nvPr/>
              </p:nvCxnSpPr>
              <p:spPr>
                <a:xfrm flipV="1">
                  <a:off x="10909" y="3086"/>
                  <a:ext cx="5141" cy="1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箭头连接符 74"/>
                <p:cNvCxnSpPr>
                  <a:stCxn id="15" idx="2"/>
                  <a:endCxn id="74" idx="0"/>
                </p:cNvCxnSpPr>
                <p:nvPr/>
              </p:nvCxnSpPr>
              <p:spPr>
                <a:xfrm>
                  <a:off x="9584" y="3680"/>
                  <a:ext cx="0" cy="294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组合 76"/>
                <p:cNvGrpSpPr/>
                <p:nvPr/>
              </p:nvGrpSpPr>
              <p:grpSpPr>
                <a:xfrm>
                  <a:off x="8142" y="4111"/>
                  <a:ext cx="2882" cy="1380"/>
                  <a:chOff x="5715" y="2347"/>
                  <a:chExt cx="3076" cy="1380"/>
                </a:xfrm>
              </p:grpSpPr>
              <p:sp>
                <p:nvSpPr>
                  <p:cNvPr id="78" name="菱形 77"/>
                  <p:cNvSpPr/>
                  <p:nvPr/>
                </p:nvSpPr>
                <p:spPr>
                  <a:xfrm>
                    <a:off x="5715" y="2347"/>
                    <a:ext cx="3076" cy="1380"/>
                  </a:xfrm>
                  <a:prstGeom prst="diamond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文本框 79"/>
                  <p:cNvSpPr txBox="1"/>
                  <p:nvPr/>
                </p:nvSpPr>
                <p:spPr>
                  <a:xfrm>
                    <a:off x="6112" y="2531"/>
                    <a:ext cx="2398" cy="10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container deploy</a:t>
                    </a:r>
                    <a:endParaRPr lang="en-US" altLang="zh-CN"/>
                  </a:p>
                </p:txBody>
              </p:sp>
            </p:grpSp>
            <p:grpSp>
              <p:nvGrpSpPr>
                <p:cNvPr id="60" name="组合 59"/>
                <p:cNvGrpSpPr/>
                <p:nvPr/>
              </p:nvGrpSpPr>
              <p:grpSpPr>
                <a:xfrm>
                  <a:off x="4256" y="2426"/>
                  <a:ext cx="2882" cy="1380"/>
                  <a:chOff x="5715" y="2347"/>
                  <a:chExt cx="3076" cy="1380"/>
                </a:xfrm>
              </p:grpSpPr>
              <p:sp>
                <p:nvSpPr>
                  <p:cNvPr id="13" name="菱形 12"/>
                  <p:cNvSpPr/>
                  <p:nvPr/>
                </p:nvSpPr>
                <p:spPr>
                  <a:xfrm>
                    <a:off x="5715" y="2347"/>
                    <a:ext cx="3076" cy="1380"/>
                  </a:xfrm>
                  <a:prstGeom prst="diamond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6174" y="2747"/>
                    <a:ext cx="2398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project build</a:t>
                    </a:r>
                    <a:endParaRPr lang="en-US" altLang="zh-CN"/>
                  </a:p>
                </p:txBody>
              </p:sp>
            </p:grpSp>
            <p:grpSp>
              <p:nvGrpSpPr>
                <p:cNvPr id="72" name="组合 71"/>
                <p:cNvGrpSpPr/>
                <p:nvPr/>
              </p:nvGrpSpPr>
              <p:grpSpPr>
                <a:xfrm>
                  <a:off x="11982" y="2426"/>
                  <a:ext cx="2902" cy="1360"/>
                  <a:chOff x="12237" y="2426"/>
                  <a:chExt cx="2902" cy="1360"/>
                </a:xfrm>
              </p:grpSpPr>
              <p:sp>
                <p:nvSpPr>
                  <p:cNvPr id="57" name="菱形 56"/>
                  <p:cNvSpPr/>
                  <p:nvPr/>
                </p:nvSpPr>
                <p:spPr>
                  <a:xfrm>
                    <a:off x="12237" y="2426"/>
                    <a:ext cx="2902" cy="1361"/>
                  </a:xfrm>
                  <a:prstGeom prst="diamond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12741" y="2825"/>
                    <a:ext cx="2398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image build</a:t>
                    </a:r>
                    <a:endParaRPr lang="en-US" altLang="zh-CN"/>
                  </a:p>
                </p:txBody>
              </p:sp>
            </p:grpSp>
          </p:grpSp>
          <p:cxnSp>
            <p:nvCxnSpPr>
              <p:cNvPr id="82" name="直接箭头连接符 81"/>
              <p:cNvCxnSpPr>
                <a:stCxn id="19" idx="3"/>
                <a:endCxn id="74" idx="0"/>
              </p:cNvCxnSpPr>
              <p:nvPr/>
            </p:nvCxnSpPr>
            <p:spPr>
              <a:xfrm flipH="1">
                <a:off x="9584" y="3828"/>
                <a:ext cx="7621" cy="27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菱形 83"/>
            <p:cNvSpPr/>
            <p:nvPr/>
          </p:nvSpPr>
          <p:spPr>
            <a:xfrm rot="20400000">
              <a:off x="12234" y="4441"/>
              <a:ext cx="2902" cy="1361"/>
            </a:xfrm>
            <a:prstGeom prst="diamond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 rot="20280000">
              <a:off x="12710" y="4831"/>
              <a:ext cx="19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image pull</a:t>
              </a:r>
              <a:endParaRPr lang="en-US" alt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360045"/>
            <a:ext cx="2962275" cy="902970"/>
          </a:xfrm>
        </p:spPr>
        <p:txBody>
          <a:bodyPr>
            <a:normAutofit/>
          </a:bodyPr>
          <a:p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部署流程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7620"/>
            <a:ext cx="12193905" cy="6873240"/>
          </a:xfrm>
          <a:prstGeom prst="rect">
            <a:avLst/>
          </a:prstGeom>
        </p:spPr>
      </p:pic>
      <p:pic>
        <p:nvPicPr>
          <p:cNvPr id="2" name="图片 1" descr="jenkins项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5" y="1656080"/>
            <a:ext cx="11696065" cy="434657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200" y="360045"/>
            <a:ext cx="3695700" cy="902970"/>
          </a:xfrm>
        </p:spPr>
        <p:txBody>
          <a:bodyPr>
            <a:normAutofit/>
          </a:bodyPr>
          <a:p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项目控制面板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285" y="6343650"/>
            <a:ext cx="981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项目地址：http://192.168.3.150:8080/job/daodao-web-customer/build?delay=0sec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7620"/>
            <a:ext cx="12193905" cy="68732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38145" y="2664460"/>
            <a:ext cx="67379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未来是</a:t>
            </a:r>
            <a:r>
              <a:rPr lang="zh-CN" altLang="en-US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容器化部署的时代 ！</a:t>
            </a:r>
            <a:endParaRPr lang="zh-CN" altLang="en-US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2710" y="2769235"/>
            <a:ext cx="1499235" cy="833755"/>
          </a:xfrm>
        </p:spPr>
        <p:txBody>
          <a:bodyPr>
            <a:norm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END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7620"/>
            <a:ext cx="12193905" cy="687324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5465" y="2592705"/>
            <a:ext cx="10665460" cy="1642745"/>
          </a:xfrm>
        </p:spPr>
        <p:txBody>
          <a:bodyPr>
            <a:normAutofit/>
          </a:bodyPr>
          <a:p>
            <a:pPr algn="ctr"/>
            <a:br>
              <a:rPr lang="zh-CN" altLang="en-US" sz="28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28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372360" y="71755"/>
            <a:ext cx="7632700" cy="13131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DOCKER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的亮点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7620"/>
            <a:ext cx="12193905" cy="68732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50" y="492125"/>
            <a:ext cx="3507740" cy="845820"/>
          </a:xfrm>
        </p:spPr>
        <p:txBody>
          <a:bodyPr/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docker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亮点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3830"/>
            <a:ext cx="10515600" cy="5181600"/>
          </a:xfrm>
        </p:spPr>
        <p:txBody>
          <a:bodyPr>
            <a:normAutofit fontScale="90000"/>
          </a:bodyPr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环境标准化，将软件程序与其依赖的运行环境打包成镜像，一次构建，到处运行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轻量，同一主机的容器内核共享，更高效的资源利用，相比虚拟机没有太多额外消耗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安全，集群中各docker节点之间的通讯使用TLS加密传输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镜像共享</a:t>
            </a:r>
            <a:r>
              <a:rPr 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，轻松通过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docker hub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上传和获取镜像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弹性伸缩，支持滚动升级，在数秒内完成集群规模的增减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14605"/>
            <a:ext cx="12193905" cy="6873240"/>
          </a:xfrm>
          <a:prstGeom prst="rect">
            <a:avLst/>
          </a:prstGeom>
        </p:spPr>
      </p:pic>
      <p:pic>
        <p:nvPicPr>
          <p:cNvPr id="3" name="图片 2" descr="WhatIsDocker_1_kernal-2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2643505"/>
            <a:ext cx="12018645" cy="30353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580" y="648335"/>
            <a:ext cx="5488940" cy="854075"/>
          </a:xfrm>
        </p:spPr>
        <p:txBody>
          <a:bodyPr>
            <a:normAutofit fontScale="90000"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镜像分层，内核共享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7620"/>
            <a:ext cx="12193905" cy="6873240"/>
          </a:xfrm>
          <a:prstGeom prst="rect">
            <a:avLst/>
          </a:prstGeom>
        </p:spPr>
      </p:pic>
      <p:pic>
        <p:nvPicPr>
          <p:cNvPr id="3" name="图片 2" descr="WhatIsDocker_2_VMs_0-2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" y="1437005"/>
            <a:ext cx="5896610" cy="4516120"/>
          </a:xfrm>
          <a:prstGeom prst="rect">
            <a:avLst/>
          </a:prstGeom>
        </p:spPr>
      </p:pic>
      <p:pic>
        <p:nvPicPr>
          <p:cNvPr id="5" name="图片 4" descr="WhatIsDocker_3_Containers_2_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35" y="1424305"/>
            <a:ext cx="5914390" cy="452882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5725" y="302895"/>
            <a:ext cx="5531485" cy="854075"/>
          </a:xfrm>
        </p:spPr>
        <p:txBody>
          <a:bodyPr>
            <a:norm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虚拟机 </a:t>
            </a:r>
            <a:r>
              <a:rPr lang="en-US" altLang="zh-CN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VS </a:t>
            </a: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容器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105" y="5324475"/>
            <a:ext cx="215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VIRTUAL MACHINES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22745" y="5324475"/>
            <a:ext cx="215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CONTAINERS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7620"/>
            <a:ext cx="12193905" cy="68732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72360" y="71755"/>
            <a:ext cx="7632700" cy="1313180"/>
          </a:xfrm>
        </p:spPr>
        <p:txBody>
          <a:bodyPr>
            <a:normAutofit/>
          </a:bodyPr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容器编排工具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7620"/>
            <a:ext cx="12193905" cy="687324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8735" y="264795"/>
            <a:ext cx="6066155" cy="902970"/>
          </a:xfrm>
        </p:spPr>
        <p:txBody>
          <a:bodyPr>
            <a:normAutofit/>
          </a:bodyPr>
          <a:p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三大流行的编排工具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31545" y="1940560"/>
            <a:ext cx="10681335" cy="3244850"/>
            <a:chOff x="2097" y="3161"/>
            <a:chExt cx="16821" cy="5110"/>
          </a:xfrm>
        </p:grpSpPr>
        <p:grpSp>
          <p:nvGrpSpPr>
            <p:cNvPr id="17" name="组合 16"/>
            <p:cNvGrpSpPr/>
            <p:nvPr/>
          </p:nvGrpSpPr>
          <p:grpSpPr>
            <a:xfrm>
              <a:off x="2097" y="3161"/>
              <a:ext cx="14646" cy="5105"/>
              <a:chOff x="2097" y="3161"/>
              <a:chExt cx="14646" cy="5105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2098" y="3161"/>
                <a:ext cx="3548" cy="1203"/>
                <a:chOff x="2098" y="3161"/>
                <a:chExt cx="3548" cy="1203"/>
              </a:xfrm>
            </p:grpSpPr>
            <p:sp>
              <p:nvSpPr>
                <p:cNvPr id="12" name="流程图: 可选过程 11"/>
                <p:cNvSpPr/>
                <p:nvPr/>
              </p:nvSpPr>
              <p:spPr>
                <a:xfrm>
                  <a:off x="2098" y="3161"/>
                  <a:ext cx="3548" cy="1203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2203" y="3454"/>
                  <a:ext cx="3443" cy="729"/>
                </a:xfrm>
                <a:prstGeom prst="flowChartAlternateProcess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000" b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Docker Swarm</a:t>
                  </a:r>
                  <a:endParaRPr lang="en-US" altLang="zh-CN" sz="20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2097" y="5228"/>
                <a:ext cx="3548" cy="1203"/>
                <a:chOff x="2098" y="4944"/>
                <a:chExt cx="3548" cy="1203"/>
              </a:xfrm>
            </p:grpSpPr>
            <p:sp>
              <p:nvSpPr>
                <p:cNvPr id="15" name="流程图: 可选过程 14"/>
                <p:cNvSpPr/>
                <p:nvPr/>
              </p:nvSpPr>
              <p:spPr>
                <a:xfrm>
                  <a:off x="2098" y="4944"/>
                  <a:ext cx="3548" cy="1203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2513" y="5256"/>
                  <a:ext cx="2823" cy="729"/>
                </a:xfrm>
                <a:prstGeom prst="flowChartAlternateProcess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000" b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Kubernetes</a:t>
                  </a:r>
                  <a:endParaRPr lang="en-US" altLang="zh-CN" sz="20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2097" y="7063"/>
                <a:ext cx="3548" cy="1203"/>
                <a:chOff x="2097" y="7063"/>
                <a:chExt cx="3548" cy="1203"/>
              </a:xfrm>
            </p:grpSpPr>
            <p:sp>
              <p:nvSpPr>
                <p:cNvPr id="20" name="流程图: 可选过程 19"/>
                <p:cNvSpPr/>
                <p:nvPr/>
              </p:nvSpPr>
              <p:spPr>
                <a:xfrm>
                  <a:off x="2097" y="7063"/>
                  <a:ext cx="3548" cy="1203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2963" y="7336"/>
                  <a:ext cx="2147" cy="722"/>
                </a:xfrm>
                <a:prstGeom prst="flowChartAlternateProcess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000" b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Mesos</a:t>
                  </a:r>
                  <a:endParaRPr lang="en-US" altLang="zh-CN" sz="20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22" name="文本框 21"/>
              <p:cNvSpPr txBox="1"/>
              <p:nvPr/>
            </p:nvSpPr>
            <p:spPr>
              <a:xfrm>
                <a:off x="6300" y="5239"/>
                <a:ext cx="10393" cy="1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google </a:t>
                </a:r>
                <a:r>
                  <a:rPr lang="zh-CN" altLang="en-US" sz="2000" b="1"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开源的容器编排工具，项目始于</a:t>
                </a:r>
                <a:r>
                  <a:rPr lang="en-US" altLang="zh-CN" sz="2000" b="1"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2013</a:t>
                </a:r>
                <a:r>
                  <a:rPr lang="zh-CN" altLang="en-US" sz="2000" b="1"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，是目前应用最广泛的编排工具</a:t>
                </a:r>
                <a:endParaRPr lang="zh-CN" altLang="en-US" sz="2000" b="1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350" y="3204"/>
                <a:ext cx="10393" cy="1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docker </a:t>
                </a:r>
                <a:r>
                  <a:rPr lang="zh-CN" altLang="en-US" sz="2000" b="1"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社区原生支持的集群管理系统，</a:t>
                </a:r>
                <a:r>
                  <a:rPr lang="en-US" altLang="zh-CN" sz="2000" b="1"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2014</a:t>
                </a:r>
                <a:r>
                  <a:rPr lang="zh-CN" altLang="en-US" sz="2000" b="1"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年正式发布，在</a:t>
                </a:r>
                <a:r>
                  <a:rPr lang="en-US" altLang="zh-CN" sz="2000" b="1"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1.12.0</a:t>
                </a:r>
                <a:r>
                  <a:rPr lang="zh-CN" altLang="en-US" sz="2000" b="1"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版本内置在</a:t>
                </a:r>
                <a:r>
                  <a:rPr lang="en-US" altLang="zh-CN" sz="2000" b="1"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docker engine</a:t>
                </a:r>
                <a:r>
                  <a:rPr lang="zh-CN" altLang="en-US" sz="2000" b="1"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中</a:t>
                </a:r>
                <a:endParaRPr lang="zh-CN" altLang="en-US" sz="2000" b="1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6260" y="7133"/>
              <a:ext cx="12658" cy="1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apache 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基金会项目，</a:t>
              </a: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07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年诞生，最初的设计为了高性能的计算负载，2014年8月的0.20.0版本中加入了对 Docker 的支持</a:t>
              </a:r>
              <a:endParaRPr lang="zh-CN" altLang="en-US" sz="2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_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7620"/>
            <a:ext cx="12193905" cy="687324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41300" y="303530"/>
            <a:ext cx="2798445" cy="902970"/>
          </a:xfrm>
        </p:spPr>
        <p:txBody>
          <a:bodyPr>
            <a:normAutofit/>
          </a:bodyPr>
          <a:p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架构对比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091600b25b496abwz2ljlz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145" y="461645"/>
            <a:ext cx="4790440" cy="3196590"/>
          </a:xfrm>
          <a:prstGeom prst="rect">
            <a:avLst/>
          </a:prstGeom>
        </p:spPr>
      </p:pic>
      <p:pic>
        <p:nvPicPr>
          <p:cNvPr id="6" name="图片 5" descr="091630czmkqaa0azqg0wk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655" y="3669030"/>
            <a:ext cx="4790440" cy="3196590"/>
          </a:xfrm>
          <a:prstGeom prst="rect">
            <a:avLst/>
          </a:prstGeom>
        </p:spPr>
      </p:pic>
      <p:pic>
        <p:nvPicPr>
          <p:cNvPr id="8" name="图片 7" descr="091458g8awuba7bs7zw8u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255" y="3669030"/>
            <a:ext cx="4878705" cy="31965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4390</Words>
  <Application>WPS 演示</Application>
  <PresentationFormat>宽屏</PresentationFormat>
  <Paragraphs>333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  <vt:lpstr>WHAT IS DOCKER?</vt:lpstr>
      <vt:lpstr> </vt:lpstr>
      <vt:lpstr>docker亮点</vt:lpstr>
      <vt:lpstr>镜像分层，内核共享</vt:lpstr>
      <vt:lpstr>虚拟机 VS 容器</vt:lpstr>
      <vt:lpstr>容器编排工具 </vt:lpstr>
      <vt:lpstr>三大流行的编排工具</vt:lpstr>
      <vt:lpstr>架构对比</vt:lpstr>
      <vt:lpstr>DOCKER SWARM亮点</vt:lpstr>
      <vt:lpstr>docker swarm 亮点</vt:lpstr>
      <vt:lpstr>docker swarm 亮点</vt:lpstr>
      <vt:lpstr>应用前后架构对比</vt:lpstr>
      <vt:lpstr>内网服务分布</vt:lpstr>
      <vt:lpstr>基于docker内网服务分布</vt:lpstr>
      <vt:lpstr>DOCKER 集群管理</vt:lpstr>
      <vt:lpstr>关键概念</vt:lpstr>
      <vt:lpstr>关键概念</vt:lpstr>
      <vt:lpstr>创建一个集群？</vt:lpstr>
      <vt:lpstr>创建集群</vt:lpstr>
      <vt:lpstr>集群通讯</vt:lpstr>
      <vt:lpstr>服务创建指令介绍</vt:lpstr>
      <vt:lpstr>JENKINS+DOCKER </vt:lpstr>
      <vt:lpstr>部署流程</vt:lpstr>
      <vt:lpstr>项目控制面板</vt:lpstr>
      <vt:lpstr>PowerPoint 演示文稿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daodao</dc:creator>
  <cp:lastModifiedBy>daodao</cp:lastModifiedBy>
  <cp:revision>33</cp:revision>
  <dcterms:created xsi:type="dcterms:W3CDTF">2015-05-05T08:02:00Z</dcterms:created>
  <dcterms:modified xsi:type="dcterms:W3CDTF">2017-01-20T04:51:44Z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