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79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/>
    <p:restoredTop sz="50000"/>
  </p:normalViewPr>
  <p:slideViewPr>
    <p:cSldViewPr snapToGrid="0" snapToObjects="1">
      <p:cViewPr varScale="1">
        <p:scale>
          <a:sx n="46" d="100"/>
          <a:sy n="46" d="100"/>
        </p:scale>
        <p:origin x="248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D2812-EFCA-6446-87C6-AFC845657DF6}" type="datetimeFigureOut">
              <a:rPr kumimoji="1" lang="zh-CN" altLang="en-US" smtClean="0"/>
              <a:t>16/3/29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1C450-3912-4246-863F-37F5238077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1C450-3912-4246-863F-37F5238077B7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ongovue.com/" TargetMode="External"/><Relationship Id="rId3" Type="http://schemas.openxmlformats.org/officeDocument/2006/relationships/hyperlink" Target="https://www.robomongo.org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haha@163.com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MongoDB</a:t>
            </a:r>
            <a:r>
              <a:rPr kumimoji="1" lang="zh-CN" altLang="en-US" dirty="0" smtClean="0"/>
              <a:t>分享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59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646663"/>
            <a:ext cx="6781800" cy="1371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62200"/>
            <a:ext cx="5791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08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348658"/>
            <a:ext cx="8042276" cy="595210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b="1" dirty="0" smtClean="0">
                <a:latin typeface="Times New Roman" charset="0"/>
                <a:ea typeface="宋体" charset="0"/>
              </a:rPr>
              <a:t>2</a:t>
            </a:r>
            <a:r>
              <a:rPr lang="zh-CN" altLang="en-US" sz="2800" b="1" dirty="0" smtClean="0">
                <a:latin typeface="Times New Roman" charset="0"/>
                <a:ea typeface="宋体" charset="0"/>
              </a:rPr>
              <a:t>、</a:t>
            </a:r>
            <a:r>
              <a:rPr lang="en-US" altLang="zh-CN" sz="2800" b="1" dirty="0" err="1">
                <a:latin typeface="Times New Roman" charset="0"/>
                <a:ea typeface="宋体" charset="0"/>
              </a:rPr>
              <a:t>MongoDB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 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数据类型</a:t>
            </a:r>
            <a:r>
              <a:rPr lang="zh-CN" altLang="en-US" dirty="0">
                <a:latin typeface="Times New Roman" charset="0"/>
                <a:ea typeface="宋体" charset="0"/>
              </a:rPr>
              <a:t> </a:t>
            </a:r>
          </a:p>
          <a:p>
            <a:r>
              <a:rPr lang="en-US" altLang="zh-CN" dirty="0" err="1" smtClean="0">
                <a:latin typeface="Times New Roman" charset="0"/>
                <a:ea typeface="宋体" charset="0"/>
              </a:rPr>
              <a:t>MongoDB</a:t>
            </a:r>
            <a:r>
              <a:rPr lang="zh-CN" altLang="en-US" dirty="0">
                <a:latin typeface="Times New Roman" charset="0"/>
                <a:ea typeface="宋体" charset="0"/>
              </a:rPr>
              <a:t>的文档使用</a:t>
            </a:r>
            <a:r>
              <a:rPr lang="en-US" altLang="zh-CN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BSON</a:t>
            </a:r>
            <a:r>
              <a:rPr lang="zh-CN" altLang="en-US" dirty="0">
                <a:latin typeface="Times New Roman" charset="0"/>
                <a:ea typeface="宋体" charset="0"/>
              </a:rPr>
              <a:t>（</a:t>
            </a:r>
            <a:r>
              <a:rPr lang="en-US" altLang="zh-CN" dirty="0">
                <a:latin typeface="Times New Roman" charset="0"/>
                <a:ea typeface="宋体" charset="0"/>
              </a:rPr>
              <a:t>Binary JSON</a:t>
            </a:r>
            <a:r>
              <a:rPr lang="zh-CN" altLang="en-US" dirty="0">
                <a:latin typeface="Times New Roman" charset="0"/>
                <a:ea typeface="宋体" charset="0"/>
              </a:rPr>
              <a:t>）来组织数据，</a:t>
            </a:r>
            <a:r>
              <a:rPr lang="en-US" altLang="zh-CN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BSON</a:t>
            </a:r>
            <a:r>
              <a:rPr lang="zh-CN" altLang="en-US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类似于</a:t>
            </a:r>
            <a:r>
              <a:rPr lang="en-US" altLang="zh-CN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JSON</a:t>
            </a:r>
            <a:r>
              <a:rPr lang="zh-CN" altLang="en-US" dirty="0">
                <a:latin typeface="Times New Roman" charset="0"/>
                <a:ea typeface="宋体" charset="0"/>
              </a:rPr>
              <a:t>，</a:t>
            </a:r>
            <a:r>
              <a:rPr lang="en-US" altLang="zh-CN" dirty="0">
                <a:latin typeface="Times New Roman" charset="0"/>
                <a:ea typeface="宋体" charset="0"/>
              </a:rPr>
              <a:t>JSON</a:t>
            </a:r>
            <a:r>
              <a:rPr lang="zh-CN" altLang="en-US" dirty="0">
                <a:latin typeface="Times New Roman" charset="0"/>
                <a:ea typeface="宋体" charset="0"/>
              </a:rPr>
              <a:t>只是一种简单的表示数据的方式，只包含了</a:t>
            </a:r>
            <a:r>
              <a:rPr lang="en-US" altLang="zh-CN" dirty="0">
                <a:latin typeface="Times New Roman" charset="0"/>
                <a:ea typeface="宋体" charset="0"/>
              </a:rPr>
              <a:t>6</a:t>
            </a:r>
            <a:r>
              <a:rPr lang="zh-CN" altLang="en-US" dirty="0">
                <a:latin typeface="Times New Roman" charset="0"/>
                <a:ea typeface="宋体" charset="0"/>
              </a:rPr>
              <a:t>种数据类型（</a:t>
            </a:r>
            <a:r>
              <a:rPr lang="en-US" altLang="zh-CN" dirty="0">
                <a:latin typeface="Times New Roman" charset="0"/>
                <a:ea typeface="宋体" charset="0"/>
              </a:rPr>
              <a:t>null</a:t>
            </a:r>
            <a:r>
              <a:rPr lang="zh-CN" altLang="en-US" dirty="0">
                <a:latin typeface="Times New Roman" charset="0"/>
                <a:ea typeface="宋体" charset="0"/>
              </a:rPr>
              <a:t>、布尔、数字、字符串、数组及对象），不能完全满足复杂业务的需要，因此，</a:t>
            </a:r>
            <a:r>
              <a:rPr lang="en-US" altLang="zh-CN" dirty="0">
                <a:latin typeface="Times New Roman" charset="0"/>
                <a:ea typeface="宋体" charset="0"/>
              </a:rPr>
              <a:t>BSON</a:t>
            </a:r>
            <a:r>
              <a:rPr lang="zh-CN" altLang="en-US" dirty="0">
                <a:latin typeface="Times New Roman" charset="0"/>
                <a:ea typeface="宋体" charset="0"/>
              </a:rPr>
              <a:t>还提供日期、</a:t>
            </a:r>
            <a:r>
              <a:rPr lang="en-US" altLang="zh-CN" dirty="0">
                <a:latin typeface="Times New Roman" charset="0"/>
                <a:ea typeface="宋体" charset="0"/>
              </a:rPr>
              <a:t>32</a:t>
            </a:r>
            <a:r>
              <a:rPr lang="zh-CN" altLang="en-US" dirty="0">
                <a:latin typeface="Times New Roman" charset="0"/>
                <a:ea typeface="宋体" charset="0"/>
              </a:rPr>
              <a:t>位数字、</a:t>
            </a:r>
            <a:r>
              <a:rPr lang="en-US" altLang="zh-CN" dirty="0">
                <a:latin typeface="Times New Roman" charset="0"/>
                <a:ea typeface="宋体" charset="0"/>
              </a:rPr>
              <a:t>64</a:t>
            </a:r>
            <a:r>
              <a:rPr lang="zh-CN" altLang="en-US" dirty="0">
                <a:latin typeface="Times New Roman" charset="0"/>
                <a:ea typeface="宋体" charset="0"/>
              </a:rPr>
              <a:t>位数字等类型。以下对</a:t>
            </a:r>
            <a:r>
              <a:rPr lang="en-US" altLang="zh-CN" dirty="0" err="1">
                <a:latin typeface="Times New Roman" charset="0"/>
                <a:ea typeface="宋体" charset="0"/>
              </a:rPr>
              <a:t>mongoDB</a:t>
            </a:r>
            <a:r>
              <a:rPr lang="zh-CN" altLang="en-US" dirty="0">
                <a:latin typeface="Times New Roman" charset="0"/>
                <a:ea typeface="宋体" charset="0"/>
              </a:rPr>
              <a:t>的数据类型进行简要说明：</a:t>
            </a:r>
            <a:r>
              <a:rPr lang="zh-CN" altLang="en-US" sz="2800" dirty="0">
                <a:latin typeface="Times New Roman" charset="0"/>
                <a:ea typeface="宋体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charset="0"/>
                <a:ea typeface="宋体" charset="0"/>
              </a:rPr>
              <a:t>1</a:t>
            </a:r>
            <a:r>
              <a:rPr lang="zh-CN" altLang="en-US" dirty="0" smtClean="0">
                <a:latin typeface="Times New Roman" charset="0"/>
                <a:ea typeface="宋体" charset="0"/>
              </a:rPr>
              <a:t>、</a:t>
            </a:r>
            <a:r>
              <a:rPr lang="en-US" altLang="zh-CN" b="1" dirty="0" smtClean="0">
                <a:latin typeface="Times New Roman" charset="0"/>
                <a:ea typeface="宋体" charset="0"/>
              </a:rPr>
              <a:t>null </a:t>
            </a:r>
            <a:endParaRPr lang="en-US" altLang="zh-CN" b="1" dirty="0">
              <a:latin typeface="Times New Roman" charset="0"/>
              <a:ea typeface="宋体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charset="0"/>
                <a:ea typeface="宋体" charset="0"/>
              </a:rPr>
              <a:t>null</a:t>
            </a:r>
            <a:r>
              <a:rPr lang="zh-CN" altLang="en-US" dirty="0">
                <a:latin typeface="Times New Roman" charset="0"/>
                <a:ea typeface="宋体" charset="0"/>
              </a:rPr>
              <a:t>类型用于表示空值或不存在的字段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charset="0"/>
                <a:ea typeface="宋体" charset="0"/>
              </a:rPr>
              <a:t>如：</a:t>
            </a:r>
            <a:r>
              <a:rPr lang="en-US" altLang="zh-CN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{</a:t>
            </a:r>
            <a:r>
              <a:rPr lang="en-US" altLang="zh-CN" dirty="0">
                <a:solidFill>
                  <a:srgbClr val="FF3300"/>
                </a:solidFill>
                <a:latin typeface="Arial" charset="0"/>
                <a:ea typeface="宋体" charset="0"/>
              </a:rPr>
              <a:t>“</a:t>
            </a:r>
            <a:r>
              <a:rPr lang="en-US" altLang="zh-CN" dirty="0" err="1">
                <a:solidFill>
                  <a:srgbClr val="FF3300"/>
                </a:solidFill>
                <a:latin typeface="Times New Roman" charset="0"/>
                <a:ea typeface="宋体" charset="0"/>
              </a:rPr>
              <a:t>one</a:t>
            </a:r>
            <a:r>
              <a:rPr lang="en-US" altLang="zh-CN" dirty="0" err="1">
                <a:solidFill>
                  <a:srgbClr val="FF3300"/>
                </a:solidFill>
                <a:latin typeface="Arial" charset="0"/>
                <a:ea typeface="宋体" charset="0"/>
              </a:rPr>
              <a:t>”</a:t>
            </a:r>
            <a:r>
              <a:rPr lang="en-US" altLang="zh-CN" dirty="0" err="1">
                <a:solidFill>
                  <a:srgbClr val="FF3300"/>
                </a:solidFill>
                <a:latin typeface="Times New Roman" charset="0"/>
                <a:ea typeface="宋体" charset="0"/>
              </a:rPr>
              <a:t>:null</a:t>
            </a:r>
            <a:r>
              <a:rPr lang="en-US" altLang="zh-CN" dirty="0" smtClean="0">
                <a:solidFill>
                  <a:srgbClr val="FF3300"/>
                </a:solidFill>
                <a:latin typeface="Times New Roman" charset="0"/>
                <a:ea typeface="宋体" charset="0"/>
              </a:rPr>
              <a:t>}</a:t>
            </a:r>
            <a:endParaRPr lang="en-US" altLang="zh-CN" dirty="0">
              <a:solidFill>
                <a:srgbClr val="FF3300"/>
              </a:solidFill>
              <a:latin typeface="Times New Roman" charset="0"/>
              <a:ea typeface="宋体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charset="0"/>
                <a:ea typeface="宋体" charset="0"/>
              </a:rPr>
              <a:t>2</a:t>
            </a:r>
            <a:r>
              <a:rPr lang="zh-CN" altLang="en-US" dirty="0" smtClean="0">
                <a:latin typeface="Times New Roman" charset="0"/>
                <a:ea typeface="宋体" charset="0"/>
              </a:rPr>
              <a:t>、</a:t>
            </a:r>
            <a:r>
              <a:rPr lang="zh-CN" altLang="en-US" b="1" dirty="0" smtClean="0">
                <a:latin typeface="Times New Roman" charset="0"/>
                <a:ea typeface="宋体" charset="0"/>
              </a:rPr>
              <a:t>布尔类型</a:t>
            </a:r>
            <a:r>
              <a:rPr lang="zh-CN" altLang="en-US" dirty="0">
                <a:latin typeface="Arial" charset="0"/>
                <a:ea typeface="宋体" charset="0"/>
              </a:rPr>
              <a:t> </a:t>
            </a:r>
            <a:endParaRPr lang="zh-CN" altLang="en-US" dirty="0">
              <a:latin typeface="Times New Roman" charset="0"/>
              <a:ea typeface="宋体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charset="0"/>
                <a:ea typeface="宋体" charset="0"/>
              </a:rPr>
              <a:t>布尔类型有两上值</a:t>
            </a:r>
            <a:r>
              <a:rPr lang="zh-CN" altLang="en-US" dirty="0" smtClean="0">
                <a:latin typeface="Times New Roman" charset="0"/>
                <a:ea typeface="宋体" charset="0"/>
              </a:rPr>
              <a:t>，</a:t>
            </a:r>
            <a:r>
              <a:rPr lang="en-US" altLang="zh-CN" dirty="0" smtClean="0">
                <a:latin typeface="Times New Roman" charset="0"/>
                <a:ea typeface="宋体" charset="0"/>
              </a:rPr>
              <a:t>true</a:t>
            </a:r>
            <a:r>
              <a:rPr lang="zh-CN" altLang="en-US" dirty="0" smtClean="0">
                <a:latin typeface="Times New Roman" charset="0"/>
                <a:ea typeface="宋体" charset="0"/>
              </a:rPr>
              <a:t>和</a:t>
            </a:r>
            <a:r>
              <a:rPr lang="en-US" altLang="zh-CN" dirty="0" smtClean="0">
                <a:latin typeface="Times New Roman" charset="0"/>
                <a:ea typeface="宋体" charset="0"/>
              </a:rPr>
              <a:t>false </a:t>
            </a:r>
            <a:endParaRPr lang="en-US" altLang="zh-CN" dirty="0">
              <a:latin typeface="Times New Roman" charset="0"/>
              <a:ea typeface="宋体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charset="0"/>
                <a:ea typeface="宋体" charset="0"/>
              </a:rPr>
              <a:t>如：</a:t>
            </a:r>
            <a:r>
              <a:rPr lang="en-US" altLang="zh-CN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{</a:t>
            </a:r>
            <a:r>
              <a:rPr lang="en-US" altLang="zh-CN" dirty="0">
                <a:solidFill>
                  <a:srgbClr val="FF3300"/>
                </a:solidFill>
                <a:latin typeface="Arial" charset="0"/>
                <a:ea typeface="宋体" charset="0"/>
              </a:rPr>
              <a:t>“</a:t>
            </a:r>
            <a:r>
              <a:rPr lang="en-US" altLang="zh-CN" dirty="0" err="1">
                <a:solidFill>
                  <a:srgbClr val="FF3300"/>
                </a:solidFill>
                <a:latin typeface="Times New Roman" charset="0"/>
                <a:ea typeface="宋体" charset="0"/>
              </a:rPr>
              <a:t>one</a:t>
            </a:r>
            <a:r>
              <a:rPr lang="en-US" altLang="zh-CN" dirty="0" err="1">
                <a:solidFill>
                  <a:srgbClr val="FF3300"/>
                </a:solidFill>
                <a:latin typeface="Arial" charset="0"/>
                <a:ea typeface="宋体" charset="0"/>
              </a:rPr>
              <a:t>”</a:t>
            </a:r>
            <a:r>
              <a:rPr lang="en-US" altLang="zh-CN" dirty="0" err="1">
                <a:solidFill>
                  <a:srgbClr val="FF3300"/>
                </a:solidFill>
                <a:latin typeface="Times New Roman" charset="0"/>
                <a:ea typeface="宋体" charset="0"/>
              </a:rPr>
              <a:t>:true</a:t>
            </a:r>
            <a:r>
              <a:rPr lang="en-US" altLang="zh-CN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439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435824"/>
            <a:ext cx="8042276" cy="550777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latin typeface="Times New Roman" charset="0"/>
                <a:ea typeface="宋体" charset="0"/>
              </a:rPr>
              <a:t>3</a:t>
            </a:r>
            <a:r>
              <a:rPr lang="zh-CN" altLang="en-US" dirty="0" smtClean="0">
                <a:latin typeface="Times New Roman" charset="0"/>
                <a:ea typeface="宋体" charset="0"/>
              </a:rPr>
              <a:t>、</a:t>
            </a:r>
            <a:r>
              <a:rPr lang="en-US" altLang="zh-CN" b="1" dirty="0" smtClean="0">
                <a:latin typeface="Times New Roman" charset="0"/>
                <a:ea typeface="宋体" charset="0"/>
              </a:rPr>
              <a:t>32</a:t>
            </a:r>
            <a:r>
              <a:rPr lang="zh-CN" altLang="en-US" b="1" dirty="0">
                <a:latin typeface="Times New Roman" charset="0"/>
                <a:ea typeface="宋体" charset="0"/>
              </a:rPr>
              <a:t>位</a:t>
            </a:r>
            <a:r>
              <a:rPr lang="zh-CN" altLang="en-US" b="1" dirty="0" smtClean="0">
                <a:latin typeface="Times New Roman" charset="0"/>
                <a:ea typeface="宋体" charset="0"/>
              </a:rPr>
              <a:t>整数</a:t>
            </a:r>
            <a:r>
              <a:rPr lang="zh-CN" altLang="en-US" dirty="0">
                <a:latin typeface="Arial" charset="0"/>
                <a:ea typeface="宋体" charset="0"/>
              </a:rPr>
              <a:t>  </a:t>
            </a:r>
            <a:r>
              <a:rPr lang="zh-CN" altLang="en-US" dirty="0">
                <a:latin typeface="Times New Roman" charset="0"/>
                <a:ea typeface="宋体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dirty="0" err="1">
                <a:latin typeface="Times New Roman" charset="0"/>
                <a:ea typeface="宋体" charset="0"/>
              </a:rPr>
              <a:t>mongoDB</a:t>
            </a:r>
            <a:r>
              <a:rPr lang="zh-CN" altLang="en-US" dirty="0">
                <a:latin typeface="Times New Roman" charset="0"/>
                <a:ea typeface="宋体" charset="0"/>
              </a:rPr>
              <a:t>的控制台使用</a:t>
            </a:r>
            <a:r>
              <a:rPr lang="en-US" altLang="zh-CN" dirty="0">
                <a:latin typeface="Times New Roman" charset="0"/>
                <a:ea typeface="宋体" charset="0"/>
              </a:rPr>
              <a:t>JS</a:t>
            </a:r>
            <a:r>
              <a:rPr lang="zh-CN" altLang="en-US" dirty="0">
                <a:latin typeface="Times New Roman" charset="0"/>
                <a:ea typeface="宋体" charset="0"/>
              </a:rPr>
              <a:t>引擎进行输入，而</a:t>
            </a:r>
            <a:r>
              <a:rPr lang="en-US" altLang="zh-CN" dirty="0">
                <a:latin typeface="Times New Roman" charset="0"/>
                <a:ea typeface="宋体" charset="0"/>
              </a:rPr>
              <a:t>JS</a:t>
            </a:r>
            <a:r>
              <a:rPr lang="zh-CN" altLang="en-US" dirty="0">
                <a:latin typeface="Times New Roman" charset="0"/>
                <a:ea typeface="宋体" charset="0"/>
              </a:rPr>
              <a:t>仅支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charset="0"/>
                <a:ea typeface="宋体" charset="0"/>
              </a:rPr>
              <a:t>持</a:t>
            </a:r>
            <a:r>
              <a:rPr lang="en-US" altLang="zh-CN" dirty="0">
                <a:latin typeface="Times New Roman" charset="0"/>
                <a:ea typeface="宋体" charset="0"/>
              </a:rPr>
              <a:t>64</a:t>
            </a:r>
            <a:r>
              <a:rPr lang="zh-CN" altLang="en-US" dirty="0">
                <a:latin typeface="Times New Roman" charset="0"/>
                <a:ea typeface="宋体" charset="0"/>
              </a:rPr>
              <a:t>位浮点数，所以</a:t>
            </a:r>
            <a:r>
              <a:rPr lang="en-US" altLang="zh-CN" dirty="0">
                <a:latin typeface="Times New Roman" charset="0"/>
                <a:ea typeface="宋体" charset="0"/>
              </a:rPr>
              <a:t>32</a:t>
            </a:r>
            <a:r>
              <a:rPr lang="zh-CN" altLang="en-US" dirty="0">
                <a:latin typeface="Times New Roman" charset="0"/>
                <a:ea typeface="宋体" charset="0"/>
              </a:rPr>
              <a:t>位整数将会被自动转义</a:t>
            </a:r>
            <a:r>
              <a:rPr lang="zh-CN" altLang="en-US" dirty="0" smtClean="0">
                <a:latin typeface="Times New Roman" charset="0"/>
                <a:ea typeface="宋体" charset="0"/>
              </a:rPr>
              <a:t>。</a:t>
            </a:r>
            <a:endParaRPr lang="zh-CN" altLang="en-US" dirty="0">
              <a:latin typeface="Times New Roman" charset="0"/>
              <a:ea typeface="宋体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Times New Roman" charset="0"/>
                <a:ea typeface="宋体" charset="0"/>
              </a:rPr>
              <a:t>4</a:t>
            </a:r>
            <a:r>
              <a:rPr lang="zh-CN" altLang="en-US" dirty="0" smtClean="0">
                <a:latin typeface="Times New Roman" charset="0"/>
                <a:ea typeface="宋体" charset="0"/>
              </a:rPr>
              <a:t>、</a:t>
            </a:r>
            <a:r>
              <a:rPr lang="en-US" altLang="zh-CN" b="1" dirty="0" smtClean="0">
                <a:latin typeface="Times New Roman" charset="0"/>
                <a:ea typeface="宋体" charset="0"/>
              </a:rPr>
              <a:t>64</a:t>
            </a:r>
            <a:r>
              <a:rPr lang="zh-CN" altLang="en-US" b="1" dirty="0">
                <a:latin typeface="Times New Roman" charset="0"/>
                <a:ea typeface="宋体" charset="0"/>
              </a:rPr>
              <a:t>位</a:t>
            </a:r>
            <a:r>
              <a:rPr lang="zh-CN" altLang="en-US" b="1" dirty="0" smtClean="0">
                <a:latin typeface="Times New Roman" charset="0"/>
                <a:ea typeface="宋体" charset="0"/>
              </a:rPr>
              <a:t>整数</a:t>
            </a:r>
            <a:endParaRPr lang="zh-CN" altLang="en-US" dirty="0">
              <a:latin typeface="Times New Roman" charset="0"/>
              <a:ea typeface="宋体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charset="0"/>
                <a:ea typeface="宋体" charset="0"/>
              </a:rPr>
              <a:t>64</a:t>
            </a:r>
            <a:r>
              <a:rPr lang="zh-CN" altLang="en-US" dirty="0">
                <a:latin typeface="Times New Roman" charset="0"/>
                <a:ea typeface="宋体" charset="0"/>
              </a:rPr>
              <a:t>位整数与</a:t>
            </a:r>
            <a:r>
              <a:rPr lang="en-US" altLang="zh-CN" dirty="0">
                <a:latin typeface="Times New Roman" charset="0"/>
                <a:ea typeface="宋体" charset="0"/>
              </a:rPr>
              <a:t>32</a:t>
            </a:r>
            <a:r>
              <a:rPr lang="zh-CN" altLang="en-US" dirty="0">
                <a:latin typeface="Times New Roman" charset="0"/>
                <a:ea typeface="宋体" charset="0"/>
              </a:rPr>
              <a:t>位整数一样，在</a:t>
            </a:r>
            <a:r>
              <a:rPr lang="en-US" altLang="zh-CN" dirty="0" err="1">
                <a:latin typeface="Times New Roman" charset="0"/>
                <a:ea typeface="宋体" charset="0"/>
              </a:rPr>
              <a:t>MongoDB</a:t>
            </a:r>
            <a:r>
              <a:rPr lang="zh-CN" altLang="en-US" dirty="0">
                <a:latin typeface="Times New Roman" charset="0"/>
                <a:ea typeface="宋体" charset="0"/>
              </a:rPr>
              <a:t>控制台使用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charset="0"/>
                <a:ea typeface="宋体" charset="0"/>
              </a:rPr>
              <a:t>时，会转义成</a:t>
            </a:r>
            <a:r>
              <a:rPr lang="en-US" altLang="zh-CN" dirty="0">
                <a:latin typeface="Times New Roman" charset="0"/>
                <a:ea typeface="宋体" charset="0"/>
              </a:rPr>
              <a:t>64</a:t>
            </a:r>
            <a:r>
              <a:rPr lang="zh-CN" altLang="en-US" dirty="0">
                <a:latin typeface="Times New Roman" charset="0"/>
                <a:ea typeface="宋体" charset="0"/>
              </a:rPr>
              <a:t>位浮点数。</a:t>
            </a:r>
          </a:p>
          <a:p>
            <a:r>
              <a:rPr lang="en-US" altLang="zh-CN" dirty="0" smtClean="0">
                <a:latin typeface="Times New Roman" charset="0"/>
                <a:ea typeface="宋体" charset="0"/>
              </a:rPr>
              <a:t>5</a:t>
            </a:r>
            <a:r>
              <a:rPr lang="zh-CN" altLang="en-US" dirty="0" smtClean="0">
                <a:latin typeface="Times New Roman" charset="0"/>
                <a:ea typeface="宋体" charset="0"/>
              </a:rPr>
              <a:t>、</a:t>
            </a:r>
            <a:r>
              <a:rPr lang="en-US" altLang="zh-CN" b="1" dirty="0" smtClean="0">
                <a:latin typeface="Times New Roman" charset="0"/>
                <a:ea typeface="宋体" charset="0"/>
              </a:rPr>
              <a:t>64</a:t>
            </a:r>
            <a:r>
              <a:rPr lang="zh-CN" altLang="en-US" b="1" dirty="0">
                <a:latin typeface="Times New Roman" charset="0"/>
                <a:ea typeface="宋体" charset="0"/>
              </a:rPr>
              <a:t>位浮点数</a:t>
            </a:r>
            <a:r>
              <a:rPr lang="zh-CN" altLang="en-US" dirty="0">
                <a:latin typeface="Arial" charset="0"/>
                <a:ea typeface="宋体" charset="0"/>
              </a:rPr>
              <a:t>  </a:t>
            </a:r>
            <a:r>
              <a:rPr lang="zh-CN" altLang="en-US" dirty="0">
                <a:latin typeface="Times New Roman" charset="0"/>
                <a:ea typeface="宋体" charset="0"/>
              </a:rPr>
              <a:t> </a:t>
            </a:r>
          </a:p>
          <a:p>
            <a:r>
              <a:rPr lang="en-US" altLang="zh-CN" dirty="0" err="1">
                <a:latin typeface="Times New Roman" charset="0"/>
                <a:ea typeface="宋体" charset="0"/>
              </a:rPr>
              <a:t>MongoDB</a:t>
            </a:r>
            <a:r>
              <a:rPr lang="zh-CN" altLang="en-US" dirty="0">
                <a:latin typeface="Times New Roman" charset="0"/>
                <a:ea typeface="宋体" charset="0"/>
              </a:rPr>
              <a:t>控制台数字的默认类型。</a:t>
            </a:r>
          </a:p>
          <a:p>
            <a:r>
              <a:rPr lang="zh-CN" altLang="en-US" dirty="0">
                <a:latin typeface="Times New Roman" charset="0"/>
                <a:ea typeface="宋体" charset="0"/>
              </a:rPr>
              <a:t>如：</a:t>
            </a:r>
            <a:r>
              <a:rPr lang="en-US" altLang="zh-CN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{</a:t>
            </a:r>
            <a:r>
              <a:rPr lang="en-US" altLang="zh-CN" dirty="0">
                <a:solidFill>
                  <a:srgbClr val="FF3300"/>
                </a:solidFill>
                <a:latin typeface="Arial" charset="0"/>
                <a:ea typeface="宋体" charset="0"/>
              </a:rPr>
              <a:t>“</a:t>
            </a:r>
            <a:r>
              <a:rPr lang="en-US" altLang="zh-CN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one</a:t>
            </a:r>
            <a:r>
              <a:rPr lang="en-US" altLang="zh-CN" dirty="0">
                <a:solidFill>
                  <a:srgbClr val="FF3300"/>
                </a:solidFill>
                <a:latin typeface="Arial" charset="0"/>
                <a:ea typeface="宋体" charset="0"/>
              </a:rPr>
              <a:t>”</a:t>
            </a:r>
            <a:r>
              <a:rPr lang="en-US" altLang="zh-CN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:2.02}</a:t>
            </a:r>
            <a:r>
              <a:rPr lang="en-US" altLang="zh-CN" dirty="0">
                <a:solidFill>
                  <a:srgbClr val="FF3300"/>
                </a:solidFill>
                <a:latin typeface="Arial" charset="0"/>
                <a:ea typeface="宋体" charset="0"/>
              </a:rPr>
              <a:t> </a:t>
            </a:r>
            <a:r>
              <a:rPr lang="en-US" altLang="zh-CN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{</a:t>
            </a:r>
            <a:r>
              <a:rPr lang="en-US" altLang="zh-CN" dirty="0">
                <a:solidFill>
                  <a:srgbClr val="FF3300"/>
                </a:solidFill>
                <a:latin typeface="Arial" charset="0"/>
                <a:ea typeface="宋体" charset="0"/>
              </a:rPr>
              <a:t>“</a:t>
            </a:r>
            <a:r>
              <a:rPr lang="en-US" altLang="zh-CN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one</a:t>
            </a:r>
            <a:r>
              <a:rPr lang="en-US" altLang="zh-CN" dirty="0">
                <a:solidFill>
                  <a:srgbClr val="FF3300"/>
                </a:solidFill>
                <a:latin typeface="Arial" charset="0"/>
                <a:ea typeface="宋体" charset="0"/>
              </a:rPr>
              <a:t>”</a:t>
            </a:r>
            <a:r>
              <a:rPr lang="en-US" altLang="zh-CN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:10</a:t>
            </a:r>
            <a:r>
              <a:rPr lang="en-US" altLang="zh-CN" dirty="0" smtClean="0">
                <a:solidFill>
                  <a:srgbClr val="FF3300"/>
                </a:solidFill>
                <a:latin typeface="Times New Roman" charset="0"/>
                <a:ea typeface="宋体" charset="0"/>
              </a:rPr>
              <a:t>}</a:t>
            </a:r>
            <a:endParaRPr lang="en-US" altLang="zh-CN" dirty="0">
              <a:solidFill>
                <a:srgbClr val="FF3300"/>
              </a:solidFill>
              <a:latin typeface="Times New Roman" charset="0"/>
              <a:ea typeface="宋体" charset="0"/>
            </a:endParaRPr>
          </a:p>
          <a:p>
            <a:r>
              <a:rPr lang="en-US" altLang="zh-CN" dirty="0">
                <a:latin typeface="Times New Roman" charset="0"/>
                <a:ea typeface="宋体" charset="0"/>
              </a:rPr>
              <a:t>6</a:t>
            </a:r>
            <a:r>
              <a:rPr lang="zh-CN" altLang="en-US" dirty="0">
                <a:latin typeface="Times New Roman" charset="0"/>
                <a:ea typeface="宋体" charset="0"/>
              </a:rPr>
              <a:t>、</a:t>
            </a:r>
            <a:r>
              <a:rPr lang="zh-CN" altLang="en-US" b="1" dirty="0">
                <a:latin typeface="Times New Roman" charset="0"/>
                <a:ea typeface="宋体" charset="0"/>
              </a:rPr>
              <a:t>字符串</a:t>
            </a:r>
            <a:r>
              <a:rPr lang="zh-CN" altLang="en-US" dirty="0">
                <a:latin typeface="Times New Roman" charset="0"/>
                <a:ea typeface="宋体" charset="0"/>
              </a:rPr>
              <a:t> </a:t>
            </a:r>
          </a:p>
          <a:p>
            <a:r>
              <a:rPr lang="en-US" altLang="zh-CN" dirty="0">
                <a:latin typeface="Times New Roman" charset="0"/>
                <a:ea typeface="宋体" charset="0"/>
              </a:rPr>
              <a:t>UTF-8</a:t>
            </a:r>
            <a:r>
              <a:rPr lang="zh-CN" altLang="en-US" dirty="0">
                <a:latin typeface="Times New Roman" charset="0"/>
                <a:ea typeface="宋体" charset="0"/>
              </a:rPr>
              <a:t>字符串都可以表示为字符串类型的数据。</a:t>
            </a:r>
          </a:p>
          <a:p>
            <a:r>
              <a:rPr lang="zh-CN" altLang="en-US" dirty="0">
                <a:latin typeface="Times New Roman" charset="0"/>
                <a:ea typeface="宋体" charset="0"/>
              </a:rPr>
              <a:t>如：</a:t>
            </a:r>
            <a:r>
              <a:rPr lang="en-US" altLang="zh-CN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{</a:t>
            </a:r>
            <a:r>
              <a:rPr lang="en-US" altLang="zh-CN" dirty="0">
                <a:solidFill>
                  <a:srgbClr val="FF3300"/>
                </a:solidFill>
                <a:latin typeface="Arial" charset="0"/>
                <a:ea typeface="宋体" charset="0"/>
              </a:rPr>
              <a:t>“</a:t>
            </a:r>
            <a:r>
              <a:rPr lang="en-US" altLang="zh-CN" dirty="0" err="1">
                <a:solidFill>
                  <a:srgbClr val="FF3300"/>
                </a:solidFill>
                <a:latin typeface="Times New Roman" charset="0"/>
                <a:ea typeface="宋体" charset="0"/>
              </a:rPr>
              <a:t>one</a:t>
            </a:r>
            <a:r>
              <a:rPr lang="en-US" altLang="zh-CN" dirty="0" err="1">
                <a:solidFill>
                  <a:srgbClr val="FF3300"/>
                </a:solidFill>
                <a:latin typeface="Arial" charset="0"/>
                <a:ea typeface="宋体" charset="0"/>
              </a:rPr>
              <a:t>”</a:t>
            </a:r>
            <a:r>
              <a:rPr lang="en-US" altLang="zh-CN" dirty="0" err="1">
                <a:solidFill>
                  <a:srgbClr val="FF3300"/>
                </a:solidFill>
                <a:latin typeface="Times New Roman" charset="0"/>
                <a:ea typeface="宋体" charset="0"/>
              </a:rPr>
              <a:t>:</a:t>
            </a:r>
            <a:r>
              <a:rPr lang="en-US" altLang="zh-CN" dirty="0" err="1">
                <a:solidFill>
                  <a:srgbClr val="FF3300"/>
                </a:solidFill>
                <a:latin typeface="Arial" charset="0"/>
                <a:ea typeface="宋体" charset="0"/>
              </a:rPr>
              <a:t>”</a:t>
            </a:r>
            <a:r>
              <a:rPr lang="en-US" altLang="zh-CN" dirty="0" err="1">
                <a:solidFill>
                  <a:srgbClr val="FF3300"/>
                </a:solidFill>
                <a:latin typeface="Times New Roman" charset="0"/>
                <a:ea typeface="宋体" charset="0"/>
              </a:rPr>
              <a:t>Hello</a:t>
            </a:r>
            <a:r>
              <a:rPr lang="en-US" altLang="zh-CN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 World</a:t>
            </a:r>
            <a:r>
              <a:rPr lang="en-US" altLang="zh-CN" dirty="0">
                <a:solidFill>
                  <a:srgbClr val="FF3300"/>
                </a:solidFill>
                <a:latin typeface="Arial" charset="0"/>
                <a:ea typeface="宋体" charset="0"/>
              </a:rPr>
              <a:t>”</a:t>
            </a:r>
            <a:r>
              <a:rPr lang="en-US" altLang="zh-CN" dirty="0" smtClean="0">
                <a:solidFill>
                  <a:srgbClr val="FF3300"/>
                </a:solidFill>
                <a:latin typeface="Times New Roman" charset="0"/>
                <a:ea typeface="宋体" charset="0"/>
              </a:rPr>
              <a:t>}</a:t>
            </a:r>
            <a:endParaRPr lang="zh-CN" altLang="en-US" dirty="0">
              <a:latin typeface="Times New Roman" charset="0"/>
              <a:ea typeface="宋体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022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435824"/>
            <a:ext cx="8042276" cy="550777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CN" b="1" dirty="0">
                <a:latin typeface="Times New Roman" charset="0"/>
                <a:ea typeface="宋体" charset="0"/>
              </a:rPr>
              <a:t>7</a:t>
            </a:r>
            <a:r>
              <a:rPr lang="zh-CN" altLang="en-US" b="1" dirty="0" smtClean="0">
                <a:latin typeface="Times New Roman" charset="0"/>
                <a:ea typeface="宋体" charset="0"/>
              </a:rPr>
              <a:t>、</a:t>
            </a:r>
            <a:r>
              <a:rPr lang="en-US" altLang="zh-CN" b="1" dirty="0" err="1" smtClean="0">
                <a:latin typeface="Times New Roman" charset="0"/>
                <a:ea typeface="宋体" charset="0"/>
              </a:rPr>
              <a:t>ObjectId</a:t>
            </a:r>
            <a:r>
              <a:rPr lang="en-US" altLang="zh-CN" b="1" dirty="0" smtClean="0">
                <a:latin typeface="Times New Roman" charset="0"/>
                <a:ea typeface="宋体" charset="0"/>
              </a:rPr>
              <a:t> </a:t>
            </a:r>
            <a:r>
              <a:rPr lang="zh-CN" altLang="en-US" b="1" dirty="0">
                <a:latin typeface="Times New Roman" charset="0"/>
                <a:ea typeface="宋体" charset="0"/>
              </a:rPr>
              <a:t>类型</a:t>
            </a:r>
          </a:p>
          <a:p>
            <a:pPr>
              <a:lnSpc>
                <a:spcPct val="80000"/>
              </a:lnSpc>
            </a:pPr>
            <a:r>
              <a:rPr lang="zh-CN" altLang="en-US" dirty="0">
                <a:latin typeface="Times New Roman" charset="0"/>
                <a:ea typeface="宋体" charset="0"/>
              </a:rPr>
              <a:t>对象</a:t>
            </a:r>
            <a:r>
              <a:rPr lang="en-US" altLang="zh-CN" dirty="0">
                <a:latin typeface="Times New Roman" charset="0"/>
                <a:ea typeface="宋体" charset="0"/>
              </a:rPr>
              <a:t>id</a:t>
            </a:r>
            <a:r>
              <a:rPr lang="zh-CN" altLang="en-US" dirty="0">
                <a:latin typeface="Times New Roman" charset="0"/>
                <a:ea typeface="宋体" charset="0"/>
              </a:rPr>
              <a:t>是文档中唯一的</a:t>
            </a:r>
            <a:r>
              <a:rPr lang="en-US" altLang="zh-CN" dirty="0">
                <a:latin typeface="Times New Roman" charset="0"/>
                <a:ea typeface="宋体" charset="0"/>
              </a:rPr>
              <a:t>12</a:t>
            </a:r>
            <a:r>
              <a:rPr lang="zh-CN" altLang="en-US" dirty="0">
                <a:latin typeface="Times New Roman" charset="0"/>
                <a:ea typeface="宋体" charset="0"/>
              </a:rPr>
              <a:t>位的</a:t>
            </a:r>
            <a:r>
              <a:rPr lang="en-US" altLang="zh-CN" dirty="0">
                <a:latin typeface="Times New Roman" charset="0"/>
                <a:ea typeface="宋体" charset="0"/>
              </a:rPr>
              <a:t>ID</a:t>
            </a:r>
            <a:r>
              <a:rPr lang="en-US" altLang="zh-CN" dirty="0">
                <a:latin typeface="Arial" charset="0"/>
                <a:ea typeface="宋体" charset="0"/>
              </a:rPr>
              <a:t> </a:t>
            </a:r>
            <a:r>
              <a:rPr lang="en-US" altLang="zh-CN" dirty="0">
                <a:latin typeface="Times New Roman" charset="0"/>
                <a:ea typeface="宋体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Times New Roman" charset="0"/>
                <a:ea typeface="宋体" charset="0"/>
              </a:rPr>
              <a:t>0|1|2|3|4|5|6|7|8|9|10|11 </a:t>
            </a:r>
          </a:p>
          <a:p>
            <a:pPr>
              <a:lnSpc>
                <a:spcPct val="80000"/>
              </a:lnSpc>
            </a:pPr>
            <a:r>
              <a:rPr lang="zh-CN" altLang="en-US" dirty="0">
                <a:latin typeface="Times New Roman" charset="0"/>
                <a:ea typeface="宋体" charset="0"/>
              </a:rPr>
              <a:t>时间戳</a:t>
            </a:r>
            <a:r>
              <a:rPr lang="zh-CN" altLang="en-US" dirty="0">
                <a:latin typeface="Arial" charset="0"/>
                <a:ea typeface="宋体" charset="0"/>
              </a:rPr>
              <a:t>   </a:t>
            </a:r>
            <a:r>
              <a:rPr lang="en-US" altLang="zh-CN" dirty="0">
                <a:latin typeface="Times New Roman" charset="0"/>
                <a:ea typeface="宋体" charset="0"/>
              </a:rPr>
              <a:t>|</a:t>
            </a:r>
            <a:r>
              <a:rPr lang="zh-CN" altLang="en-US" dirty="0">
                <a:latin typeface="Times New Roman" charset="0"/>
                <a:ea typeface="宋体" charset="0"/>
              </a:rPr>
              <a:t>机器</a:t>
            </a:r>
            <a:r>
              <a:rPr lang="zh-CN" altLang="en-US" dirty="0">
                <a:latin typeface="Arial" charset="0"/>
                <a:ea typeface="宋体" charset="0"/>
              </a:rPr>
              <a:t>  </a:t>
            </a:r>
            <a:r>
              <a:rPr lang="en-US" altLang="zh-CN" dirty="0">
                <a:latin typeface="Times New Roman" charset="0"/>
                <a:ea typeface="宋体" charset="0"/>
              </a:rPr>
              <a:t>| PID |</a:t>
            </a:r>
            <a:r>
              <a:rPr lang="en-US" altLang="zh-CN" dirty="0">
                <a:latin typeface="Arial" charset="0"/>
                <a:ea typeface="宋体" charset="0"/>
              </a:rPr>
              <a:t> </a:t>
            </a:r>
            <a:r>
              <a:rPr lang="zh-CN" altLang="en-US" dirty="0">
                <a:latin typeface="Times New Roman" charset="0"/>
                <a:ea typeface="宋体" charset="0"/>
              </a:rPr>
              <a:t>计数器</a:t>
            </a:r>
            <a:r>
              <a:rPr lang="zh-CN" altLang="en-US" dirty="0">
                <a:latin typeface="Arial" charset="0"/>
                <a:ea typeface="宋体" charset="0"/>
              </a:rPr>
              <a:t>   </a:t>
            </a:r>
            <a:r>
              <a:rPr lang="zh-CN" altLang="en-US" dirty="0">
                <a:latin typeface="Times New Roman" charset="0"/>
                <a:ea typeface="宋体" charset="0"/>
              </a:rPr>
              <a:t> </a:t>
            </a:r>
            <a:r>
              <a:rPr lang="zh-CN" altLang="en-US" dirty="0">
                <a:latin typeface="Arial" charset="0"/>
                <a:ea typeface="宋体" charset="0"/>
              </a:rPr>
              <a:t> </a:t>
            </a:r>
            <a:endParaRPr lang="zh-CN" altLang="en-US" dirty="0">
              <a:latin typeface="Times New Roman" charset="0"/>
              <a:ea typeface="宋体" charset="0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latin typeface="Times New Roman" charset="0"/>
                <a:ea typeface="宋体" charset="0"/>
              </a:rPr>
              <a:t>如：</a:t>
            </a:r>
            <a:r>
              <a:rPr lang="en-US" altLang="zh-CN" dirty="0" err="1">
                <a:solidFill>
                  <a:srgbClr val="FF3300"/>
                </a:solidFill>
                <a:latin typeface="Times New Roman" charset="0"/>
                <a:ea typeface="宋体" charset="0"/>
              </a:rPr>
              <a:t>ObjectId</a:t>
            </a:r>
            <a:r>
              <a:rPr lang="en-US" altLang="zh-CN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("</a:t>
            </a:r>
            <a:r>
              <a:rPr lang="en-US" altLang="zh-CN" dirty="0" smtClean="0">
                <a:solidFill>
                  <a:srgbClr val="FF3300"/>
                </a:solidFill>
                <a:latin typeface="Times New Roman" charset="0"/>
                <a:ea typeface="宋体" charset="0"/>
              </a:rPr>
              <a:t>4eae239f63520362e051e7fd")</a:t>
            </a:r>
          </a:p>
          <a:p>
            <a:pPr marL="0" indent="0">
              <a:lnSpc>
                <a:spcPct val="80000"/>
              </a:lnSpc>
              <a:buNone/>
            </a:pPr>
            <a:endParaRPr lang="zh-CN" altLang="en-US" dirty="0" smtClean="0">
              <a:solidFill>
                <a:srgbClr val="FF3300"/>
              </a:solidFill>
              <a:latin typeface="Times New Roman" charset="0"/>
              <a:ea typeface="宋体" charset="0"/>
            </a:endParaRPr>
          </a:p>
          <a:p>
            <a:pPr>
              <a:lnSpc>
                <a:spcPct val="80000"/>
              </a:lnSpc>
            </a:pPr>
            <a:r>
              <a:rPr lang="zh-CN" altLang="zh-CN" b="1" dirty="0">
                <a:latin typeface="Times New Roman" charset="0"/>
                <a:ea typeface="宋体" charset="0"/>
              </a:rPr>
              <a:t>8</a:t>
            </a:r>
            <a:r>
              <a:rPr lang="zh-CN" altLang="en-US" b="1" dirty="0" smtClean="0">
                <a:latin typeface="Times New Roman" charset="0"/>
                <a:ea typeface="宋体" charset="0"/>
              </a:rPr>
              <a:t>、日期 </a:t>
            </a:r>
            <a:endParaRPr lang="zh-CN" altLang="en-US" b="1" dirty="0">
              <a:latin typeface="Times New Roman" charset="0"/>
              <a:ea typeface="宋体" charset="0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latin typeface="Times New Roman" charset="0"/>
                <a:ea typeface="宋体" charset="0"/>
              </a:rPr>
              <a:t>注意：使用的时候要加上</a:t>
            </a:r>
            <a:r>
              <a:rPr lang="en-US" altLang="zh-CN" dirty="0">
                <a:latin typeface="Times New Roman" charset="0"/>
                <a:ea typeface="宋体" charset="0"/>
              </a:rPr>
              <a:t>new </a:t>
            </a:r>
            <a:endParaRPr lang="zh-CN" altLang="en-US" dirty="0">
              <a:latin typeface="Times New Roman" charset="0"/>
              <a:ea typeface="宋体" charset="0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latin typeface="Times New Roman" charset="0"/>
                <a:ea typeface="宋体" charset="0"/>
              </a:rPr>
              <a:t>如：</a:t>
            </a:r>
            <a:r>
              <a:rPr lang="en-US" altLang="zh-CN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{</a:t>
            </a:r>
            <a:r>
              <a:rPr lang="en-US" altLang="zh-CN" dirty="0">
                <a:solidFill>
                  <a:srgbClr val="FF3300"/>
                </a:solidFill>
                <a:latin typeface="Arial" charset="0"/>
                <a:ea typeface="宋体" charset="0"/>
              </a:rPr>
              <a:t>“</a:t>
            </a:r>
            <a:r>
              <a:rPr lang="en-US" altLang="zh-CN" dirty="0" err="1">
                <a:solidFill>
                  <a:srgbClr val="FF3300"/>
                </a:solidFill>
                <a:latin typeface="Times New Roman" charset="0"/>
                <a:ea typeface="宋体" charset="0"/>
              </a:rPr>
              <a:t>one</a:t>
            </a:r>
            <a:r>
              <a:rPr lang="en-US" altLang="zh-CN" dirty="0" err="1">
                <a:solidFill>
                  <a:srgbClr val="FF3300"/>
                </a:solidFill>
                <a:latin typeface="Arial" charset="0"/>
                <a:ea typeface="宋体" charset="0"/>
              </a:rPr>
              <a:t>”</a:t>
            </a:r>
            <a:r>
              <a:rPr lang="en-US" altLang="zh-CN" dirty="0" err="1">
                <a:solidFill>
                  <a:srgbClr val="FF3300"/>
                </a:solidFill>
                <a:latin typeface="Times New Roman" charset="0"/>
                <a:ea typeface="宋体" charset="0"/>
              </a:rPr>
              <a:t>:new</a:t>
            </a:r>
            <a:r>
              <a:rPr lang="en-US" altLang="zh-CN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 Date()}</a:t>
            </a:r>
            <a:r>
              <a:rPr lang="en-US" altLang="zh-CN" dirty="0">
                <a:solidFill>
                  <a:srgbClr val="FF3300"/>
                </a:solidFill>
                <a:latin typeface="Arial" charset="0"/>
                <a:ea typeface="宋体" charset="0"/>
              </a:rPr>
              <a:t> </a:t>
            </a:r>
            <a:endParaRPr lang="en-US" altLang="zh-CN" dirty="0">
              <a:solidFill>
                <a:srgbClr val="FF3300"/>
              </a:solidFill>
              <a:latin typeface="Times New Roman" charset="0"/>
              <a:ea typeface="宋体" charset="0"/>
            </a:endParaRPr>
          </a:p>
          <a:p>
            <a:pPr>
              <a:lnSpc>
                <a:spcPct val="80000"/>
              </a:lnSpc>
            </a:pPr>
            <a:endParaRPr lang="en-US" altLang="zh-CN" dirty="0">
              <a:solidFill>
                <a:srgbClr val="FF3300"/>
              </a:solidFill>
              <a:latin typeface="Times New Roman" charset="0"/>
              <a:ea typeface="宋体" charset="0"/>
            </a:endParaRPr>
          </a:p>
          <a:p>
            <a:pPr>
              <a:lnSpc>
                <a:spcPct val="80000"/>
              </a:lnSpc>
            </a:pPr>
            <a:r>
              <a:rPr lang="zh-CN" altLang="zh-CN" dirty="0">
                <a:latin typeface="Times New Roman" charset="0"/>
                <a:ea typeface="宋体" charset="0"/>
              </a:rPr>
              <a:t>9</a:t>
            </a:r>
            <a:r>
              <a:rPr lang="zh-CN" altLang="en-US" dirty="0" smtClean="0">
                <a:latin typeface="Times New Roman" charset="0"/>
                <a:ea typeface="宋体" charset="0"/>
              </a:rPr>
              <a:t>、</a:t>
            </a:r>
            <a:r>
              <a:rPr lang="zh-CN" altLang="en-US" b="1" dirty="0">
                <a:latin typeface="Times New Roman" charset="0"/>
                <a:ea typeface="宋体" charset="0"/>
              </a:rPr>
              <a:t>正则表达式</a:t>
            </a:r>
            <a:r>
              <a:rPr lang="zh-CN" altLang="en-US" dirty="0">
                <a:latin typeface="Arial" charset="0"/>
                <a:ea typeface="宋体" charset="0"/>
              </a:rPr>
              <a:t>  </a:t>
            </a:r>
            <a:r>
              <a:rPr lang="zh-CN" altLang="en-US" dirty="0">
                <a:latin typeface="Times New Roman" charset="0"/>
                <a:ea typeface="宋体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zh-CN" altLang="en-US" dirty="0">
                <a:latin typeface="Times New Roman" charset="0"/>
                <a:ea typeface="宋体" charset="0"/>
              </a:rPr>
              <a:t>文档键值可以包含正则表达式，其正则表达式采用</a:t>
            </a:r>
            <a:r>
              <a:rPr lang="en-US" altLang="zh-CN" dirty="0">
                <a:latin typeface="Times New Roman" charset="0"/>
                <a:ea typeface="宋体" charset="0"/>
              </a:rPr>
              <a:t>JS</a:t>
            </a:r>
            <a:r>
              <a:rPr lang="zh-CN" altLang="en-US" dirty="0">
                <a:latin typeface="Times New Roman" charset="0"/>
                <a:ea typeface="宋体" charset="0"/>
              </a:rPr>
              <a:t>语法来表示。</a:t>
            </a:r>
          </a:p>
          <a:p>
            <a:pPr>
              <a:lnSpc>
                <a:spcPct val="80000"/>
              </a:lnSpc>
            </a:pPr>
            <a:r>
              <a:rPr lang="zh-CN" altLang="en-US" dirty="0">
                <a:latin typeface="Times New Roman" charset="0"/>
                <a:ea typeface="宋体" charset="0"/>
              </a:rPr>
              <a:t>如</a:t>
            </a:r>
            <a:r>
              <a:rPr lang="zh-CN" altLang="en-US" dirty="0">
                <a:solidFill>
                  <a:schemeClr val="tx1"/>
                </a:solidFill>
                <a:latin typeface="Times New Roman" charset="0"/>
                <a:ea typeface="宋体" charset="0"/>
              </a:rPr>
              <a:t>：</a:t>
            </a:r>
            <a:r>
              <a:rPr lang="en-US" altLang="zh-CN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{</a:t>
            </a:r>
            <a:r>
              <a:rPr lang="en-US" altLang="zh-CN" dirty="0">
                <a:solidFill>
                  <a:srgbClr val="FF3300"/>
                </a:solidFill>
                <a:latin typeface="Arial" charset="0"/>
                <a:ea typeface="宋体" charset="0"/>
              </a:rPr>
              <a:t>“</a:t>
            </a:r>
            <a:r>
              <a:rPr lang="en-US" altLang="zh-CN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one</a:t>
            </a:r>
            <a:r>
              <a:rPr lang="en-US" altLang="zh-CN" dirty="0">
                <a:solidFill>
                  <a:srgbClr val="FF3300"/>
                </a:solidFill>
                <a:latin typeface="Arial" charset="0"/>
                <a:ea typeface="宋体" charset="0"/>
              </a:rPr>
              <a:t>”</a:t>
            </a:r>
            <a:r>
              <a:rPr lang="en-US" altLang="zh-CN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:/ho/</a:t>
            </a:r>
            <a:r>
              <a:rPr lang="en-US" altLang="zh-CN" dirty="0" err="1">
                <a:solidFill>
                  <a:srgbClr val="FF3300"/>
                </a:solidFill>
                <a:latin typeface="Times New Roman" charset="0"/>
                <a:ea typeface="宋体" charset="0"/>
              </a:rPr>
              <a:t>i</a:t>
            </a:r>
            <a:r>
              <a:rPr lang="en-US" altLang="zh-CN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}</a:t>
            </a:r>
            <a:endParaRPr lang="zh-CN" altLang="en-US" dirty="0">
              <a:solidFill>
                <a:srgbClr val="FF3300"/>
              </a:solidFill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16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435824"/>
            <a:ext cx="8042276" cy="550777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latin typeface="Times New Roman" charset="0"/>
                <a:ea typeface="宋体" charset="0"/>
              </a:rPr>
              <a:t>1</a:t>
            </a:r>
            <a:r>
              <a:rPr lang="en-US" altLang="zh-CN" dirty="0">
                <a:latin typeface="Times New Roman" charset="0"/>
                <a:ea typeface="宋体" charset="0"/>
              </a:rPr>
              <a:t>0</a:t>
            </a:r>
            <a:r>
              <a:rPr lang="zh-CN" altLang="en-US" dirty="0" smtClean="0">
                <a:latin typeface="Times New Roman" charset="0"/>
                <a:ea typeface="宋体" charset="0"/>
              </a:rPr>
              <a:t>、</a:t>
            </a:r>
            <a:r>
              <a:rPr lang="zh-CN" altLang="en-US" b="1" dirty="0">
                <a:latin typeface="Times New Roman" charset="0"/>
                <a:ea typeface="宋体" charset="0"/>
              </a:rPr>
              <a:t>代码</a:t>
            </a:r>
            <a:r>
              <a:rPr lang="zh-CN" altLang="en-US" dirty="0">
                <a:latin typeface="Arial" charset="0"/>
                <a:ea typeface="宋体" charset="0"/>
              </a:rPr>
              <a:t> </a:t>
            </a:r>
            <a:endParaRPr lang="zh-CN" altLang="en-US" dirty="0">
              <a:latin typeface="Times New Roman" charset="0"/>
              <a:ea typeface="宋体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charset="0"/>
                <a:ea typeface="宋体" charset="0"/>
              </a:rPr>
              <a:t>文档中可以包含</a:t>
            </a:r>
            <a:r>
              <a:rPr lang="en-US" altLang="zh-CN" dirty="0">
                <a:latin typeface="Times New Roman" charset="0"/>
                <a:ea typeface="宋体" charset="0"/>
              </a:rPr>
              <a:t>JS</a:t>
            </a:r>
            <a:r>
              <a:rPr lang="zh-CN" altLang="en-US" dirty="0">
                <a:latin typeface="Times New Roman" charset="0"/>
                <a:ea typeface="宋体" charset="0"/>
              </a:rPr>
              <a:t>代码</a:t>
            </a:r>
            <a:r>
              <a:rPr lang="zh-CN" altLang="en-US" dirty="0">
                <a:latin typeface="Arial" charset="0"/>
                <a:ea typeface="宋体" charset="0"/>
              </a:rPr>
              <a:t> </a:t>
            </a:r>
            <a:endParaRPr lang="zh-CN" altLang="en-US" dirty="0">
              <a:latin typeface="Times New Roman" charset="0"/>
              <a:ea typeface="宋体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charset="0"/>
                <a:ea typeface="宋体" charset="0"/>
              </a:rPr>
              <a:t>如：</a:t>
            </a:r>
            <a:r>
              <a:rPr lang="en-US" altLang="zh-CN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{</a:t>
            </a:r>
            <a:r>
              <a:rPr lang="en-US" altLang="zh-CN" dirty="0">
                <a:solidFill>
                  <a:srgbClr val="FF3300"/>
                </a:solidFill>
                <a:latin typeface="Arial" charset="0"/>
                <a:ea typeface="宋体" charset="0"/>
              </a:rPr>
              <a:t>“</a:t>
            </a:r>
            <a:r>
              <a:rPr lang="en-US" altLang="zh-CN" dirty="0" err="1">
                <a:solidFill>
                  <a:srgbClr val="FF3300"/>
                </a:solidFill>
                <a:latin typeface="Times New Roman" charset="0"/>
                <a:ea typeface="宋体" charset="0"/>
              </a:rPr>
              <a:t>one</a:t>
            </a:r>
            <a:r>
              <a:rPr lang="en-US" altLang="zh-CN" dirty="0" err="1">
                <a:solidFill>
                  <a:srgbClr val="FF3300"/>
                </a:solidFill>
                <a:latin typeface="Arial" charset="0"/>
                <a:ea typeface="宋体" charset="0"/>
              </a:rPr>
              <a:t>”</a:t>
            </a:r>
            <a:r>
              <a:rPr lang="en-US" altLang="zh-CN" dirty="0" err="1">
                <a:solidFill>
                  <a:srgbClr val="FF3300"/>
                </a:solidFill>
                <a:latin typeface="Times New Roman" charset="0"/>
                <a:ea typeface="宋体" charset="0"/>
              </a:rPr>
              <a:t>:function</a:t>
            </a:r>
            <a:r>
              <a:rPr lang="en-US" altLang="zh-CN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(){/*</a:t>
            </a:r>
            <a:r>
              <a:rPr lang="en-US" altLang="zh-CN" dirty="0">
                <a:solidFill>
                  <a:srgbClr val="FF3300"/>
                </a:solidFill>
                <a:latin typeface="Arial" charset="0"/>
                <a:ea typeface="宋体" charset="0"/>
              </a:rPr>
              <a:t>…………</a:t>
            </a:r>
            <a:r>
              <a:rPr lang="en-US" altLang="zh-CN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.*/}}</a:t>
            </a:r>
          </a:p>
          <a:p>
            <a:pPr>
              <a:lnSpc>
                <a:spcPct val="90000"/>
              </a:lnSpc>
            </a:pPr>
            <a:endParaRPr lang="en-US" altLang="zh-CN" dirty="0">
              <a:solidFill>
                <a:srgbClr val="FF3300"/>
              </a:solidFill>
              <a:latin typeface="Times New Roman" charset="0"/>
              <a:ea typeface="宋体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Times New Roman" charset="0"/>
                <a:ea typeface="宋体" charset="0"/>
              </a:rPr>
              <a:t>11</a:t>
            </a:r>
            <a:r>
              <a:rPr lang="zh-CN" altLang="en-US" dirty="0" smtClean="0">
                <a:latin typeface="Times New Roman" charset="0"/>
                <a:ea typeface="宋体" charset="0"/>
              </a:rPr>
              <a:t>、</a:t>
            </a:r>
            <a:r>
              <a:rPr lang="zh-CN" altLang="en-US" b="1" dirty="0">
                <a:latin typeface="Times New Roman" charset="0"/>
                <a:ea typeface="宋体" charset="0"/>
              </a:rPr>
              <a:t>数组</a:t>
            </a:r>
            <a:r>
              <a:rPr lang="zh-CN" altLang="en-US" dirty="0">
                <a:latin typeface="Times New Roman" charset="0"/>
                <a:ea typeface="宋体" charset="0"/>
              </a:rPr>
              <a:t> </a:t>
            </a:r>
            <a:r>
              <a:rPr lang="zh-CN" altLang="en-US" dirty="0">
                <a:latin typeface="Arial" charset="0"/>
                <a:ea typeface="宋体" charset="0"/>
              </a:rPr>
              <a:t>  </a:t>
            </a:r>
            <a:endParaRPr lang="zh-CN" altLang="en-US" dirty="0">
              <a:latin typeface="Times New Roman" charset="0"/>
              <a:ea typeface="宋体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charset="0"/>
                <a:ea typeface="宋体" charset="0"/>
              </a:rPr>
              <a:t>文档中键值可以表示为数组，在数组内还可以嵌套数组；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charset="0"/>
                <a:ea typeface="宋体" charset="0"/>
              </a:rPr>
              <a:t>如：</a:t>
            </a:r>
            <a:r>
              <a:rPr lang="en-US" altLang="zh-CN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{</a:t>
            </a:r>
            <a:r>
              <a:rPr lang="en-US" altLang="zh-CN" dirty="0">
                <a:solidFill>
                  <a:srgbClr val="FF3300"/>
                </a:solidFill>
                <a:latin typeface="Arial" charset="0"/>
                <a:ea typeface="宋体" charset="0"/>
              </a:rPr>
              <a:t>“</a:t>
            </a:r>
            <a:r>
              <a:rPr lang="en-US" altLang="zh-CN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x</a:t>
            </a:r>
            <a:r>
              <a:rPr lang="en-US" altLang="zh-CN" dirty="0">
                <a:solidFill>
                  <a:srgbClr val="FF3300"/>
                </a:solidFill>
                <a:latin typeface="Arial" charset="0"/>
                <a:ea typeface="宋体" charset="0"/>
              </a:rPr>
              <a:t>”</a:t>
            </a:r>
            <a:r>
              <a:rPr lang="en-US" altLang="zh-CN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:[</a:t>
            </a:r>
            <a:r>
              <a:rPr lang="en-US" altLang="zh-CN" dirty="0">
                <a:solidFill>
                  <a:srgbClr val="FF3300"/>
                </a:solidFill>
                <a:latin typeface="Arial" charset="0"/>
                <a:ea typeface="宋体" charset="0"/>
              </a:rPr>
              <a:t>“</a:t>
            </a:r>
            <a:r>
              <a:rPr lang="en-US" altLang="zh-CN" dirty="0" err="1">
                <a:solidFill>
                  <a:srgbClr val="FF3300"/>
                </a:solidFill>
                <a:latin typeface="Times New Roman" charset="0"/>
                <a:ea typeface="宋体" charset="0"/>
              </a:rPr>
              <a:t>a</a:t>
            </a:r>
            <a:r>
              <a:rPr lang="en-US" altLang="zh-CN" dirty="0" err="1">
                <a:solidFill>
                  <a:srgbClr val="FF3300"/>
                </a:solidFill>
                <a:latin typeface="Arial" charset="0"/>
                <a:ea typeface="宋体" charset="0"/>
              </a:rPr>
              <a:t>”</a:t>
            </a:r>
            <a:r>
              <a:rPr lang="en-US" altLang="zh-CN" dirty="0" err="1">
                <a:solidFill>
                  <a:srgbClr val="FF3300"/>
                </a:solidFill>
                <a:latin typeface="Times New Roman" charset="0"/>
                <a:ea typeface="宋体" charset="0"/>
              </a:rPr>
              <a:t>,</a:t>
            </a:r>
            <a:r>
              <a:rPr lang="en-US" altLang="zh-CN" dirty="0" err="1">
                <a:solidFill>
                  <a:srgbClr val="FF3300"/>
                </a:solidFill>
                <a:latin typeface="Arial" charset="0"/>
                <a:ea typeface="宋体" charset="0"/>
              </a:rPr>
              <a:t>”</a:t>
            </a:r>
            <a:r>
              <a:rPr lang="en-US" altLang="zh-CN" dirty="0" err="1">
                <a:solidFill>
                  <a:srgbClr val="FF3300"/>
                </a:solidFill>
                <a:latin typeface="Times New Roman" charset="0"/>
                <a:ea typeface="宋体" charset="0"/>
              </a:rPr>
              <a:t>b</a:t>
            </a:r>
            <a:r>
              <a:rPr lang="en-US" altLang="zh-CN" dirty="0">
                <a:solidFill>
                  <a:srgbClr val="FF3300"/>
                </a:solidFill>
                <a:latin typeface="Arial" charset="0"/>
                <a:ea typeface="宋体" charset="0"/>
              </a:rPr>
              <a:t>”</a:t>
            </a:r>
            <a:r>
              <a:rPr lang="en-US" altLang="zh-CN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,[</a:t>
            </a:r>
            <a:r>
              <a:rPr lang="en-US" altLang="zh-CN" dirty="0">
                <a:solidFill>
                  <a:srgbClr val="FF3300"/>
                </a:solidFill>
                <a:latin typeface="Arial" charset="0"/>
                <a:ea typeface="宋体" charset="0"/>
              </a:rPr>
              <a:t>“</a:t>
            </a:r>
            <a:r>
              <a:rPr lang="en-US" altLang="zh-CN" dirty="0" err="1">
                <a:solidFill>
                  <a:srgbClr val="FF3300"/>
                </a:solidFill>
                <a:latin typeface="Times New Roman" charset="0"/>
                <a:ea typeface="宋体" charset="0"/>
              </a:rPr>
              <a:t>c</a:t>
            </a:r>
            <a:r>
              <a:rPr lang="en-US" altLang="zh-CN" dirty="0" err="1">
                <a:solidFill>
                  <a:srgbClr val="FF3300"/>
                </a:solidFill>
                <a:latin typeface="Arial" charset="0"/>
                <a:ea typeface="宋体" charset="0"/>
              </a:rPr>
              <a:t>”</a:t>
            </a:r>
            <a:r>
              <a:rPr lang="en-US" altLang="zh-CN" dirty="0" err="1">
                <a:solidFill>
                  <a:srgbClr val="FF3300"/>
                </a:solidFill>
                <a:latin typeface="Times New Roman" charset="0"/>
                <a:ea typeface="宋体" charset="0"/>
              </a:rPr>
              <a:t>,</a:t>
            </a:r>
            <a:r>
              <a:rPr lang="en-US" altLang="zh-CN" dirty="0" err="1">
                <a:solidFill>
                  <a:srgbClr val="FF3300"/>
                </a:solidFill>
                <a:latin typeface="Arial" charset="0"/>
                <a:ea typeface="宋体" charset="0"/>
              </a:rPr>
              <a:t>”</a:t>
            </a:r>
            <a:r>
              <a:rPr lang="en-US" altLang="zh-CN" dirty="0" err="1">
                <a:solidFill>
                  <a:srgbClr val="FF3300"/>
                </a:solidFill>
                <a:latin typeface="Times New Roman" charset="0"/>
                <a:ea typeface="宋体" charset="0"/>
              </a:rPr>
              <a:t>d</a:t>
            </a:r>
            <a:r>
              <a:rPr lang="en-US" altLang="zh-CN" dirty="0">
                <a:solidFill>
                  <a:srgbClr val="FF3300"/>
                </a:solidFill>
                <a:latin typeface="Arial" charset="0"/>
                <a:ea typeface="宋体" charset="0"/>
              </a:rPr>
              <a:t>”</a:t>
            </a:r>
            <a:r>
              <a:rPr lang="en-US" altLang="zh-CN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]]}</a:t>
            </a:r>
          </a:p>
          <a:p>
            <a:pPr>
              <a:lnSpc>
                <a:spcPct val="90000"/>
              </a:lnSpc>
            </a:pPr>
            <a:endParaRPr lang="en-US" altLang="zh-CN" b="1" dirty="0">
              <a:solidFill>
                <a:srgbClr val="FF3300"/>
              </a:solidFill>
              <a:latin typeface="Times New Roman" charset="0"/>
              <a:ea typeface="宋体" charset="0"/>
            </a:endParaRPr>
          </a:p>
          <a:p>
            <a:pPr>
              <a:lnSpc>
                <a:spcPct val="90000"/>
              </a:lnSpc>
            </a:pPr>
            <a:r>
              <a:rPr lang="en-US" altLang="zh-CN" b="1" dirty="0" smtClean="0">
                <a:latin typeface="Times New Roman" charset="0"/>
                <a:ea typeface="宋体" charset="0"/>
              </a:rPr>
              <a:t>12</a:t>
            </a:r>
            <a:r>
              <a:rPr lang="zh-CN" altLang="en-US" b="1" dirty="0" smtClean="0">
                <a:latin typeface="Times New Roman" charset="0"/>
                <a:ea typeface="宋体" charset="0"/>
              </a:rPr>
              <a:t>、</a:t>
            </a:r>
            <a:r>
              <a:rPr lang="zh-CN" altLang="en-US" b="1" dirty="0">
                <a:latin typeface="Times New Roman" charset="0"/>
                <a:ea typeface="宋体" charset="0"/>
              </a:rPr>
              <a:t>内嵌文档</a:t>
            </a:r>
            <a:r>
              <a:rPr lang="zh-CN" altLang="en-US" b="1" dirty="0">
                <a:latin typeface="Arial" charset="0"/>
                <a:ea typeface="宋体" charset="0"/>
              </a:rPr>
              <a:t> </a:t>
            </a:r>
            <a:endParaRPr lang="zh-CN" altLang="en-US" dirty="0">
              <a:latin typeface="Times New Roman" charset="0"/>
              <a:ea typeface="宋体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charset="0"/>
                <a:ea typeface="宋体" charset="0"/>
              </a:rPr>
              <a:t>文档可以包含别的文档，也可以作为值嵌入到父文档中。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charset="0"/>
                <a:ea typeface="宋体" charset="0"/>
              </a:rPr>
              <a:t>如：</a:t>
            </a:r>
            <a:r>
              <a:rPr lang="en-US" altLang="zh-CN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{</a:t>
            </a:r>
            <a:r>
              <a:rPr lang="en-US" altLang="zh-CN" dirty="0">
                <a:solidFill>
                  <a:srgbClr val="FF3300"/>
                </a:solidFill>
                <a:latin typeface="Arial" charset="0"/>
                <a:ea typeface="宋体" charset="0"/>
              </a:rPr>
              <a:t>“</a:t>
            </a:r>
            <a:r>
              <a:rPr lang="en-US" altLang="zh-CN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x</a:t>
            </a:r>
            <a:r>
              <a:rPr lang="en-US" altLang="zh-CN" dirty="0">
                <a:solidFill>
                  <a:srgbClr val="FF3300"/>
                </a:solidFill>
                <a:latin typeface="Arial" charset="0"/>
                <a:ea typeface="宋体" charset="0"/>
              </a:rPr>
              <a:t>”</a:t>
            </a:r>
            <a:r>
              <a:rPr lang="en-US" altLang="zh-CN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:{</a:t>
            </a:r>
            <a:r>
              <a:rPr lang="en-US" altLang="zh-CN" dirty="0">
                <a:solidFill>
                  <a:srgbClr val="FF3300"/>
                </a:solidFill>
                <a:latin typeface="Arial" charset="0"/>
                <a:ea typeface="宋体" charset="0"/>
              </a:rPr>
              <a:t>“</a:t>
            </a:r>
            <a:r>
              <a:rPr lang="en-US" altLang="zh-CN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name</a:t>
            </a:r>
            <a:r>
              <a:rPr lang="en-US" altLang="zh-CN" dirty="0">
                <a:solidFill>
                  <a:srgbClr val="FF3300"/>
                </a:solidFill>
                <a:latin typeface="Arial" charset="0"/>
                <a:ea typeface="宋体" charset="0"/>
              </a:rPr>
              <a:t>”</a:t>
            </a:r>
            <a:r>
              <a:rPr lang="en-US" altLang="zh-CN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:</a:t>
            </a:r>
            <a:r>
              <a:rPr lang="en-US" altLang="zh-CN" dirty="0">
                <a:solidFill>
                  <a:srgbClr val="FF3300"/>
                </a:solidFill>
                <a:latin typeface="Arial" charset="0"/>
                <a:ea typeface="宋体" charset="0"/>
              </a:rPr>
              <a:t>”</a:t>
            </a:r>
            <a:r>
              <a:rPr lang="en-US" altLang="zh-CN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Tom</a:t>
            </a:r>
            <a:r>
              <a:rPr lang="en-US" altLang="zh-CN" dirty="0">
                <a:solidFill>
                  <a:srgbClr val="FF3300"/>
                </a:solidFill>
                <a:latin typeface="Arial" charset="0"/>
                <a:ea typeface="宋体" charset="0"/>
              </a:rPr>
              <a:t>”</a:t>
            </a:r>
            <a:r>
              <a:rPr lang="en-US" altLang="zh-CN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,</a:t>
            </a:r>
            <a:r>
              <a:rPr lang="en-US" altLang="zh-CN" dirty="0">
                <a:solidFill>
                  <a:srgbClr val="FF3300"/>
                </a:solidFill>
                <a:latin typeface="Arial" charset="0"/>
                <a:ea typeface="宋体" charset="0"/>
              </a:rPr>
              <a:t>”</a:t>
            </a:r>
            <a:r>
              <a:rPr lang="en-US" altLang="zh-CN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age</a:t>
            </a:r>
            <a:r>
              <a:rPr lang="en-US" altLang="zh-CN" dirty="0">
                <a:solidFill>
                  <a:srgbClr val="FF3300"/>
                </a:solidFill>
                <a:latin typeface="Arial" charset="0"/>
                <a:ea typeface="宋体" charset="0"/>
              </a:rPr>
              <a:t>”</a:t>
            </a:r>
            <a:r>
              <a:rPr lang="en-US" altLang="zh-CN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:20}}</a:t>
            </a:r>
            <a:endParaRPr lang="zh-CN" altLang="en-US" dirty="0">
              <a:solidFill>
                <a:srgbClr val="FF3300"/>
              </a:solidFill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2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b="1" dirty="0" err="1">
                <a:latin typeface="Times New Roman" charset="0"/>
                <a:ea typeface="宋体" charset="0"/>
              </a:rPr>
              <a:t>MongoDB</a:t>
            </a:r>
            <a:r>
              <a:rPr lang="zh-CN" altLang="en-US" sz="4800" b="1" dirty="0">
                <a:latin typeface="Times New Roman" charset="0"/>
                <a:ea typeface="宋体" charset="0"/>
              </a:rPr>
              <a:t>的安装</a:t>
            </a:r>
            <a:r>
              <a:rPr lang="en-US" altLang="zh-CN" sz="4800" b="1" dirty="0">
                <a:latin typeface="Times New Roman" charset="0"/>
                <a:ea typeface="宋体" charset="0"/>
              </a:rPr>
              <a:t>(Linux</a:t>
            </a:r>
            <a:r>
              <a:rPr lang="zh-CN" altLang="en-US" sz="4800" b="1" dirty="0">
                <a:latin typeface="Times New Roman" charset="0"/>
                <a:ea typeface="宋体" charset="0"/>
              </a:rPr>
              <a:t>平台</a:t>
            </a:r>
            <a:r>
              <a:rPr lang="en-US" altLang="zh-CN" sz="4800" b="1" dirty="0">
                <a:latin typeface="Times New Roman" charset="0"/>
                <a:ea typeface="宋体" charset="0"/>
              </a:rPr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charset="0"/>
                <a:ea typeface="宋体" charset="0"/>
              </a:rPr>
              <a:t>启动</a:t>
            </a:r>
            <a:r>
              <a:rPr lang="en-US" altLang="zh-CN" b="1" dirty="0" err="1">
                <a:latin typeface="Times New Roman" charset="0"/>
                <a:ea typeface="宋体" charset="0"/>
              </a:rPr>
              <a:t>mongodb</a:t>
            </a:r>
            <a:endParaRPr lang="en-US" altLang="zh-CN" b="1" dirty="0">
              <a:latin typeface="Times New Roman" charset="0"/>
              <a:ea typeface="宋体" charset="0"/>
            </a:endParaRPr>
          </a:p>
          <a:p>
            <a:pPr>
              <a:buClr>
                <a:schemeClr val="folHlink"/>
              </a:buClr>
              <a:buFont typeface="Wingdings" charset="0"/>
              <a:buChar char="u"/>
            </a:pPr>
            <a:r>
              <a:rPr lang="zh-CN" altLang="en-US" dirty="0">
                <a:latin typeface="Times New Roman" charset="0"/>
                <a:ea typeface="宋体" charset="0"/>
              </a:rPr>
              <a:t>运行</a:t>
            </a:r>
            <a:r>
              <a:rPr lang="en-US" altLang="zh-CN" dirty="0" err="1">
                <a:solidFill>
                  <a:srgbClr val="FF3300"/>
                </a:solidFill>
                <a:latin typeface="Times New Roman" charset="0"/>
                <a:ea typeface="宋体" charset="0"/>
              </a:rPr>
              <a:t>mongod</a:t>
            </a:r>
            <a:r>
              <a:rPr lang="zh-CN" altLang="en-US" dirty="0">
                <a:latin typeface="Times New Roman" charset="0"/>
                <a:ea typeface="宋体" charset="0"/>
              </a:rPr>
              <a:t>命令</a:t>
            </a:r>
            <a:endParaRPr lang="en-US" altLang="zh-CN" dirty="0">
              <a:solidFill>
                <a:srgbClr val="FF3300"/>
              </a:solidFill>
              <a:latin typeface="Times New Roman" charset="0"/>
              <a:ea typeface="宋体" charset="0"/>
            </a:endParaRPr>
          </a:p>
          <a:p>
            <a:pPr>
              <a:buClr>
                <a:schemeClr val="folHlink"/>
              </a:buClr>
              <a:buFont typeface="Wingdings" charset="0"/>
              <a:buChar char="u"/>
            </a:pPr>
            <a:r>
              <a:rPr lang="en-US" altLang="zh-CN" dirty="0">
                <a:latin typeface="Times New Roman" charset="0"/>
                <a:ea typeface="宋体" charset="0"/>
              </a:rPr>
              <a:t>--</a:t>
            </a:r>
            <a:r>
              <a:rPr lang="en-US" altLang="zh-CN" dirty="0" err="1">
                <a:latin typeface="Times New Roman" charset="0"/>
                <a:ea typeface="宋体" charset="0"/>
              </a:rPr>
              <a:t>dbpath</a:t>
            </a:r>
            <a:r>
              <a:rPr lang="zh-CN" altLang="en-US" dirty="0">
                <a:latin typeface="Times New Roman" charset="0"/>
                <a:ea typeface="宋体" charset="0"/>
              </a:rPr>
              <a:t>执行数据库存放路径</a:t>
            </a:r>
            <a:r>
              <a:rPr lang="en-US" altLang="zh-CN" dirty="0">
                <a:latin typeface="Times New Roman" charset="0"/>
                <a:ea typeface="宋体" charset="0"/>
              </a:rPr>
              <a:t>(</a:t>
            </a:r>
            <a:r>
              <a:rPr lang="zh-CN" altLang="en-US" dirty="0">
                <a:latin typeface="Times New Roman" charset="0"/>
                <a:ea typeface="宋体" charset="0"/>
              </a:rPr>
              <a:t>默认是</a:t>
            </a:r>
            <a:r>
              <a:rPr lang="en-US" altLang="zh-CN" dirty="0">
                <a:latin typeface="Times New Roman" charset="0"/>
                <a:ea typeface="宋体" charset="0"/>
              </a:rPr>
              <a:t>/data/</a:t>
            </a:r>
            <a:r>
              <a:rPr lang="en-US" altLang="zh-CN" dirty="0" err="1">
                <a:latin typeface="Times New Roman" charset="0"/>
                <a:ea typeface="宋体" charset="0"/>
              </a:rPr>
              <a:t>db</a:t>
            </a:r>
            <a:r>
              <a:rPr lang="en-US" altLang="zh-CN" dirty="0">
                <a:latin typeface="Times New Roman" charset="0"/>
                <a:ea typeface="宋体" charset="0"/>
              </a:rPr>
              <a:t>)</a:t>
            </a:r>
          </a:p>
          <a:p>
            <a:pPr>
              <a:buClr>
                <a:schemeClr val="folHlink"/>
              </a:buClr>
              <a:buFont typeface="Wingdings" charset="0"/>
              <a:buChar char="u"/>
            </a:pPr>
            <a:r>
              <a:rPr lang="en-US" altLang="zh-CN" dirty="0">
                <a:latin typeface="Times New Roman" charset="0"/>
                <a:ea typeface="宋体" charset="0"/>
              </a:rPr>
              <a:t>--fork</a:t>
            </a:r>
            <a:r>
              <a:rPr lang="zh-CN" altLang="en-US" dirty="0">
                <a:latin typeface="Times New Roman" charset="0"/>
                <a:ea typeface="宋体" charset="0"/>
              </a:rPr>
              <a:t>是以</a:t>
            </a:r>
            <a:r>
              <a:rPr lang="en-US" altLang="zh-CN" dirty="0">
                <a:latin typeface="Times New Roman" charset="0"/>
                <a:ea typeface="宋体" charset="0"/>
              </a:rPr>
              <a:t>Daemon(</a:t>
            </a:r>
            <a:r>
              <a:rPr lang="zh-CN" altLang="en-US" dirty="0">
                <a:latin typeface="Times New Roman" charset="0"/>
                <a:ea typeface="宋体" charset="0"/>
              </a:rPr>
              <a:t>守护进程</a:t>
            </a:r>
            <a:r>
              <a:rPr lang="en-US" altLang="zh-CN" dirty="0">
                <a:latin typeface="Times New Roman" charset="0"/>
                <a:ea typeface="宋体" charset="0"/>
              </a:rPr>
              <a:t>)</a:t>
            </a:r>
            <a:r>
              <a:rPr lang="zh-CN" altLang="en-US" dirty="0">
                <a:latin typeface="Times New Roman" charset="0"/>
                <a:ea typeface="宋体" charset="0"/>
              </a:rPr>
              <a:t>方式运</a:t>
            </a:r>
            <a:r>
              <a:rPr lang="zh-CN" altLang="en-US" dirty="0" smtClean="0">
                <a:latin typeface="Times New Roman" charset="0"/>
                <a:ea typeface="宋体" charset="0"/>
              </a:rPr>
              <a:t>行</a:t>
            </a:r>
            <a:endParaRPr lang="en-US" altLang="zh-CN" dirty="0">
              <a:latin typeface="Times New Roman" charset="0"/>
              <a:ea typeface="宋体" charset="0"/>
            </a:endParaRPr>
          </a:p>
          <a:p>
            <a:pPr>
              <a:buClr>
                <a:schemeClr val="folHlink"/>
              </a:buClr>
            </a:pPr>
            <a:r>
              <a:rPr lang="zh-CN" altLang="en-US" dirty="0" smtClean="0">
                <a:solidFill>
                  <a:srgbClr val="FF3300"/>
                </a:solidFill>
                <a:latin typeface="Times New Roman" charset="0"/>
                <a:ea typeface="宋体" charset="0"/>
              </a:rPr>
              <a:t>注意</a:t>
            </a:r>
            <a:r>
              <a:rPr lang="zh-CN" altLang="en-US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：</a:t>
            </a:r>
            <a:r>
              <a:rPr lang="zh-CN" altLang="en-US" dirty="0">
                <a:latin typeface="Times New Roman" charset="0"/>
                <a:ea typeface="宋体" charset="0"/>
              </a:rPr>
              <a:t>如果指定</a:t>
            </a:r>
            <a:r>
              <a:rPr lang="en-US" altLang="zh-CN" dirty="0">
                <a:latin typeface="Times New Roman" charset="0"/>
                <a:ea typeface="宋体" charset="0"/>
              </a:rPr>
              <a:t>--fork</a:t>
            </a:r>
            <a:r>
              <a:rPr lang="zh-CN" altLang="en-US" dirty="0">
                <a:latin typeface="Times New Roman" charset="0"/>
                <a:ea typeface="宋体" charset="0"/>
              </a:rPr>
              <a:t>参数，必须指定</a:t>
            </a:r>
            <a:r>
              <a:rPr lang="en-US" altLang="zh-CN" dirty="0">
                <a:latin typeface="Times New Roman" charset="0"/>
                <a:ea typeface="宋体" charset="0"/>
              </a:rPr>
              <a:t>--</a:t>
            </a:r>
            <a:r>
              <a:rPr lang="en-US" altLang="zh-CN" dirty="0" err="1">
                <a:latin typeface="Times New Roman" charset="0"/>
                <a:ea typeface="宋体" charset="0"/>
              </a:rPr>
              <a:t>logpath</a:t>
            </a:r>
            <a:endParaRPr lang="en-US" altLang="zh-CN" dirty="0">
              <a:latin typeface="Times New Roman" charset="0"/>
              <a:ea typeface="宋体" charset="0"/>
            </a:endParaRPr>
          </a:p>
          <a:p>
            <a:pPr>
              <a:buClr>
                <a:schemeClr val="folHlink"/>
              </a:buClr>
            </a:pPr>
            <a:r>
              <a:rPr lang="zh-CN" altLang="en-US" dirty="0">
                <a:latin typeface="Times New Roman" charset="0"/>
                <a:ea typeface="宋体" charset="0"/>
              </a:rPr>
              <a:t>	日志文件路径</a:t>
            </a:r>
            <a:endParaRPr lang="en-US" altLang="zh-CN" dirty="0">
              <a:latin typeface="Times New Roman" charset="0"/>
              <a:ea typeface="宋体" charset="0"/>
            </a:endParaRPr>
          </a:p>
          <a:p>
            <a:pPr>
              <a:buClr>
                <a:schemeClr val="folHlink"/>
              </a:buClr>
            </a:pPr>
            <a:endParaRPr lang="zh-CN" altLang="en-US" dirty="0">
              <a:latin typeface="Times New Roman" charset="0"/>
              <a:ea typeface="宋体" charset="0"/>
            </a:endParaRPr>
          </a:p>
          <a:p>
            <a:endParaRPr kumimoji="1" lang="zh-CN" altLang="en-US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066800" y="4800600"/>
            <a:ext cx="72390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dirty="0">
                <a:solidFill>
                  <a:srgbClr val="FF3300"/>
                </a:solidFill>
              </a:rPr>
              <a:t>/</a:t>
            </a:r>
            <a:r>
              <a:rPr lang="en-US" altLang="zh-CN" sz="2400" dirty="0" err="1">
                <a:solidFill>
                  <a:srgbClr val="FF3300"/>
                </a:solidFill>
              </a:rPr>
              <a:t>usr</a:t>
            </a:r>
            <a:r>
              <a:rPr lang="en-US" altLang="zh-CN" sz="2400" dirty="0">
                <a:solidFill>
                  <a:srgbClr val="FF3300"/>
                </a:solidFill>
              </a:rPr>
              <a:t>/local/</a:t>
            </a:r>
            <a:r>
              <a:rPr lang="en-US" altLang="zh-CN" sz="2400" dirty="0" err="1">
                <a:solidFill>
                  <a:srgbClr val="FF3300"/>
                </a:solidFill>
              </a:rPr>
              <a:t>mongodb</a:t>
            </a:r>
            <a:r>
              <a:rPr lang="en-US" altLang="zh-CN" sz="2400" dirty="0">
                <a:solidFill>
                  <a:srgbClr val="FF3300"/>
                </a:solidFill>
              </a:rPr>
              <a:t>/bin/</a:t>
            </a:r>
            <a:r>
              <a:rPr lang="en-US" altLang="zh-CN" sz="2400" dirty="0" err="1">
                <a:solidFill>
                  <a:srgbClr val="FF3300"/>
                </a:solidFill>
              </a:rPr>
              <a:t>mongod</a:t>
            </a:r>
            <a:r>
              <a:rPr lang="en-US" altLang="zh-CN" sz="2400" dirty="0">
                <a:solidFill>
                  <a:srgbClr val="FF3300"/>
                </a:solidFill>
              </a:rPr>
              <a:t> --</a:t>
            </a:r>
            <a:r>
              <a:rPr lang="en-US" altLang="zh-CN" sz="2400" dirty="0" err="1">
                <a:solidFill>
                  <a:srgbClr val="FF3300"/>
                </a:solidFill>
              </a:rPr>
              <a:t>dbpath</a:t>
            </a:r>
            <a:r>
              <a:rPr lang="en-US" altLang="zh-CN" sz="2400" dirty="0">
                <a:solidFill>
                  <a:srgbClr val="FF3300"/>
                </a:solidFill>
              </a:rPr>
              <a:t>=</a:t>
            </a:r>
          </a:p>
          <a:p>
            <a:r>
              <a:rPr lang="en-US" altLang="zh-CN" sz="2400" dirty="0">
                <a:solidFill>
                  <a:srgbClr val="FF3300"/>
                </a:solidFill>
              </a:rPr>
              <a:t>/</a:t>
            </a:r>
            <a:r>
              <a:rPr lang="en-US" altLang="zh-CN" sz="2400" dirty="0" err="1">
                <a:solidFill>
                  <a:srgbClr val="FF3300"/>
                </a:solidFill>
              </a:rPr>
              <a:t>usr</a:t>
            </a:r>
            <a:r>
              <a:rPr lang="en-US" altLang="zh-CN" sz="2400" dirty="0">
                <a:solidFill>
                  <a:srgbClr val="FF3300"/>
                </a:solidFill>
              </a:rPr>
              <a:t>/local/</a:t>
            </a:r>
            <a:r>
              <a:rPr lang="en-US" altLang="zh-CN" sz="2400" dirty="0" err="1">
                <a:solidFill>
                  <a:srgbClr val="FF3300"/>
                </a:solidFill>
              </a:rPr>
              <a:t>mongodb</a:t>
            </a:r>
            <a:r>
              <a:rPr lang="en-US" altLang="zh-CN" sz="2400" dirty="0">
                <a:solidFill>
                  <a:srgbClr val="FF3300"/>
                </a:solidFill>
              </a:rPr>
              <a:t>/data </a:t>
            </a:r>
          </a:p>
          <a:p>
            <a:r>
              <a:rPr lang="en-US" altLang="zh-CN" sz="2400" dirty="0">
                <a:solidFill>
                  <a:srgbClr val="FF3300"/>
                </a:solidFill>
              </a:rPr>
              <a:t>--fork	--</a:t>
            </a:r>
            <a:r>
              <a:rPr lang="en-US" altLang="zh-CN" sz="2400" dirty="0" err="1">
                <a:solidFill>
                  <a:srgbClr val="FF3300"/>
                </a:solidFill>
              </a:rPr>
              <a:t>logpath</a:t>
            </a:r>
            <a:r>
              <a:rPr lang="en-US" altLang="zh-CN" sz="2400" dirty="0">
                <a:solidFill>
                  <a:srgbClr val="FF3300"/>
                </a:solidFill>
              </a:rPr>
              <a:t>=/</a:t>
            </a:r>
            <a:r>
              <a:rPr lang="en-US" altLang="zh-CN" sz="2400" dirty="0" err="1">
                <a:solidFill>
                  <a:srgbClr val="FF3300"/>
                </a:solidFill>
              </a:rPr>
              <a:t>usr</a:t>
            </a:r>
            <a:r>
              <a:rPr lang="en-US" altLang="zh-CN" sz="2400" dirty="0">
                <a:solidFill>
                  <a:srgbClr val="FF3300"/>
                </a:solidFill>
              </a:rPr>
              <a:t>/local/</a:t>
            </a:r>
            <a:r>
              <a:rPr lang="en-US" altLang="zh-CN" sz="2400" dirty="0" err="1">
                <a:solidFill>
                  <a:srgbClr val="FF3300"/>
                </a:solidFill>
              </a:rPr>
              <a:t>mongodb</a:t>
            </a:r>
            <a:r>
              <a:rPr lang="en-US" altLang="zh-CN" sz="2400" dirty="0">
                <a:solidFill>
                  <a:srgbClr val="FF3300"/>
                </a:solidFill>
              </a:rPr>
              <a:t>/</a:t>
            </a:r>
            <a:r>
              <a:rPr lang="en-US" altLang="zh-CN" sz="2400" dirty="0" err="1">
                <a:solidFill>
                  <a:srgbClr val="FF3300"/>
                </a:solidFill>
              </a:rPr>
              <a:t>dblogs</a:t>
            </a:r>
            <a:endParaRPr lang="zh-CN" altLang="en-US" sz="24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40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311302"/>
            <a:ext cx="8042276" cy="622605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</a:pPr>
            <a:r>
              <a:rPr lang="zh-CN" altLang="en-US" b="1" dirty="0" smtClean="0">
                <a:latin typeface="Times New Roman" charset="0"/>
                <a:ea typeface="宋体" charset="0"/>
              </a:rPr>
              <a:t>启动命令常用参数选项说</a:t>
            </a:r>
            <a:r>
              <a:rPr lang="zh-CN" altLang="en-US" b="1" dirty="0">
                <a:latin typeface="Times New Roman" charset="0"/>
                <a:ea typeface="宋体" charset="0"/>
              </a:rPr>
              <a:t>明</a:t>
            </a:r>
            <a:r>
              <a:rPr lang="zh-CN" altLang="en-US" dirty="0">
                <a:latin typeface="Times New Roman" charset="0"/>
                <a:ea typeface="宋体" charset="0"/>
              </a:rPr>
              <a:t> </a:t>
            </a:r>
          </a:p>
          <a:p>
            <a:pPr>
              <a:lnSpc>
                <a:spcPct val="80000"/>
              </a:lnSpc>
              <a:buClr>
                <a:srgbClr val="3399FF"/>
              </a:buClr>
              <a:buFont typeface="Wingdings" charset="0"/>
              <a:buChar char="ü"/>
            </a:pPr>
            <a:r>
              <a:rPr lang="en-US" altLang="zh-CN" dirty="0">
                <a:latin typeface="Times New Roman" charset="0"/>
                <a:ea typeface="宋体" charset="0"/>
              </a:rPr>
              <a:t>--</a:t>
            </a:r>
            <a:r>
              <a:rPr lang="en-US" altLang="zh-CN" dirty="0" err="1">
                <a:latin typeface="Times New Roman" charset="0"/>
                <a:ea typeface="宋体" charset="0"/>
              </a:rPr>
              <a:t>dbpath</a:t>
            </a:r>
            <a:r>
              <a:rPr lang="en-US" altLang="zh-CN" dirty="0">
                <a:latin typeface="Times New Roman" charset="0"/>
                <a:ea typeface="宋体" charset="0"/>
              </a:rPr>
              <a:t>  </a:t>
            </a:r>
            <a:r>
              <a:rPr lang="zh-CN" altLang="en-US" dirty="0">
                <a:latin typeface="Times New Roman" charset="0"/>
                <a:ea typeface="宋体" charset="0"/>
              </a:rPr>
              <a:t>指定数据库的目录 </a:t>
            </a:r>
          </a:p>
          <a:p>
            <a:pPr>
              <a:lnSpc>
                <a:spcPct val="80000"/>
              </a:lnSpc>
              <a:buClr>
                <a:srgbClr val="3399FF"/>
              </a:buClr>
              <a:buFont typeface="Wingdings" charset="0"/>
              <a:buChar char="ü"/>
            </a:pPr>
            <a:r>
              <a:rPr lang="en-US" altLang="zh-CN" dirty="0">
                <a:latin typeface="Times New Roman" charset="0"/>
                <a:ea typeface="宋体" charset="0"/>
              </a:rPr>
              <a:t>--port  </a:t>
            </a:r>
            <a:r>
              <a:rPr lang="zh-CN" altLang="en-US" dirty="0">
                <a:latin typeface="Times New Roman" charset="0"/>
                <a:ea typeface="宋体" charset="0"/>
              </a:rPr>
              <a:t>指定数据库的端口</a:t>
            </a:r>
            <a:r>
              <a:rPr lang="en-US" altLang="zh-CN" dirty="0">
                <a:latin typeface="Times New Roman" charset="0"/>
                <a:ea typeface="宋体" charset="0"/>
              </a:rPr>
              <a:t>,</a:t>
            </a:r>
            <a:r>
              <a:rPr lang="zh-CN" altLang="en-US" dirty="0">
                <a:latin typeface="Times New Roman" charset="0"/>
                <a:ea typeface="宋体" charset="0"/>
              </a:rPr>
              <a:t>默认是</a:t>
            </a:r>
            <a:r>
              <a:rPr lang="en-US" altLang="zh-CN" dirty="0">
                <a:latin typeface="Times New Roman" charset="0"/>
                <a:ea typeface="宋体" charset="0"/>
              </a:rPr>
              <a:t>27017 </a:t>
            </a:r>
          </a:p>
          <a:p>
            <a:pPr>
              <a:lnSpc>
                <a:spcPct val="80000"/>
              </a:lnSpc>
              <a:buClr>
                <a:srgbClr val="3399FF"/>
              </a:buClr>
              <a:buFont typeface="Wingdings" charset="0"/>
              <a:buChar char="ü"/>
            </a:pPr>
            <a:r>
              <a:rPr lang="en-US" altLang="zh-CN" dirty="0">
                <a:latin typeface="Times New Roman" charset="0"/>
                <a:ea typeface="宋体" charset="0"/>
              </a:rPr>
              <a:t>--</a:t>
            </a:r>
            <a:r>
              <a:rPr lang="en-US" altLang="zh-CN" dirty="0" err="1">
                <a:latin typeface="Times New Roman" charset="0"/>
                <a:ea typeface="宋体" charset="0"/>
              </a:rPr>
              <a:t>bind_ip</a:t>
            </a:r>
            <a:r>
              <a:rPr lang="en-US" altLang="zh-CN" dirty="0">
                <a:latin typeface="Times New Roman" charset="0"/>
                <a:ea typeface="宋体" charset="0"/>
              </a:rPr>
              <a:t>  </a:t>
            </a:r>
            <a:r>
              <a:rPr lang="zh-CN" altLang="en-US" dirty="0">
                <a:latin typeface="Times New Roman" charset="0"/>
                <a:ea typeface="宋体" charset="0"/>
              </a:rPr>
              <a:t>绑定</a:t>
            </a:r>
            <a:r>
              <a:rPr lang="en-US" altLang="zh-CN" dirty="0">
                <a:latin typeface="Times New Roman" charset="0"/>
                <a:ea typeface="宋体" charset="0"/>
              </a:rPr>
              <a:t>IP </a:t>
            </a:r>
          </a:p>
          <a:p>
            <a:pPr>
              <a:lnSpc>
                <a:spcPct val="80000"/>
              </a:lnSpc>
              <a:buClr>
                <a:srgbClr val="3399FF"/>
              </a:buClr>
              <a:buFont typeface="Wingdings" charset="0"/>
              <a:buChar char="ü"/>
            </a:pPr>
            <a:r>
              <a:rPr lang="en-US" altLang="zh-CN" dirty="0">
                <a:latin typeface="Times New Roman" charset="0"/>
                <a:ea typeface="宋体" charset="0"/>
              </a:rPr>
              <a:t>--</a:t>
            </a:r>
            <a:r>
              <a:rPr lang="en-US" altLang="zh-CN" dirty="0" err="1">
                <a:latin typeface="Times New Roman" charset="0"/>
                <a:ea typeface="宋体" charset="0"/>
              </a:rPr>
              <a:t>directoryperdb</a:t>
            </a:r>
            <a:r>
              <a:rPr lang="zh-CN" altLang="en-US" dirty="0">
                <a:latin typeface="Times New Roman" charset="0"/>
                <a:ea typeface="宋体" charset="0"/>
              </a:rPr>
              <a:t>为每个</a:t>
            </a:r>
            <a:r>
              <a:rPr lang="en-US" altLang="zh-CN" dirty="0" err="1">
                <a:latin typeface="Times New Roman" charset="0"/>
                <a:ea typeface="宋体" charset="0"/>
              </a:rPr>
              <a:t>db</a:t>
            </a:r>
            <a:r>
              <a:rPr lang="zh-CN" altLang="en-US" dirty="0">
                <a:latin typeface="Times New Roman" charset="0"/>
                <a:ea typeface="宋体" charset="0"/>
              </a:rPr>
              <a:t>创建一个独立子目录 </a:t>
            </a:r>
          </a:p>
          <a:p>
            <a:pPr>
              <a:lnSpc>
                <a:spcPct val="80000"/>
              </a:lnSpc>
              <a:buClr>
                <a:srgbClr val="3399FF"/>
              </a:buClr>
              <a:buFont typeface="Wingdings" charset="0"/>
              <a:buChar char="ü"/>
            </a:pPr>
            <a:r>
              <a:rPr lang="en-US" altLang="zh-CN" dirty="0">
                <a:latin typeface="Times New Roman" charset="0"/>
                <a:ea typeface="宋体" charset="0"/>
              </a:rPr>
              <a:t>--</a:t>
            </a:r>
            <a:r>
              <a:rPr lang="en-US" altLang="zh-CN" dirty="0" err="1">
                <a:latin typeface="Times New Roman" charset="0"/>
                <a:ea typeface="宋体" charset="0"/>
              </a:rPr>
              <a:t>logpath</a:t>
            </a:r>
            <a:r>
              <a:rPr lang="zh-CN" altLang="en-US" dirty="0">
                <a:latin typeface="Times New Roman" charset="0"/>
                <a:ea typeface="宋体" charset="0"/>
              </a:rPr>
              <a:t>指定日志存放目录 </a:t>
            </a:r>
          </a:p>
          <a:p>
            <a:pPr>
              <a:lnSpc>
                <a:spcPct val="80000"/>
              </a:lnSpc>
              <a:buClr>
                <a:srgbClr val="3399FF"/>
              </a:buClr>
              <a:buFont typeface="Wingdings" charset="0"/>
              <a:buChar char="ü"/>
            </a:pPr>
            <a:r>
              <a:rPr lang="en-US" altLang="zh-CN" dirty="0">
                <a:latin typeface="Times New Roman" charset="0"/>
                <a:ea typeface="宋体" charset="0"/>
              </a:rPr>
              <a:t>--</a:t>
            </a:r>
            <a:r>
              <a:rPr lang="en-US" altLang="zh-CN" dirty="0" err="1">
                <a:latin typeface="Times New Roman" charset="0"/>
                <a:ea typeface="宋体" charset="0"/>
              </a:rPr>
              <a:t>logappend</a:t>
            </a:r>
            <a:r>
              <a:rPr lang="zh-CN" altLang="en-US" dirty="0">
                <a:latin typeface="Times New Roman" charset="0"/>
                <a:ea typeface="宋体" charset="0"/>
              </a:rPr>
              <a:t>指定日志生成方式</a:t>
            </a:r>
            <a:r>
              <a:rPr lang="en-US" altLang="zh-CN" dirty="0">
                <a:latin typeface="Times New Roman" charset="0"/>
                <a:ea typeface="宋体" charset="0"/>
              </a:rPr>
              <a:t>(</a:t>
            </a:r>
            <a:r>
              <a:rPr lang="zh-CN" altLang="en-US" dirty="0">
                <a:latin typeface="Times New Roman" charset="0"/>
                <a:ea typeface="宋体" charset="0"/>
              </a:rPr>
              <a:t>追加</a:t>
            </a:r>
            <a:r>
              <a:rPr lang="en-US" altLang="zh-CN" dirty="0">
                <a:latin typeface="Times New Roman" charset="0"/>
                <a:ea typeface="宋体" charset="0"/>
              </a:rPr>
              <a:t>/</a:t>
            </a:r>
            <a:r>
              <a:rPr lang="zh-CN" altLang="en-US" dirty="0">
                <a:latin typeface="Times New Roman" charset="0"/>
                <a:ea typeface="宋体" charset="0"/>
              </a:rPr>
              <a:t>覆盖</a:t>
            </a:r>
            <a:r>
              <a:rPr lang="en-US" altLang="zh-CN" dirty="0">
                <a:latin typeface="Times New Roman" charset="0"/>
                <a:ea typeface="宋体" charset="0"/>
              </a:rPr>
              <a:t>) </a:t>
            </a:r>
          </a:p>
          <a:p>
            <a:pPr>
              <a:lnSpc>
                <a:spcPct val="80000"/>
              </a:lnSpc>
              <a:buClr>
                <a:srgbClr val="3399FF"/>
              </a:buClr>
              <a:buFont typeface="Wingdings" charset="0"/>
              <a:buChar char="ü"/>
            </a:pPr>
            <a:r>
              <a:rPr lang="en-US" altLang="zh-CN" dirty="0">
                <a:latin typeface="Times New Roman" charset="0"/>
                <a:ea typeface="宋体" charset="0"/>
              </a:rPr>
              <a:t>--</a:t>
            </a:r>
            <a:r>
              <a:rPr lang="en-US" altLang="zh-CN" dirty="0" err="1">
                <a:latin typeface="Times New Roman" charset="0"/>
                <a:ea typeface="宋体" charset="0"/>
              </a:rPr>
              <a:t>pidfilepath</a:t>
            </a:r>
            <a:r>
              <a:rPr lang="en-US" altLang="zh-CN" dirty="0">
                <a:latin typeface="Times New Roman" charset="0"/>
                <a:ea typeface="宋体" charset="0"/>
              </a:rPr>
              <a:t>  </a:t>
            </a:r>
            <a:r>
              <a:rPr lang="zh-CN" altLang="en-US" dirty="0">
                <a:latin typeface="Times New Roman" charset="0"/>
                <a:ea typeface="宋体" charset="0"/>
              </a:rPr>
              <a:t>指定进程文件路径</a:t>
            </a:r>
            <a:r>
              <a:rPr lang="en-US" altLang="zh-CN" dirty="0">
                <a:latin typeface="Times New Roman" charset="0"/>
                <a:ea typeface="宋体" charset="0"/>
              </a:rPr>
              <a:t>,</a:t>
            </a:r>
            <a:r>
              <a:rPr lang="zh-CN" altLang="en-US" dirty="0">
                <a:latin typeface="Times New Roman" charset="0"/>
                <a:ea typeface="宋体" charset="0"/>
              </a:rPr>
              <a:t>如果不指定</a:t>
            </a:r>
            <a:r>
              <a:rPr lang="en-US" altLang="zh-CN" dirty="0">
                <a:latin typeface="Times New Roman" charset="0"/>
                <a:ea typeface="宋体" charset="0"/>
              </a:rPr>
              <a:t>,</a:t>
            </a:r>
            <a:r>
              <a:rPr lang="zh-CN" altLang="en-US" dirty="0">
                <a:latin typeface="Times New Roman" charset="0"/>
                <a:ea typeface="宋体" charset="0"/>
              </a:rPr>
              <a:t>将不产生进程文件 </a:t>
            </a:r>
          </a:p>
          <a:p>
            <a:pPr>
              <a:lnSpc>
                <a:spcPct val="80000"/>
              </a:lnSpc>
              <a:buClr>
                <a:srgbClr val="3399FF"/>
              </a:buClr>
              <a:buFont typeface="Wingdings" charset="0"/>
              <a:buChar char="ü"/>
            </a:pPr>
            <a:r>
              <a:rPr lang="en-US" altLang="zh-CN" dirty="0">
                <a:latin typeface="Times New Roman" charset="0"/>
                <a:ea typeface="宋体" charset="0"/>
              </a:rPr>
              <a:t>--</a:t>
            </a:r>
            <a:r>
              <a:rPr lang="en-US" altLang="zh-CN" dirty="0" err="1">
                <a:latin typeface="Times New Roman" charset="0"/>
                <a:ea typeface="宋体" charset="0"/>
              </a:rPr>
              <a:t>keyFile</a:t>
            </a:r>
            <a:r>
              <a:rPr lang="en-US" altLang="zh-CN" dirty="0">
                <a:latin typeface="Times New Roman" charset="0"/>
                <a:ea typeface="宋体" charset="0"/>
              </a:rPr>
              <a:t>  </a:t>
            </a:r>
            <a:r>
              <a:rPr lang="zh-CN" altLang="en-US" dirty="0">
                <a:latin typeface="Times New Roman" charset="0"/>
                <a:ea typeface="宋体" charset="0"/>
              </a:rPr>
              <a:t>集群模式的关键标识 </a:t>
            </a:r>
          </a:p>
          <a:p>
            <a:pPr>
              <a:lnSpc>
                <a:spcPct val="80000"/>
              </a:lnSpc>
              <a:buClr>
                <a:srgbClr val="3399FF"/>
              </a:buClr>
              <a:buFont typeface="Wingdings" charset="0"/>
              <a:buChar char="ü"/>
            </a:pPr>
            <a:r>
              <a:rPr lang="en-US" altLang="zh-CN" dirty="0">
                <a:latin typeface="Times New Roman" charset="0"/>
                <a:ea typeface="宋体" charset="0"/>
              </a:rPr>
              <a:t>--journal  </a:t>
            </a:r>
            <a:r>
              <a:rPr lang="zh-CN" altLang="en-US" dirty="0">
                <a:latin typeface="Times New Roman" charset="0"/>
                <a:ea typeface="宋体" charset="0"/>
              </a:rPr>
              <a:t>启用日志 </a:t>
            </a:r>
          </a:p>
          <a:p>
            <a:pPr>
              <a:lnSpc>
                <a:spcPct val="80000"/>
              </a:lnSpc>
              <a:buClr>
                <a:srgbClr val="3399FF"/>
              </a:buClr>
              <a:buFont typeface="Wingdings" charset="0"/>
              <a:buChar char="ü"/>
            </a:pPr>
            <a:r>
              <a:rPr lang="en-US" altLang="zh-CN" dirty="0">
                <a:latin typeface="Times New Roman" charset="0"/>
                <a:ea typeface="宋体" charset="0"/>
              </a:rPr>
              <a:t>--</a:t>
            </a:r>
            <a:r>
              <a:rPr lang="en-US" altLang="zh-CN" dirty="0" err="1">
                <a:latin typeface="Times New Roman" charset="0"/>
                <a:ea typeface="宋体" charset="0"/>
              </a:rPr>
              <a:t>nssize</a:t>
            </a:r>
            <a:r>
              <a:rPr lang="en-US" altLang="zh-CN" dirty="0">
                <a:latin typeface="Times New Roman" charset="0"/>
                <a:ea typeface="宋体" charset="0"/>
              </a:rPr>
              <a:t>   </a:t>
            </a:r>
            <a:r>
              <a:rPr lang="zh-CN" altLang="en-US" dirty="0">
                <a:latin typeface="Times New Roman" charset="0"/>
                <a:ea typeface="宋体" charset="0"/>
              </a:rPr>
              <a:t>指定</a:t>
            </a:r>
            <a:r>
              <a:rPr lang="en-US" altLang="zh-CN" dirty="0">
                <a:latin typeface="Times New Roman" charset="0"/>
                <a:ea typeface="宋体" charset="0"/>
              </a:rPr>
              <a:t>.ns </a:t>
            </a:r>
            <a:r>
              <a:rPr lang="zh-CN" altLang="en-US" dirty="0">
                <a:latin typeface="Times New Roman" charset="0"/>
                <a:ea typeface="宋体" charset="0"/>
              </a:rPr>
              <a:t>文件的大小，单位</a:t>
            </a:r>
            <a:r>
              <a:rPr lang="en-US" altLang="zh-CN" dirty="0">
                <a:latin typeface="Times New Roman" charset="0"/>
                <a:ea typeface="宋体" charset="0"/>
              </a:rPr>
              <a:t>MB</a:t>
            </a:r>
            <a:r>
              <a:rPr lang="zh-CN" altLang="en-US" dirty="0">
                <a:latin typeface="Times New Roman" charset="0"/>
                <a:ea typeface="宋体" charset="0"/>
              </a:rPr>
              <a:t>，默认是</a:t>
            </a:r>
            <a:r>
              <a:rPr lang="en-US" altLang="zh-CN" dirty="0">
                <a:latin typeface="Times New Roman" charset="0"/>
                <a:ea typeface="宋体" charset="0"/>
              </a:rPr>
              <a:t>16M</a:t>
            </a:r>
            <a:r>
              <a:rPr lang="zh-CN" altLang="en-US" dirty="0">
                <a:latin typeface="Times New Roman" charset="0"/>
                <a:ea typeface="宋体" charset="0"/>
              </a:rPr>
              <a:t>，最大是 </a:t>
            </a:r>
            <a:r>
              <a:rPr lang="en-US" altLang="zh-CN" dirty="0">
                <a:latin typeface="Times New Roman" charset="0"/>
                <a:ea typeface="宋体" charset="0"/>
              </a:rPr>
              <a:t>2GB </a:t>
            </a:r>
          </a:p>
          <a:p>
            <a:pPr>
              <a:lnSpc>
                <a:spcPct val="80000"/>
              </a:lnSpc>
              <a:buClr>
                <a:srgbClr val="3399FF"/>
              </a:buClr>
              <a:buFont typeface="Wingdings" charset="0"/>
              <a:buChar char="ü"/>
            </a:pPr>
            <a:r>
              <a:rPr lang="en-US" altLang="zh-CN" dirty="0">
                <a:latin typeface="Times New Roman" charset="0"/>
                <a:ea typeface="宋体" charset="0"/>
              </a:rPr>
              <a:t>--</a:t>
            </a:r>
            <a:r>
              <a:rPr lang="en-US" altLang="zh-CN" dirty="0" err="1">
                <a:latin typeface="Times New Roman" charset="0"/>
                <a:ea typeface="宋体" charset="0"/>
              </a:rPr>
              <a:t>maxConns</a:t>
            </a:r>
            <a:r>
              <a:rPr lang="en-US" altLang="zh-CN" dirty="0">
                <a:latin typeface="Times New Roman" charset="0"/>
                <a:ea typeface="宋体" charset="0"/>
              </a:rPr>
              <a:t> </a:t>
            </a:r>
            <a:r>
              <a:rPr lang="zh-CN" altLang="en-US" dirty="0">
                <a:latin typeface="Times New Roman" charset="0"/>
                <a:ea typeface="宋体" charset="0"/>
              </a:rPr>
              <a:t>最大的并发连接数 </a:t>
            </a:r>
          </a:p>
          <a:p>
            <a:pPr>
              <a:lnSpc>
                <a:spcPct val="80000"/>
              </a:lnSpc>
              <a:buClr>
                <a:srgbClr val="3399FF"/>
              </a:buClr>
              <a:buFont typeface="Wingdings" charset="0"/>
              <a:buChar char="ü"/>
            </a:pPr>
            <a:r>
              <a:rPr lang="en-US" altLang="zh-CN" dirty="0">
                <a:latin typeface="Times New Roman" charset="0"/>
                <a:ea typeface="宋体" charset="0"/>
              </a:rPr>
              <a:t>--</a:t>
            </a:r>
            <a:r>
              <a:rPr lang="en-US" altLang="zh-CN" dirty="0" err="1">
                <a:latin typeface="Times New Roman" charset="0"/>
                <a:ea typeface="宋体" charset="0"/>
              </a:rPr>
              <a:t>notablescan</a:t>
            </a:r>
            <a:r>
              <a:rPr lang="en-US" altLang="zh-CN" dirty="0">
                <a:latin typeface="Times New Roman" charset="0"/>
                <a:ea typeface="宋体" charset="0"/>
              </a:rPr>
              <a:t>  </a:t>
            </a:r>
            <a:r>
              <a:rPr lang="zh-CN" altLang="en-US" dirty="0">
                <a:latin typeface="Times New Roman" charset="0"/>
                <a:ea typeface="宋体" charset="0"/>
              </a:rPr>
              <a:t>不允许进行表扫描 </a:t>
            </a:r>
          </a:p>
          <a:p>
            <a:pPr>
              <a:lnSpc>
                <a:spcPct val="80000"/>
              </a:lnSpc>
              <a:buClr>
                <a:srgbClr val="3399FF"/>
              </a:buClr>
              <a:buFont typeface="Wingdings" charset="0"/>
              <a:buChar char="ü"/>
            </a:pPr>
            <a:r>
              <a:rPr lang="en-US" altLang="zh-CN" dirty="0">
                <a:latin typeface="Times New Roman" charset="0"/>
                <a:ea typeface="宋体" charset="0"/>
              </a:rPr>
              <a:t>--</a:t>
            </a:r>
            <a:r>
              <a:rPr lang="en-US" altLang="zh-CN" dirty="0" err="1">
                <a:latin typeface="Times New Roman" charset="0"/>
                <a:ea typeface="宋体" charset="0"/>
              </a:rPr>
              <a:t>noprealloc</a:t>
            </a:r>
            <a:r>
              <a:rPr lang="en-US" altLang="zh-CN" dirty="0">
                <a:latin typeface="Times New Roman" charset="0"/>
                <a:ea typeface="宋体" charset="0"/>
              </a:rPr>
              <a:t>  </a:t>
            </a:r>
            <a:r>
              <a:rPr lang="zh-CN" altLang="en-US" dirty="0">
                <a:latin typeface="Times New Roman" charset="0"/>
                <a:ea typeface="宋体" charset="0"/>
              </a:rPr>
              <a:t>关闭数据文件的预分配功能 </a:t>
            </a:r>
          </a:p>
          <a:p>
            <a:pPr>
              <a:lnSpc>
                <a:spcPct val="80000"/>
              </a:lnSpc>
              <a:buClr>
                <a:srgbClr val="3399FF"/>
              </a:buClr>
              <a:buFont typeface="Wingdings" charset="0"/>
              <a:buChar char="ü"/>
            </a:pPr>
            <a:r>
              <a:rPr lang="en-US" altLang="zh-CN" dirty="0">
                <a:latin typeface="Times New Roman" charset="0"/>
                <a:ea typeface="宋体" charset="0"/>
              </a:rPr>
              <a:t>--fork  </a:t>
            </a:r>
            <a:r>
              <a:rPr lang="zh-CN" altLang="en-US" dirty="0">
                <a:latin typeface="Times New Roman" charset="0"/>
                <a:ea typeface="宋体" charset="0"/>
              </a:rPr>
              <a:t>以后台</a:t>
            </a:r>
            <a:r>
              <a:rPr lang="en-US" altLang="zh-CN" dirty="0">
                <a:latin typeface="Times New Roman" charset="0"/>
                <a:ea typeface="宋体" charset="0"/>
              </a:rPr>
              <a:t>Daemon</a:t>
            </a:r>
            <a:r>
              <a:rPr lang="zh-CN" altLang="en-US" dirty="0">
                <a:latin typeface="Times New Roman" charset="0"/>
                <a:ea typeface="宋体" charset="0"/>
              </a:rPr>
              <a:t>形式运行服务</a:t>
            </a:r>
          </a:p>
          <a:p>
            <a:pPr>
              <a:lnSpc>
                <a:spcPct val="80000"/>
              </a:lnSpc>
              <a:buClr>
                <a:srgbClr val="3399FF"/>
              </a:buClr>
              <a:buFont typeface="Wingdings" charset="0"/>
              <a:buChar char="ü"/>
            </a:pPr>
            <a:r>
              <a:rPr lang="zh-CN" altLang="en-US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更多的参数选项利用 </a:t>
            </a:r>
            <a:r>
              <a:rPr lang="en-US" altLang="zh-CN" dirty="0" err="1">
                <a:solidFill>
                  <a:srgbClr val="FF3300"/>
                </a:solidFill>
                <a:latin typeface="Times New Roman" charset="0"/>
                <a:ea typeface="宋体" charset="0"/>
              </a:rPr>
              <a:t>mongod</a:t>
            </a:r>
            <a:r>
              <a:rPr lang="en-US" altLang="zh-CN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 --help  </a:t>
            </a:r>
            <a:r>
              <a:rPr lang="zh-CN" altLang="en-US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进行查看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59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>
                <a:latin typeface="Times New Roman" charset="0"/>
                <a:ea typeface="宋体" charset="0"/>
              </a:rPr>
              <a:t>客户端</a:t>
            </a:r>
            <a:r>
              <a:rPr lang="en-US" altLang="zh-CN" sz="4800" b="1" dirty="0">
                <a:latin typeface="Times New Roman" charset="0"/>
                <a:ea typeface="宋体" charset="0"/>
              </a:rPr>
              <a:t>GUI</a:t>
            </a:r>
            <a:r>
              <a:rPr lang="zh-CN" altLang="en-US" sz="4800" b="1" dirty="0">
                <a:latin typeface="Times New Roman" charset="0"/>
                <a:ea typeface="宋体" charset="0"/>
              </a:rPr>
              <a:t>工具集合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2800" b="1" dirty="0" err="1" smtClean="0">
                <a:latin typeface="Times New Roman" charset="0"/>
                <a:ea typeface="宋体" charset="0"/>
              </a:rPr>
              <a:t>MongoDB</a:t>
            </a:r>
            <a:r>
              <a:rPr lang="zh-CN" altLang="en-US" sz="2800" b="1" dirty="0" smtClean="0">
                <a:latin typeface="Times New Roman" charset="0"/>
                <a:ea typeface="宋体" charset="0"/>
              </a:rPr>
              <a:t>常用</a:t>
            </a:r>
            <a:r>
              <a:rPr lang="en-US" altLang="zh-CN" sz="2800" b="1" dirty="0" smtClean="0">
                <a:latin typeface="Times New Roman" charset="0"/>
                <a:ea typeface="宋体" charset="0"/>
              </a:rPr>
              <a:t>GUI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管理工具</a:t>
            </a:r>
            <a:r>
              <a:rPr lang="zh-CN" altLang="en-US" sz="2800" dirty="0" smtClean="0">
                <a:latin typeface="Times New Roman" charset="0"/>
                <a:ea typeface="宋体" charset="0"/>
              </a:rPr>
              <a:t>：</a:t>
            </a:r>
            <a:endParaRPr lang="zh-CN" altLang="en-US" sz="2800" dirty="0">
              <a:latin typeface="Times New Roman" charset="0"/>
              <a:ea typeface="宋体" charset="0"/>
            </a:endParaRPr>
          </a:p>
          <a:p>
            <a:pPr marL="990600" lvl="1" indent="-533400">
              <a:buClr>
                <a:srgbClr val="3399FF"/>
              </a:buClr>
              <a:buFont typeface="Wingdings" charset="0"/>
              <a:buChar char="ü"/>
            </a:pPr>
            <a:r>
              <a:rPr lang="en-US" altLang="zh-CN" b="1" dirty="0" err="1" smtClean="0">
                <a:latin typeface="Times New Roman" charset="0"/>
                <a:ea typeface="宋体" charset="0"/>
              </a:rPr>
              <a:t>MongoVUE</a:t>
            </a:r>
            <a:r>
              <a:rPr lang="zh-CN" altLang="en-US" b="1" dirty="0" smtClean="0">
                <a:latin typeface="Times New Roman" charset="0"/>
                <a:ea typeface="宋体" charset="0"/>
              </a:rPr>
              <a:t>（</a:t>
            </a:r>
            <a:r>
              <a:rPr lang="en-US" altLang="zh-CN" b="1" dirty="0" smtClean="0">
                <a:latin typeface="Times New Roman" charset="0"/>
                <a:ea typeface="宋体" charset="0"/>
              </a:rPr>
              <a:t>windows</a:t>
            </a:r>
            <a:r>
              <a:rPr lang="zh-CN" altLang="en-US" b="1" dirty="0" smtClean="0">
                <a:latin typeface="Times New Roman" charset="0"/>
                <a:ea typeface="宋体" charset="0"/>
              </a:rPr>
              <a:t>）</a:t>
            </a:r>
            <a:endParaRPr lang="en-US" altLang="zh-CN" b="1" dirty="0" smtClean="0">
              <a:latin typeface="Times New Roman" charset="0"/>
              <a:ea typeface="宋体" charset="0"/>
            </a:endParaRPr>
          </a:p>
          <a:p>
            <a:pPr marL="990600" lvl="1" indent="-533400">
              <a:buFont typeface="Wingdings" charset="0"/>
              <a:buNone/>
            </a:pPr>
            <a:r>
              <a:rPr lang="zh-CN" altLang="en-US" sz="2400" dirty="0" smtClean="0">
                <a:latin typeface="Times New Roman" charset="0"/>
                <a:ea typeface="宋体" charset="0"/>
              </a:rPr>
              <a:t>主页：</a:t>
            </a:r>
            <a:r>
              <a:rPr lang="en-US" altLang="zh-CN" sz="2400" dirty="0" smtClean="0">
                <a:solidFill>
                  <a:srgbClr val="FF6600"/>
                </a:solidFill>
                <a:latin typeface="Times New Roman" charset="0"/>
                <a:ea typeface="宋体" charset="0"/>
                <a:hlinkClick r:id="rId2"/>
              </a:rPr>
              <a:t>http://www.mongovue.com/</a:t>
            </a:r>
            <a:r>
              <a:rPr lang="en-US" altLang="zh-CN" sz="2400" dirty="0" smtClean="0">
                <a:latin typeface="Times New Roman" charset="0"/>
                <a:ea typeface="宋体" charset="0"/>
              </a:rPr>
              <a:t> </a:t>
            </a:r>
          </a:p>
          <a:p>
            <a:pPr marL="990600" lvl="1" indent="-533400">
              <a:buFont typeface="Wingdings" charset="0"/>
              <a:buNone/>
            </a:pPr>
            <a:r>
              <a:rPr lang="zh-CN" altLang="en-US" sz="2400" dirty="0" smtClean="0">
                <a:latin typeface="Times New Roman" charset="0"/>
                <a:ea typeface="宋体" charset="0"/>
              </a:rPr>
              <a:t>一个桌面程序</a:t>
            </a:r>
            <a:r>
              <a:rPr lang="zh-CN" altLang="en-US" sz="2400" dirty="0">
                <a:latin typeface="Times New Roman" charset="0"/>
                <a:ea typeface="宋体" charset="0"/>
              </a:rPr>
              <a:t>，提供了对</a:t>
            </a:r>
            <a:r>
              <a:rPr lang="en-US" altLang="zh-CN" sz="2400" dirty="0" err="1">
                <a:latin typeface="Times New Roman" charset="0"/>
                <a:ea typeface="宋体" charset="0"/>
              </a:rPr>
              <a:t>MongoDB</a:t>
            </a:r>
            <a:r>
              <a:rPr lang="en-US" altLang="zh-CN" sz="2400" dirty="0">
                <a:latin typeface="Times New Roman" charset="0"/>
                <a:ea typeface="宋体" charset="0"/>
              </a:rPr>
              <a:t> </a:t>
            </a:r>
            <a:r>
              <a:rPr lang="zh-CN" altLang="en-US" sz="2400" dirty="0">
                <a:latin typeface="Times New Roman" charset="0"/>
                <a:ea typeface="宋体" charset="0"/>
              </a:rPr>
              <a:t>数据库的基，如查</a:t>
            </a:r>
          </a:p>
          <a:p>
            <a:pPr marL="990600" lvl="1" indent="-533400">
              <a:buFont typeface="Wingdings" charset="0"/>
              <a:buNone/>
            </a:pPr>
            <a:r>
              <a:rPr lang="zh-CN" altLang="en-US" sz="2400" dirty="0">
                <a:latin typeface="Times New Roman" charset="0"/>
                <a:ea typeface="宋体" charset="0"/>
              </a:rPr>
              <a:t>看、查询、更新、删除等，简单易用，</a:t>
            </a:r>
            <a:r>
              <a:rPr lang="zh-CN" altLang="en-US" sz="2400" dirty="0" smtClean="0">
                <a:latin typeface="Times New Roman" charset="0"/>
                <a:ea typeface="宋体" charset="0"/>
              </a:rPr>
              <a:t>但是功能还比较</a:t>
            </a:r>
          </a:p>
          <a:p>
            <a:pPr marL="990600" lvl="1" indent="-533400">
              <a:buFont typeface="Wingdings" charset="0"/>
              <a:buNone/>
            </a:pPr>
            <a:r>
              <a:rPr lang="zh-CN" altLang="en-US" sz="2400" dirty="0" smtClean="0">
                <a:latin typeface="Times New Roman" charset="0"/>
                <a:ea typeface="宋体" charset="0"/>
              </a:rPr>
              <a:t>弱，以后发展应该不错。</a:t>
            </a:r>
          </a:p>
          <a:p>
            <a:pPr marL="990600" lvl="1" indent="-533400">
              <a:buFont typeface="Wingdings" charset="0"/>
              <a:buNone/>
            </a:pPr>
            <a:endParaRPr lang="en-US" altLang="zh-CN" sz="2400" dirty="0">
              <a:latin typeface="Times New Roman" charset="0"/>
              <a:ea typeface="宋体" charset="0"/>
            </a:endParaRPr>
          </a:p>
          <a:p>
            <a:pPr marL="990600" lvl="1" indent="-533400">
              <a:buClr>
                <a:srgbClr val="3399FF"/>
              </a:buClr>
              <a:buFont typeface="Wingdings" charset="0"/>
              <a:buChar char="ü"/>
            </a:pPr>
            <a:r>
              <a:rPr lang="en-US" altLang="zh-CN" b="1" dirty="0" err="1" smtClean="0">
                <a:latin typeface="Times New Roman" charset="0"/>
                <a:ea typeface="宋体" charset="0"/>
              </a:rPr>
              <a:t>RoboMongo</a:t>
            </a:r>
            <a:r>
              <a:rPr lang="zh-CN" altLang="en-US" b="1" dirty="0" smtClean="0">
                <a:latin typeface="Times New Roman" charset="0"/>
                <a:ea typeface="宋体" charset="0"/>
              </a:rPr>
              <a:t>（</a:t>
            </a:r>
            <a:r>
              <a:rPr lang="en-US" altLang="zh-CN" b="1" dirty="0" smtClean="0">
                <a:latin typeface="Times New Roman" charset="0"/>
                <a:ea typeface="宋体" charset="0"/>
              </a:rPr>
              <a:t>mac</a:t>
            </a:r>
            <a:r>
              <a:rPr lang="zh-CN" altLang="en-US" b="1" dirty="0" smtClean="0">
                <a:latin typeface="Times New Roman" charset="0"/>
                <a:ea typeface="宋体" charset="0"/>
              </a:rPr>
              <a:t>）</a:t>
            </a:r>
            <a:endParaRPr lang="zh-CN" altLang="en-US" dirty="0">
              <a:latin typeface="Times New Roman" charset="0"/>
              <a:ea typeface="宋体" charset="0"/>
            </a:endParaRPr>
          </a:p>
          <a:p>
            <a:pPr marL="0" indent="0">
              <a:buClr>
                <a:srgbClr val="3399FF"/>
              </a:buClr>
              <a:buNone/>
            </a:pPr>
            <a:r>
              <a:rPr lang="zh-CN" altLang="zh-CN" dirty="0">
                <a:latin typeface="Times New Roman" charset="0"/>
                <a:ea typeface="宋体" charset="0"/>
              </a:rPr>
              <a:t> </a:t>
            </a:r>
            <a:r>
              <a:rPr lang="zh-CN" altLang="en-US" dirty="0" smtClean="0">
                <a:latin typeface="Times New Roman" charset="0"/>
                <a:ea typeface="宋体" charset="0"/>
              </a:rPr>
              <a:t> </a:t>
            </a:r>
            <a:r>
              <a:rPr lang="en-US" altLang="zh-CN" dirty="0" smtClean="0">
                <a:latin typeface="Times New Roman" charset="0"/>
                <a:ea typeface="宋体" charset="0"/>
              </a:rPr>
              <a:t>	</a:t>
            </a:r>
            <a:r>
              <a:rPr lang="zh-CN" altLang="en-US" dirty="0" smtClean="0">
                <a:latin typeface="Times New Roman" charset="0"/>
                <a:ea typeface="宋体" charset="0"/>
              </a:rPr>
              <a:t>主页</a:t>
            </a:r>
            <a:r>
              <a:rPr lang="zh-CN" altLang="en-US" dirty="0">
                <a:latin typeface="Times New Roman" charset="0"/>
                <a:ea typeface="宋体" charset="0"/>
              </a:rPr>
              <a:t>：</a:t>
            </a:r>
            <a:r>
              <a:rPr lang="en-US" altLang="zh-CN" dirty="0">
                <a:solidFill>
                  <a:srgbClr val="FF6600"/>
                </a:solidFill>
                <a:latin typeface="Times New Roman" charset="0"/>
                <a:ea typeface="宋体" charset="0"/>
                <a:hlinkClick r:id="rId3"/>
              </a:rPr>
              <a:t>https://www.robomongo.org</a:t>
            </a:r>
            <a:r>
              <a:rPr lang="en-US" altLang="zh-CN" dirty="0" smtClean="0">
                <a:solidFill>
                  <a:srgbClr val="FF6600"/>
                </a:solidFill>
                <a:latin typeface="Times New Roman" charset="0"/>
                <a:ea typeface="宋体" charset="0"/>
                <a:hlinkClick r:id="rId3"/>
              </a:rPr>
              <a:t>/</a:t>
            </a:r>
            <a:endParaRPr lang="en-US" altLang="zh-CN" dirty="0">
              <a:latin typeface="Times New Roman" charset="0"/>
              <a:ea typeface="宋体" charset="0"/>
            </a:endParaRPr>
          </a:p>
          <a:p>
            <a:pPr marL="0" indent="0">
              <a:buClr>
                <a:srgbClr val="3399FF"/>
              </a:buClr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Robomongo</a:t>
            </a:r>
            <a:r>
              <a:rPr lang="en-US" altLang="zh-TW" dirty="0" smtClean="0"/>
              <a:t> </a:t>
            </a:r>
            <a:r>
              <a:rPr lang="zh-TW" altLang="en-US" dirty="0"/>
              <a:t>是一个基于 </a:t>
            </a:r>
            <a:r>
              <a:rPr lang="en-US" altLang="zh-TW" dirty="0"/>
              <a:t>Shell </a:t>
            </a:r>
            <a:r>
              <a:rPr lang="zh-TW" altLang="en-US" dirty="0"/>
              <a:t>的跨平台开源 </a:t>
            </a:r>
            <a:r>
              <a:rPr lang="en-US" altLang="zh-TW" dirty="0" err="1"/>
              <a:t>MongoDB</a:t>
            </a:r>
            <a:r>
              <a:rPr lang="en-US" altLang="zh-TW" dirty="0"/>
              <a:t> </a:t>
            </a:r>
            <a:r>
              <a:rPr lang="zh-TW" altLang="en-US" dirty="0"/>
              <a:t>管理工具。嵌入了 </a:t>
            </a:r>
            <a:r>
              <a:rPr lang="en-US" altLang="zh-TW" dirty="0"/>
              <a:t>JavaScript </a:t>
            </a:r>
            <a:r>
              <a:rPr lang="zh-TW" altLang="en-US" dirty="0"/>
              <a:t>引擎和 </a:t>
            </a:r>
            <a:r>
              <a:rPr lang="en-US" altLang="zh-TW" dirty="0" err="1"/>
              <a:t>MongoDB</a:t>
            </a:r>
            <a:r>
              <a:rPr lang="en-US" altLang="zh-TW" dirty="0"/>
              <a:t> </a:t>
            </a:r>
            <a:r>
              <a:rPr lang="en-US" altLang="zh-TW" dirty="0" err="1"/>
              <a:t>mogo</a:t>
            </a:r>
            <a:r>
              <a:rPr lang="en-US" altLang="zh-TW" dirty="0"/>
              <a:t> </a:t>
            </a:r>
            <a:r>
              <a:rPr lang="zh-TW" altLang="en-US" dirty="0"/>
              <a:t>。只要你会使用 </a:t>
            </a:r>
            <a:r>
              <a:rPr lang="en-US" altLang="zh-TW" dirty="0"/>
              <a:t>mongo shell </a:t>
            </a:r>
            <a:r>
              <a:rPr lang="zh-TW" altLang="en-US" dirty="0"/>
              <a:t>，你就会使用 </a:t>
            </a:r>
            <a:r>
              <a:rPr lang="en-US" altLang="zh-TW" dirty="0" err="1"/>
              <a:t>Robomongo</a:t>
            </a:r>
            <a:r>
              <a:rPr lang="zh-TW" altLang="en-US" dirty="0"/>
              <a:t>。提供语法高亮、自动完成、差别视图等。</a:t>
            </a:r>
            <a:endParaRPr lang="zh-CN" altLang="en-US" sz="2400" dirty="0">
              <a:latin typeface="Times New Roman" charset="0"/>
              <a:ea typeface="宋体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charset="0"/>
              <a:ea typeface="宋体" charset="0"/>
            </a:endParaRPr>
          </a:p>
          <a:p>
            <a:pPr marL="990600" lvl="1" indent="-533400">
              <a:buClr>
                <a:srgbClr val="3399FF"/>
              </a:buClr>
              <a:buFont typeface="Wingdings" charset="0"/>
              <a:buNone/>
            </a:pPr>
            <a:endParaRPr lang="zh-CN" altLang="en-US" sz="2400" dirty="0">
              <a:latin typeface="Times New Roman" charset="0"/>
              <a:ea typeface="宋体" charset="0"/>
            </a:endParaRPr>
          </a:p>
          <a:p>
            <a:pPr marL="609600" indent="-609600"/>
            <a:endParaRPr lang="zh-CN" altLang="en-US" dirty="0">
              <a:latin typeface="Times New Roman" charset="0"/>
              <a:ea typeface="宋体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75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174329"/>
            <a:ext cx="8042276" cy="946448"/>
          </a:xfrm>
        </p:spPr>
        <p:txBody>
          <a:bodyPr/>
          <a:lstStyle/>
          <a:p>
            <a:r>
              <a:rPr lang="zh-CN" altLang="en-US" sz="4800" b="1" dirty="0">
                <a:latin typeface="Times New Roman" charset="0"/>
                <a:ea typeface="宋体" charset="0"/>
              </a:rPr>
              <a:t>常用命令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1307472"/>
            <a:ext cx="8042276" cy="463612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  <a:buClr>
                <a:schemeClr val="folHlink"/>
              </a:buClr>
              <a:buFont typeface="Wingdings" charset="0"/>
              <a:buChar char="u"/>
            </a:pPr>
            <a:r>
              <a:rPr lang="zh-CN" altLang="en-US" sz="3200" b="1" dirty="0">
                <a:latin typeface="Times New Roman" charset="0"/>
                <a:ea typeface="宋体" charset="0"/>
              </a:rPr>
              <a:t>控制台中的基本操作命令</a:t>
            </a:r>
            <a:r>
              <a:rPr lang="zh-CN" altLang="en-US" sz="3200" dirty="0">
                <a:latin typeface="Times New Roman" charset="0"/>
                <a:ea typeface="宋体" charset="0"/>
              </a:rPr>
              <a:t> </a:t>
            </a:r>
          </a:p>
          <a:p>
            <a:pPr>
              <a:lnSpc>
                <a:spcPct val="80000"/>
              </a:lnSpc>
              <a:buClr>
                <a:srgbClr val="3399FF"/>
              </a:buClr>
              <a:buFont typeface="Wingdings" charset="0"/>
              <a:buChar char="ü"/>
            </a:pPr>
            <a:r>
              <a:rPr lang="zh-CN" altLang="en-US" dirty="0">
                <a:latin typeface="Times New Roman" charset="0"/>
                <a:ea typeface="宋体" charset="0"/>
              </a:rPr>
              <a:t>如果想查看当前连接在哪个数据库下面，可以直接输入</a:t>
            </a:r>
            <a:r>
              <a:rPr lang="en-US" altLang="zh-CN" dirty="0" err="1">
                <a:solidFill>
                  <a:srgbClr val="FF6600"/>
                </a:solidFill>
                <a:latin typeface="Times New Roman" charset="0"/>
                <a:ea typeface="宋体" charset="0"/>
              </a:rPr>
              <a:t>db</a:t>
            </a:r>
            <a:endParaRPr lang="en-US" altLang="zh-CN" dirty="0">
              <a:solidFill>
                <a:srgbClr val="FF6600"/>
              </a:solidFill>
              <a:latin typeface="Times New Roman" charset="0"/>
              <a:ea typeface="宋体" charset="0"/>
            </a:endParaRPr>
          </a:p>
          <a:p>
            <a:pPr>
              <a:lnSpc>
                <a:spcPct val="80000"/>
              </a:lnSpc>
              <a:buClr>
                <a:srgbClr val="3399FF"/>
              </a:buClr>
              <a:buFont typeface="Wingdings" charset="0"/>
              <a:buChar char="ü"/>
            </a:pPr>
            <a:r>
              <a:rPr lang="zh-CN" altLang="en-US" dirty="0">
                <a:latin typeface="Times New Roman" charset="0"/>
                <a:ea typeface="宋体" charset="0"/>
              </a:rPr>
              <a:t>查看用户列表 </a:t>
            </a:r>
            <a:r>
              <a:rPr lang="en-US" altLang="zh-CN" dirty="0" err="1">
                <a:solidFill>
                  <a:srgbClr val="FF6600"/>
                </a:solidFill>
                <a:latin typeface="Times New Roman" charset="0"/>
                <a:ea typeface="宋体" charset="0"/>
              </a:rPr>
              <a:t>db.system.users.find</a:t>
            </a:r>
            <a:r>
              <a:rPr lang="en-US" altLang="zh-CN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();</a:t>
            </a:r>
          </a:p>
          <a:p>
            <a:pPr>
              <a:lnSpc>
                <a:spcPct val="80000"/>
              </a:lnSpc>
              <a:buClr>
                <a:srgbClr val="3399FF"/>
              </a:buClr>
              <a:buFont typeface="Wingdings" charset="0"/>
              <a:buChar char="ü"/>
            </a:pPr>
            <a:r>
              <a:rPr lang="zh-CN" altLang="en-US" dirty="0">
                <a:latin typeface="Times New Roman" charset="0"/>
                <a:ea typeface="宋体" charset="0"/>
              </a:rPr>
              <a:t>查看所有用户</a:t>
            </a:r>
            <a:r>
              <a:rPr lang="en-US" altLang="zh-CN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show users;</a:t>
            </a:r>
          </a:p>
          <a:p>
            <a:pPr>
              <a:lnSpc>
                <a:spcPct val="80000"/>
              </a:lnSpc>
              <a:buClr>
                <a:srgbClr val="3399FF"/>
              </a:buClr>
              <a:buFont typeface="Wingdings" charset="0"/>
              <a:buChar char="ü"/>
            </a:pPr>
            <a:r>
              <a:rPr lang="zh-CN" altLang="en-US" dirty="0">
                <a:latin typeface="Times New Roman" charset="0"/>
                <a:ea typeface="宋体" charset="0"/>
              </a:rPr>
              <a:t>查看所有数据库 </a:t>
            </a:r>
            <a:r>
              <a:rPr lang="en-US" altLang="zh-CN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show </a:t>
            </a:r>
            <a:r>
              <a:rPr lang="en-US" altLang="zh-CN" dirty="0" err="1">
                <a:solidFill>
                  <a:srgbClr val="FF6600"/>
                </a:solidFill>
                <a:latin typeface="Times New Roman" charset="0"/>
                <a:ea typeface="宋体" charset="0"/>
              </a:rPr>
              <a:t>dbs</a:t>
            </a:r>
            <a:r>
              <a:rPr lang="en-US" altLang="zh-CN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;</a:t>
            </a:r>
            <a:r>
              <a:rPr lang="en-US" altLang="zh-CN" dirty="0">
                <a:latin typeface="Times New Roman" charset="0"/>
                <a:ea typeface="宋体" charset="0"/>
              </a:rPr>
              <a:t> </a:t>
            </a:r>
          </a:p>
          <a:p>
            <a:pPr>
              <a:lnSpc>
                <a:spcPct val="80000"/>
              </a:lnSpc>
              <a:buClr>
                <a:srgbClr val="3399FF"/>
              </a:buClr>
              <a:buFont typeface="Wingdings" charset="0"/>
              <a:buChar char="ü"/>
            </a:pPr>
            <a:r>
              <a:rPr lang="zh-CN" altLang="en-US" dirty="0">
                <a:latin typeface="Times New Roman" charset="0"/>
                <a:ea typeface="宋体" charset="0"/>
              </a:rPr>
              <a:t>查看所有集合 </a:t>
            </a:r>
            <a:r>
              <a:rPr lang="en-US" altLang="zh-CN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show collections;</a:t>
            </a:r>
          </a:p>
          <a:p>
            <a:pPr>
              <a:lnSpc>
                <a:spcPct val="80000"/>
              </a:lnSpc>
              <a:buClr>
                <a:srgbClr val="3399FF"/>
              </a:buClr>
              <a:buFont typeface="Wingdings" charset="0"/>
              <a:buChar char="ü"/>
            </a:pPr>
            <a:r>
              <a:rPr lang="zh-CN" altLang="en-US" dirty="0">
                <a:latin typeface="Times New Roman" charset="0"/>
                <a:ea typeface="宋体" charset="0"/>
              </a:rPr>
              <a:t>删除当前的数据库</a:t>
            </a:r>
            <a:r>
              <a:rPr lang="zh-CN" altLang="en-US" dirty="0">
                <a:latin typeface="Arial" charset="0"/>
                <a:ea typeface="宋体" charset="0"/>
              </a:rPr>
              <a:t> </a:t>
            </a:r>
            <a:r>
              <a:rPr lang="en-US" altLang="zh-CN" dirty="0" err="1">
                <a:solidFill>
                  <a:srgbClr val="FF6600"/>
                </a:solidFill>
                <a:latin typeface="Times New Roman" charset="0"/>
                <a:ea typeface="宋体" charset="0"/>
              </a:rPr>
              <a:t>db.dropDatabase</a:t>
            </a:r>
            <a:r>
              <a:rPr lang="en-US" altLang="zh-CN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();</a:t>
            </a:r>
          </a:p>
          <a:p>
            <a:pPr>
              <a:lnSpc>
                <a:spcPct val="80000"/>
              </a:lnSpc>
              <a:buClr>
                <a:srgbClr val="3399FF"/>
              </a:buClr>
              <a:buFont typeface="Wingdings" charset="0"/>
              <a:buChar char="ü"/>
            </a:pPr>
            <a:r>
              <a:rPr lang="zh-CN" altLang="en-US" dirty="0">
                <a:latin typeface="Times New Roman" charset="0"/>
                <a:ea typeface="宋体" charset="0"/>
              </a:rPr>
              <a:t>删除</a:t>
            </a:r>
            <a:r>
              <a:rPr lang="en-US" altLang="zh-CN" dirty="0">
                <a:latin typeface="Times New Roman" charset="0"/>
                <a:ea typeface="宋体" charset="0"/>
              </a:rPr>
              <a:t>collection  db.</a:t>
            </a:r>
            <a:r>
              <a:rPr lang="zh-CN" altLang="en-US" dirty="0">
                <a:latin typeface="Times New Roman" charset="0"/>
                <a:ea typeface="宋体" charset="0"/>
              </a:rPr>
              <a:t>集合名</a:t>
            </a:r>
            <a:r>
              <a:rPr lang="en-US" altLang="zh-CN" dirty="0">
                <a:latin typeface="Times New Roman" charset="0"/>
                <a:ea typeface="宋体" charset="0"/>
              </a:rPr>
              <a:t>.</a:t>
            </a:r>
            <a:r>
              <a:rPr lang="en-US" altLang="zh-CN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drop();</a:t>
            </a:r>
          </a:p>
          <a:p>
            <a:pPr>
              <a:lnSpc>
                <a:spcPct val="80000"/>
              </a:lnSpc>
              <a:buClr>
                <a:srgbClr val="3399FF"/>
              </a:buClr>
              <a:buFont typeface="Wingdings" charset="0"/>
              <a:buChar char="ü"/>
            </a:pPr>
            <a:r>
              <a:rPr lang="zh-CN" altLang="en-US" dirty="0">
                <a:latin typeface="Times New Roman" charset="0"/>
                <a:ea typeface="宋体" charset="0"/>
              </a:rPr>
              <a:t>想知道</a:t>
            </a:r>
            <a:r>
              <a:rPr lang="en-US" altLang="zh-CN" dirty="0" err="1">
                <a:latin typeface="Times New Roman" charset="0"/>
                <a:ea typeface="宋体" charset="0"/>
              </a:rPr>
              <a:t>mongodb</a:t>
            </a:r>
            <a:r>
              <a:rPr lang="zh-CN" altLang="en-US" dirty="0">
                <a:latin typeface="Times New Roman" charset="0"/>
                <a:ea typeface="宋体" charset="0"/>
              </a:rPr>
              <a:t>支持哪些命令 ，可以直接输入</a:t>
            </a:r>
            <a:r>
              <a:rPr lang="en-US" altLang="zh-CN" dirty="0">
                <a:solidFill>
                  <a:srgbClr val="0033CC"/>
                </a:solidFill>
                <a:latin typeface="Times New Roman" charset="0"/>
                <a:ea typeface="宋体" charset="0"/>
              </a:rPr>
              <a:t>help;</a:t>
            </a:r>
          </a:p>
          <a:p>
            <a:pPr>
              <a:lnSpc>
                <a:spcPct val="80000"/>
              </a:lnSpc>
              <a:buClr>
                <a:srgbClr val="3399FF"/>
              </a:buClr>
              <a:buFont typeface="Wingdings" charset="0"/>
              <a:buChar char="ü"/>
            </a:pPr>
            <a:r>
              <a:rPr lang="zh-CN" altLang="en-US" dirty="0">
                <a:latin typeface="Times New Roman" charset="0"/>
                <a:ea typeface="宋体" charset="0"/>
              </a:rPr>
              <a:t>想知道当前数据库支持哪些方法：</a:t>
            </a:r>
            <a:r>
              <a:rPr lang="en-US" altLang="zh-CN" dirty="0" err="1">
                <a:solidFill>
                  <a:srgbClr val="0033CC"/>
                </a:solidFill>
                <a:latin typeface="Times New Roman" charset="0"/>
                <a:ea typeface="宋体" charset="0"/>
              </a:rPr>
              <a:t>db.help</a:t>
            </a:r>
            <a:r>
              <a:rPr lang="en-US" altLang="zh-CN" dirty="0">
                <a:solidFill>
                  <a:srgbClr val="0033CC"/>
                </a:solidFill>
                <a:latin typeface="Times New Roman" charset="0"/>
                <a:ea typeface="宋体" charset="0"/>
              </a:rPr>
              <a:t>();</a:t>
            </a:r>
            <a:r>
              <a:rPr lang="en-US" altLang="zh-CN" dirty="0">
                <a:latin typeface="Times New Roman" charset="0"/>
                <a:ea typeface="宋体" charset="0"/>
              </a:rPr>
              <a:t> </a:t>
            </a:r>
          </a:p>
          <a:p>
            <a:pPr>
              <a:lnSpc>
                <a:spcPct val="80000"/>
              </a:lnSpc>
              <a:buClr>
                <a:srgbClr val="3399FF"/>
              </a:buClr>
              <a:buFont typeface="Wingdings" charset="0"/>
              <a:buChar char="ü"/>
            </a:pPr>
            <a:r>
              <a:rPr lang="zh-CN" altLang="en-US" dirty="0">
                <a:latin typeface="Times New Roman" charset="0"/>
                <a:ea typeface="宋体" charset="0"/>
              </a:rPr>
              <a:t>想知道当前集合支持哪些方法：</a:t>
            </a:r>
            <a:r>
              <a:rPr lang="en-US" altLang="zh-CN" dirty="0" err="1">
                <a:solidFill>
                  <a:srgbClr val="0033CC"/>
                </a:solidFill>
                <a:latin typeface="Times New Roman" charset="0"/>
                <a:ea typeface="宋体" charset="0"/>
              </a:rPr>
              <a:t>db.user.help</a:t>
            </a:r>
            <a:r>
              <a:rPr lang="en-US" altLang="zh-CN" dirty="0">
                <a:solidFill>
                  <a:srgbClr val="0033CC"/>
                </a:solidFill>
                <a:latin typeface="Times New Roman" charset="0"/>
                <a:ea typeface="宋体" charset="0"/>
              </a:rPr>
              <a:t>();</a:t>
            </a:r>
            <a:r>
              <a:rPr lang="en-US" altLang="zh-CN" dirty="0">
                <a:latin typeface="Times New Roman" charset="0"/>
                <a:ea typeface="宋体" charset="0"/>
              </a:rPr>
              <a:t> user</a:t>
            </a:r>
            <a:r>
              <a:rPr lang="zh-CN" altLang="en-US" dirty="0">
                <a:latin typeface="Times New Roman" charset="0"/>
                <a:ea typeface="宋体" charset="0"/>
              </a:rPr>
              <a:t>为集合名</a:t>
            </a:r>
          </a:p>
          <a:p>
            <a:pPr>
              <a:lnSpc>
                <a:spcPct val="80000"/>
              </a:lnSpc>
              <a:buClr>
                <a:srgbClr val="3399FF"/>
              </a:buClr>
              <a:buFont typeface="Wingdings" charset="0"/>
              <a:buChar char="ü"/>
            </a:pPr>
            <a:r>
              <a:rPr lang="zh-CN" altLang="en-US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更多命令可以用帮助命令获得！</a:t>
            </a:r>
            <a:endParaRPr lang="zh-CN" altLang="en-US" b="1" dirty="0">
              <a:solidFill>
                <a:srgbClr val="FF6600"/>
              </a:solidFill>
              <a:latin typeface="Times New Roman" charset="0"/>
              <a:ea typeface="宋体" charset="0"/>
            </a:endParaRPr>
          </a:p>
          <a:p>
            <a:pPr>
              <a:lnSpc>
                <a:spcPct val="80000"/>
              </a:lnSpc>
            </a:pPr>
            <a:endParaRPr lang="zh-CN" altLang="en-US" b="1" dirty="0">
              <a:latin typeface="Times New Roman" charset="0"/>
              <a:ea typeface="宋体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57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485632"/>
            <a:ext cx="8042276" cy="5727971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Times New Roman" charset="0"/>
                <a:ea typeface="宋体" charset="0"/>
              </a:rPr>
              <a:t>1)</a:t>
            </a:r>
            <a:r>
              <a:rPr lang="zh-CN" altLang="en-US" b="1" dirty="0">
                <a:latin typeface="Times New Roman" charset="0"/>
                <a:ea typeface="宋体" charset="0"/>
              </a:rPr>
              <a:t>列出</a:t>
            </a:r>
            <a:r>
              <a:rPr lang="zh-CN" altLang="en-US" b="1" dirty="0" smtClean="0">
                <a:latin typeface="Times New Roman" charset="0"/>
                <a:ea typeface="宋体" charset="0"/>
              </a:rPr>
              <a:t>当前的数据库</a:t>
            </a:r>
            <a:endParaRPr lang="en-US" altLang="zh-CN" b="1" dirty="0" smtClean="0">
              <a:latin typeface="Times New Roman" charset="0"/>
              <a:ea typeface="宋体" charset="0"/>
            </a:endParaRPr>
          </a:p>
          <a:p>
            <a:pPr marL="0" indent="0">
              <a:lnSpc>
                <a:spcPct val="90000"/>
              </a:lnSpc>
              <a:buClr>
                <a:schemeClr val="folHlink"/>
              </a:buClr>
              <a:buNone/>
            </a:pPr>
            <a:r>
              <a:rPr lang="zh-CN" altLang="en-US" sz="1800" dirty="0" smtClean="0">
                <a:latin typeface="Times New Roman" charset="0"/>
                <a:ea typeface="宋体" charset="0"/>
              </a:rPr>
              <a:t>使用</a:t>
            </a:r>
            <a:r>
              <a:rPr lang="en-US" altLang="zh-CN" sz="1800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mongo</a:t>
            </a:r>
            <a:r>
              <a:rPr lang="zh-CN" altLang="en-US" sz="1800" dirty="0">
                <a:latin typeface="Times New Roman" charset="0"/>
                <a:ea typeface="宋体" charset="0"/>
              </a:rPr>
              <a:t>命令进入数据库，使用</a:t>
            </a:r>
            <a:r>
              <a:rPr lang="en-US" altLang="zh-CN" sz="1800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show </a:t>
            </a:r>
            <a:r>
              <a:rPr lang="en-US" altLang="zh-CN" sz="1800" dirty="0" err="1">
                <a:solidFill>
                  <a:srgbClr val="FF6600"/>
                </a:solidFill>
                <a:latin typeface="Times New Roman" charset="0"/>
                <a:ea typeface="宋体" charset="0"/>
              </a:rPr>
              <a:t>dbs</a:t>
            </a:r>
            <a:r>
              <a:rPr lang="zh-CN" altLang="en-US" sz="1800" dirty="0">
                <a:latin typeface="Times New Roman" charset="0"/>
                <a:ea typeface="宋体" charset="0"/>
              </a:rPr>
              <a:t>命令查看</a:t>
            </a:r>
            <a:r>
              <a:rPr lang="zh-CN" altLang="en-US" sz="1800" dirty="0" smtClean="0">
                <a:latin typeface="Times New Roman" charset="0"/>
                <a:ea typeface="宋体" charset="0"/>
              </a:rPr>
              <a:t>所有的数据库</a:t>
            </a:r>
            <a:endParaRPr lang="en-US" altLang="zh-CN" sz="1800" b="1" dirty="0" smtClean="0">
              <a:latin typeface="Times New Roman" charset="0"/>
              <a:ea typeface="宋体" charset="0"/>
            </a:endParaRPr>
          </a:p>
          <a:p>
            <a:r>
              <a:rPr lang="zh-CN" altLang="zh-CN" b="1" dirty="0" smtClean="0">
                <a:latin typeface="Times New Roman" charset="0"/>
                <a:ea typeface="宋体" charset="0"/>
              </a:rPr>
              <a:t>2</a:t>
            </a:r>
            <a:r>
              <a:rPr lang="en-US" altLang="zh-CN" b="1" dirty="0" smtClean="0">
                <a:latin typeface="Times New Roman" charset="0"/>
                <a:ea typeface="宋体" charset="0"/>
              </a:rPr>
              <a:t>)</a:t>
            </a:r>
            <a:r>
              <a:rPr lang="zh-CN" altLang="en-US" b="1" dirty="0">
                <a:latin typeface="Times New Roman" charset="0"/>
                <a:ea typeface="宋体" charset="0"/>
              </a:rPr>
              <a:t>列出</a:t>
            </a:r>
            <a:r>
              <a:rPr lang="zh-CN" altLang="en-US" b="1" dirty="0" smtClean="0">
                <a:latin typeface="Times New Roman" charset="0"/>
                <a:ea typeface="宋体" charset="0"/>
              </a:rPr>
              <a:t>当前数据库的集合</a:t>
            </a:r>
            <a:endParaRPr lang="en-US" altLang="zh-CN" b="1" dirty="0" smtClean="0">
              <a:latin typeface="Times New Roman" charset="0"/>
              <a:ea typeface="宋体" charset="0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Times New Roman" charset="0"/>
                <a:ea typeface="宋体" charset="0"/>
              </a:rPr>
              <a:t>使用</a:t>
            </a:r>
            <a:r>
              <a:rPr lang="en-US" altLang="zh-CN" sz="1800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use</a:t>
            </a:r>
            <a:r>
              <a:rPr lang="zh-CN" altLang="en-US" sz="1800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 </a:t>
            </a:r>
            <a:r>
              <a:rPr lang="en-US" altLang="zh-CN" sz="1800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db1</a:t>
            </a:r>
            <a:r>
              <a:rPr lang="zh-CN" altLang="en-US" sz="1800" dirty="0" smtClean="0">
                <a:latin typeface="Times New Roman" charset="0"/>
                <a:ea typeface="宋体" charset="0"/>
              </a:rPr>
              <a:t>，使用</a:t>
            </a:r>
            <a:r>
              <a:rPr lang="en-US" altLang="zh-CN" sz="1800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show </a:t>
            </a:r>
            <a:r>
              <a:rPr lang="en-US" altLang="zh-CN" sz="1800" dirty="0" smtClean="0">
                <a:solidFill>
                  <a:srgbClr val="FF6600"/>
                </a:solidFill>
                <a:latin typeface="Times New Roman" charset="0"/>
                <a:ea typeface="宋体" charset="0"/>
              </a:rPr>
              <a:t>collections</a:t>
            </a:r>
            <a:r>
              <a:rPr lang="zh-CN" altLang="en-US" sz="1800" dirty="0" smtClean="0">
                <a:latin typeface="Times New Roman" charset="0"/>
                <a:ea typeface="宋体" charset="0"/>
              </a:rPr>
              <a:t>命令查</a:t>
            </a:r>
            <a:r>
              <a:rPr lang="zh-CN" altLang="en-US" sz="1800" dirty="0">
                <a:latin typeface="Times New Roman" charset="0"/>
                <a:ea typeface="宋体" charset="0"/>
              </a:rPr>
              <a:t>看所有的数据库</a:t>
            </a:r>
            <a:endParaRPr kumimoji="1" lang="en-US" altLang="zh-CN" sz="1800" dirty="0" smtClean="0"/>
          </a:p>
          <a:p>
            <a:r>
              <a:rPr lang="en-US" altLang="zh-CN" b="1" dirty="0">
                <a:latin typeface="Times New Roman" charset="0"/>
                <a:ea typeface="宋体" charset="0"/>
              </a:rPr>
              <a:t>3</a:t>
            </a:r>
            <a:r>
              <a:rPr lang="zh-CN" altLang="en-US" b="1" dirty="0" smtClean="0">
                <a:latin typeface="Times New Roman" charset="0"/>
                <a:ea typeface="宋体" charset="0"/>
              </a:rPr>
              <a:t>）</a:t>
            </a:r>
            <a:r>
              <a:rPr lang="en-US" altLang="zh-CN" b="1" dirty="0">
                <a:latin typeface="Times New Roman" charset="0"/>
                <a:ea typeface="宋体" charset="0"/>
              </a:rPr>
              <a:t>id </a:t>
            </a:r>
            <a:r>
              <a:rPr lang="en-US" altLang="zh-CN" b="1" dirty="0" smtClean="0">
                <a:latin typeface="Times New Roman" charset="0"/>
                <a:ea typeface="宋体" charset="0"/>
              </a:rPr>
              <a:t>key</a:t>
            </a:r>
            <a:endParaRPr lang="en-US" altLang="zh-CN" sz="2000" b="1" dirty="0">
              <a:latin typeface="Times New Roman" charset="0"/>
              <a:ea typeface="宋体" charset="0"/>
            </a:endParaRPr>
          </a:p>
          <a:p>
            <a:r>
              <a:rPr lang="zh-CN" altLang="en-US" sz="1800" dirty="0">
                <a:latin typeface="Times New Roman" charset="0"/>
                <a:ea typeface="宋体" charset="0"/>
              </a:rPr>
              <a:t>  	存储在</a:t>
            </a:r>
            <a:r>
              <a:rPr lang="en-US" altLang="zh-CN" sz="1800" dirty="0" err="1">
                <a:latin typeface="Times New Roman" charset="0"/>
                <a:ea typeface="宋体" charset="0"/>
              </a:rPr>
              <a:t>MongoDB</a:t>
            </a:r>
            <a:r>
              <a:rPr lang="en-US" altLang="zh-CN" sz="1800" dirty="0">
                <a:latin typeface="Times New Roman" charset="0"/>
                <a:ea typeface="宋体" charset="0"/>
              </a:rPr>
              <a:t> </a:t>
            </a:r>
            <a:r>
              <a:rPr lang="zh-CN" altLang="en-US" sz="1800" dirty="0">
                <a:latin typeface="Times New Roman" charset="0"/>
                <a:ea typeface="宋体" charset="0"/>
              </a:rPr>
              <a:t>集合中的每个文档</a:t>
            </a:r>
            <a:r>
              <a:rPr lang="en-US" altLang="zh-CN" sz="1800" dirty="0">
                <a:latin typeface="Times New Roman" charset="0"/>
                <a:ea typeface="宋体" charset="0"/>
              </a:rPr>
              <a:t>(document)</a:t>
            </a:r>
            <a:r>
              <a:rPr lang="zh-CN" altLang="en-US" sz="1800" dirty="0">
                <a:latin typeface="Times New Roman" charset="0"/>
                <a:ea typeface="宋体" charset="0"/>
              </a:rPr>
              <a:t>都有一个默认的</a:t>
            </a:r>
            <a:r>
              <a:rPr lang="zh-CN" altLang="en-US" sz="1800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主键</a:t>
            </a:r>
            <a:r>
              <a:rPr lang="en-US" altLang="zh-CN" sz="1800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_id</a:t>
            </a:r>
            <a:r>
              <a:rPr lang="zh-CN" altLang="en-US" sz="1800" dirty="0">
                <a:latin typeface="Times New Roman" charset="0"/>
                <a:ea typeface="宋体" charset="0"/>
              </a:rPr>
              <a:t>，它必须是</a:t>
            </a:r>
            <a:r>
              <a:rPr lang="zh-CN" altLang="en-US" sz="1800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唯一</a:t>
            </a:r>
            <a:r>
              <a:rPr lang="zh-CN" altLang="en-US" sz="1800" dirty="0">
                <a:latin typeface="Times New Roman" charset="0"/>
                <a:ea typeface="宋体" charset="0"/>
              </a:rPr>
              <a:t>的，这个主键名称是</a:t>
            </a:r>
            <a:r>
              <a:rPr lang="zh-CN" altLang="en-US" sz="1800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固定</a:t>
            </a:r>
            <a:r>
              <a:rPr lang="zh-CN" altLang="en-US" sz="1800" dirty="0">
                <a:latin typeface="Times New Roman" charset="0"/>
                <a:ea typeface="宋体" charset="0"/>
              </a:rPr>
              <a:t>的，它可以是</a:t>
            </a:r>
            <a:r>
              <a:rPr lang="en-US" altLang="zh-CN" sz="1800" dirty="0" err="1">
                <a:latin typeface="Times New Roman" charset="0"/>
                <a:ea typeface="宋体" charset="0"/>
              </a:rPr>
              <a:t>MongoDB</a:t>
            </a:r>
            <a:r>
              <a:rPr lang="en-US" altLang="zh-CN" sz="1800" dirty="0">
                <a:latin typeface="Times New Roman" charset="0"/>
                <a:ea typeface="宋体" charset="0"/>
              </a:rPr>
              <a:t> </a:t>
            </a:r>
            <a:r>
              <a:rPr lang="zh-CN" altLang="en-US" sz="1800" dirty="0">
                <a:latin typeface="Times New Roman" charset="0"/>
                <a:ea typeface="宋体" charset="0"/>
              </a:rPr>
              <a:t>支持的</a:t>
            </a:r>
            <a:r>
              <a:rPr lang="zh-CN" altLang="en-US" sz="1800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任何数据类型</a:t>
            </a:r>
            <a:r>
              <a:rPr lang="zh-CN" altLang="en-US" sz="1800" dirty="0">
                <a:latin typeface="Times New Roman" charset="0"/>
                <a:ea typeface="宋体" charset="0"/>
              </a:rPr>
              <a:t>，默认是</a:t>
            </a:r>
            <a:r>
              <a:rPr lang="en-US" altLang="zh-CN" sz="1800" dirty="0" err="1">
                <a:solidFill>
                  <a:srgbClr val="FF6600"/>
                </a:solidFill>
                <a:latin typeface="Times New Roman" charset="0"/>
                <a:ea typeface="宋体" charset="0"/>
              </a:rPr>
              <a:t>ObjectId</a:t>
            </a:r>
            <a:r>
              <a:rPr lang="zh-CN" altLang="en-US" sz="1800" dirty="0">
                <a:latin typeface="Times New Roman" charset="0"/>
                <a:ea typeface="宋体" charset="0"/>
              </a:rPr>
              <a:t>。在关系数据库的设计中，主键大多是数值型的，比如常用的</a:t>
            </a:r>
            <a:r>
              <a:rPr lang="en-US" altLang="zh-CN" sz="1800" dirty="0" err="1">
                <a:latin typeface="Times New Roman" charset="0"/>
                <a:ea typeface="宋体" charset="0"/>
              </a:rPr>
              <a:t>int</a:t>
            </a:r>
            <a:r>
              <a:rPr lang="zh-CN" altLang="en-US" sz="1800" dirty="0">
                <a:latin typeface="Times New Roman" charset="0"/>
                <a:ea typeface="宋体" charset="0"/>
              </a:rPr>
              <a:t>，并且更通常的是主键的取值由数据库自增获得，反观 </a:t>
            </a:r>
            <a:r>
              <a:rPr lang="en-US" altLang="zh-CN" sz="1800" dirty="0" err="1">
                <a:latin typeface="Times New Roman" charset="0"/>
                <a:ea typeface="宋体" charset="0"/>
              </a:rPr>
              <a:t>MongoDB</a:t>
            </a:r>
            <a:r>
              <a:rPr lang="zh-CN" altLang="en-US" sz="1800" dirty="0">
                <a:latin typeface="Times New Roman" charset="0"/>
                <a:ea typeface="宋体" charset="0"/>
              </a:rPr>
              <a:t>，它在设计之初就定位于</a:t>
            </a:r>
            <a:r>
              <a:rPr lang="zh-CN" altLang="en-US" sz="1800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分布式存储系统</a:t>
            </a:r>
            <a:r>
              <a:rPr lang="zh-CN" altLang="en-US" sz="1800" dirty="0">
                <a:latin typeface="Times New Roman" charset="0"/>
                <a:ea typeface="宋体" charset="0"/>
              </a:rPr>
              <a:t>，所以它原生的不支持自增主键。</a:t>
            </a:r>
            <a:r>
              <a:rPr lang="zh-CN" altLang="en-US" sz="2000" dirty="0">
                <a:latin typeface="Times New Roman" charset="0"/>
                <a:ea typeface="宋体" charset="0"/>
              </a:rPr>
              <a:t>	</a:t>
            </a:r>
          </a:p>
          <a:p>
            <a:pPr marL="0" indent="0">
              <a:buNone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8875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25949"/>
          </a:xfrm>
        </p:spPr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921456"/>
            <a:ext cx="8042276" cy="5022145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Times New Roman" charset="0"/>
              <a:ea typeface="宋体" charset="0"/>
            </a:endParaRPr>
          </a:p>
          <a:p>
            <a:r>
              <a:rPr lang="zh-CN" altLang="zh-CN" dirty="0" smtClean="0">
                <a:solidFill>
                  <a:schemeClr val="tx1"/>
                </a:solidFill>
                <a:latin typeface="Times New Roman" charset="0"/>
                <a:ea typeface="宋体" charset="0"/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Times New Roman" charset="0"/>
                <a:ea typeface="宋体" charset="0"/>
              </a:rPr>
              <a:t>.</a:t>
            </a:r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宋体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charset="0"/>
                <a:ea typeface="宋体" charset="0"/>
              </a:rPr>
              <a:t>MongoDB</a:t>
            </a:r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宋体" charset="0"/>
              </a:rPr>
              <a:t>简介</a:t>
            </a:r>
            <a:endParaRPr lang="zh-CN" altLang="en-US" dirty="0">
              <a:solidFill>
                <a:schemeClr val="tx1"/>
              </a:solidFill>
              <a:latin typeface="Times New Roman" charset="0"/>
              <a:ea typeface="宋体" charset="0"/>
            </a:endParaRPr>
          </a:p>
          <a:p>
            <a:r>
              <a:rPr lang="zh-CN" altLang="zh-CN" dirty="0">
                <a:solidFill>
                  <a:schemeClr val="tx1"/>
                </a:solidFill>
                <a:latin typeface="Times New Roman" charset="0"/>
                <a:ea typeface="宋体" charset="0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Times New Roman" charset="0"/>
                <a:ea typeface="宋体" charset="0"/>
              </a:rPr>
              <a:t>.</a:t>
            </a:r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宋体" charset="0"/>
              </a:rPr>
              <a:t> 客户端</a:t>
            </a:r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宋体" charset="0"/>
              </a:rPr>
              <a:t>GUI</a:t>
            </a:r>
            <a:r>
              <a:rPr lang="zh-CN" altLang="en-US" dirty="0">
                <a:solidFill>
                  <a:schemeClr val="tx1"/>
                </a:solidFill>
                <a:latin typeface="Times New Roman" charset="0"/>
                <a:ea typeface="宋体" charset="0"/>
              </a:rPr>
              <a:t>工具</a:t>
            </a:r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宋体" charset="0"/>
              </a:rPr>
              <a:t>集合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宋体" charset="0"/>
            </a:endParaRPr>
          </a:p>
          <a:p>
            <a:r>
              <a:rPr lang="zh-CN" altLang="zh-CN" dirty="0" smtClean="0">
                <a:solidFill>
                  <a:schemeClr val="tx1"/>
                </a:solidFill>
                <a:latin typeface="Times New Roman" charset="0"/>
                <a:ea typeface="宋体" charset="0"/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  <a:latin typeface="Times New Roman" charset="0"/>
                <a:ea typeface="宋体" charset="0"/>
              </a:rPr>
              <a:t>.</a:t>
            </a:r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宋体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charset="0"/>
                <a:ea typeface="宋体" charset="0"/>
              </a:rPr>
              <a:t>常用命令（基本的增删改查</a:t>
            </a:r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宋体" charset="0"/>
              </a:rPr>
              <a:t>)</a:t>
            </a:r>
          </a:p>
          <a:p>
            <a:r>
              <a:rPr lang="zh-CN" altLang="zh-CN" dirty="0" smtClean="0">
                <a:solidFill>
                  <a:schemeClr val="tx1"/>
                </a:solidFill>
                <a:latin typeface="Times New Roman" charset="0"/>
                <a:ea typeface="宋体" charset="0"/>
              </a:rPr>
              <a:t>4</a:t>
            </a:r>
            <a:r>
              <a:rPr lang="en-US" altLang="zh-CN" dirty="0" smtClean="0">
                <a:solidFill>
                  <a:schemeClr val="tx1"/>
                </a:solidFill>
                <a:latin typeface="Times New Roman" charset="0"/>
                <a:ea typeface="宋体" charset="0"/>
              </a:rPr>
              <a:t>. </a:t>
            </a:r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宋体" charset="0"/>
              </a:rPr>
              <a:t>道道与</a:t>
            </a:r>
            <a:r>
              <a:rPr lang="en-US" altLang="zh-CN" dirty="0" err="1">
                <a:solidFill>
                  <a:schemeClr val="tx1"/>
                </a:solidFill>
                <a:latin typeface="Times New Roman" charset="0"/>
                <a:ea typeface="宋体" charset="0"/>
              </a:rPr>
              <a:t>MongoDB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宋体" charset="0"/>
            </a:endParaRPr>
          </a:p>
          <a:p>
            <a:r>
              <a:rPr lang="zh-CN" altLang="zh-CN" dirty="0">
                <a:solidFill>
                  <a:schemeClr val="tx1"/>
                </a:solidFill>
                <a:latin typeface="Times New Roman" charset="0"/>
                <a:ea typeface="宋体" charset="0"/>
              </a:rPr>
              <a:t>5</a:t>
            </a:r>
            <a:r>
              <a:rPr lang="en-US" altLang="zh-CN" dirty="0" smtClean="0">
                <a:solidFill>
                  <a:schemeClr val="tx1"/>
                </a:solidFill>
                <a:latin typeface="Times New Roman" charset="0"/>
                <a:ea typeface="宋体" charset="0"/>
              </a:rPr>
              <a:t>.</a:t>
            </a:r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宋体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charset="0"/>
                <a:ea typeface="宋体" charset="0"/>
              </a:rPr>
              <a:t>Q&amp;A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宋体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971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86782"/>
            <a:ext cx="8229600" cy="5985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folHlink"/>
              </a:buClr>
              <a:buFont typeface="Wingdings" charset="0"/>
              <a:buChar char="u"/>
            </a:pPr>
            <a:r>
              <a:rPr lang="zh-CN" altLang="en-US" sz="2800" b="1" dirty="0" smtClean="0">
                <a:latin typeface="Times New Roman" charset="0"/>
                <a:ea typeface="宋体" charset="0"/>
              </a:rPr>
              <a:t>数据库基本操作：增查删改</a:t>
            </a:r>
          </a:p>
          <a:p>
            <a:pPr>
              <a:buClr>
                <a:srgbClr val="3399FF"/>
              </a:buClr>
              <a:buFont typeface="Wingdings" charset="0"/>
              <a:buChar char="Ø"/>
            </a:pPr>
            <a:r>
              <a:rPr lang="zh-CN" altLang="en-US" b="1" dirty="0" smtClean="0">
                <a:latin typeface="Times New Roman" charset="0"/>
                <a:ea typeface="宋体" charset="0"/>
              </a:rPr>
              <a:t>添加数据</a:t>
            </a:r>
          </a:p>
          <a:p>
            <a:r>
              <a:rPr lang="zh-CN" altLang="en-US" dirty="0" smtClean="0">
                <a:latin typeface="Times New Roman" charset="0"/>
                <a:ea typeface="宋体" charset="0"/>
              </a:rPr>
              <a:t>添加数据使用：关键字 </a:t>
            </a:r>
            <a:r>
              <a:rPr lang="en-US" altLang="zh-CN" dirty="0" smtClean="0">
                <a:solidFill>
                  <a:srgbClr val="FF6600"/>
                </a:solidFill>
                <a:latin typeface="Times New Roman" charset="0"/>
                <a:ea typeface="宋体" charset="0"/>
              </a:rPr>
              <a:t>insert</a:t>
            </a:r>
            <a:r>
              <a:rPr lang="en-US" altLang="zh-CN" dirty="0" smtClean="0">
                <a:latin typeface="Times New Roman" charset="0"/>
                <a:ea typeface="宋体" charset="0"/>
              </a:rPr>
              <a:t> </a:t>
            </a:r>
            <a:r>
              <a:rPr lang="zh-CN" altLang="en-US" dirty="0" smtClean="0">
                <a:latin typeface="Times New Roman" charset="0"/>
                <a:ea typeface="宋体" charset="0"/>
              </a:rPr>
              <a:t>或 </a:t>
            </a:r>
            <a:r>
              <a:rPr lang="en-US" altLang="zh-CN" dirty="0" smtClean="0">
                <a:solidFill>
                  <a:srgbClr val="FF6600"/>
                </a:solidFill>
                <a:latin typeface="Times New Roman" charset="0"/>
                <a:ea typeface="宋体" charset="0"/>
              </a:rPr>
              <a:t>save</a:t>
            </a:r>
            <a:endParaRPr lang="zh-CN" altLang="en-US" dirty="0" smtClean="0">
              <a:solidFill>
                <a:srgbClr val="FF6600"/>
              </a:solidFill>
              <a:latin typeface="Times New Roman" charset="0"/>
              <a:ea typeface="宋体" charset="0"/>
            </a:endParaRPr>
          </a:p>
          <a:p>
            <a:r>
              <a:rPr lang="zh-CN" altLang="en-US" dirty="0" smtClean="0">
                <a:latin typeface="Times New Roman" charset="0"/>
                <a:ea typeface="宋体" charset="0"/>
              </a:rPr>
              <a:t>语法格式：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db.collname.insert</a:t>
            </a:r>
            <a:r>
              <a:rPr lang="en-US" altLang="zh-CN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({</a:t>
            </a:r>
            <a:r>
              <a:rPr lang="en-US" altLang="zh-CN" dirty="0" smtClean="0">
                <a:solidFill>
                  <a:srgbClr val="FF0000"/>
                </a:solidFill>
                <a:latin typeface="Arial" charset="0"/>
                <a:ea typeface="宋体" charset="0"/>
              </a:rPr>
              <a:t>…</a:t>
            </a:r>
            <a:r>
              <a:rPr lang="en-US" altLang="zh-CN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})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		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db.collname.save</a:t>
            </a:r>
            <a:r>
              <a:rPr lang="en-US" altLang="zh-CN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({</a:t>
            </a:r>
            <a:r>
              <a:rPr lang="en-US" altLang="zh-CN" dirty="0" smtClean="0">
                <a:solidFill>
                  <a:srgbClr val="FF0000"/>
                </a:solidFill>
                <a:latin typeface="Arial" charset="0"/>
                <a:ea typeface="宋体" charset="0"/>
              </a:rPr>
              <a:t>…</a:t>
            </a:r>
            <a:r>
              <a:rPr lang="en-US" altLang="zh-CN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})</a:t>
            </a:r>
            <a:r>
              <a:rPr lang="en-US" altLang="zh-CN" dirty="0" smtClean="0">
                <a:solidFill>
                  <a:srgbClr val="FF6600"/>
                </a:solidFill>
                <a:latin typeface="Times New Roman" charset="0"/>
                <a:ea typeface="宋体" charset="0"/>
              </a:rPr>
              <a:t/>
            </a:r>
            <a:br>
              <a:rPr lang="en-US" altLang="zh-CN" dirty="0" smtClean="0">
                <a:solidFill>
                  <a:srgbClr val="FF6600"/>
                </a:solidFill>
                <a:latin typeface="Times New Roman" charset="0"/>
                <a:ea typeface="宋体" charset="0"/>
              </a:rPr>
            </a:br>
            <a:endParaRPr lang="en-US" altLang="zh-CN" dirty="0" smtClean="0">
              <a:latin typeface="Times New Roman" charset="0"/>
              <a:ea typeface="宋体" charset="0"/>
            </a:endParaRPr>
          </a:p>
          <a:p>
            <a:endParaRPr lang="zh-CN" altLang="en-US" sz="4000" dirty="0">
              <a:latin typeface="Times New Roman" charset="0"/>
              <a:ea typeface="宋体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3545531"/>
            <a:ext cx="7709430" cy="2514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 dirty="0"/>
              <a:t>&gt; a={"name":"</a:t>
            </a:r>
            <a:r>
              <a:rPr lang="en-US" altLang="zh-CN" sz="1800" dirty="0" err="1"/>
              <a:t>caida</a:t>
            </a:r>
            <a:r>
              <a:rPr lang="en-US" altLang="zh-CN" sz="1800" dirty="0"/>
              <a:t>"}     { "name" : "</a:t>
            </a:r>
            <a:r>
              <a:rPr lang="en-US" altLang="zh-CN" sz="1800" dirty="0" err="1"/>
              <a:t>caida</a:t>
            </a:r>
            <a:r>
              <a:rPr lang="en-US" altLang="zh-CN" sz="1800" dirty="0"/>
              <a:t>" }</a:t>
            </a:r>
          </a:p>
          <a:p>
            <a:r>
              <a:rPr lang="en-US" altLang="zh-CN" sz="1800" dirty="0"/>
              <a:t>&gt; b={"age":24}               { "age" : 24 }</a:t>
            </a:r>
          </a:p>
          <a:p>
            <a:r>
              <a:rPr lang="en-US" altLang="zh-CN" sz="1800" dirty="0"/>
              <a:t>&gt; </a:t>
            </a:r>
            <a:r>
              <a:rPr lang="en-US" altLang="zh-CN" sz="1800" dirty="0" err="1"/>
              <a:t>db.users.insert</a:t>
            </a:r>
            <a:r>
              <a:rPr lang="en-US" altLang="zh-CN" sz="1800" dirty="0"/>
              <a:t>(a);</a:t>
            </a:r>
          </a:p>
          <a:p>
            <a:r>
              <a:rPr lang="en-US" altLang="zh-CN" sz="1800" dirty="0"/>
              <a:t>&gt; </a:t>
            </a:r>
            <a:r>
              <a:rPr lang="en-US" altLang="zh-CN" sz="1800" dirty="0" err="1"/>
              <a:t>db.users.save</a:t>
            </a:r>
            <a:r>
              <a:rPr lang="en-US" altLang="zh-CN" sz="1800" dirty="0"/>
              <a:t>(b);  </a:t>
            </a:r>
          </a:p>
          <a:p>
            <a:r>
              <a:rPr lang="en-US" altLang="zh-CN" sz="1800" dirty="0"/>
              <a:t>&gt; </a:t>
            </a:r>
            <a:r>
              <a:rPr lang="en-US" altLang="zh-CN" sz="1800" dirty="0" err="1"/>
              <a:t>db.users.find</a:t>
            </a:r>
            <a:r>
              <a:rPr lang="en-US" altLang="zh-CN" sz="1800" dirty="0"/>
              <a:t>()</a:t>
            </a:r>
          </a:p>
          <a:p>
            <a:r>
              <a:rPr lang="en-US" altLang="zh-CN" sz="1800" dirty="0"/>
              <a:t>{ "_id" : 1, "name" : "mongo" }</a:t>
            </a:r>
          </a:p>
          <a:p>
            <a:r>
              <a:rPr lang="en-US" altLang="zh-CN" sz="1800" dirty="0"/>
              <a:t>{ "_id" : </a:t>
            </a:r>
            <a:r>
              <a:rPr lang="en-US" altLang="zh-CN" sz="1800" dirty="0" err="1"/>
              <a:t>ObjectId</a:t>
            </a:r>
            <a:r>
              <a:rPr lang="en-US" altLang="zh-CN" sz="1800" dirty="0"/>
              <a:t>("4eb2a192bf10550b2177b6f7"), "name" : "</a:t>
            </a:r>
            <a:r>
              <a:rPr lang="en-US" altLang="zh-CN" sz="1800" dirty="0" err="1"/>
              <a:t>caida</a:t>
            </a:r>
            <a:r>
              <a:rPr lang="en-US" altLang="zh-CN" sz="1800" dirty="0"/>
              <a:t>" }</a:t>
            </a:r>
          </a:p>
          <a:p>
            <a:r>
              <a:rPr lang="en-US" altLang="zh-CN" sz="1800" dirty="0"/>
              <a:t>{ "_id" : </a:t>
            </a:r>
            <a:r>
              <a:rPr lang="en-US" altLang="zh-CN" sz="1800" dirty="0" err="1"/>
              <a:t>ObjectId</a:t>
            </a:r>
            <a:r>
              <a:rPr lang="en-US" altLang="zh-CN" sz="1800" dirty="0"/>
              <a:t>("4eb2a199bf10550b2177b6f8"), "age" : 24 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949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34292"/>
            <a:ext cx="8042276" cy="4768086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hlink"/>
              </a:buClr>
              <a:buFont typeface="Wingdings" charset="0"/>
              <a:buChar char="Ø"/>
            </a:pPr>
            <a:r>
              <a:rPr lang="zh-CN" altLang="en-US" sz="2800" b="1" dirty="0">
                <a:latin typeface="Times New Roman" charset="0"/>
                <a:ea typeface="宋体" charset="0"/>
              </a:rPr>
              <a:t>删除数据</a:t>
            </a:r>
            <a:r>
              <a:rPr lang="zh-CN" altLang="en-US" dirty="0">
                <a:latin typeface="Times New Roman" charset="0"/>
                <a:ea typeface="宋体" charset="0"/>
              </a:rPr>
              <a:t> </a:t>
            </a:r>
          </a:p>
          <a:p>
            <a:r>
              <a:rPr lang="zh-CN" altLang="en-US" dirty="0">
                <a:latin typeface="Times New Roman" charset="0"/>
                <a:ea typeface="宋体" charset="0"/>
              </a:rPr>
              <a:t>删除数据使用：关键字 </a:t>
            </a:r>
            <a:r>
              <a:rPr lang="en-US" altLang="zh-CN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remove</a:t>
            </a:r>
          </a:p>
          <a:p>
            <a:r>
              <a:rPr lang="zh-CN" altLang="en-US" dirty="0">
                <a:latin typeface="Times New Roman" charset="0"/>
                <a:ea typeface="宋体" charset="0"/>
              </a:rPr>
              <a:t>语法格式：</a:t>
            </a:r>
          </a:p>
          <a:p>
            <a:r>
              <a:rPr lang="en-US" altLang="zh-CN" dirty="0" err="1">
                <a:solidFill>
                  <a:srgbClr val="FF6600"/>
                </a:solidFill>
                <a:latin typeface="Times New Roman" charset="0"/>
                <a:ea typeface="宋体" charset="0"/>
              </a:rPr>
              <a:t>db.collname.remove</a:t>
            </a:r>
            <a:r>
              <a:rPr lang="en-US" altLang="zh-CN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({</a:t>
            </a:r>
            <a:r>
              <a:rPr lang="zh-CN" altLang="en-US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条件</a:t>
            </a:r>
            <a:r>
              <a:rPr lang="en-US" altLang="zh-CN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})</a:t>
            </a:r>
            <a:r>
              <a:rPr lang="zh-CN" altLang="en-US" dirty="0">
                <a:latin typeface="Times New Roman" charset="0"/>
                <a:ea typeface="宋体" charset="0"/>
              </a:rPr>
              <a:t>（不写条件删除所有记录）</a:t>
            </a:r>
          </a:p>
          <a:p>
            <a:endParaRPr lang="zh-CN" altLang="en-US" dirty="0">
              <a:latin typeface="Times New Roman" charset="0"/>
              <a:ea typeface="宋体" charset="0"/>
            </a:endParaRPr>
          </a:p>
          <a:p>
            <a:endParaRPr lang="zh-CN" altLang="en-US" dirty="0" smtClean="0">
              <a:latin typeface="Times New Roman" charset="0"/>
              <a:ea typeface="宋体" charset="0"/>
            </a:endParaRPr>
          </a:p>
          <a:p>
            <a:endParaRPr lang="zh-CN" altLang="en-US" dirty="0">
              <a:latin typeface="Times New Roman" charset="0"/>
              <a:ea typeface="宋体" charset="0"/>
            </a:endParaRPr>
          </a:p>
          <a:p>
            <a:endParaRPr lang="zh-CN" altLang="en-US" dirty="0">
              <a:latin typeface="Times New Roman" charset="0"/>
              <a:ea typeface="宋体" charset="0"/>
            </a:endParaRPr>
          </a:p>
          <a:p>
            <a:endParaRPr lang="zh-CN" altLang="en-US" dirty="0">
              <a:latin typeface="Times New Roman" charset="0"/>
              <a:ea typeface="宋体" charset="0"/>
            </a:endParaRPr>
          </a:p>
          <a:p>
            <a:r>
              <a:rPr lang="zh-CN" altLang="en-US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注意：</a:t>
            </a:r>
            <a:r>
              <a:rPr lang="en-US" altLang="zh-CN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{}</a:t>
            </a:r>
            <a:r>
              <a:rPr lang="zh-CN" altLang="en-US" dirty="0">
                <a:latin typeface="Times New Roman" charset="0"/>
                <a:ea typeface="宋体" charset="0"/>
              </a:rPr>
              <a:t>中也就是</a:t>
            </a:r>
            <a:r>
              <a:rPr lang="zh-CN" altLang="en-US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第一个参数</a:t>
            </a:r>
            <a:r>
              <a:rPr lang="zh-CN" altLang="en-US" dirty="0">
                <a:latin typeface="Times New Roman" charset="0"/>
                <a:ea typeface="宋体" charset="0"/>
              </a:rPr>
              <a:t>，是要指定的删除条件。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33400" y="3091305"/>
            <a:ext cx="7467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 dirty="0"/>
              <a:t>&gt; </a:t>
            </a:r>
            <a:r>
              <a:rPr lang="en-US" altLang="zh-CN" sz="2000" dirty="0" err="1"/>
              <a:t>db.users.remove</a:t>
            </a:r>
            <a:r>
              <a:rPr lang="en-US" altLang="zh-CN" sz="2000" dirty="0"/>
              <a:t>({"name":"</a:t>
            </a:r>
            <a:r>
              <a:rPr lang="en-US" altLang="zh-CN" sz="2000" dirty="0" err="1"/>
              <a:t>caida</a:t>
            </a:r>
            <a:r>
              <a:rPr lang="en-US" altLang="zh-CN" sz="2000" dirty="0"/>
              <a:t>"})</a:t>
            </a:r>
          </a:p>
          <a:p>
            <a:r>
              <a:rPr lang="en-US" altLang="zh-CN" sz="2000" dirty="0"/>
              <a:t>&gt; </a:t>
            </a:r>
            <a:r>
              <a:rPr lang="en-US" altLang="zh-CN" sz="2000" dirty="0" err="1"/>
              <a:t>db.users.find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{ "_id" : 1, "name" : "mongo" }</a:t>
            </a:r>
          </a:p>
          <a:p>
            <a:r>
              <a:rPr lang="en-US" altLang="zh-CN" sz="2000" dirty="0"/>
              <a:t>{ "_id" : </a:t>
            </a:r>
            <a:r>
              <a:rPr lang="en-US" altLang="zh-CN" sz="2000" dirty="0" err="1"/>
              <a:t>ObjectId</a:t>
            </a:r>
            <a:r>
              <a:rPr lang="en-US" altLang="zh-CN" sz="2000" dirty="0"/>
              <a:t>("4eb2a199bf10550b2177b6f8"), "age" : 24 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908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560345"/>
            <a:ext cx="8042276" cy="5383256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hlink"/>
              </a:buClr>
              <a:buFont typeface="Wingdings" charset="0"/>
              <a:buChar char="Ø"/>
            </a:pPr>
            <a:r>
              <a:rPr lang="zh-CN" altLang="en-US" sz="2800" b="1" dirty="0">
                <a:latin typeface="Times New Roman" charset="0"/>
                <a:ea typeface="宋体" charset="0"/>
              </a:rPr>
              <a:t>修改数据</a:t>
            </a:r>
          </a:p>
          <a:p>
            <a:r>
              <a:rPr lang="zh-CN" altLang="en-US" dirty="0">
                <a:latin typeface="Times New Roman" charset="0"/>
                <a:ea typeface="宋体" charset="0"/>
              </a:rPr>
              <a:t>修改数据使用：关键字 </a:t>
            </a:r>
            <a:r>
              <a:rPr lang="en-US" altLang="zh-CN" dirty="0" smtClean="0">
                <a:solidFill>
                  <a:srgbClr val="FF6600"/>
                </a:solidFill>
                <a:latin typeface="Times New Roman" charset="0"/>
                <a:ea typeface="宋体" charset="0"/>
              </a:rPr>
              <a:t>update</a:t>
            </a:r>
            <a:r>
              <a:rPr lang="zh-CN" altLang="en-US" dirty="0" smtClean="0">
                <a:solidFill>
                  <a:srgbClr val="FF6600"/>
                </a:solidFill>
                <a:latin typeface="Times New Roman" charset="0"/>
                <a:ea typeface="宋体" charset="0"/>
              </a:rPr>
              <a:t>、</a:t>
            </a:r>
            <a:r>
              <a:rPr lang="en-US" altLang="zh-CN" dirty="0" err="1" smtClean="0">
                <a:solidFill>
                  <a:srgbClr val="FF6600"/>
                </a:solidFill>
                <a:latin typeface="Times New Roman" charset="0"/>
                <a:ea typeface="宋体" charset="0"/>
              </a:rPr>
              <a:t>findAndModify</a:t>
            </a:r>
            <a:endParaRPr lang="en-US" altLang="zh-CN" dirty="0">
              <a:solidFill>
                <a:srgbClr val="FF6600"/>
              </a:solidFill>
              <a:latin typeface="Times New Roman" charset="0"/>
              <a:ea typeface="宋体" charset="0"/>
            </a:endParaRPr>
          </a:p>
          <a:p>
            <a:r>
              <a:rPr lang="zh-CN" altLang="en-US" dirty="0">
                <a:latin typeface="Times New Roman" charset="0"/>
                <a:ea typeface="宋体" charset="0"/>
              </a:rPr>
              <a:t>语法格式：</a:t>
            </a:r>
          </a:p>
          <a:p>
            <a:r>
              <a:rPr lang="en-US" altLang="zh-CN" dirty="0" err="1">
                <a:solidFill>
                  <a:srgbClr val="FF6600"/>
                </a:solidFill>
                <a:latin typeface="Times New Roman" charset="0"/>
                <a:ea typeface="宋体" charset="0"/>
              </a:rPr>
              <a:t>db.collname.update</a:t>
            </a:r>
            <a:r>
              <a:rPr lang="en-US" altLang="zh-CN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({</a:t>
            </a:r>
            <a:r>
              <a:rPr lang="zh-CN" altLang="en-US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条件</a:t>
            </a:r>
            <a:r>
              <a:rPr lang="en-US" altLang="zh-CN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})</a:t>
            </a:r>
          </a:p>
          <a:p>
            <a:endParaRPr lang="en-US" altLang="zh-CN" dirty="0">
              <a:solidFill>
                <a:srgbClr val="FF6600"/>
              </a:solidFill>
              <a:latin typeface="Times New Roman" charset="0"/>
              <a:ea typeface="宋体" charset="0"/>
            </a:endParaRPr>
          </a:p>
          <a:p>
            <a:endParaRPr lang="en-US" altLang="zh-CN" dirty="0">
              <a:solidFill>
                <a:srgbClr val="FF6600"/>
              </a:solidFill>
              <a:latin typeface="Times New Roman" charset="0"/>
              <a:ea typeface="宋体" charset="0"/>
            </a:endParaRPr>
          </a:p>
          <a:p>
            <a:endParaRPr lang="en-US" altLang="zh-CN" dirty="0">
              <a:solidFill>
                <a:srgbClr val="FF6600"/>
              </a:solidFill>
              <a:latin typeface="Times New Roman" charset="0"/>
              <a:ea typeface="宋体" charset="0"/>
            </a:endParaRPr>
          </a:p>
          <a:p>
            <a:endParaRPr lang="en-US" altLang="zh-CN" dirty="0">
              <a:solidFill>
                <a:srgbClr val="FF6600"/>
              </a:solidFill>
              <a:latin typeface="Times New Roman" charset="0"/>
              <a:ea typeface="宋体" charset="0"/>
            </a:endParaRPr>
          </a:p>
          <a:p>
            <a:endParaRPr lang="en-US" altLang="zh-CN" dirty="0">
              <a:solidFill>
                <a:srgbClr val="FF6600"/>
              </a:solidFill>
              <a:latin typeface="Times New Roman" charset="0"/>
              <a:ea typeface="宋体" charset="0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宋体" charset="0"/>
              </a:rPr>
              <a:t>有第三个参数是不存在插入，第四个参数是是否批量处理</a:t>
            </a:r>
            <a:endParaRPr lang="en-US" altLang="zh-CN" dirty="0">
              <a:solidFill>
                <a:srgbClr val="FF6600"/>
              </a:solidFill>
              <a:latin typeface="Times New Roman" charset="0"/>
              <a:ea typeface="宋体" charset="0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Times New Roman" charset="0"/>
                <a:ea typeface="宋体" charset="0"/>
              </a:rPr>
              <a:t>和删除一样，第一个参数里面是条件匹配</a:t>
            </a:r>
            <a:r>
              <a:rPr lang="zh-CN" altLang="en-US" dirty="0">
                <a:latin typeface="Times New Roman" charset="0"/>
                <a:ea typeface="宋体" charset="0"/>
              </a:rPr>
              <a:t> </a:t>
            </a:r>
            <a:endParaRPr lang="en-US" altLang="zh-CN" dirty="0">
              <a:solidFill>
                <a:srgbClr val="FF6600"/>
              </a:solidFill>
              <a:latin typeface="Times New Roman" charset="0"/>
              <a:ea typeface="宋体" charset="0"/>
            </a:endParaRPr>
          </a:p>
          <a:p>
            <a:endParaRPr lang="zh-CN" altLang="en-US" dirty="0">
              <a:solidFill>
                <a:srgbClr val="FF6600"/>
              </a:solidFill>
              <a:latin typeface="Times New Roman" charset="0"/>
              <a:ea typeface="宋体" charset="0"/>
            </a:endParaRPr>
          </a:p>
          <a:p>
            <a:endParaRPr kumimoji="1"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3030532"/>
            <a:ext cx="79248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 dirty="0"/>
              <a:t>&gt; </a:t>
            </a:r>
            <a:r>
              <a:rPr lang="en-US" altLang="zh-CN" sz="2000" dirty="0" err="1"/>
              <a:t>db.users.update</a:t>
            </a:r>
            <a:r>
              <a:rPr lang="en-US" altLang="zh-CN" sz="2000" dirty="0"/>
              <a:t>({"_id":1},{"name":"</a:t>
            </a:r>
            <a:r>
              <a:rPr lang="en-US" altLang="zh-CN" sz="2000" dirty="0" err="1"/>
              <a:t>nosql</a:t>
            </a:r>
            <a:r>
              <a:rPr lang="en-US" altLang="zh-CN" sz="2000" dirty="0"/>
              <a:t>"})       </a:t>
            </a:r>
          </a:p>
          <a:p>
            <a:r>
              <a:rPr lang="en-US" altLang="zh-CN" sz="2000" dirty="0"/>
              <a:t>&gt; </a:t>
            </a:r>
            <a:r>
              <a:rPr lang="en-US" altLang="zh-CN" sz="2000" dirty="0" err="1"/>
              <a:t>db.users.find</a:t>
            </a:r>
            <a:r>
              <a:rPr lang="en-US" altLang="zh-CN" sz="2000" dirty="0"/>
              <a:t>()                                  </a:t>
            </a:r>
          </a:p>
          <a:p>
            <a:r>
              <a:rPr lang="en-US" altLang="zh-CN" sz="2000" dirty="0"/>
              <a:t>{ "_id" : 1, "name" : "</a:t>
            </a:r>
            <a:r>
              <a:rPr lang="en-US" altLang="zh-CN" sz="2000" dirty="0" err="1"/>
              <a:t>nosql</a:t>
            </a:r>
            <a:r>
              <a:rPr lang="en-US" altLang="zh-CN" sz="2000" dirty="0"/>
              <a:t>" }</a:t>
            </a:r>
          </a:p>
          <a:p>
            <a:r>
              <a:rPr lang="en-US" altLang="zh-CN" sz="2000" dirty="0"/>
              <a:t>{ "_id" : </a:t>
            </a:r>
            <a:r>
              <a:rPr lang="en-US" altLang="zh-CN" sz="2000" dirty="0" err="1"/>
              <a:t>ObjectId</a:t>
            </a:r>
            <a:r>
              <a:rPr lang="en-US" altLang="zh-CN" sz="2000" dirty="0"/>
              <a:t>("4eb2a199bf10550b2177b6f8"), "age" : 24 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5951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361112"/>
            <a:ext cx="8042276" cy="809474"/>
          </a:xfrm>
        </p:spPr>
        <p:txBody>
          <a:bodyPr/>
          <a:lstStyle/>
          <a:p>
            <a:r>
              <a:rPr kumimoji="1" lang="zh-CN" altLang="en-US" dirty="0" smtClean="0"/>
              <a:t>修改器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1170586"/>
            <a:ext cx="8042276" cy="5005661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>
                <a:solidFill>
                  <a:srgbClr val="FF6600"/>
                </a:solidFill>
                <a:latin typeface="Times New Roman" charset="0"/>
                <a:ea typeface="宋体" charset="0"/>
              </a:rPr>
              <a:t>1</a:t>
            </a:r>
            <a:r>
              <a:rPr lang="en-US" altLang="zh-CN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.$set</a:t>
            </a:r>
            <a:r>
              <a:rPr lang="zh-CN" altLang="en-US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修改器</a:t>
            </a:r>
            <a:endParaRPr lang="en-US" altLang="zh-CN" dirty="0">
              <a:solidFill>
                <a:srgbClr val="FF6600"/>
              </a:solidFill>
              <a:latin typeface="Times New Roman" charset="0"/>
              <a:ea typeface="宋体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Times New Roman" charset="0"/>
                <a:ea typeface="宋体" charset="0"/>
              </a:rPr>
              <a:t>db.user.update</a:t>
            </a:r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宋体" charset="0"/>
              </a:rPr>
              <a:t>({“_id”:</a:t>
            </a:r>
            <a:r>
              <a:rPr lang="en-US" altLang="zh-CN" dirty="0" err="1">
                <a:solidFill>
                  <a:schemeClr val="tx1"/>
                </a:solidFill>
                <a:latin typeface="Times New Roman" charset="0"/>
                <a:ea typeface="宋体" charset="0"/>
              </a:rPr>
              <a:t>ObjectId</a:t>
            </a:r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宋体" charset="0"/>
              </a:rPr>
              <a:t>(“..”)},{“$set”:{name:”user1”}}</a:t>
            </a:r>
            <a:r>
              <a:rPr lang="en-US" altLang="zh-CN" dirty="0" smtClean="0">
                <a:solidFill>
                  <a:schemeClr val="tx1"/>
                </a:solidFill>
                <a:latin typeface="Times New Roman" charset="0"/>
                <a:ea typeface="宋体" charset="0"/>
              </a:rPr>
              <a:t>)</a:t>
            </a:r>
            <a:endParaRPr lang="en-US" altLang="zh-CN" dirty="0">
              <a:solidFill>
                <a:srgbClr val="FF6600"/>
              </a:solidFill>
              <a:latin typeface="Times New Roman" charset="0"/>
              <a:ea typeface="宋体" charset="0"/>
            </a:endParaRPr>
          </a:p>
          <a:p>
            <a:r>
              <a:rPr lang="en-US" altLang="zh-CN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2.$unset</a:t>
            </a:r>
            <a:r>
              <a:rPr lang="zh-CN" altLang="en-US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修改器</a:t>
            </a:r>
            <a:endParaRPr lang="en-US" altLang="zh-CN" dirty="0">
              <a:solidFill>
                <a:srgbClr val="FF6600"/>
              </a:solidFill>
              <a:latin typeface="Times New Roman" charset="0"/>
              <a:ea typeface="宋体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Times New Roman" charset="0"/>
                <a:ea typeface="宋体" charset="0"/>
              </a:rPr>
              <a:t>db.user.update</a:t>
            </a:r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宋体" charset="0"/>
              </a:rPr>
              <a:t>({name:”user1”},{$unset:{age:1}}</a:t>
            </a:r>
            <a:r>
              <a:rPr lang="en-US" altLang="zh-CN" dirty="0" smtClean="0">
                <a:solidFill>
                  <a:schemeClr val="tx1"/>
                </a:solidFill>
                <a:latin typeface="Times New Roman" charset="0"/>
                <a:ea typeface="宋体" charset="0"/>
              </a:rPr>
              <a:t>)</a:t>
            </a:r>
            <a:endParaRPr lang="en-US" altLang="zh-CN" dirty="0">
              <a:solidFill>
                <a:srgbClr val="FF6600"/>
              </a:solidFill>
              <a:latin typeface="Times New Roman" charset="0"/>
              <a:ea typeface="宋体" charset="0"/>
            </a:endParaRPr>
          </a:p>
          <a:p>
            <a:r>
              <a:rPr lang="en-US" altLang="zh-CN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3.$inc</a:t>
            </a:r>
            <a:r>
              <a:rPr lang="zh-CN" altLang="en-US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增加或减少</a:t>
            </a:r>
            <a:r>
              <a:rPr lang="en-US" altLang="zh-CN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1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Times New Roman" charset="0"/>
                <a:ea typeface="宋体" charset="0"/>
              </a:rPr>
              <a:t>db.user.update</a:t>
            </a:r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宋体" charset="0"/>
              </a:rPr>
              <a:t>({name:”user1”},{$</a:t>
            </a:r>
            <a:r>
              <a:rPr lang="en-US" altLang="zh-CN" dirty="0" err="1">
                <a:solidFill>
                  <a:schemeClr val="tx1"/>
                </a:solidFill>
                <a:latin typeface="Times New Roman" charset="0"/>
                <a:ea typeface="宋体" charset="0"/>
              </a:rPr>
              <a:t>inc</a:t>
            </a:r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宋体" charset="0"/>
              </a:rPr>
              <a:t>:{age:1}})</a:t>
            </a:r>
          </a:p>
          <a:p>
            <a:r>
              <a:rPr lang="zh-CN" altLang="zh-CN" dirty="0" smtClean="0">
                <a:solidFill>
                  <a:srgbClr val="FF6600"/>
                </a:solidFill>
                <a:latin typeface="Times New Roman" charset="0"/>
                <a:ea typeface="宋体" charset="0"/>
              </a:rPr>
              <a:t>4</a:t>
            </a:r>
            <a:r>
              <a:rPr lang="en-US" altLang="zh-CN" dirty="0" smtClean="0">
                <a:solidFill>
                  <a:srgbClr val="FF6600"/>
                </a:solidFill>
                <a:latin typeface="Times New Roman" charset="0"/>
                <a:ea typeface="宋体" charset="0"/>
              </a:rPr>
              <a:t>.</a:t>
            </a:r>
            <a:r>
              <a:rPr lang="en-US" altLang="zh-CN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$push</a:t>
            </a:r>
            <a:r>
              <a:rPr lang="zh-CN" altLang="en-US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修改器   </a:t>
            </a:r>
            <a:r>
              <a:rPr lang="en-US" altLang="zh-CN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$</a:t>
            </a:r>
            <a:r>
              <a:rPr lang="en-US" altLang="zh-CN" dirty="0" err="1">
                <a:solidFill>
                  <a:srgbClr val="FF6600"/>
                </a:solidFill>
                <a:latin typeface="Times New Roman" charset="0"/>
                <a:ea typeface="宋体" charset="0"/>
              </a:rPr>
              <a:t>pushAll</a:t>
            </a:r>
            <a:endParaRPr lang="en-US" altLang="zh-CN" dirty="0">
              <a:solidFill>
                <a:srgbClr val="FF6600"/>
              </a:solidFill>
              <a:latin typeface="Times New Roman" charset="0"/>
              <a:ea typeface="宋体" charset="0"/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  <a:latin typeface="Times New Roman" charset="0"/>
                <a:ea typeface="宋体" charset="0"/>
              </a:rPr>
              <a:t>db.user.update</a:t>
            </a:r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宋体" charset="0"/>
              </a:rPr>
              <a:t>({name:”user1”},{$push:{hobby:” football”}})</a:t>
            </a:r>
          </a:p>
          <a:p>
            <a:r>
              <a:rPr lang="zh-CN" altLang="zh-CN" dirty="0" smtClean="0">
                <a:solidFill>
                  <a:srgbClr val="FF6600"/>
                </a:solidFill>
                <a:latin typeface="Times New Roman" charset="0"/>
                <a:ea typeface="宋体" charset="0"/>
              </a:rPr>
              <a:t>5</a:t>
            </a:r>
            <a:r>
              <a:rPr lang="en-US" altLang="zh-CN" dirty="0" smtClean="0">
                <a:solidFill>
                  <a:srgbClr val="FF6600"/>
                </a:solidFill>
                <a:latin typeface="Times New Roman" charset="0"/>
                <a:ea typeface="宋体" charset="0"/>
              </a:rPr>
              <a:t>.</a:t>
            </a:r>
            <a:r>
              <a:rPr lang="en-US" altLang="zh-CN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$addToSet</a:t>
            </a:r>
            <a:r>
              <a:rPr lang="zh-CN" altLang="en-US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修改器</a:t>
            </a:r>
            <a:endParaRPr lang="en-US" altLang="zh-CN" dirty="0">
              <a:solidFill>
                <a:srgbClr val="FF6600"/>
              </a:solidFill>
              <a:latin typeface="Times New Roman" charset="0"/>
              <a:ea typeface="宋体" charset="0"/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  <a:latin typeface="Times New Roman" charset="0"/>
                <a:ea typeface="宋体" charset="0"/>
              </a:rPr>
              <a:t>db.user.update</a:t>
            </a:r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宋体" charset="0"/>
              </a:rPr>
              <a:t>({name:”user1”},{$</a:t>
            </a:r>
            <a:r>
              <a:rPr lang="en-US" altLang="zh-CN" dirty="0" err="1">
                <a:solidFill>
                  <a:schemeClr val="tx1"/>
                </a:solidFill>
                <a:latin typeface="Times New Roman" charset="0"/>
                <a:ea typeface="宋体" charset="0"/>
              </a:rPr>
              <a:t>addToSet</a:t>
            </a:r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宋体" charset="0"/>
              </a:rPr>
              <a:t>:{</a:t>
            </a:r>
            <a:r>
              <a:rPr lang="en-US" altLang="zh-CN" dirty="0" err="1">
                <a:solidFill>
                  <a:schemeClr val="tx1"/>
                </a:solidFill>
                <a:latin typeface="Times New Roman" charset="0"/>
                <a:ea typeface="宋体" charset="0"/>
              </a:rPr>
              <a:t>hobby:”sing</a:t>
            </a:r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宋体" charset="0"/>
              </a:rPr>
              <a:t>”}})</a:t>
            </a:r>
          </a:p>
          <a:p>
            <a:r>
              <a:rPr lang="en-US" altLang="zh-CN" dirty="0" err="1" smtClean="0">
                <a:solidFill>
                  <a:schemeClr val="tx1"/>
                </a:solidFill>
                <a:latin typeface="Times New Roman" charset="0"/>
                <a:ea typeface="宋体" charset="0"/>
              </a:rPr>
              <a:t>db.user.update</a:t>
            </a:r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宋体" charset="0"/>
              </a:rPr>
              <a:t>({name:”user1”,hobby:{$</a:t>
            </a:r>
            <a:r>
              <a:rPr lang="en-US" altLang="zh-CN" dirty="0" err="1">
                <a:solidFill>
                  <a:schemeClr val="tx1"/>
                </a:solidFill>
                <a:latin typeface="Times New Roman" charset="0"/>
                <a:ea typeface="宋体" charset="0"/>
              </a:rPr>
              <a:t>ne:”sing</a:t>
            </a:r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宋体" charset="0"/>
              </a:rPr>
              <a:t>”}},{$push:{</a:t>
            </a:r>
            <a:r>
              <a:rPr lang="en-US" altLang="zh-CN" dirty="0" err="1">
                <a:solidFill>
                  <a:schemeClr val="tx1"/>
                </a:solidFill>
                <a:latin typeface="Times New Roman" charset="0"/>
                <a:ea typeface="宋体" charset="0"/>
              </a:rPr>
              <a:t>hobby:”sing</a:t>
            </a:r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宋体" charset="0"/>
              </a:rPr>
              <a:t>”}})</a:t>
            </a:r>
            <a:endParaRPr lang="zh-CN" altLang="en-US" dirty="0">
              <a:solidFill>
                <a:schemeClr val="tx1"/>
              </a:solidFill>
              <a:latin typeface="Times New Roman" charset="0"/>
              <a:ea typeface="宋体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00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361112"/>
            <a:ext cx="8042276" cy="809474"/>
          </a:xfrm>
        </p:spPr>
        <p:txBody>
          <a:bodyPr/>
          <a:lstStyle/>
          <a:p>
            <a:r>
              <a:rPr kumimoji="1" lang="zh-CN" altLang="en-US" dirty="0" smtClean="0"/>
              <a:t>修改器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1170586"/>
            <a:ext cx="8042276" cy="5005661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>
                <a:solidFill>
                  <a:srgbClr val="FF6600"/>
                </a:solidFill>
                <a:latin typeface="Times New Roman" charset="0"/>
                <a:ea typeface="宋体" charset="0"/>
              </a:rPr>
              <a:t>6.</a:t>
            </a:r>
            <a:r>
              <a:rPr lang="zh-CN" altLang="en-US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将</a:t>
            </a:r>
            <a:r>
              <a:rPr lang="en-US" altLang="zh-CN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$</a:t>
            </a:r>
            <a:r>
              <a:rPr lang="en-US" altLang="zh-CN" dirty="0" err="1">
                <a:solidFill>
                  <a:srgbClr val="FF6600"/>
                </a:solidFill>
                <a:latin typeface="Times New Roman" charset="0"/>
                <a:ea typeface="宋体" charset="0"/>
              </a:rPr>
              <a:t>addToSet</a:t>
            </a:r>
            <a:r>
              <a:rPr lang="zh-CN" altLang="en-US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和</a:t>
            </a:r>
            <a:r>
              <a:rPr lang="en-US" altLang="zh-CN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$each</a:t>
            </a:r>
            <a:r>
              <a:rPr lang="zh-CN" altLang="en-US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组合起来，可以添加多个不同的值</a:t>
            </a:r>
            <a:endParaRPr lang="en-US" altLang="zh-CN" dirty="0">
              <a:solidFill>
                <a:srgbClr val="FF6600"/>
              </a:solidFill>
              <a:latin typeface="Times New Roman" charset="0"/>
              <a:ea typeface="宋体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Times New Roman" charset="0"/>
                <a:ea typeface="宋体" charset="0"/>
              </a:rPr>
              <a:t>db.user.update</a:t>
            </a:r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宋体" charset="0"/>
              </a:rPr>
              <a:t>({“_id”:</a:t>
            </a:r>
            <a:r>
              <a:rPr lang="en-US" altLang="zh-CN" dirty="0" err="1">
                <a:solidFill>
                  <a:schemeClr val="tx1"/>
                </a:solidFill>
                <a:latin typeface="Times New Roman" charset="0"/>
                <a:ea typeface="宋体" charset="0"/>
              </a:rPr>
              <a:t>ObjectId</a:t>
            </a:r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宋体" charset="0"/>
              </a:rPr>
              <a:t>(”…”)},{$</a:t>
            </a:r>
            <a:r>
              <a:rPr lang="en-US" altLang="zh-CN" dirty="0" err="1">
                <a:solidFill>
                  <a:schemeClr val="tx1"/>
                </a:solidFill>
                <a:latin typeface="Times New Roman" charset="0"/>
                <a:ea typeface="宋体" charset="0"/>
              </a:rPr>
              <a:t>addToSet</a:t>
            </a:r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宋体" charset="0"/>
              </a:rPr>
              <a:t>:{email:{$each:[</a:t>
            </a:r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宋体" charset="0"/>
                <a:hlinkClick r:id="rId2"/>
              </a:rPr>
              <a:t>“haha@163.com</a:t>
            </a:r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宋体" charset="0"/>
              </a:rPr>
              <a:t>”,”haha@lampbrother.net”]}}}</a:t>
            </a:r>
            <a:r>
              <a:rPr lang="en-US" altLang="zh-CN" dirty="0" smtClean="0">
                <a:solidFill>
                  <a:schemeClr val="tx1"/>
                </a:solidFill>
                <a:latin typeface="Times New Roman" charset="0"/>
                <a:ea typeface="宋体" charset="0"/>
              </a:rPr>
              <a:t>)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宋体" charset="0"/>
            </a:endParaRPr>
          </a:p>
          <a:p>
            <a:r>
              <a:rPr lang="zh-CN" altLang="zh-CN" dirty="0" smtClean="0">
                <a:solidFill>
                  <a:srgbClr val="FF6600"/>
                </a:solidFill>
                <a:latin typeface="Times New Roman" charset="0"/>
                <a:ea typeface="宋体" charset="0"/>
              </a:rPr>
              <a:t>7</a:t>
            </a:r>
            <a:r>
              <a:rPr lang="en-US" altLang="zh-CN" dirty="0" smtClean="0">
                <a:solidFill>
                  <a:srgbClr val="FF6600"/>
                </a:solidFill>
                <a:latin typeface="Times New Roman" charset="0"/>
                <a:ea typeface="宋体" charset="0"/>
              </a:rPr>
              <a:t>.</a:t>
            </a:r>
            <a:r>
              <a:rPr lang="en-US" altLang="zh-CN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$pop</a:t>
            </a:r>
            <a:r>
              <a:rPr lang="zh-CN" altLang="en-US" dirty="0" smtClean="0">
                <a:solidFill>
                  <a:srgbClr val="FF6600"/>
                </a:solidFill>
                <a:latin typeface="Times New Roman" charset="0"/>
                <a:ea typeface="宋体" charset="0"/>
              </a:rPr>
              <a:t>修改器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宋体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宋体" charset="0"/>
              </a:rPr>
              <a:t>$pop:{key:1}</a:t>
            </a:r>
            <a:r>
              <a:rPr lang="zh-CN" altLang="en-US" dirty="0">
                <a:solidFill>
                  <a:schemeClr val="tx1"/>
                </a:solidFill>
                <a:latin typeface="Times New Roman" charset="0"/>
                <a:ea typeface="宋体" charset="0"/>
              </a:rPr>
              <a:t>从数组末尾删除一个元素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宋体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宋体" charset="0"/>
              </a:rPr>
              <a:t>$pop:{key:-1}</a:t>
            </a:r>
            <a:r>
              <a:rPr lang="zh-CN" altLang="en-US" dirty="0">
                <a:solidFill>
                  <a:schemeClr val="tx1"/>
                </a:solidFill>
                <a:latin typeface="Times New Roman" charset="0"/>
                <a:ea typeface="宋体" charset="0"/>
              </a:rPr>
              <a:t>从数组开头删除一个元素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宋体" charset="0"/>
            </a:endParaRPr>
          </a:p>
          <a:p>
            <a:r>
              <a:rPr lang="zh-CN" altLang="zh-CN" dirty="0" smtClean="0">
                <a:solidFill>
                  <a:srgbClr val="FF6600"/>
                </a:solidFill>
                <a:latin typeface="Times New Roman" charset="0"/>
                <a:ea typeface="宋体" charset="0"/>
              </a:rPr>
              <a:t>8</a:t>
            </a:r>
            <a:r>
              <a:rPr lang="en-US" altLang="zh-CN" dirty="0" smtClean="0">
                <a:solidFill>
                  <a:srgbClr val="FF6600"/>
                </a:solidFill>
                <a:latin typeface="Times New Roman" charset="0"/>
                <a:ea typeface="宋体" charset="0"/>
              </a:rPr>
              <a:t>.</a:t>
            </a:r>
            <a:r>
              <a:rPr lang="en-US" altLang="zh-CN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$pull</a:t>
            </a:r>
            <a:r>
              <a:rPr lang="zh-CN" altLang="en-US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修改器 </a:t>
            </a:r>
            <a:r>
              <a:rPr lang="en-US" altLang="zh-CN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$</a:t>
            </a:r>
            <a:r>
              <a:rPr lang="en-US" altLang="zh-CN" dirty="0" err="1" smtClean="0">
                <a:solidFill>
                  <a:srgbClr val="FF6600"/>
                </a:solidFill>
                <a:latin typeface="Times New Roman" charset="0"/>
                <a:ea typeface="宋体" charset="0"/>
              </a:rPr>
              <a:t>pullAll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宋体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宋体" charset="0"/>
              </a:rPr>
              <a:t>$pull:{</a:t>
            </a:r>
            <a:r>
              <a:rPr lang="en-US" altLang="zh-CN" dirty="0" err="1">
                <a:solidFill>
                  <a:schemeClr val="tx1"/>
                </a:solidFill>
                <a:latin typeface="Times New Roman" charset="0"/>
                <a:ea typeface="宋体" charset="0"/>
              </a:rPr>
              <a:t>hobby:”football</a:t>
            </a:r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宋体" charset="0"/>
              </a:rPr>
              <a:t>”</a:t>
            </a:r>
            <a:r>
              <a:rPr lang="en-US" altLang="zh-CN" dirty="0" smtClean="0">
                <a:solidFill>
                  <a:schemeClr val="tx1"/>
                </a:solidFill>
                <a:latin typeface="Times New Roman" charset="0"/>
                <a:ea typeface="宋体" charset="0"/>
              </a:rPr>
              <a:t>}</a:t>
            </a:r>
          </a:p>
          <a:p>
            <a:r>
              <a:rPr lang="zh-CN" altLang="zh-CN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9</a:t>
            </a:r>
            <a:r>
              <a:rPr lang="en-US" altLang="zh-CN" dirty="0" smtClean="0">
                <a:solidFill>
                  <a:srgbClr val="FF6600"/>
                </a:solidFill>
                <a:latin typeface="Times New Roman" charset="0"/>
                <a:ea typeface="宋体" charset="0"/>
              </a:rPr>
              <a:t>.</a:t>
            </a:r>
            <a:r>
              <a:rPr lang="zh-CN" altLang="en-US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数组的定位修改器</a:t>
            </a:r>
            <a:r>
              <a:rPr lang="en-US" altLang="zh-CN" dirty="0" smtClean="0">
                <a:solidFill>
                  <a:srgbClr val="FF6600"/>
                </a:solidFill>
                <a:latin typeface="Times New Roman" charset="0"/>
                <a:ea typeface="宋体" charset="0"/>
              </a:rPr>
              <a:t>$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宋体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宋体" charset="0"/>
              </a:rPr>
              <a:t>users:[{name:”user1”,},{name:”user2”},{name:”user3”}]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宋体" charset="0"/>
              </a:rPr>
              <a:t>db.c1.update({title:”</a:t>
            </a:r>
            <a:r>
              <a:rPr lang="en-US" altLang="zh-CN" dirty="0" err="1">
                <a:solidFill>
                  <a:schemeClr val="tx1"/>
                </a:solidFill>
                <a:latin typeface="Times New Roman" charset="0"/>
                <a:ea typeface="宋体" charset="0"/>
              </a:rPr>
              <a:t>haha</a:t>
            </a:r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宋体" charset="0"/>
              </a:rPr>
              <a:t>”},{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$set</a:t>
            </a:r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宋体" charset="0"/>
              </a:rPr>
              <a:t>:{users.0.name:”user4”}}</a:t>
            </a:r>
            <a:r>
              <a:rPr lang="en-US" altLang="zh-CN" dirty="0" smtClean="0">
                <a:solidFill>
                  <a:schemeClr val="tx1"/>
                </a:solidFill>
                <a:latin typeface="Times New Roman" charset="0"/>
                <a:ea typeface="宋体" charset="0"/>
              </a:rPr>
              <a:t>)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宋体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宋体" charset="0"/>
              </a:rPr>
              <a:t>db.c1.update({users.name:”user1”},{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$set</a:t>
            </a:r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宋体" charset="0"/>
              </a:rPr>
              <a:t>:{users.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$</a:t>
            </a:r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宋体" charset="0"/>
              </a:rPr>
              <a:t>.name:”user4”}})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51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560345"/>
            <a:ext cx="8042276" cy="5383256"/>
          </a:xfrm>
        </p:spPr>
        <p:txBody>
          <a:bodyPr>
            <a:normAutofit/>
          </a:bodyPr>
          <a:lstStyle/>
          <a:p>
            <a:pPr>
              <a:buClr>
                <a:schemeClr val="hlink"/>
              </a:buClr>
              <a:buFont typeface="Wingdings" charset="0"/>
              <a:buChar char="Ø"/>
            </a:pPr>
            <a:r>
              <a:rPr lang="zh-CN" altLang="en-US" sz="3200" b="1" dirty="0">
                <a:latin typeface="Times New Roman" charset="0"/>
                <a:ea typeface="宋体" charset="0"/>
              </a:rPr>
              <a:t>查询数据</a:t>
            </a:r>
          </a:p>
          <a:p>
            <a:r>
              <a:rPr lang="zh-CN" altLang="en-US" sz="2800" dirty="0">
                <a:latin typeface="Times New Roman" charset="0"/>
                <a:ea typeface="宋体" charset="0"/>
              </a:rPr>
              <a:t>修改数据使用：关键字 </a:t>
            </a:r>
            <a:r>
              <a:rPr lang="en-US" altLang="zh-CN" sz="2800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find</a:t>
            </a:r>
            <a:r>
              <a:rPr lang="en-US" altLang="zh-CN" sz="2800" dirty="0">
                <a:latin typeface="Times New Roman" charset="0"/>
                <a:ea typeface="宋体" charset="0"/>
              </a:rPr>
              <a:t> </a:t>
            </a:r>
            <a:r>
              <a:rPr lang="zh-CN" altLang="en-US" sz="2800" dirty="0">
                <a:latin typeface="Times New Roman" charset="0"/>
                <a:ea typeface="宋体" charset="0"/>
              </a:rPr>
              <a:t>或 </a:t>
            </a:r>
            <a:r>
              <a:rPr lang="en-US" altLang="zh-CN" sz="2800" dirty="0" err="1">
                <a:solidFill>
                  <a:srgbClr val="FF6600"/>
                </a:solidFill>
                <a:latin typeface="Times New Roman" charset="0"/>
                <a:ea typeface="宋体" charset="0"/>
              </a:rPr>
              <a:t>findOne</a:t>
            </a:r>
            <a:r>
              <a:rPr lang="zh-CN" altLang="en-US" sz="2800" dirty="0">
                <a:latin typeface="Times New Roman" charset="0"/>
                <a:ea typeface="宋体" charset="0"/>
              </a:rPr>
              <a:t>（查询一条）</a:t>
            </a:r>
          </a:p>
          <a:p>
            <a:r>
              <a:rPr lang="zh-CN" altLang="en-US" sz="2800" dirty="0">
                <a:latin typeface="Times New Roman" charset="0"/>
                <a:ea typeface="宋体" charset="0"/>
              </a:rPr>
              <a:t>语法格式：</a:t>
            </a:r>
          </a:p>
          <a:p>
            <a:r>
              <a:rPr lang="en-US" altLang="zh-CN" sz="2800" dirty="0" err="1">
                <a:solidFill>
                  <a:srgbClr val="FF6600"/>
                </a:solidFill>
                <a:latin typeface="Times New Roman" charset="0"/>
                <a:ea typeface="宋体" charset="0"/>
              </a:rPr>
              <a:t>db.collname.find</a:t>
            </a:r>
            <a:r>
              <a:rPr lang="en-US" altLang="zh-CN" sz="2800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({</a:t>
            </a:r>
            <a:r>
              <a:rPr lang="zh-CN" altLang="en-US" sz="2800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条件</a:t>
            </a:r>
            <a:r>
              <a:rPr lang="en-US" altLang="zh-CN" sz="2800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})</a:t>
            </a:r>
            <a:r>
              <a:rPr lang="zh-CN" altLang="en-US" sz="2800" dirty="0">
                <a:latin typeface="Times New Roman" charset="0"/>
                <a:ea typeface="宋体" charset="0"/>
              </a:rPr>
              <a:t>（不写条件查询所有的数据</a:t>
            </a:r>
            <a:r>
              <a:rPr lang="zh-CN" altLang="en-US" sz="2800" dirty="0" smtClean="0">
                <a:latin typeface="Times New Roman" charset="0"/>
                <a:ea typeface="宋体" charset="0"/>
              </a:rPr>
              <a:t>）</a:t>
            </a:r>
            <a:endParaRPr lang="en-US" altLang="zh-CN" sz="2800" dirty="0" smtClean="0">
              <a:latin typeface="Times New Roman" charset="0"/>
              <a:ea typeface="宋体" charset="0"/>
            </a:endParaRPr>
          </a:p>
          <a:p>
            <a:endParaRPr lang="zh-CN" altLang="en-US" sz="2800" dirty="0" smtClean="0">
              <a:latin typeface="Times New Roman" charset="0"/>
              <a:ea typeface="宋体" charset="0"/>
            </a:endParaRPr>
          </a:p>
          <a:p>
            <a:endParaRPr lang="zh-CN" altLang="en-US" sz="2800" dirty="0">
              <a:latin typeface="Times New Roman" charset="0"/>
              <a:ea typeface="宋体" charset="0"/>
            </a:endParaRPr>
          </a:p>
          <a:p>
            <a:endParaRPr lang="zh-CN" altLang="en-US" sz="2800" dirty="0">
              <a:latin typeface="Times New Roman" charset="0"/>
              <a:ea typeface="宋体" charset="0"/>
            </a:endParaRPr>
          </a:p>
          <a:p>
            <a:endParaRPr lang="zh-CN" altLang="en-US" sz="2800" dirty="0">
              <a:latin typeface="Times New Roman" charset="0"/>
              <a:ea typeface="宋体" charset="0"/>
            </a:endParaRPr>
          </a:p>
          <a:p>
            <a:endParaRPr lang="zh-CN" altLang="en-US" sz="2800" dirty="0">
              <a:solidFill>
                <a:schemeClr val="tx1"/>
              </a:solidFill>
              <a:latin typeface="Times New Roman" charset="0"/>
              <a:ea typeface="宋体" charset="0"/>
            </a:endParaRPr>
          </a:p>
          <a:p>
            <a:endParaRPr lang="zh-CN" altLang="en-US" sz="2800" dirty="0">
              <a:solidFill>
                <a:schemeClr val="tx1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49275" y="4128567"/>
            <a:ext cx="76200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 dirty="0"/>
              <a:t>&gt; </a:t>
            </a:r>
            <a:r>
              <a:rPr lang="en-US" altLang="zh-CN" sz="2000" dirty="0" err="1"/>
              <a:t>db.users.find</a:t>
            </a:r>
            <a:r>
              <a:rPr lang="en-US" altLang="zh-CN" sz="2000" dirty="0"/>
              <a:t>()                                             </a:t>
            </a:r>
          </a:p>
          <a:p>
            <a:r>
              <a:rPr lang="en-US" altLang="zh-CN" sz="2000" dirty="0"/>
              <a:t>{ "_id" : 1, "name" : "</a:t>
            </a:r>
            <a:r>
              <a:rPr lang="en-US" altLang="zh-CN" sz="2000" dirty="0" err="1"/>
              <a:t>nosql</a:t>
            </a:r>
            <a:r>
              <a:rPr lang="en-US" altLang="zh-CN" sz="2000" dirty="0"/>
              <a:t>" }</a:t>
            </a:r>
          </a:p>
          <a:p>
            <a:r>
              <a:rPr lang="en-US" altLang="zh-CN" sz="2000" dirty="0"/>
              <a:t>{ "_id" : </a:t>
            </a:r>
            <a:r>
              <a:rPr lang="en-US" altLang="zh-CN" sz="2000" dirty="0" err="1"/>
              <a:t>ObjectId</a:t>
            </a:r>
            <a:r>
              <a:rPr lang="en-US" altLang="zh-CN" sz="2000" dirty="0"/>
              <a:t>("4eb2a199bf10550b2177b6f8"), "age" : 24 }</a:t>
            </a:r>
          </a:p>
          <a:p>
            <a:endParaRPr lang="en-US" altLang="zh-CN" sz="2000" dirty="0"/>
          </a:p>
          <a:p>
            <a:r>
              <a:rPr lang="en-US" altLang="zh-CN" sz="2000" dirty="0"/>
              <a:t>&gt; </a:t>
            </a:r>
            <a:r>
              <a:rPr lang="en-US" altLang="zh-CN" sz="2000" dirty="0" err="1"/>
              <a:t>db.users.find</a:t>
            </a:r>
            <a:r>
              <a:rPr lang="en-US" altLang="zh-CN" sz="2000" dirty="0"/>
              <a:t>({"name":"</a:t>
            </a:r>
            <a:r>
              <a:rPr lang="en-US" altLang="zh-CN" sz="2000" dirty="0" err="1"/>
              <a:t>nosql</a:t>
            </a:r>
            <a:r>
              <a:rPr lang="en-US" altLang="zh-CN" sz="2000" dirty="0"/>
              <a:t>"})                                  </a:t>
            </a:r>
          </a:p>
          <a:p>
            <a:r>
              <a:rPr lang="en-US" altLang="zh-CN" sz="2000" dirty="0"/>
              <a:t>{ "_id" : 1, "name" : "</a:t>
            </a:r>
            <a:r>
              <a:rPr lang="en-US" altLang="zh-CN" sz="2000" dirty="0" err="1"/>
              <a:t>nosql</a:t>
            </a:r>
            <a:r>
              <a:rPr lang="en-US" altLang="zh-CN" sz="2000" dirty="0"/>
              <a:t>" 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1982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639551"/>
          </a:xfrm>
        </p:spPr>
        <p:txBody>
          <a:bodyPr/>
          <a:lstStyle/>
          <a:p>
            <a:r>
              <a:rPr kumimoji="1" lang="zh-CN" altLang="en-US" dirty="0" smtClean="0"/>
              <a:t>查询条件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747127"/>
            <a:ext cx="8042276" cy="5852492"/>
          </a:xfrm>
        </p:spPr>
        <p:txBody>
          <a:bodyPr>
            <a:normAutofit fontScale="55000" lnSpcReduction="20000"/>
          </a:bodyPr>
          <a:lstStyle/>
          <a:p>
            <a:pPr indent="0"/>
            <a:r>
              <a:rPr lang="zh-CN" altLang="en-US" sz="2800" dirty="0">
                <a:solidFill>
                  <a:schemeClr val="tx1"/>
                </a:solidFill>
                <a:latin typeface="Times New Roman" charset="0"/>
                <a:ea typeface="宋体" charset="0"/>
              </a:rPr>
              <a:t>指定返回的键：</a:t>
            </a:r>
            <a:r>
              <a:rPr lang="en-US" altLang="zh-CN" sz="2800" dirty="0" err="1">
                <a:solidFill>
                  <a:schemeClr val="tx1"/>
                </a:solidFill>
                <a:latin typeface="Times New Roman" charset="0"/>
                <a:ea typeface="宋体" charset="0"/>
              </a:rPr>
              <a:t>db.user.find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宋体" charset="0"/>
              </a:rPr>
              <a:t>({name:”user1”},{“name”:1,”_id”:0})</a:t>
            </a:r>
          </a:p>
          <a:p>
            <a:pPr indent="0"/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宋体" charset="0"/>
              </a:rPr>
              <a:t>$</a:t>
            </a:r>
            <a:r>
              <a:rPr lang="en-US" altLang="zh-CN" sz="2800" dirty="0" err="1">
                <a:solidFill>
                  <a:schemeClr val="tx1"/>
                </a:solidFill>
                <a:latin typeface="Times New Roman" charset="0"/>
                <a:ea typeface="宋体" charset="0"/>
              </a:rPr>
              <a:t>lt</a:t>
            </a:r>
            <a:r>
              <a:rPr lang="zh-CN" altLang="en-US" sz="2800" dirty="0">
                <a:solidFill>
                  <a:schemeClr val="tx1"/>
                </a:solidFill>
                <a:latin typeface="Times New Roman" charset="0"/>
                <a:ea typeface="宋体" charset="0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宋体" charset="0"/>
              </a:rPr>
              <a:t>$</a:t>
            </a:r>
            <a:r>
              <a:rPr lang="en-US" altLang="zh-CN" sz="2800" dirty="0" err="1">
                <a:solidFill>
                  <a:schemeClr val="tx1"/>
                </a:solidFill>
                <a:latin typeface="Times New Roman" charset="0"/>
                <a:ea typeface="宋体" charset="0"/>
              </a:rPr>
              <a:t>gt</a:t>
            </a:r>
            <a:r>
              <a:rPr lang="zh-CN" altLang="en-US" sz="2800" dirty="0">
                <a:solidFill>
                  <a:schemeClr val="tx1"/>
                </a:solidFill>
                <a:latin typeface="Times New Roman" charset="0"/>
                <a:ea typeface="宋体" charset="0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宋体" charset="0"/>
              </a:rPr>
              <a:t>$</a:t>
            </a:r>
            <a:r>
              <a:rPr lang="en-US" altLang="zh-CN" sz="2800" dirty="0" err="1">
                <a:solidFill>
                  <a:schemeClr val="tx1"/>
                </a:solidFill>
                <a:latin typeface="Times New Roman" charset="0"/>
                <a:ea typeface="宋体" charset="0"/>
              </a:rPr>
              <a:t>lte</a:t>
            </a:r>
            <a:r>
              <a:rPr lang="zh-CN" altLang="en-US" sz="2800" dirty="0">
                <a:solidFill>
                  <a:schemeClr val="tx1"/>
                </a:solidFill>
                <a:latin typeface="Times New Roman" charset="0"/>
                <a:ea typeface="宋体" charset="0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宋体" charset="0"/>
              </a:rPr>
              <a:t>$</a:t>
            </a:r>
            <a:r>
              <a:rPr lang="en-US" altLang="zh-CN" sz="2800" dirty="0" err="1">
                <a:solidFill>
                  <a:schemeClr val="tx1"/>
                </a:solidFill>
                <a:latin typeface="Times New Roman" charset="0"/>
                <a:ea typeface="宋体" charset="0"/>
              </a:rPr>
              <a:t>gte</a:t>
            </a:r>
            <a:r>
              <a:rPr lang="zh-CN" altLang="en-US" sz="2800" dirty="0">
                <a:solidFill>
                  <a:schemeClr val="tx1"/>
                </a:solidFill>
                <a:latin typeface="Times New Roman" charset="0"/>
                <a:ea typeface="宋体" charset="0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宋体" charset="0"/>
              </a:rPr>
              <a:t>$ne  </a:t>
            </a:r>
            <a:r>
              <a:rPr lang="zh-CN" altLang="zh-CN" sz="2800" dirty="0">
                <a:solidFill>
                  <a:schemeClr val="tx1"/>
                </a:solidFill>
                <a:latin typeface="Times New Roman" charset="0"/>
                <a:ea typeface="宋体" charset="0"/>
              </a:rPr>
              <a:t>：</a:t>
            </a:r>
            <a:r>
              <a:rPr lang="en-US" altLang="zh-CN" sz="2800" dirty="0" err="1">
                <a:solidFill>
                  <a:schemeClr val="tx1"/>
                </a:solidFill>
                <a:latin typeface="Times New Roman" charset="0"/>
                <a:ea typeface="宋体" charset="0"/>
              </a:rPr>
              <a:t>db.user.find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宋体" charset="0"/>
              </a:rPr>
              <a:t>({“age”:{“$gt”:20,”$lte”:50}})</a:t>
            </a:r>
          </a:p>
          <a:p>
            <a:pPr indent="0"/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宋体" charset="0"/>
              </a:rPr>
              <a:t>$in:</a:t>
            </a:r>
            <a:r>
              <a:rPr lang="zh-CN" altLang="en-US" sz="2800" dirty="0">
                <a:solidFill>
                  <a:schemeClr val="tx1"/>
                </a:solidFill>
                <a:latin typeface="Times New Roman" charset="0"/>
                <a:ea typeface="宋体" charset="0"/>
              </a:rPr>
              <a:t>针对同一键的不同值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宋体" charset="0"/>
              </a:rPr>
              <a:t>,</a:t>
            </a:r>
            <a:r>
              <a:rPr lang="zh-CN" altLang="en-US" sz="2800" dirty="0">
                <a:solidFill>
                  <a:schemeClr val="tx1"/>
                </a:solidFill>
                <a:latin typeface="Times New Roman" charset="0"/>
                <a:ea typeface="宋体" charset="0"/>
              </a:rPr>
              <a:t>相同的还有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宋体" charset="0"/>
              </a:rPr>
              <a:t>$</a:t>
            </a:r>
            <a:r>
              <a:rPr lang="en-US" altLang="zh-CN" sz="2800" dirty="0" err="1">
                <a:solidFill>
                  <a:schemeClr val="tx1"/>
                </a:solidFill>
                <a:latin typeface="Times New Roman" charset="0"/>
                <a:ea typeface="宋体" charset="0"/>
              </a:rPr>
              <a:t>nin</a:t>
            </a:r>
            <a:endParaRPr lang="en-US" altLang="zh-CN" sz="2800" dirty="0">
              <a:solidFill>
                <a:schemeClr val="tx1"/>
              </a:solidFill>
              <a:latin typeface="Times New Roman" charset="0"/>
              <a:ea typeface="宋体" charset="0"/>
            </a:endParaRPr>
          </a:p>
          <a:p>
            <a:pPr indent="0"/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宋体" charset="0"/>
              </a:rPr>
              <a:t>$or:</a:t>
            </a:r>
            <a:r>
              <a:rPr lang="zh-CN" altLang="en-US" sz="2800" dirty="0">
                <a:solidFill>
                  <a:schemeClr val="tx1"/>
                </a:solidFill>
                <a:latin typeface="Times New Roman" charset="0"/>
                <a:ea typeface="宋体" charset="0"/>
              </a:rPr>
              <a:t>针对不同键</a:t>
            </a:r>
            <a:endParaRPr lang="en-US" altLang="zh-CN" sz="2800" dirty="0">
              <a:solidFill>
                <a:schemeClr val="tx1"/>
              </a:solidFill>
              <a:latin typeface="Times New Roman" charset="0"/>
              <a:ea typeface="宋体" charset="0"/>
            </a:endParaRPr>
          </a:p>
          <a:p>
            <a:pPr indent="0"/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宋体" charset="0"/>
              </a:rPr>
              <a:t>$not:</a:t>
            </a:r>
            <a:r>
              <a:rPr lang="zh-CN" altLang="en-US" sz="2800" dirty="0">
                <a:solidFill>
                  <a:schemeClr val="tx1"/>
                </a:solidFill>
                <a:latin typeface="Times New Roman" charset="0"/>
                <a:ea typeface="宋体" charset="0"/>
              </a:rPr>
              <a:t>取反</a:t>
            </a:r>
            <a:endParaRPr lang="en-US" altLang="zh-CN" sz="2800" dirty="0">
              <a:solidFill>
                <a:schemeClr val="tx1"/>
              </a:solidFill>
              <a:latin typeface="Times New Roman" charset="0"/>
              <a:ea typeface="宋体" charset="0"/>
            </a:endParaRPr>
          </a:p>
          <a:p>
            <a:pPr indent="0"/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宋体" charset="0"/>
              </a:rPr>
              <a:t>$mod:</a:t>
            </a:r>
            <a:r>
              <a:rPr lang="zh-CN" altLang="en-US" sz="2800" dirty="0">
                <a:solidFill>
                  <a:schemeClr val="tx1"/>
                </a:solidFill>
                <a:latin typeface="Times New Roman" charset="0"/>
                <a:ea typeface="宋体" charset="0"/>
              </a:rPr>
              <a:t>取模</a:t>
            </a:r>
            <a:endParaRPr lang="en-US" altLang="zh-CN" sz="2800" dirty="0">
              <a:solidFill>
                <a:schemeClr val="tx1"/>
              </a:solidFill>
              <a:latin typeface="Times New Roman" charset="0"/>
              <a:ea typeface="宋体" charset="0"/>
            </a:endParaRPr>
          </a:p>
          <a:p>
            <a:pPr indent="0"/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宋体" charset="0"/>
              </a:rPr>
              <a:t>$exists</a:t>
            </a:r>
            <a:r>
              <a:rPr lang="zh-CN" altLang="en-US" sz="2800" dirty="0">
                <a:solidFill>
                  <a:schemeClr val="tx1"/>
                </a:solidFill>
                <a:latin typeface="Times New Roman" charset="0"/>
                <a:ea typeface="宋体" charset="0"/>
              </a:rPr>
              <a:t>:判断键值是否存在</a:t>
            </a:r>
            <a:endParaRPr lang="en-US" altLang="zh-CN" sz="2800" dirty="0">
              <a:solidFill>
                <a:schemeClr val="tx1"/>
              </a:solidFill>
              <a:latin typeface="Times New Roman" charset="0"/>
              <a:ea typeface="宋体" charset="0"/>
            </a:endParaRPr>
          </a:p>
          <a:p>
            <a:pPr indent="0"/>
            <a:r>
              <a:rPr lang="zh-CN" altLang="en-US" sz="2800" dirty="0">
                <a:solidFill>
                  <a:schemeClr val="tx1"/>
                </a:solidFill>
                <a:latin typeface="Times New Roman" charset="0"/>
                <a:ea typeface="宋体" charset="0"/>
              </a:rPr>
              <a:t>正则表达式：</a:t>
            </a:r>
            <a:r>
              <a:rPr lang="en-US" altLang="zh-CN" sz="2800" dirty="0" err="1">
                <a:solidFill>
                  <a:schemeClr val="tx1"/>
                </a:solidFill>
                <a:latin typeface="Times New Roman" charset="0"/>
                <a:ea typeface="宋体" charset="0"/>
              </a:rPr>
              <a:t>db.user.find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宋体" charset="0"/>
              </a:rPr>
              <a:t>({“name”:/</a:t>
            </a:r>
            <a:r>
              <a:rPr lang="en-US" altLang="zh-CN" sz="2800" dirty="0" err="1">
                <a:solidFill>
                  <a:schemeClr val="tx1"/>
                </a:solidFill>
                <a:latin typeface="Times New Roman" charset="0"/>
                <a:ea typeface="宋体" charset="0"/>
              </a:rPr>
              <a:t>jiege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宋体" charset="0"/>
              </a:rPr>
              <a:t>/</a:t>
            </a:r>
            <a:r>
              <a:rPr lang="en-US" altLang="zh-CN" sz="2800" dirty="0" err="1">
                <a:solidFill>
                  <a:schemeClr val="tx1"/>
                </a:solidFill>
                <a:latin typeface="Times New Roman" charset="0"/>
                <a:ea typeface="宋体" charset="0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宋体" charset="0"/>
              </a:rPr>
              <a:t>})</a:t>
            </a:r>
          </a:p>
          <a:p>
            <a:pPr indent="0"/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宋体" charset="0"/>
              </a:rPr>
              <a:t>$all:</a:t>
            </a:r>
            <a:r>
              <a:rPr lang="zh-CN" altLang="en-US" sz="2800" dirty="0">
                <a:solidFill>
                  <a:schemeClr val="tx1"/>
                </a:solidFill>
                <a:latin typeface="Times New Roman" charset="0"/>
                <a:ea typeface="宋体" charset="0"/>
              </a:rPr>
              <a:t>如果需要通过多个元素来匹配数组</a:t>
            </a:r>
            <a:endParaRPr lang="en-US" altLang="zh-CN" sz="2800" dirty="0">
              <a:solidFill>
                <a:schemeClr val="tx1"/>
              </a:solidFill>
              <a:latin typeface="Times New Roman" charset="0"/>
              <a:ea typeface="宋体" charset="0"/>
            </a:endParaRPr>
          </a:p>
          <a:p>
            <a:pPr indent="0"/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宋体" charset="0"/>
              </a:rPr>
              <a:t>$size:</a:t>
            </a:r>
            <a:r>
              <a:rPr lang="zh-CN" altLang="en-US" sz="2800" dirty="0">
                <a:solidFill>
                  <a:schemeClr val="tx1"/>
                </a:solidFill>
                <a:latin typeface="Times New Roman" charset="0"/>
                <a:ea typeface="宋体" charset="0"/>
              </a:rPr>
              <a:t>查询指定长度的数组</a:t>
            </a:r>
            <a:endParaRPr lang="en-US" altLang="zh-CN" sz="2800" dirty="0">
              <a:solidFill>
                <a:schemeClr val="tx1"/>
              </a:solidFill>
              <a:latin typeface="Times New Roman" charset="0"/>
              <a:ea typeface="宋体" charset="0"/>
            </a:endParaRPr>
          </a:p>
          <a:p>
            <a:pPr indent="0"/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宋体" charset="0"/>
              </a:rPr>
              <a:t>$slice</a:t>
            </a:r>
            <a:r>
              <a:rPr lang="zh-CN" altLang="en-US" sz="2800" dirty="0">
                <a:solidFill>
                  <a:schemeClr val="tx1"/>
                </a:solidFill>
                <a:latin typeface="Times New Roman" charset="0"/>
                <a:ea typeface="宋体" charset="0"/>
              </a:rPr>
              <a:t>操作符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宋体" charset="0"/>
              </a:rPr>
              <a:t>:</a:t>
            </a:r>
            <a:r>
              <a:rPr lang="en-US" altLang="zh-CN" sz="2800" dirty="0" err="1">
                <a:solidFill>
                  <a:schemeClr val="tx1"/>
                </a:solidFill>
                <a:latin typeface="Times New Roman" charset="0"/>
                <a:ea typeface="宋体" charset="0"/>
              </a:rPr>
              <a:t>db.blog.posts.findOne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宋体" charset="0"/>
              </a:rPr>
              <a:t>({“title”:”123”},{“</a:t>
            </a:r>
            <a:r>
              <a:rPr lang="en-US" altLang="zh-CN" sz="2800" dirty="0" err="1">
                <a:solidFill>
                  <a:schemeClr val="tx1"/>
                </a:solidFill>
                <a:latin typeface="Times New Roman" charset="0"/>
                <a:ea typeface="宋体" charset="0"/>
              </a:rPr>
              <a:t>comm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宋体" charset="0"/>
              </a:rPr>
              <a:t>”:{“$slice”:10}}) ; $slice”:[20,10]</a:t>
            </a:r>
          </a:p>
          <a:p>
            <a:pPr indent="0"/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宋体" charset="0"/>
              </a:rPr>
              <a:t>$</a:t>
            </a:r>
            <a:r>
              <a:rPr lang="en-US" altLang="zh-CN" sz="2800" dirty="0" err="1">
                <a:solidFill>
                  <a:schemeClr val="tx1"/>
                </a:solidFill>
                <a:latin typeface="Times New Roman" charset="0"/>
                <a:ea typeface="宋体" charset="0"/>
              </a:rPr>
              <a:t>elemMatch</a:t>
            </a:r>
            <a:r>
              <a:rPr lang="zh-CN" altLang="zh-CN" sz="2800" dirty="0">
                <a:solidFill>
                  <a:schemeClr val="tx1"/>
                </a:solidFill>
                <a:latin typeface="Times New Roman" charset="0"/>
                <a:ea typeface="宋体" charset="0"/>
              </a:rPr>
              <a:t>:</a:t>
            </a:r>
            <a:r>
              <a:rPr lang="zh-CN" altLang="en-US" sz="2800" dirty="0">
                <a:solidFill>
                  <a:schemeClr val="tx1"/>
                </a:solidFill>
                <a:latin typeface="Times New Roman" charset="0"/>
                <a:ea typeface="宋体" charset="0"/>
              </a:rPr>
              <a:t>匹配数组中的单个内嵌文档的限定条件。</a:t>
            </a:r>
            <a:endParaRPr lang="en-US" altLang="zh-CN" sz="2800" dirty="0">
              <a:solidFill>
                <a:schemeClr val="tx1"/>
              </a:solidFill>
              <a:latin typeface="Times New Roman" charset="0"/>
              <a:ea typeface="宋体" charset="0"/>
            </a:endParaRPr>
          </a:p>
          <a:p>
            <a:pPr indent="0"/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宋体" charset="0"/>
              </a:rPr>
              <a:t>$where</a:t>
            </a:r>
            <a:r>
              <a:rPr lang="zh-CN" altLang="en-US" sz="2800" dirty="0">
                <a:solidFill>
                  <a:schemeClr val="tx1"/>
                </a:solidFill>
                <a:latin typeface="Times New Roman" charset="0"/>
                <a:ea typeface="宋体" charset="0"/>
              </a:rPr>
              <a:t>:不建议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charset="0"/>
                <a:ea typeface="宋体" charset="0"/>
              </a:rPr>
              <a:t>使用</a:t>
            </a:r>
            <a:endParaRPr lang="en-US" altLang="zh-CN" sz="2800" dirty="0">
              <a:solidFill>
                <a:schemeClr val="tx1"/>
              </a:solidFill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76141"/>
          </a:xfrm>
        </p:spPr>
        <p:txBody>
          <a:bodyPr/>
          <a:lstStyle/>
          <a:p>
            <a:r>
              <a:rPr kumimoji="1" lang="zh-CN" altLang="en-US" dirty="0" smtClean="0"/>
              <a:t>分页排序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1120690"/>
            <a:ext cx="8042276" cy="5416668"/>
          </a:xfrm>
        </p:spPr>
        <p:txBody>
          <a:bodyPr>
            <a:normAutofit fontScale="70000" lnSpcReduction="20000"/>
          </a:bodyPr>
          <a:lstStyle/>
          <a:p>
            <a:pPr indent="0"/>
            <a:r>
              <a:rPr lang="en-US" altLang="zh-CN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Limit</a:t>
            </a:r>
            <a:r>
              <a:rPr lang="zh-CN" altLang="en-US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：</a:t>
            </a:r>
            <a:endParaRPr lang="en-US" altLang="zh-CN" dirty="0">
              <a:solidFill>
                <a:srgbClr val="FF0000"/>
              </a:solidFill>
              <a:latin typeface="Times New Roman" charset="0"/>
              <a:ea typeface="宋体" charset="0"/>
            </a:endParaRPr>
          </a:p>
          <a:p>
            <a:pPr indent="0"/>
            <a:r>
              <a:rPr lang="zh-CN" altLang="en-US" dirty="0">
                <a:solidFill>
                  <a:schemeClr val="tx1"/>
                </a:solidFill>
                <a:latin typeface="Times New Roman" charset="0"/>
                <a:ea typeface="宋体" charset="0"/>
              </a:rPr>
              <a:t>要限制结果数量，可以在</a:t>
            </a:r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宋体" charset="0"/>
              </a:rPr>
              <a:t>find()</a:t>
            </a:r>
            <a:r>
              <a:rPr lang="zh-CN" altLang="en-US" dirty="0">
                <a:solidFill>
                  <a:schemeClr val="tx1"/>
                </a:solidFill>
                <a:latin typeface="Times New Roman" charset="0"/>
                <a:ea typeface="宋体" charset="0"/>
              </a:rPr>
              <a:t>后面使用</a:t>
            </a:r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宋体" charset="0"/>
              </a:rPr>
              <a:t>limit</a:t>
            </a:r>
            <a:r>
              <a:rPr lang="zh-CN" altLang="en-US" dirty="0">
                <a:solidFill>
                  <a:schemeClr val="tx1"/>
                </a:solidFill>
                <a:latin typeface="Times New Roman" charset="0"/>
                <a:ea typeface="宋体" charset="0"/>
              </a:rPr>
              <a:t>函数</a:t>
            </a:r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宋体" charset="0"/>
              </a:rPr>
              <a:t>。</a:t>
            </a:r>
            <a:endParaRPr lang="en-US" altLang="zh-CN" dirty="0">
              <a:solidFill>
                <a:srgbClr val="0070C0"/>
              </a:solidFill>
              <a:latin typeface="Times New Roman" charset="0"/>
              <a:ea typeface="宋体" charset="0"/>
            </a:endParaRPr>
          </a:p>
          <a:p>
            <a:pPr indent="0"/>
            <a:r>
              <a:rPr lang="en-US" altLang="zh-CN" dirty="0" err="1">
                <a:solidFill>
                  <a:srgbClr val="0070C0"/>
                </a:solidFill>
                <a:latin typeface="Times New Roman" charset="0"/>
                <a:ea typeface="宋体" charset="0"/>
              </a:rPr>
              <a:t>db.c.find</a:t>
            </a:r>
            <a:r>
              <a:rPr lang="en-US" altLang="zh-CN" dirty="0">
                <a:solidFill>
                  <a:srgbClr val="0070C0"/>
                </a:solidFill>
                <a:latin typeface="Times New Roman" charset="0"/>
                <a:ea typeface="宋体" charset="0"/>
              </a:rPr>
              <a:t>().limit(3</a:t>
            </a:r>
            <a:r>
              <a:rPr lang="en-US" altLang="zh-CN" dirty="0" smtClean="0">
                <a:solidFill>
                  <a:srgbClr val="0070C0"/>
                </a:solidFill>
                <a:latin typeface="Times New Roman" charset="0"/>
                <a:ea typeface="宋体" charset="0"/>
              </a:rPr>
              <a:t>)</a:t>
            </a:r>
            <a:endParaRPr lang="en-US" altLang="zh-CN" dirty="0">
              <a:solidFill>
                <a:srgbClr val="FF0000"/>
              </a:solidFill>
              <a:latin typeface="Times New Roman" charset="0"/>
              <a:ea typeface="宋体" charset="0"/>
            </a:endParaRPr>
          </a:p>
          <a:p>
            <a:pPr indent="0"/>
            <a:r>
              <a:rPr lang="en-US" altLang="zh-CN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Skip</a:t>
            </a:r>
            <a:r>
              <a:rPr lang="zh-CN" altLang="en-US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：</a:t>
            </a:r>
            <a:endParaRPr lang="en-US" altLang="zh-CN" dirty="0">
              <a:solidFill>
                <a:srgbClr val="FF0000"/>
              </a:solidFill>
              <a:latin typeface="Times New Roman" charset="0"/>
              <a:ea typeface="宋体" charset="0"/>
            </a:endParaRPr>
          </a:p>
          <a:p>
            <a:pPr indent="0"/>
            <a:r>
              <a:rPr lang="zh-CN" altLang="en-US" dirty="0">
                <a:solidFill>
                  <a:schemeClr val="tx1"/>
                </a:solidFill>
                <a:latin typeface="Times New Roman" charset="0"/>
                <a:ea typeface="宋体" charset="0"/>
              </a:rPr>
              <a:t>要略过前</a:t>
            </a:r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宋体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Times New Roman" charset="0"/>
                <a:ea typeface="宋体" charset="0"/>
              </a:rPr>
              <a:t>个文档结果，返回余下的文档，需要使用</a:t>
            </a:r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宋体" charset="0"/>
              </a:rPr>
              <a:t>skip</a:t>
            </a:r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宋体" charset="0"/>
              </a:rPr>
              <a:t>函数</a:t>
            </a:r>
            <a:endParaRPr lang="en-US" altLang="zh-CN" dirty="0">
              <a:solidFill>
                <a:srgbClr val="0070C0"/>
              </a:solidFill>
              <a:latin typeface="Times New Roman" charset="0"/>
              <a:ea typeface="宋体" charset="0"/>
            </a:endParaRPr>
          </a:p>
          <a:p>
            <a:pPr indent="0"/>
            <a:r>
              <a:rPr lang="en-US" altLang="zh-CN" dirty="0" err="1">
                <a:solidFill>
                  <a:srgbClr val="0070C0"/>
                </a:solidFill>
                <a:latin typeface="Times New Roman" charset="0"/>
                <a:ea typeface="宋体" charset="0"/>
              </a:rPr>
              <a:t>db.c.find</a:t>
            </a:r>
            <a:r>
              <a:rPr lang="en-US" altLang="zh-CN" dirty="0">
                <a:solidFill>
                  <a:srgbClr val="0070C0"/>
                </a:solidFill>
                <a:latin typeface="Times New Roman" charset="0"/>
                <a:ea typeface="宋体" charset="0"/>
              </a:rPr>
              <a:t>().skip(3)</a:t>
            </a:r>
          </a:p>
          <a:p>
            <a:pPr indent="0"/>
            <a:r>
              <a:rPr lang="zh-CN" altLang="en-US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用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skip</a:t>
            </a:r>
            <a:r>
              <a:rPr lang="zh-CN" altLang="en-US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略过少量的文档还是不错的，但是要是数量非常多的话，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skip</a:t>
            </a:r>
            <a:r>
              <a:rPr lang="zh-CN" altLang="en-US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就会变得很慢，所以要尽量避免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。</a:t>
            </a:r>
            <a:endParaRPr lang="en-US" altLang="zh-CN" b="1" dirty="0" smtClean="0">
              <a:solidFill>
                <a:srgbClr val="FF0000"/>
              </a:solidFill>
              <a:latin typeface="Times New Roman" charset="0"/>
              <a:ea typeface="宋体" charset="0"/>
            </a:endParaRPr>
          </a:p>
          <a:p>
            <a:pPr indent="0"/>
            <a:r>
              <a:rPr lang="en-US" altLang="zh-CN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Sort</a:t>
            </a:r>
            <a:r>
              <a:rPr lang="zh-CN" altLang="en-US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：</a:t>
            </a:r>
            <a:endParaRPr lang="en-US" altLang="zh-CN" dirty="0">
              <a:solidFill>
                <a:srgbClr val="FF0000"/>
              </a:solidFill>
              <a:latin typeface="Times New Roman" charset="0"/>
              <a:ea typeface="宋体" charset="0"/>
            </a:endParaRPr>
          </a:p>
          <a:p>
            <a:pPr indent="0"/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宋体" charset="0"/>
              </a:rPr>
              <a:t>Sort</a:t>
            </a:r>
            <a:r>
              <a:rPr lang="zh-CN" altLang="en-US" dirty="0">
                <a:solidFill>
                  <a:schemeClr val="tx1"/>
                </a:solidFill>
                <a:latin typeface="Times New Roman" charset="0"/>
                <a:ea typeface="宋体" charset="0"/>
              </a:rPr>
              <a:t>用一个对象作为参数：一组键</a:t>
            </a:r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宋体" charset="0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Times New Roman" charset="0"/>
                <a:ea typeface="宋体" charset="0"/>
              </a:rPr>
              <a:t>值对，键对应文档的键名，值代表排序的方向，</a:t>
            </a:r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宋体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charset="0"/>
                <a:ea typeface="宋体" charset="0"/>
              </a:rPr>
              <a:t>为升序，</a:t>
            </a:r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宋体" charset="0"/>
              </a:rPr>
              <a:t>-1</a:t>
            </a:r>
            <a:r>
              <a:rPr lang="zh-CN" altLang="en-US" dirty="0">
                <a:solidFill>
                  <a:schemeClr val="tx1"/>
                </a:solidFill>
                <a:latin typeface="Times New Roman" charset="0"/>
                <a:ea typeface="宋体" charset="0"/>
              </a:rPr>
              <a:t>为降序</a:t>
            </a:r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宋体" charset="0"/>
              </a:rPr>
              <a:t>。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宋体" charset="0"/>
            </a:endParaRPr>
          </a:p>
          <a:p>
            <a:pPr indent="0"/>
            <a:r>
              <a:rPr lang="zh-CN" altLang="en-US" dirty="0">
                <a:solidFill>
                  <a:srgbClr val="0070C0"/>
                </a:solidFill>
                <a:latin typeface="Times New Roman" charset="0"/>
                <a:ea typeface="宋体" charset="0"/>
              </a:rPr>
              <a:t>例如：要按照“</a:t>
            </a:r>
            <a:r>
              <a:rPr lang="en-US" altLang="zh-CN" dirty="0">
                <a:solidFill>
                  <a:srgbClr val="0070C0"/>
                </a:solidFill>
                <a:latin typeface="Times New Roman" charset="0"/>
                <a:ea typeface="宋体" charset="0"/>
              </a:rPr>
              <a:t>username</a:t>
            </a:r>
            <a:r>
              <a:rPr lang="zh-CN" altLang="en-US" dirty="0">
                <a:solidFill>
                  <a:srgbClr val="0070C0"/>
                </a:solidFill>
                <a:latin typeface="Times New Roman" charset="0"/>
                <a:ea typeface="宋体" charset="0"/>
              </a:rPr>
              <a:t>”升序及“</a:t>
            </a:r>
            <a:r>
              <a:rPr lang="en-US" altLang="zh-CN" dirty="0">
                <a:solidFill>
                  <a:srgbClr val="0070C0"/>
                </a:solidFill>
                <a:latin typeface="Times New Roman" charset="0"/>
                <a:ea typeface="宋体" charset="0"/>
              </a:rPr>
              <a:t>age</a:t>
            </a:r>
            <a:r>
              <a:rPr lang="zh-CN" altLang="en-US" dirty="0">
                <a:solidFill>
                  <a:srgbClr val="0070C0"/>
                </a:solidFill>
                <a:latin typeface="Times New Roman" charset="0"/>
                <a:ea typeface="宋体" charset="0"/>
              </a:rPr>
              <a:t>”降序排序，可以这样写。</a:t>
            </a:r>
            <a:endParaRPr lang="en-US" altLang="zh-CN" dirty="0">
              <a:solidFill>
                <a:srgbClr val="0070C0"/>
              </a:solidFill>
              <a:latin typeface="Times New Roman" charset="0"/>
              <a:ea typeface="宋体" charset="0"/>
            </a:endParaRPr>
          </a:p>
          <a:p>
            <a:pPr indent="0"/>
            <a:r>
              <a:rPr lang="en-US" altLang="zh-CN" dirty="0" err="1">
                <a:solidFill>
                  <a:srgbClr val="0070C0"/>
                </a:solidFill>
                <a:latin typeface="Times New Roman" charset="0"/>
                <a:ea typeface="宋体" charset="0"/>
              </a:rPr>
              <a:t>db.c.find</a:t>
            </a:r>
            <a:r>
              <a:rPr lang="en-US" altLang="zh-CN" dirty="0">
                <a:solidFill>
                  <a:srgbClr val="0070C0"/>
                </a:solidFill>
                <a:latin typeface="Times New Roman" charset="0"/>
                <a:ea typeface="宋体" charset="0"/>
              </a:rPr>
              <a:t>().sort({username:1,age:-1})</a:t>
            </a:r>
          </a:p>
          <a:p>
            <a:pPr indent="0"/>
            <a:endParaRPr lang="en-US" altLang="zh-CN" b="1" dirty="0">
              <a:solidFill>
                <a:srgbClr val="FF0000"/>
              </a:solidFill>
              <a:latin typeface="Times New Roman" charset="0"/>
              <a:ea typeface="宋体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43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589742"/>
          </a:xfrm>
        </p:spPr>
        <p:txBody>
          <a:bodyPr/>
          <a:lstStyle/>
          <a:p>
            <a:r>
              <a:rPr kumimoji="1" lang="zh-CN" altLang="en-US" dirty="0" smtClean="0"/>
              <a:t>索引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697318"/>
            <a:ext cx="8042276" cy="5777779"/>
          </a:xfrm>
        </p:spPr>
        <p:txBody>
          <a:bodyPr>
            <a:normAutofit fontScale="62500" lnSpcReduction="20000"/>
          </a:bodyPr>
          <a:lstStyle/>
          <a:p>
            <a:pPr indent="0"/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宋体" charset="0"/>
              </a:rPr>
              <a:t>创</a:t>
            </a:r>
            <a:r>
              <a:rPr lang="zh-CN" altLang="en-US" dirty="0">
                <a:solidFill>
                  <a:schemeClr val="tx1"/>
                </a:solidFill>
                <a:latin typeface="Times New Roman" charset="0"/>
                <a:ea typeface="宋体" charset="0"/>
              </a:rPr>
              <a:t>建索引要使用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ensureIndex</a:t>
            </a:r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宋体" charset="0"/>
              </a:rPr>
              <a:t>方法：</a:t>
            </a:r>
            <a:endParaRPr lang="en-US" altLang="zh-CN" dirty="0" smtClean="0">
              <a:solidFill>
                <a:schemeClr val="tx1"/>
              </a:solidFill>
              <a:latin typeface="Times New Roman" charset="0"/>
              <a:ea typeface="宋体" charset="0"/>
            </a:endParaRPr>
          </a:p>
          <a:p>
            <a:pPr indent="0"/>
            <a:r>
              <a:rPr lang="en-US" altLang="zh-CN" dirty="0" err="1">
                <a:solidFill>
                  <a:srgbClr val="0070C0"/>
                </a:solidFill>
                <a:latin typeface="Times New Roman" charset="0"/>
                <a:ea typeface="宋体" charset="0"/>
              </a:rPr>
              <a:t>db.user.ensureIndex</a:t>
            </a:r>
            <a:r>
              <a:rPr lang="en-US" altLang="zh-CN" dirty="0">
                <a:solidFill>
                  <a:srgbClr val="0070C0"/>
                </a:solidFill>
                <a:latin typeface="Times New Roman" charset="0"/>
                <a:ea typeface="宋体" charset="0"/>
              </a:rPr>
              <a:t>({“username”:1}</a:t>
            </a:r>
            <a:r>
              <a:rPr lang="en-US" altLang="zh-CN" dirty="0" smtClean="0">
                <a:solidFill>
                  <a:srgbClr val="0070C0"/>
                </a:solidFill>
                <a:latin typeface="Times New Roman" charset="0"/>
                <a:ea typeface="宋体" charset="0"/>
              </a:rPr>
              <a:t>)</a:t>
            </a:r>
          </a:p>
          <a:p>
            <a:pPr indent="0"/>
            <a:r>
              <a:rPr lang="zh-CN" altLang="en-US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索引</a:t>
            </a:r>
            <a:r>
              <a:rPr lang="zh-CN" altLang="en-US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方向</a:t>
            </a:r>
            <a:r>
              <a:rPr lang="en-US" altLang="zh-CN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 升序、降序</a:t>
            </a:r>
            <a:endParaRPr lang="en-US" altLang="zh-CN" dirty="0">
              <a:solidFill>
                <a:srgbClr val="FF0000"/>
              </a:solidFill>
              <a:latin typeface="Times New Roman" charset="0"/>
              <a:ea typeface="宋体" charset="0"/>
            </a:endParaRPr>
          </a:p>
          <a:p>
            <a:pPr indent="0"/>
            <a:r>
              <a:rPr lang="zh-CN" altLang="en-US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索引名称：</a:t>
            </a:r>
            <a:endParaRPr lang="en-US" altLang="zh-CN" dirty="0">
              <a:solidFill>
                <a:srgbClr val="FF0000"/>
              </a:solidFill>
              <a:latin typeface="Times New Roman" charset="0"/>
              <a:ea typeface="宋体" charset="0"/>
            </a:endParaRPr>
          </a:p>
          <a:p>
            <a:pPr indent="0"/>
            <a:r>
              <a:rPr lang="en-US" altLang="zh-CN" dirty="0" err="1">
                <a:solidFill>
                  <a:srgbClr val="0070C0"/>
                </a:solidFill>
                <a:latin typeface="Times New Roman" charset="0"/>
                <a:ea typeface="宋体" charset="0"/>
              </a:rPr>
              <a:t>ensureIndex</a:t>
            </a:r>
            <a:r>
              <a:rPr lang="zh-CN" altLang="en-US" dirty="0">
                <a:solidFill>
                  <a:srgbClr val="0070C0"/>
                </a:solidFill>
                <a:latin typeface="Times New Roman" charset="0"/>
                <a:ea typeface="宋体" charset="0"/>
              </a:rPr>
              <a:t>可以指定索引的名称：</a:t>
            </a:r>
            <a:endParaRPr lang="en-US" altLang="zh-CN" dirty="0">
              <a:solidFill>
                <a:srgbClr val="0070C0"/>
              </a:solidFill>
              <a:latin typeface="Times New Roman" charset="0"/>
              <a:ea typeface="宋体" charset="0"/>
            </a:endParaRPr>
          </a:p>
          <a:p>
            <a:pPr indent="0"/>
            <a:r>
              <a:rPr lang="en-US" altLang="zh-CN" dirty="0" err="1">
                <a:solidFill>
                  <a:srgbClr val="0070C0"/>
                </a:solidFill>
                <a:latin typeface="Times New Roman" charset="0"/>
                <a:ea typeface="宋体" charset="0"/>
              </a:rPr>
              <a:t>db.user.ensureIndex</a:t>
            </a:r>
            <a:r>
              <a:rPr lang="en-US" altLang="zh-CN" dirty="0">
                <a:solidFill>
                  <a:srgbClr val="0070C0"/>
                </a:solidFill>
                <a:latin typeface="Times New Roman" charset="0"/>
                <a:ea typeface="宋体" charset="0"/>
              </a:rPr>
              <a:t>({“name”:1},{”name”:”</a:t>
            </a:r>
            <a:r>
              <a:rPr lang="en-US" altLang="zh-CN" dirty="0" err="1">
                <a:solidFill>
                  <a:srgbClr val="0070C0"/>
                </a:solidFill>
                <a:latin typeface="Times New Roman" charset="0"/>
                <a:ea typeface="宋体" charset="0"/>
              </a:rPr>
              <a:t>index_name</a:t>
            </a:r>
            <a:r>
              <a:rPr lang="en-US" altLang="zh-CN" dirty="0">
                <a:solidFill>
                  <a:srgbClr val="0070C0"/>
                </a:solidFill>
                <a:latin typeface="Times New Roman" charset="0"/>
                <a:ea typeface="宋体" charset="0"/>
              </a:rPr>
              <a:t>”}</a:t>
            </a:r>
            <a:r>
              <a:rPr lang="en-US" altLang="zh-CN" dirty="0" smtClean="0">
                <a:solidFill>
                  <a:srgbClr val="0070C0"/>
                </a:solidFill>
                <a:latin typeface="Times New Roman" charset="0"/>
                <a:ea typeface="宋体" charset="0"/>
              </a:rPr>
              <a:t>)</a:t>
            </a:r>
            <a:endParaRPr lang="en-US" altLang="zh-CN" dirty="0">
              <a:solidFill>
                <a:srgbClr val="FF0000"/>
              </a:solidFill>
              <a:latin typeface="Times New Roman" charset="0"/>
              <a:ea typeface="宋体" charset="0"/>
            </a:endParaRPr>
          </a:p>
          <a:p>
            <a:pPr indent="0"/>
            <a:r>
              <a:rPr lang="zh-CN" altLang="en-US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唯一索引：</a:t>
            </a:r>
            <a:endParaRPr lang="en-US" altLang="zh-CN" dirty="0">
              <a:solidFill>
                <a:srgbClr val="FF0000"/>
              </a:solidFill>
              <a:latin typeface="Times New Roman" charset="0"/>
              <a:ea typeface="宋体" charset="0"/>
            </a:endParaRPr>
          </a:p>
          <a:p>
            <a:pPr indent="0"/>
            <a:r>
              <a:rPr lang="en-US" altLang="zh-CN" dirty="0" err="1">
                <a:solidFill>
                  <a:srgbClr val="0070C0"/>
                </a:solidFill>
                <a:latin typeface="Times New Roman" charset="0"/>
                <a:ea typeface="宋体" charset="0"/>
              </a:rPr>
              <a:t>db.user.ensureIndex</a:t>
            </a:r>
            <a:r>
              <a:rPr lang="en-US" altLang="zh-CN" dirty="0">
                <a:solidFill>
                  <a:srgbClr val="0070C0"/>
                </a:solidFill>
                <a:latin typeface="Times New Roman" charset="0"/>
                <a:ea typeface="宋体" charset="0"/>
              </a:rPr>
              <a:t>({“username”:1},{“</a:t>
            </a:r>
            <a:r>
              <a:rPr lang="en-US" altLang="zh-CN" dirty="0" err="1">
                <a:solidFill>
                  <a:srgbClr val="0070C0"/>
                </a:solidFill>
                <a:latin typeface="Times New Roman" charset="0"/>
                <a:ea typeface="宋体" charset="0"/>
              </a:rPr>
              <a:t>unique”:true</a:t>
            </a:r>
            <a:r>
              <a:rPr lang="en-US" altLang="zh-CN" dirty="0">
                <a:solidFill>
                  <a:srgbClr val="0070C0"/>
                </a:solidFill>
                <a:latin typeface="Times New Roman" charset="0"/>
                <a:ea typeface="宋体" charset="0"/>
              </a:rPr>
              <a:t>})</a:t>
            </a:r>
          </a:p>
          <a:p>
            <a:pPr indent="0"/>
            <a:r>
              <a:rPr lang="zh-CN" altLang="en-US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索引管理：</a:t>
            </a:r>
            <a:endParaRPr lang="en-US" altLang="zh-CN" dirty="0">
              <a:solidFill>
                <a:srgbClr val="FF0000"/>
              </a:solidFill>
              <a:latin typeface="Times New Roman" charset="0"/>
              <a:ea typeface="宋体" charset="0"/>
            </a:endParaRPr>
          </a:p>
          <a:p>
            <a:pPr indent="0"/>
            <a:r>
              <a:rPr lang="zh-CN" altLang="en-US" dirty="0">
                <a:solidFill>
                  <a:srgbClr val="0070C0"/>
                </a:solidFill>
                <a:latin typeface="Times New Roman" charset="0"/>
                <a:ea typeface="宋体" charset="0"/>
              </a:rPr>
              <a:t>索引的元信息存储在每个数据库的</a:t>
            </a:r>
            <a:r>
              <a:rPr lang="en-US" altLang="zh-CN" dirty="0" err="1">
                <a:solidFill>
                  <a:srgbClr val="0070C0"/>
                </a:solidFill>
                <a:latin typeface="Times New Roman" charset="0"/>
                <a:ea typeface="宋体" charset="0"/>
              </a:rPr>
              <a:t>system.indexes</a:t>
            </a:r>
            <a:r>
              <a:rPr lang="zh-CN" altLang="en-US" dirty="0">
                <a:solidFill>
                  <a:srgbClr val="0070C0"/>
                </a:solidFill>
                <a:latin typeface="Times New Roman" charset="0"/>
                <a:ea typeface="宋体" charset="0"/>
              </a:rPr>
              <a:t>集合中</a:t>
            </a:r>
            <a:r>
              <a:rPr lang="zh-CN" altLang="en-US" dirty="0" smtClean="0">
                <a:solidFill>
                  <a:srgbClr val="0070C0"/>
                </a:solidFill>
                <a:latin typeface="Times New Roman" charset="0"/>
                <a:ea typeface="宋体" charset="0"/>
              </a:rPr>
              <a:t>。</a:t>
            </a:r>
            <a:endParaRPr lang="en-US" altLang="zh-CN" dirty="0">
              <a:solidFill>
                <a:srgbClr val="FF0000"/>
              </a:solidFill>
              <a:latin typeface="Times New Roman" charset="0"/>
              <a:ea typeface="宋体" charset="0"/>
            </a:endParaRPr>
          </a:p>
          <a:p>
            <a:pPr indent="0"/>
            <a:r>
              <a:rPr lang="zh-CN" altLang="en-US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删除索引</a:t>
            </a:r>
            <a:r>
              <a:rPr lang="zh-CN" altLang="en-US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：</a:t>
            </a:r>
            <a:endParaRPr lang="en-US" altLang="zh-CN" dirty="0">
              <a:solidFill>
                <a:srgbClr val="0070C0"/>
              </a:solidFill>
              <a:latin typeface="Times New Roman" charset="0"/>
              <a:ea typeface="宋体" charset="0"/>
            </a:endParaRPr>
          </a:p>
          <a:p>
            <a:pPr indent="0"/>
            <a:r>
              <a:rPr lang="en-US" altLang="zh-CN" dirty="0" err="1">
                <a:solidFill>
                  <a:srgbClr val="0070C0"/>
                </a:solidFill>
                <a:latin typeface="Times New Roman" charset="0"/>
                <a:ea typeface="宋体" charset="0"/>
              </a:rPr>
              <a:t>db.user.dropIndex</a:t>
            </a:r>
            <a:r>
              <a:rPr lang="en-US" altLang="zh-CN" dirty="0">
                <a:solidFill>
                  <a:srgbClr val="0070C0"/>
                </a:solidFill>
                <a:latin typeface="Times New Roman" charset="0"/>
                <a:ea typeface="宋体" charset="0"/>
              </a:rPr>
              <a:t>({“name”:1})</a:t>
            </a:r>
          </a:p>
          <a:p>
            <a:pPr indent="0"/>
            <a:r>
              <a:rPr lang="en-US" altLang="zh-CN" dirty="0" err="1">
                <a:solidFill>
                  <a:srgbClr val="0070C0"/>
                </a:solidFill>
                <a:latin typeface="Times New Roman" charset="0"/>
                <a:ea typeface="宋体" charset="0"/>
              </a:rPr>
              <a:t>db.user.dropIndexes</a:t>
            </a:r>
            <a:r>
              <a:rPr lang="en-US" altLang="zh-CN" dirty="0">
                <a:solidFill>
                  <a:srgbClr val="0070C0"/>
                </a:solidFill>
                <a:latin typeface="Times New Roman" charset="0"/>
                <a:ea typeface="宋体" charset="0"/>
              </a:rPr>
              <a:t>()</a:t>
            </a:r>
          </a:p>
          <a:p>
            <a:pPr indent="0"/>
            <a:endParaRPr lang="en-US" altLang="zh-CN" dirty="0">
              <a:solidFill>
                <a:srgbClr val="0070C0"/>
              </a:solidFill>
              <a:latin typeface="Times New Roman" charset="0"/>
              <a:ea typeface="宋体" charset="0"/>
            </a:endParaRPr>
          </a:p>
          <a:p>
            <a:pPr indent="0"/>
            <a:endParaRPr lang="en-US" altLang="zh-CN" dirty="0">
              <a:solidFill>
                <a:srgbClr val="FF0000"/>
              </a:solidFill>
              <a:latin typeface="Times New Roman" charset="0"/>
              <a:ea typeface="宋体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62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b="1" dirty="0" err="1">
                <a:latin typeface="Times New Roman" charset="0"/>
                <a:ea typeface="宋体" charset="0"/>
              </a:rPr>
              <a:t>GridFS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folHlink"/>
              </a:buClr>
              <a:buFont typeface="Wingdings" charset="0"/>
              <a:buChar char="u"/>
            </a:pPr>
            <a:r>
              <a:rPr lang="en-US" altLang="zh-CN" sz="2800" dirty="0" err="1">
                <a:latin typeface="Times New Roman" charset="0"/>
                <a:ea typeface="宋体" charset="0"/>
              </a:rPr>
              <a:t>GridFS</a:t>
            </a:r>
            <a:r>
              <a:rPr lang="zh-CN" altLang="en-US" sz="2800" dirty="0">
                <a:latin typeface="Times New Roman" charset="0"/>
                <a:ea typeface="宋体" charset="0"/>
              </a:rPr>
              <a:t>是一种在</a:t>
            </a:r>
            <a:r>
              <a:rPr lang="en-US" altLang="zh-CN" sz="2800" dirty="0" err="1">
                <a:latin typeface="Times New Roman" charset="0"/>
                <a:ea typeface="宋体" charset="0"/>
              </a:rPr>
              <a:t>MongoDB</a:t>
            </a:r>
            <a:r>
              <a:rPr lang="zh-CN" altLang="en-US" sz="2800" dirty="0">
                <a:latin typeface="Times New Roman" charset="0"/>
                <a:ea typeface="宋体" charset="0"/>
              </a:rPr>
              <a:t>中存储大二进制文件</a:t>
            </a:r>
          </a:p>
          <a:p>
            <a:r>
              <a:rPr lang="zh-CN" altLang="en-US" sz="2800" dirty="0">
                <a:latin typeface="Times New Roman" charset="0"/>
                <a:ea typeface="宋体" charset="0"/>
              </a:rPr>
              <a:t>的机制，使用</a:t>
            </a:r>
            <a:r>
              <a:rPr lang="en-US" altLang="zh-CN" sz="2800" dirty="0" err="1">
                <a:latin typeface="Times New Roman" charset="0"/>
                <a:ea typeface="宋体" charset="0"/>
              </a:rPr>
              <a:t>GridFS</a:t>
            </a:r>
            <a:r>
              <a:rPr lang="zh-CN" altLang="en-US" sz="2800" dirty="0">
                <a:latin typeface="Times New Roman" charset="0"/>
                <a:ea typeface="宋体" charset="0"/>
              </a:rPr>
              <a:t>的原因有以下几种：</a:t>
            </a:r>
          </a:p>
          <a:p>
            <a:endParaRPr lang="zh-CN" altLang="en-US" dirty="0">
              <a:latin typeface="Times New Roman" charset="0"/>
              <a:ea typeface="宋体" charset="0"/>
            </a:endParaRPr>
          </a:p>
          <a:p>
            <a:pPr>
              <a:buClr>
                <a:schemeClr val="hlink"/>
              </a:buClr>
              <a:buFont typeface="Wingdings" charset="0"/>
              <a:buChar char="ü"/>
            </a:pPr>
            <a:r>
              <a:rPr lang="zh-CN" altLang="en-US" dirty="0">
                <a:latin typeface="Times New Roman" charset="0"/>
                <a:ea typeface="宋体" charset="0"/>
              </a:rPr>
              <a:t>储存巨大的文件，比如视频、高清图片等。</a:t>
            </a:r>
          </a:p>
          <a:p>
            <a:pPr>
              <a:buClr>
                <a:srgbClr val="3399FF"/>
              </a:buClr>
              <a:buFont typeface="Wingdings" charset="0"/>
              <a:buChar char="ü"/>
            </a:pPr>
            <a:r>
              <a:rPr lang="zh-CN" altLang="en-US" dirty="0">
                <a:latin typeface="Times New Roman" charset="0"/>
                <a:ea typeface="宋体" charset="0"/>
              </a:rPr>
              <a:t>利用</a:t>
            </a:r>
            <a:r>
              <a:rPr lang="en-US" altLang="zh-CN" dirty="0" err="1">
                <a:latin typeface="Times New Roman" charset="0"/>
                <a:ea typeface="宋体" charset="0"/>
              </a:rPr>
              <a:t>GridFS</a:t>
            </a:r>
            <a:r>
              <a:rPr lang="zh-CN" altLang="en-US" dirty="0">
                <a:latin typeface="Times New Roman" charset="0"/>
                <a:ea typeface="宋体" charset="0"/>
              </a:rPr>
              <a:t>可以简化需求。</a:t>
            </a:r>
          </a:p>
          <a:p>
            <a:pPr>
              <a:buClr>
                <a:srgbClr val="3399FF"/>
              </a:buClr>
              <a:buFont typeface="Wingdings" charset="0"/>
              <a:buChar char="ü"/>
            </a:pPr>
            <a:r>
              <a:rPr lang="en-US" altLang="zh-CN" dirty="0" err="1">
                <a:latin typeface="Times New Roman" charset="0"/>
                <a:ea typeface="宋体" charset="0"/>
              </a:rPr>
              <a:t>GridFS</a:t>
            </a:r>
            <a:r>
              <a:rPr lang="zh-CN" altLang="en-US" dirty="0">
                <a:latin typeface="Times New Roman" charset="0"/>
                <a:ea typeface="宋体" charset="0"/>
              </a:rPr>
              <a:t>会直接利用已经建立的复制或分片机制，故障恢复和扩展都很容易。</a:t>
            </a:r>
          </a:p>
          <a:p>
            <a:pPr>
              <a:buClr>
                <a:srgbClr val="3399FF"/>
              </a:buClr>
              <a:buFont typeface="Wingdings" charset="0"/>
              <a:buChar char="ü"/>
            </a:pPr>
            <a:r>
              <a:rPr lang="en-US" altLang="zh-CN" dirty="0" err="1">
                <a:latin typeface="Times New Roman" charset="0"/>
                <a:ea typeface="宋体" charset="0"/>
              </a:rPr>
              <a:t>GridFS</a:t>
            </a:r>
            <a:r>
              <a:rPr lang="zh-CN" altLang="en-US" dirty="0">
                <a:latin typeface="Times New Roman" charset="0"/>
                <a:ea typeface="宋体" charset="0"/>
              </a:rPr>
              <a:t>可以避免用户上传内容的文件系统出现问题。</a:t>
            </a:r>
          </a:p>
          <a:p>
            <a:pPr>
              <a:buClr>
                <a:srgbClr val="3399FF"/>
              </a:buClr>
              <a:buFont typeface="Wingdings" charset="0"/>
              <a:buChar char="ü"/>
            </a:pPr>
            <a:r>
              <a:rPr lang="en-US" altLang="zh-CN" dirty="0" err="1">
                <a:latin typeface="Times New Roman" charset="0"/>
                <a:ea typeface="宋体" charset="0"/>
              </a:rPr>
              <a:t>GridFS</a:t>
            </a:r>
            <a:r>
              <a:rPr lang="zh-CN" altLang="en-US" dirty="0">
                <a:latin typeface="Times New Roman" charset="0"/>
                <a:ea typeface="宋体" charset="0"/>
              </a:rPr>
              <a:t>不产生磁盘碎片。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265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err="1">
                <a:latin typeface="Times New Roman" charset="0"/>
                <a:ea typeface="宋体" charset="0"/>
              </a:rPr>
              <a:t>MongoDB</a:t>
            </a:r>
            <a:r>
              <a:rPr lang="zh-CN" altLang="en-US" sz="4800" dirty="0">
                <a:latin typeface="Times New Roman" charset="0"/>
                <a:ea typeface="宋体" charset="0"/>
              </a:rPr>
              <a:t>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lnSpc>
                <a:spcPct val="150000"/>
              </a:lnSpc>
            </a:pPr>
            <a:r>
              <a:rPr lang="en-US" altLang="zh-CN" b="1" dirty="0" err="1">
                <a:solidFill>
                  <a:srgbClr val="92D050"/>
                </a:solidFill>
                <a:latin typeface="Arial Unicode MS" charset="0"/>
                <a:ea typeface="宋体" charset="0"/>
                <a:cs typeface="Arial Unicode MS" charset="0"/>
              </a:rPr>
              <a:t>MongoDB</a:t>
            </a:r>
            <a:r>
              <a:rPr lang="zh-CN" altLang="en-US" b="1" dirty="0">
                <a:solidFill>
                  <a:srgbClr val="92D050"/>
                </a:solidFill>
                <a:latin typeface="Arial Unicode MS" charset="0"/>
                <a:ea typeface="宋体" charset="0"/>
                <a:cs typeface="Arial Unicode MS" charset="0"/>
              </a:rPr>
              <a:t>是什么？</a:t>
            </a:r>
            <a:endParaRPr lang="en-US" altLang="zh-CN" b="1" dirty="0">
              <a:solidFill>
                <a:srgbClr val="92D050"/>
              </a:solidFill>
              <a:latin typeface="Arial Unicode MS" charset="0"/>
              <a:ea typeface="宋体" charset="0"/>
              <a:cs typeface="Arial Unicode MS" charset="0"/>
            </a:endParaRPr>
          </a:p>
          <a:p>
            <a:pPr indent="0">
              <a:lnSpc>
                <a:spcPct val="150000"/>
              </a:lnSpc>
            </a:pPr>
            <a:r>
              <a:rPr lang="en-US" altLang="zh-CN" b="1" dirty="0">
                <a:solidFill>
                  <a:srgbClr val="7F7F7F"/>
                </a:solidFill>
                <a:latin typeface="Arial Unicode MS" charset="0"/>
                <a:ea typeface="宋体" charset="0"/>
                <a:cs typeface="Arial Unicode MS" charset="0"/>
              </a:rPr>
              <a:t>{“</a:t>
            </a:r>
            <a:r>
              <a:rPr lang="en-US" altLang="zh-CN" b="1" dirty="0" err="1">
                <a:solidFill>
                  <a:srgbClr val="7F7F7F"/>
                </a:solidFill>
                <a:latin typeface="Arial Unicode MS" charset="0"/>
                <a:ea typeface="宋体" charset="0"/>
                <a:cs typeface="Arial Unicode MS" charset="0"/>
              </a:rPr>
              <a:t>name”:”</a:t>
            </a:r>
            <a:r>
              <a:rPr lang="en-US" altLang="zh-CN" b="1" dirty="0" err="1">
                <a:solidFill>
                  <a:srgbClr val="92D050"/>
                </a:solidFill>
                <a:latin typeface="Arial Unicode MS" charset="0"/>
                <a:ea typeface="宋体" charset="0"/>
                <a:cs typeface="Arial Unicode MS" charset="0"/>
              </a:rPr>
              <a:t>mongo</a:t>
            </a:r>
            <a:r>
              <a:rPr lang="en-US" altLang="zh-CN" b="1" dirty="0" err="1">
                <a:solidFill>
                  <a:srgbClr val="7F7F7F"/>
                </a:solidFill>
                <a:latin typeface="Arial Unicode MS" charset="0"/>
                <a:ea typeface="宋体" charset="0"/>
                <a:cs typeface="Arial Unicode MS" charset="0"/>
              </a:rPr>
              <a:t>”,”type”:”</a:t>
            </a:r>
            <a:r>
              <a:rPr lang="en-US" altLang="zh-CN" b="1" dirty="0" err="1">
                <a:solidFill>
                  <a:srgbClr val="FFC000"/>
                </a:solidFill>
                <a:latin typeface="Arial Unicode MS" charset="0"/>
                <a:ea typeface="宋体" charset="0"/>
                <a:cs typeface="Arial Unicode MS" charset="0"/>
              </a:rPr>
              <a:t>DB</a:t>
            </a:r>
            <a:r>
              <a:rPr lang="en-US" altLang="zh-CN" b="1" dirty="0">
                <a:solidFill>
                  <a:srgbClr val="7F7F7F"/>
                </a:solidFill>
                <a:latin typeface="Arial Unicode MS" charset="0"/>
                <a:ea typeface="宋体" charset="0"/>
                <a:cs typeface="Arial Unicode MS" charset="0"/>
              </a:rPr>
              <a:t>”}</a:t>
            </a:r>
          </a:p>
          <a:p>
            <a:pPr indent="0">
              <a:lnSpc>
                <a:spcPct val="150000"/>
              </a:lnSpc>
            </a:pPr>
            <a:r>
              <a:rPr lang="en-US" altLang="zh-CN" b="1" dirty="0" err="1">
                <a:solidFill>
                  <a:srgbClr val="7F7F7F"/>
                </a:solidFill>
                <a:latin typeface="Arial Unicode MS" charset="0"/>
                <a:ea typeface="宋体" charset="0"/>
                <a:cs typeface="Arial Unicode MS" charset="0"/>
              </a:rPr>
              <a:t>MongoDB</a:t>
            </a:r>
            <a:r>
              <a:rPr lang="zh-CN" altLang="en-US" b="1" dirty="0">
                <a:solidFill>
                  <a:srgbClr val="7F7F7F"/>
                </a:solidFill>
                <a:latin typeface="Arial Unicode MS" charset="0"/>
                <a:ea typeface="宋体" charset="0"/>
                <a:cs typeface="Arial Unicode MS" charset="0"/>
              </a:rPr>
              <a:t>（</a:t>
            </a:r>
            <a:r>
              <a:rPr lang="en-US" altLang="zh-CN" b="1" dirty="0">
                <a:solidFill>
                  <a:srgbClr val="7F7F7F"/>
                </a:solidFill>
                <a:latin typeface="Arial Unicode MS" charset="0"/>
                <a:ea typeface="宋体" charset="0"/>
                <a:cs typeface="Arial Unicode MS" charset="0"/>
              </a:rPr>
              <a:t>from “hu</a:t>
            </a:r>
            <a:r>
              <a:rPr lang="en-US" altLang="zh-CN" b="1" dirty="0">
                <a:solidFill>
                  <a:srgbClr val="00B0F0"/>
                </a:solidFill>
                <a:latin typeface="Arial Unicode MS" charset="0"/>
                <a:ea typeface="宋体" charset="0"/>
                <a:cs typeface="Arial Unicode MS" charset="0"/>
              </a:rPr>
              <a:t>mongo</a:t>
            </a:r>
            <a:r>
              <a:rPr lang="en-US" altLang="zh-CN" b="1" dirty="0">
                <a:solidFill>
                  <a:srgbClr val="7F7F7F"/>
                </a:solidFill>
                <a:latin typeface="Arial Unicode MS" charset="0"/>
                <a:ea typeface="宋体" charset="0"/>
                <a:cs typeface="Arial Unicode MS" charset="0"/>
              </a:rPr>
              <a:t>us”</a:t>
            </a:r>
            <a:r>
              <a:rPr lang="zh-CN" altLang="en-US" b="1" dirty="0">
                <a:solidFill>
                  <a:srgbClr val="7F7F7F"/>
                </a:solidFill>
                <a:latin typeface="Arial Unicode MS" charset="0"/>
                <a:ea typeface="宋体" charset="0"/>
                <a:cs typeface="Arial Unicode MS" charset="0"/>
              </a:rPr>
              <a:t>）</a:t>
            </a:r>
            <a:endParaRPr lang="en-US" altLang="zh-CN" b="1" dirty="0">
              <a:solidFill>
                <a:srgbClr val="7F7F7F"/>
              </a:solidFill>
              <a:latin typeface="Arial Unicode MS" charset="0"/>
              <a:ea typeface="宋体" charset="0"/>
              <a:cs typeface="Arial Unicode MS" charset="0"/>
            </a:endParaRPr>
          </a:p>
          <a:p>
            <a:pPr lvl="1">
              <a:lnSpc>
                <a:spcPct val="150000"/>
              </a:lnSpc>
            </a:pPr>
            <a:endParaRPr lang="en-US" altLang="zh-CN" b="1" dirty="0" smtClean="0">
              <a:solidFill>
                <a:srgbClr val="7F7F7F"/>
              </a:solidFill>
              <a:latin typeface="宋体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 smtClean="0">
                <a:solidFill>
                  <a:srgbClr val="7F7F7F"/>
                </a:solidFill>
                <a:latin typeface="宋体" charset="0"/>
              </a:rPr>
              <a:t>是一个可扩展</a:t>
            </a:r>
            <a:r>
              <a:rPr lang="zh-CN" altLang="en-US" b="1" dirty="0">
                <a:solidFill>
                  <a:srgbClr val="7F7F7F"/>
                </a:solidFill>
                <a:latin typeface="宋体" charset="0"/>
              </a:rPr>
              <a:t>，高性能，开放源码，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7F7F7F"/>
                </a:solidFill>
                <a:latin typeface="宋体" charset="0"/>
              </a:rPr>
              <a:t>面向文档的数据库，使用</a:t>
            </a:r>
            <a:r>
              <a:rPr lang="en-US" altLang="zh-CN" b="1" dirty="0">
                <a:solidFill>
                  <a:srgbClr val="7F7F7F"/>
                </a:solidFill>
                <a:latin typeface="宋体" charset="0"/>
              </a:rPr>
              <a:t>C++</a:t>
            </a:r>
            <a:r>
              <a:rPr lang="zh-CN" altLang="en-US" b="1" dirty="0">
                <a:solidFill>
                  <a:srgbClr val="7F7F7F"/>
                </a:solidFill>
                <a:latin typeface="宋体" charset="0"/>
              </a:rPr>
              <a:t>编写的</a:t>
            </a:r>
            <a:endParaRPr lang="en-US" altLang="zh-CN" b="1" dirty="0">
              <a:solidFill>
                <a:srgbClr val="7F7F7F"/>
              </a:solidFill>
              <a:latin typeface="宋体" charset="0"/>
              <a:cs typeface="Arial Unicode MS" charset="0"/>
            </a:endParaRPr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4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298850"/>
            <a:ext cx="8042276" cy="946448"/>
          </a:xfrm>
        </p:spPr>
        <p:txBody>
          <a:bodyPr/>
          <a:lstStyle/>
          <a:p>
            <a:r>
              <a:rPr lang="en-US" altLang="zh-CN" sz="4400" b="1" dirty="0" err="1">
                <a:latin typeface="Times New Roman" charset="0"/>
                <a:ea typeface="宋体" charset="0"/>
              </a:rPr>
              <a:t>GridFS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folHlink"/>
              </a:buClr>
              <a:buFont typeface="Wingdings" charset="0"/>
              <a:buChar char="u"/>
            </a:pPr>
            <a:r>
              <a:rPr lang="en-US" altLang="zh-CN" dirty="0" err="1">
                <a:latin typeface="Times New Roman" charset="0"/>
                <a:ea typeface="宋体" charset="0"/>
              </a:rPr>
              <a:t>GridFS</a:t>
            </a:r>
            <a:r>
              <a:rPr lang="zh-CN" altLang="en-US" dirty="0">
                <a:latin typeface="Times New Roman" charset="0"/>
                <a:ea typeface="宋体" charset="0"/>
              </a:rPr>
              <a:t>使用两个表来存储数据：</a:t>
            </a:r>
            <a:r>
              <a:rPr lang="zh-CN" altLang="en-US" sz="2800" dirty="0">
                <a:latin typeface="Times New Roman" charset="0"/>
                <a:ea typeface="宋体" charset="0"/>
              </a:rPr>
              <a:t>  </a:t>
            </a:r>
          </a:p>
          <a:p>
            <a:pPr>
              <a:buClr>
                <a:srgbClr val="3399FF"/>
              </a:buClr>
              <a:buFont typeface="Wingdings" charset="0"/>
              <a:buChar char="ü"/>
            </a:pPr>
            <a:r>
              <a:rPr lang="en-US" altLang="zh-CN" sz="2800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files</a:t>
            </a:r>
            <a:r>
              <a:rPr lang="en-US" altLang="zh-CN" sz="2800" dirty="0">
                <a:latin typeface="Times New Roman" charset="0"/>
                <a:ea typeface="宋体" charset="0"/>
              </a:rPr>
              <a:t>   </a:t>
            </a:r>
            <a:r>
              <a:rPr lang="zh-CN" altLang="en-US" sz="2800" dirty="0">
                <a:latin typeface="Times New Roman" charset="0"/>
                <a:ea typeface="宋体" charset="0"/>
              </a:rPr>
              <a:t>包含元数据对象   </a:t>
            </a:r>
          </a:p>
          <a:p>
            <a:pPr>
              <a:buClr>
                <a:srgbClr val="3399FF"/>
              </a:buClr>
              <a:buFont typeface="Wingdings" charset="0"/>
              <a:buChar char="ü"/>
            </a:pPr>
            <a:r>
              <a:rPr lang="en-US" altLang="zh-CN" sz="2800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chunks</a:t>
            </a:r>
            <a:r>
              <a:rPr lang="en-US" altLang="zh-CN" sz="2800" dirty="0">
                <a:latin typeface="Times New Roman" charset="0"/>
                <a:ea typeface="宋体" charset="0"/>
              </a:rPr>
              <a:t>  </a:t>
            </a:r>
            <a:r>
              <a:rPr lang="zh-CN" altLang="en-US" sz="2800" dirty="0">
                <a:latin typeface="Times New Roman" charset="0"/>
                <a:ea typeface="宋体" charset="0"/>
              </a:rPr>
              <a:t>包含其他一些相关信息的二进制块    </a:t>
            </a:r>
          </a:p>
          <a:p>
            <a:endParaRPr lang="zh-CN" altLang="en-US" sz="2800" dirty="0">
              <a:latin typeface="Times New Roman" charset="0"/>
              <a:ea typeface="宋体" charset="0"/>
            </a:endParaRPr>
          </a:p>
          <a:p>
            <a:r>
              <a:rPr lang="zh-CN" altLang="en-US" dirty="0">
                <a:latin typeface="Times New Roman" charset="0"/>
                <a:ea typeface="宋体" charset="0"/>
              </a:rPr>
              <a:t>	  为了使多个 </a:t>
            </a:r>
            <a:r>
              <a:rPr lang="en-US" altLang="zh-CN" dirty="0" err="1">
                <a:latin typeface="Times New Roman" charset="0"/>
                <a:ea typeface="宋体" charset="0"/>
              </a:rPr>
              <a:t>GridFS</a:t>
            </a:r>
            <a:r>
              <a:rPr lang="en-US" altLang="zh-CN" dirty="0">
                <a:latin typeface="Times New Roman" charset="0"/>
                <a:ea typeface="宋体" charset="0"/>
              </a:rPr>
              <a:t> </a:t>
            </a:r>
            <a:r>
              <a:rPr lang="zh-CN" altLang="en-US" dirty="0">
                <a:latin typeface="Times New Roman" charset="0"/>
                <a:ea typeface="宋体" charset="0"/>
              </a:rPr>
              <a:t>命名为一个单一的数据库，文件和</a:t>
            </a:r>
          </a:p>
          <a:p>
            <a:r>
              <a:rPr lang="zh-CN" altLang="en-US" dirty="0">
                <a:latin typeface="Times New Roman" charset="0"/>
                <a:ea typeface="宋体" charset="0"/>
              </a:rPr>
              <a:t>块都有一个</a:t>
            </a:r>
            <a:r>
              <a:rPr lang="zh-CN" altLang="en-US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前缀</a:t>
            </a:r>
            <a:r>
              <a:rPr lang="zh-CN" altLang="en-US" dirty="0">
                <a:latin typeface="Times New Roman" charset="0"/>
                <a:ea typeface="宋体" charset="0"/>
              </a:rPr>
              <a:t>，默认情况下，前缀是 </a:t>
            </a:r>
            <a:r>
              <a:rPr lang="en-US" altLang="zh-CN" dirty="0" err="1">
                <a:solidFill>
                  <a:srgbClr val="FF6600"/>
                </a:solidFill>
                <a:latin typeface="Times New Roman" charset="0"/>
                <a:ea typeface="宋体" charset="0"/>
              </a:rPr>
              <a:t>fs</a:t>
            </a:r>
            <a:r>
              <a:rPr lang="zh-CN" altLang="en-US" dirty="0">
                <a:latin typeface="Times New Roman" charset="0"/>
                <a:ea typeface="宋体" charset="0"/>
              </a:rPr>
              <a:t>，所以任何默认</a:t>
            </a:r>
          </a:p>
          <a:p>
            <a:r>
              <a:rPr lang="zh-CN" altLang="en-US" dirty="0">
                <a:latin typeface="Times New Roman" charset="0"/>
                <a:ea typeface="宋体" charset="0"/>
              </a:rPr>
              <a:t>的 </a:t>
            </a:r>
            <a:r>
              <a:rPr lang="en-US" altLang="zh-CN" dirty="0" err="1">
                <a:latin typeface="Times New Roman" charset="0"/>
                <a:ea typeface="宋体" charset="0"/>
              </a:rPr>
              <a:t>GridFS</a:t>
            </a:r>
            <a:r>
              <a:rPr lang="en-US" altLang="zh-CN" dirty="0">
                <a:latin typeface="Times New Roman" charset="0"/>
                <a:ea typeface="宋体" charset="0"/>
              </a:rPr>
              <a:t> </a:t>
            </a:r>
            <a:r>
              <a:rPr lang="zh-CN" altLang="en-US" dirty="0">
                <a:latin typeface="Times New Roman" charset="0"/>
                <a:ea typeface="宋体" charset="0"/>
              </a:rPr>
              <a:t>存储将包括命名空间</a:t>
            </a:r>
            <a:r>
              <a:rPr lang="en-US" altLang="zh-CN" dirty="0" err="1">
                <a:solidFill>
                  <a:srgbClr val="FF6600"/>
                </a:solidFill>
                <a:latin typeface="Times New Roman" charset="0"/>
                <a:ea typeface="宋体" charset="0"/>
              </a:rPr>
              <a:t>fs.files</a:t>
            </a:r>
            <a:r>
              <a:rPr lang="en-US" altLang="zh-CN" dirty="0">
                <a:latin typeface="Times New Roman" charset="0"/>
                <a:ea typeface="宋体" charset="0"/>
              </a:rPr>
              <a:t> </a:t>
            </a:r>
            <a:r>
              <a:rPr lang="zh-CN" altLang="en-US" dirty="0">
                <a:latin typeface="Times New Roman" charset="0"/>
                <a:ea typeface="宋体" charset="0"/>
              </a:rPr>
              <a:t>和 </a:t>
            </a:r>
            <a:r>
              <a:rPr lang="en-US" altLang="zh-CN" dirty="0" err="1">
                <a:solidFill>
                  <a:srgbClr val="FF6600"/>
                </a:solidFill>
                <a:latin typeface="Times New Roman" charset="0"/>
                <a:ea typeface="宋体" charset="0"/>
              </a:rPr>
              <a:t>fs.chunks</a:t>
            </a:r>
            <a:r>
              <a:rPr lang="zh-CN" altLang="en-US" dirty="0">
                <a:latin typeface="Times New Roman" charset="0"/>
                <a:ea typeface="宋体" charset="0"/>
              </a:rPr>
              <a:t>。</a:t>
            </a:r>
          </a:p>
          <a:p>
            <a:r>
              <a:rPr lang="zh-CN" altLang="en-US" dirty="0">
                <a:latin typeface="Times New Roman" charset="0"/>
                <a:ea typeface="宋体" charset="0"/>
              </a:rPr>
              <a:t>各种第三方语言可以更改其前缀。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50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038018"/>
          </a:xfrm>
        </p:spPr>
        <p:txBody>
          <a:bodyPr/>
          <a:lstStyle/>
          <a:p>
            <a:r>
              <a:rPr lang="en-US" altLang="zh-CN" sz="4800" b="1" dirty="0" err="1">
                <a:latin typeface="Times New Roman" charset="0"/>
                <a:ea typeface="宋体" charset="0"/>
              </a:rPr>
              <a:t>GridFS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1270115"/>
            <a:ext cx="8042276" cy="4673486"/>
          </a:xfrm>
        </p:spPr>
        <p:txBody>
          <a:bodyPr/>
          <a:lstStyle/>
          <a:p>
            <a:pPr>
              <a:buClr>
                <a:schemeClr val="folHlink"/>
              </a:buClr>
              <a:buFont typeface="Wingdings" charset="0"/>
              <a:buChar char="u"/>
            </a:pPr>
            <a:r>
              <a:rPr lang="zh-CN" altLang="en-US" sz="2800" b="1" dirty="0">
                <a:latin typeface="Times New Roman" charset="0"/>
                <a:ea typeface="宋体" charset="0"/>
              </a:rPr>
              <a:t>使用</a:t>
            </a:r>
            <a:r>
              <a:rPr lang="en-US" altLang="zh-CN" sz="2800" b="1" dirty="0" err="1">
                <a:latin typeface="Times New Roman" charset="0"/>
                <a:ea typeface="宋体" charset="0"/>
              </a:rPr>
              <a:t>GridFS</a:t>
            </a:r>
            <a:r>
              <a:rPr lang="en-US" altLang="zh-CN" dirty="0">
                <a:latin typeface="Times New Roman" charset="0"/>
                <a:ea typeface="宋体" charset="0"/>
              </a:rPr>
              <a:t>  </a:t>
            </a:r>
            <a:r>
              <a:rPr lang="en-US" altLang="zh-CN" dirty="0" err="1">
                <a:solidFill>
                  <a:srgbClr val="FF6600"/>
                </a:solidFill>
                <a:latin typeface="Times New Roman" charset="0"/>
                <a:ea typeface="宋体" charset="0"/>
              </a:rPr>
              <a:t>mongofiles</a:t>
            </a:r>
            <a:endParaRPr lang="en-US" altLang="zh-CN" dirty="0">
              <a:solidFill>
                <a:srgbClr val="FF6600"/>
              </a:solidFill>
              <a:latin typeface="Times New Roman" charset="0"/>
              <a:ea typeface="宋体" charset="0"/>
            </a:endParaRPr>
          </a:p>
          <a:p>
            <a:pPr>
              <a:buClr>
                <a:schemeClr val="folHlink"/>
              </a:buClr>
            </a:pPr>
            <a:r>
              <a:rPr lang="en-US" altLang="zh-CN" dirty="0">
                <a:latin typeface="Times New Roman" charset="0"/>
                <a:ea typeface="宋体" charset="0"/>
              </a:rPr>
              <a:t> </a:t>
            </a:r>
            <a:r>
              <a:rPr lang="en-US" altLang="zh-CN" dirty="0" err="1">
                <a:latin typeface="Times New Roman" charset="0"/>
                <a:ea typeface="宋体" charset="0"/>
              </a:rPr>
              <a:t>mongofiles</a:t>
            </a:r>
            <a:r>
              <a:rPr lang="en-US" altLang="zh-CN" dirty="0">
                <a:latin typeface="Times New Roman" charset="0"/>
                <a:ea typeface="宋体" charset="0"/>
              </a:rPr>
              <a:t> </a:t>
            </a:r>
            <a:r>
              <a:rPr lang="zh-CN" altLang="en-US" dirty="0">
                <a:latin typeface="Times New Roman" charset="0"/>
                <a:ea typeface="宋体" charset="0"/>
              </a:rPr>
              <a:t>是从命令行操作</a:t>
            </a:r>
            <a:r>
              <a:rPr lang="en-US" altLang="zh-CN" dirty="0" err="1">
                <a:latin typeface="Times New Roman" charset="0"/>
                <a:ea typeface="宋体" charset="0"/>
              </a:rPr>
              <a:t>GridFS</a:t>
            </a:r>
            <a:r>
              <a:rPr lang="zh-CN" altLang="en-US" dirty="0">
                <a:latin typeface="Times New Roman" charset="0"/>
                <a:ea typeface="宋体" charset="0"/>
              </a:rPr>
              <a:t>的一种工具</a:t>
            </a:r>
          </a:p>
          <a:p>
            <a:pPr>
              <a:buClr>
                <a:schemeClr val="folHlink"/>
              </a:buClr>
            </a:pPr>
            <a:r>
              <a:rPr lang="en-US" altLang="zh-CN" dirty="0">
                <a:latin typeface="Times New Roman" charset="0"/>
                <a:ea typeface="宋体" charset="0"/>
              </a:rPr>
              <a:t> </a:t>
            </a:r>
            <a:r>
              <a:rPr lang="zh-CN" altLang="en-US" dirty="0">
                <a:latin typeface="Times New Roman" charset="0"/>
                <a:ea typeface="宋体" charset="0"/>
              </a:rPr>
              <a:t>三个命令：</a:t>
            </a:r>
            <a:r>
              <a:rPr lang="en-US" altLang="zh-CN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put(</a:t>
            </a:r>
            <a:r>
              <a:rPr lang="zh-CN" altLang="en-US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存储</a:t>
            </a:r>
            <a:r>
              <a:rPr lang="en-US" altLang="zh-CN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)  get(</a:t>
            </a:r>
            <a:r>
              <a:rPr lang="zh-CN" altLang="en-US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取得</a:t>
            </a:r>
            <a:r>
              <a:rPr lang="en-US" altLang="zh-CN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)  list(</a:t>
            </a:r>
            <a:r>
              <a:rPr lang="zh-CN" altLang="en-US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列表</a:t>
            </a:r>
            <a:r>
              <a:rPr lang="en-US" altLang="zh-CN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)</a:t>
            </a:r>
            <a:endParaRPr lang="zh-CN" altLang="en-US" dirty="0">
              <a:solidFill>
                <a:srgbClr val="FF6600"/>
              </a:solidFill>
              <a:latin typeface="Times New Roman" charset="0"/>
              <a:ea typeface="宋体" charset="0"/>
            </a:endParaRPr>
          </a:p>
          <a:p>
            <a:r>
              <a:rPr lang="zh-CN" altLang="en-US" dirty="0">
                <a:latin typeface="Times New Roman" charset="0"/>
                <a:ea typeface="宋体" charset="0"/>
              </a:rPr>
              <a:t> 例如</a:t>
            </a:r>
            <a:r>
              <a:rPr lang="en-US" altLang="zh-CN" dirty="0">
                <a:latin typeface="Times New Roman" charset="0"/>
                <a:ea typeface="宋体" charset="0"/>
              </a:rPr>
              <a:t>:</a:t>
            </a:r>
            <a:r>
              <a:rPr lang="zh-CN" altLang="en-US" dirty="0">
                <a:latin typeface="Times New Roman" charset="0"/>
                <a:ea typeface="宋体" charset="0"/>
              </a:rPr>
              <a:t>我们将</a:t>
            </a:r>
            <a:r>
              <a:rPr lang="zh-CN" altLang="en-US" dirty="0">
                <a:latin typeface="Arial" charset="0"/>
                <a:ea typeface="宋体" charset="0"/>
              </a:rPr>
              <a:t>”</a:t>
            </a:r>
            <a:r>
              <a:rPr lang="en-US" altLang="zh-CN" dirty="0" err="1">
                <a:latin typeface="Times New Roman" charset="0"/>
                <a:ea typeface="宋体" charset="0"/>
              </a:rPr>
              <a:t>testfile</a:t>
            </a:r>
            <a:r>
              <a:rPr lang="en-US" altLang="zh-CN" dirty="0">
                <a:latin typeface="Arial" charset="0"/>
                <a:ea typeface="宋体" charset="0"/>
              </a:rPr>
              <a:t>”</a:t>
            </a:r>
            <a:r>
              <a:rPr lang="zh-CN" altLang="en-US" dirty="0">
                <a:latin typeface="Times New Roman" charset="0"/>
                <a:ea typeface="宋体" charset="0"/>
              </a:rPr>
              <a:t>这个文件存到库里面，</a:t>
            </a:r>
          </a:p>
          <a:p>
            <a:r>
              <a:rPr lang="zh-CN" altLang="en-US" dirty="0">
                <a:latin typeface="Times New Roman" charset="0"/>
                <a:ea typeface="宋体" charset="0"/>
              </a:rPr>
              <a:t> 具体用法如下：</a:t>
            </a:r>
            <a:endParaRPr lang="en-US" altLang="zh-CN" dirty="0">
              <a:solidFill>
                <a:srgbClr val="FF6600"/>
              </a:solidFill>
              <a:latin typeface="Times New Roman" charset="0"/>
              <a:ea typeface="宋体" charset="0"/>
            </a:endParaRPr>
          </a:p>
          <a:p>
            <a:pPr>
              <a:buClr>
                <a:schemeClr val="folHlink"/>
              </a:buClr>
            </a:pPr>
            <a:endParaRPr lang="en-US" altLang="zh-CN" dirty="0">
              <a:solidFill>
                <a:srgbClr val="FF6600"/>
              </a:solidFill>
              <a:latin typeface="Times New Roman" charset="0"/>
              <a:ea typeface="宋体" charset="0"/>
            </a:endParaRPr>
          </a:p>
          <a:p>
            <a:endParaRPr kumimoji="1"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39496" y="4466642"/>
            <a:ext cx="8163646" cy="1905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600" dirty="0"/>
              <a:t>[</a:t>
            </a:r>
            <a:r>
              <a:rPr lang="en-US" altLang="zh-CN" sz="1600" dirty="0" err="1"/>
              <a:t>root@localhost</a:t>
            </a:r>
            <a:r>
              <a:rPr lang="en-US" altLang="zh-CN" sz="1600" dirty="0"/>
              <a:t> bin]# ./</a:t>
            </a:r>
            <a:r>
              <a:rPr lang="en-US" altLang="zh-CN" sz="1600" dirty="0" err="1"/>
              <a:t>mongofiles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FF6600"/>
                </a:solidFill>
              </a:rPr>
              <a:t>put </a:t>
            </a:r>
            <a:r>
              <a:rPr lang="en-US" altLang="zh-CN" sz="1600" dirty="0" err="1"/>
              <a:t>testfile</a:t>
            </a:r>
            <a:r>
              <a:rPr lang="en-US" altLang="zh-CN" sz="1600" dirty="0"/>
              <a:t>   </a:t>
            </a:r>
          </a:p>
          <a:p>
            <a:r>
              <a:rPr lang="en-US" altLang="zh-CN" sz="1600" dirty="0"/>
              <a:t>connected to: 127.0.0.1 </a:t>
            </a:r>
          </a:p>
          <a:p>
            <a:r>
              <a:rPr lang="en-US" altLang="zh-CN" sz="1600" dirty="0"/>
              <a:t>added file: { _id: </a:t>
            </a:r>
            <a:r>
              <a:rPr lang="en-US" altLang="zh-CN" sz="1600" dirty="0" err="1"/>
              <a:t>ObjectId</a:t>
            </a:r>
            <a:r>
              <a:rPr lang="en-US" altLang="zh-CN" sz="1600" dirty="0"/>
              <a:t>('4fc60175c714c5d960fff76a'), filename: "</a:t>
            </a:r>
            <a:r>
              <a:rPr lang="en-US" altLang="zh-CN" sz="1600" dirty="0" err="1"/>
              <a:t>testfile</a:t>
            </a:r>
            <a:r>
              <a:rPr lang="en-US" altLang="zh-CN" sz="1600" dirty="0"/>
              <a:t>", </a:t>
            </a:r>
            <a:endParaRPr lang="en-US" altLang="zh-CN" sz="1600" dirty="0" smtClean="0"/>
          </a:p>
          <a:p>
            <a:r>
              <a:rPr lang="en-US" altLang="zh-CN" sz="1600" dirty="0" err="1" smtClean="0"/>
              <a:t>chunkSize</a:t>
            </a:r>
            <a:r>
              <a:rPr lang="en-US" altLang="zh-CN" sz="1600" dirty="0"/>
              <a:t>: 262144, </a:t>
            </a:r>
            <a:r>
              <a:rPr lang="en-US" altLang="zh-CN" sz="1600" dirty="0" err="1" smtClean="0"/>
              <a:t>uploadDate</a:t>
            </a:r>
            <a:r>
              <a:rPr lang="en-US" altLang="zh-CN" sz="1600" dirty="0"/>
              <a:t>: new Date(1338376565745), </a:t>
            </a:r>
            <a:endParaRPr lang="en-US" altLang="zh-CN" sz="1600" dirty="0" smtClean="0"/>
          </a:p>
          <a:p>
            <a:r>
              <a:rPr lang="en-US" altLang="zh-CN" sz="1600" dirty="0" smtClean="0"/>
              <a:t>md5</a:t>
            </a:r>
            <a:r>
              <a:rPr lang="en-US" altLang="zh-CN" sz="1600" dirty="0"/>
              <a:t>: "8addbeb77789ae6b2cb75deee30faf1a", length: </a:t>
            </a:r>
            <a:r>
              <a:rPr lang="en-US" altLang="zh-CN" sz="1600" dirty="0" smtClean="0"/>
              <a:t>16 </a:t>
            </a:r>
            <a:r>
              <a:rPr lang="en-US" altLang="zh-CN" sz="1600" dirty="0"/>
              <a:t>} </a:t>
            </a:r>
          </a:p>
          <a:p>
            <a:r>
              <a:rPr lang="en-US" altLang="zh-CN" sz="1600" dirty="0"/>
              <a:t>done!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145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672414"/>
            <a:ext cx="8042276" cy="527118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 smtClean="0">
                <a:latin typeface="Times New Roman" charset="0"/>
                <a:ea typeface="宋体" charset="0"/>
              </a:rPr>
              <a:t>查</a:t>
            </a:r>
            <a:r>
              <a:rPr lang="zh-CN" altLang="en-US" sz="2800" dirty="0">
                <a:latin typeface="Times New Roman" charset="0"/>
                <a:ea typeface="宋体" charset="0"/>
              </a:rPr>
              <a:t>看</a:t>
            </a:r>
            <a:r>
              <a:rPr lang="en-US" altLang="zh-CN" sz="2800" dirty="0" err="1">
                <a:latin typeface="Times New Roman" charset="0"/>
                <a:ea typeface="宋体" charset="0"/>
              </a:rPr>
              <a:t>fs.files</a:t>
            </a:r>
            <a:r>
              <a:rPr lang="zh-CN" altLang="en-US" sz="2800" dirty="0">
                <a:latin typeface="Times New Roman" charset="0"/>
                <a:ea typeface="宋体" charset="0"/>
              </a:rPr>
              <a:t>中的内容</a:t>
            </a:r>
          </a:p>
          <a:p>
            <a:pPr>
              <a:lnSpc>
                <a:spcPct val="90000"/>
              </a:lnSpc>
            </a:pPr>
            <a:endParaRPr lang="zh-CN" altLang="en-US" sz="2800" dirty="0">
              <a:latin typeface="Times New Roman" charset="0"/>
              <a:ea typeface="宋体" charset="0"/>
            </a:endParaRPr>
          </a:p>
          <a:p>
            <a:pPr>
              <a:lnSpc>
                <a:spcPct val="90000"/>
              </a:lnSpc>
            </a:pPr>
            <a:endParaRPr lang="zh-CN" altLang="en-US" sz="2800" dirty="0">
              <a:latin typeface="Times New Roman" charset="0"/>
              <a:ea typeface="宋体" charset="0"/>
            </a:endParaRPr>
          </a:p>
          <a:p>
            <a:pPr>
              <a:lnSpc>
                <a:spcPct val="90000"/>
              </a:lnSpc>
            </a:pPr>
            <a:endParaRPr lang="zh-CN" altLang="en-US" sz="2800" dirty="0">
              <a:latin typeface="Times New Roman" charset="0"/>
              <a:ea typeface="宋体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charset="0"/>
                <a:ea typeface="宋体" charset="0"/>
              </a:rPr>
              <a:t>字段说明</a:t>
            </a:r>
            <a:r>
              <a:rPr lang="en-US" altLang="zh-CN" dirty="0">
                <a:latin typeface="Times New Roman" charset="0"/>
                <a:ea typeface="宋体" charset="0"/>
              </a:rPr>
              <a:t>:  </a:t>
            </a:r>
          </a:p>
          <a:p>
            <a:pPr>
              <a:lnSpc>
                <a:spcPct val="90000"/>
              </a:lnSpc>
              <a:buClr>
                <a:srgbClr val="3399FF"/>
              </a:buClr>
              <a:buFont typeface="Wingdings" charset="0"/>
              <a:buChar char="ü"/>
            </a:pPr>
            <a:r>
              <a:rPr lang="en-US" altLang="zh-CN" dirty="0">
                <a:latin typeface="Times New Roman" charset="0"/>
                <a:ea typeface="宋体" charset="0"/>
              </a:rPr>
              <a:t>Filename:  		</a:t>
            </a:r>
            <a:r>
              <a:rPr lang="zh-CN" altLang="en-US" dirty="0">
                <a:latin typeface="Times New Roman" charset="0"/>
                <a:ea typeface="宋体" charset="0"/>
              </a:rPr>
              <a:t>存储的文件名  </a:t>
            </a:r>
          </a:p>
          <a:p>
            <a:pPr>
              <a:lnSpc>
                <a:spcPct val="90000"/>
              </a:lnSpc>
              <a:buClr>
                <a:srgbClr val="3399FF"/>
              </a:buClr>
              <a:buFont typeface="Wingdings" charset="0"/>
              <a:buChar char="ü"/>
            </a:pPr>
            <a:r>
              <a:rPr lang="en-US" altLang="zh-CN" dirty="0" err="1">
                <a:latin typeface="Times New Roman" charset="0"/>
                <a:ea typeface="宋体" charset="0"/>
              </a:rPr>
              <a:t>chunkSize</a:t>
            </a:r>
            <a:r>
              <a:rPr lang="en-US" altLang="zh-CN" dirty="0">
                <a:latin typeface="Times New Roman" charset="0"/>
                <a:ea typeface="宋体" charset="0"/>
              </a:rPr>
              <a:t>: 		chunks</a:t>
            </a:r>
            <a:r>
              <a:rPr lang="zh-CN" altLang="en-US" dirty="0">
                <a:latin typeface="Times New Roman" charset="0"/>
                <a:ea typeface="宋体" charset="0"/>
              </a:rPr>
              <a:t>分块的大小</a:t>
            </a:r>
          </a:p>
          <a:p>
            <a:pPr>
              <a:lnSpc>
                <a:spcPct val="90000"/>
              </a:lnSpc>
              <a:buClr>
                <a:srgbClr val="3399FF"/>
              </a:buClr>
              <a:buFont typeface="Wingdings" charset="0"/>
              <a:buChar char="ü"/>
            </a:pPr>
            <a:r>
              <a:rPr lang="en-US" altLang="zh-CN" dirty="0" err="1">
                <a:latin typeface="Times New Roman" charset="0"/>
                <a:ea typeface="宋体" charset="0"/>
              </a:rPr>
              <a:t>uploadDate</a:t>
            </a:r>
            <a:r>
              <a:rPr lang="en-US" altLang="zh-CN" dirty="0">
                <a:latin typeface="Times New Roman" charset="0"/>
                <a:ea typeface="宋体" charset="0"/>
              </a:rPr>
              <a:t>:  		</a:t>
            </a:r>
            <a:r>
              <a:rPr lang="zh-CN" altLang="en-US" dirty="0">
                <a:latin typeface="Times New Roman" charset="0"/>
                <a:ea typeface="宋体" charset="0"/>
              </a:rPr>
              <a:t>入库时间   </a:t>
            </a:r>
          </a:p>
          <a:p>
            <a:pPr>
              <a:lnSpc>
                <a:spcPct val="90000"/>
              </a:lnSpc>
              <a:buClr>
                <a:srgbClr val="3399FF"/>
              </a:buClr>
              <a:buFont typeface="Wingdings" charset="0"/>
              <a:buChar char="ü"/>
            </a:pPr>
            <a:r>
              <a:rPr lang="en-US" altLang="zh-CN" dirty="0">
                <a:latin typeface="Times New Roman" charset="0"/>
                <a:ea typeface="宋体" charset="0"/>
              </a:rPr>
              <a:t>md5:  		</a:t>
            </a:r>
            <a:r>
              <a:rPr lang="zh-CN" altLang="en-US" dirty="0" smtClean="0">
                <a:latin typeface="Times New Roman" charset="0"/>
                <a:ea typeface="宋体" charset="0"/>
              </a:rPr>
              <a:t>此</a:t>
            </a:r>
            <a:r>
              <a:rPr lang="zh-CN" altLang="en-US" dirty="0">
                <a:latin typeface="Times New Roman" charset="0"/>
                <a:ea typeface="宋体" charset="0"/>
              </a:rPr>
              <a:t>文件的</a:t>
            </a:r>
            <a:r>
              <a:rPr lang="en-US" altLang="zh-CN" dirty="0">
                <a:latin typeface="Times New Roman" charset="0"/>
                <a:ea typeface="宋体" charset="0"/>
              </a:rPr>
              <a:t>md5</a:t>
            </a:r>
            <a:r>
              <a:rPr lang="zh-CN" altLang="en-US" dirty="0">
                <a:latin typeface="Times New Roman" charset="0"/>
                <a:ea typeface="宋体" charset="0"/>
              </a:rPr>
              <a:t>码</a:t>
            </a:r>
          </a:p>
          <a:p>
            <a:pPr>
              <a:lnSpc>
                <a:spcPct val="90000"/>
              </a:lnSpc>
              <a:buClr>
                <a:srgbClr val="3399FF"/>
              </a:buClr>
              <a:buFont typeface="Wingdings" charset="0"/>
              <a:buChar char="ü"/>
            </a:pPr>
            <a:r>
              <a:rPr lang="en-US" altLang="zh-CN" dirty="0">
                <a:latin typeface="Times New Roman" charset="0"/>
                <a:ea typeface="宋体" charset="0"/>
              </a:rPr>
              <a:t>length:  		</a:t>
            </a:r>
            <a:r>
              <a:rPr lang="zh-CN" altLang="en-US" dirty="0" smtClean="0">
                <a:latin typeface="Times New Roman" charset="0"/>
                <a:ea typeface="宋体" charset="0"/>
              </a:rPr>
              <a:t>文件</a:t>
            </a:r>
            <a:r>
              <a:rPr lang="zh-CN" altLang="en-US" dirty="0">
                <a:latin typeface="Times New Roman" charset="0"/>
                <a:ea typeface="宋体" charset="0"/>
              </a:rPr>
              <a:t>大小</a:t>
            </a:r>
            <a:r>
              <a:rPr lang="en-US" altLang="zh-CN" dirty="0">
                <a:latin typeface="Times New Roman" charset="0"/>
                <a:ea typeface="宋体" charset="0"/>
              </a:rPr>
              <a:t>,</a:t>
            </a:r>
            <a:r>
              <a:rPr lang="zh-CN" altLang="en-US" dirty="0">
                <a:latin typeface="Times New Roman" charset="0"/>
                <a:ea typeface="宋体" charset="0"/>
              </a:rPr>
              <a:t>单位</a:t>
            </a:r>
            <a:r>
              <a:rPr lang="zh-CN" altLang="en-US" dirty="0">
                <a:latin typeface="Arial" charset="0"/>
                <a:ea typeface="宋体" charset="0"/>
              </a:rPr>
              <a:t>”</a:t>
            </a:r>
            <a:r>
              <a:rPr lang="zh-CN" altLang="en-US" dirty="0">
                <a:latin typeface="Times New Roman" charset="0"/>
                <a:ea typeface="宋体" charset="0"/>
              </a:rPr>
              <a:t>字节</a:t>
            </a:r>
            <a:r>
              <a:rPr lang="zh-CN" altLang="en-US" dirty="0">
                <a:latin typeface="Arial" charset="0"/>
                <a:ea typeface="宋体" charset="0"/>
              </a:rPr>
              <a:t>”</a:t>
            </a:r>
            <a:endParaRPr lang="zh-CN" altLang="en-US" dirty="0">
              <a:latin typeface="Times New Roman" charset="0"/>
              <a:ea typeface="宋体" charset="0"/>
            </a:endParaRPr>
          </a:p>
          <a:p>
            <a:pPr>
              <a:lnSpc>
                <a:spcPct val="90000"/>
              </a:lnSpc>
              <a:buClr>
                <a:srgbClr val="3399FF"/>
              </a:buClr>
            </a:pPr>
            <a:r>
              <a:rPr lang="en-US" altLang="zh-CN" sz="2800" dirty="0" err="1">
                <a:solidFill>
                  <a:srgbClr val="FF6600"/>
                </a:solidFill>
                <a:latin typeface="Times New Roman" charset="0"/>
                <a:ea typeface="宋体" charset="0"/>
              </a:rPr>
              <a:t>fs.files</a:t>
            </a:r>
            <a:r>
              <a:rPr lang="zh-CN" altLang="en-US" sz="2800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中存储的是一些基础的元数据信息</a:t>
            </a:r>
          </a:p>
          <a:p>
            <a:endParaRPr kumimoji="1"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215672"/>
            <a:ext cx="83820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600" dirty="0" err="1"/>
              <a:t>db.fs.files.find</a:t>
            </a:r>
            <a:r>
              <a:rPr lang="en-US" altLang="zh-CN" sz="1600" dirty="0"/>
              <a:t>() </a:t>
            </a:r>
          </a:p>
          <a:p>
            <a:r>
              <a:rPr lang="en-US" altLang="zh-CN" sz="1600" dirty="0"/>
              <a:t>{ "_id" : </a:t>
            </a:r>
            <a:r>
              <a:rPr lang="en-US" altLang="zh-CN" sz="1600" dirty="0" err="1"/>
              <a:t>ObjectId</a:t>
            </a:r>
            <a:r>
              <a:rPr lang="en-US" altLang="zh-CN" sz="1600" dirty="0"/>
              <a:t>("4fc60175c714c5d960fff76a"), "filename" : "</a:t>
            </a:r>
            <a:r>
              <a:rPr lang="en-US" altLang="zh-CN" sz="1600" dirty="0" err="1"/>
              <a:t>testfile</a:t>
            </a:r>
            <a:r>
              <a:rPr lang="en-US" altLang="zh-CN" sz="1600" dirty="0"/>
              <a:t>", "</a:t>
            </a:r>
            <a:r>
              <a:rPr lang="en-US" altLang="zh-CN" sz="1600" dirty="0" err="1"/>
              <a:t>chunkSize</a:t>
            </a:r>
            <a:r>
              <a:rPr lang="en-US" altLang="zh-CN" sz="1600" dirty="0"/>
              <a:t>" : </a:t>
            </a:r>
            <a:endParaRPr lang="en-US" altLang="zh-CN" sz="1600" dirty="0" smtClean="0"/>
          </a:p>
          <a:p>
            <a:r>
              <a:rPr lang="en-US" altLang="zh-CN" sz="1600" dirty="0" smtClean="0"/>
              <a:t>262144</a:t>
            </a:r>
            <a:r>
              <a:rPr lang="en-US" altLang="zh-CN" sz="1600" dirty="0"/>
              <a:t>, </a:t>
            </a:r>
            <a:r>
              <a:rPr lang="en-US" altLang="zh-CN" sz="1600" dirty="0" smtClean="0"/>
              <a:t>"</a:t>
            </a:r>
            <a:r>
              <a:rPr lang="en-US" altLang="zh-CN" sz="1600" dirty="0" err="1"/>
              <a:t>uploadDate</a:t>
            </a:r>
            <a:r>
              <a:rPr lang="en-US" altLang="zh-CN" sz="1600" dirty="0"/>
              <a:t>"  :  </a:t>
            </a:r>
            <a:r>
              <a:rPr lang="en-US" altLang="zh-CN" sz="1600" dirty="0" err="1"/>
              <a:t>ISODate</a:t>
            </a:r>
            <a:r>
              <a:rPr lang="en-US" altLang="zh-CN" sz="1600" dirty="0"/>
              <a:t>("2012-05-30T11:16:05.745Z"),  "md5"  : </a:t>
            </a:r>
          </a:p>
          <a:p>
            <a:r>
              <a:rPr lang="en-US" altLang="zh-CN" sz="1600" dirty="0"/>
              <a:t>"8addbeb77789ae6b2cb75deee30faf1a", "length" : 16 }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8949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672414"/>
            <a:ext cx="8042276" cy="5271187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2800" dirty="0">
                <a:latin typeface="Times New Roman" charset="0"/>
                <a:ea typeface="宋体" charset="0"/>
              </a:rPr>
              <a:t>我们继续查看中的内容</a:t>
            </a:r>
          </a:p>
          <a:p>
            <a:endParaRPr lang="zh-CN" altLang="en-US" sz="2800" dirty="0">
              <a:latin typeface="Times New Roman" charset="0"/>
              <a:ea typeface="宋体" charset="0"/>
            </a:endParaRPr>
          </a:p>
          <a:p>
            <a:endParaRPr lang="zh-CN" altLang="en-US" sz="2800" dirty="0" smtClean="0">
              <a:latin typeface="Times New Roman" charset="0"/>
              <a:ea typeface="宋体" charset="0"/>
            </a:endParaRPr>
          </a:p>
          <a:p>
            <a:endParaRPr lang="zh-CN" altLang="en-US" sz="2800" dirty="0">
              <a:latin typeface="Times New Roman" charset="0"/>
              <a:ea typeface="宋体" charset="0"/>
            </a:endParaRPr>
          </a:p>
          <a:p>
            <a:pPr>
              <a:buClr>
                <a:srgbClr val="3399FF"/>
              </a:buClr>
              <a:buFont typeface="Wingdings" charset="0"/>
              <a:buChar char="ü"/>
            </a:pPr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宋体" charset="0"/>
              </a:rPr>
              <a:t>_id:	</a:t>
            </a:r>
            <a:r>
              <a:rPr lang="zh-CN" altLang="en-US" dirty="0">
                <a:solidFill>
                  <a:schemeClr val="tx1"/>
                </a:solidFill>
                <a:latin typeface="Times New Roman" charset="0"/>
                <a:ea typeface="宋体" charset="0"/>
              </a:rPr>
              <a:t>块自身的</a:t>
            </a:r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宋体" charset="0"/>
              </a:rPr>
              <a:t>id</a:t>
            </a:r>
          </a:p>
          <a:p>
            <a:pPr>
              <a:buClr>
                <a:srgbClr val="3399FF"/>
              </a:buClr>
              <a:buFont typeface="Wingdings" charset="0"/>
              <a:buChar char="ü"/>
            </a:pPr>
            <a:r>
              <a:rPr lang="en-US" altLang="zh-CN" dirty="0" err="1">
                <a:solidFill>
                  <a:schemeClr val="tx1"/>
                </a:solidFill>
                <a:latin typeface="Times New Roman" charset="0"/>
                <a:ea typeface="宋体" charset="0"/>
              </a:rPr>
              <a:t>files_id</a:t>
            </a:r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宋体" charset="0"/>
              </a:rPr>
              <a:t>:	</a:t>
            </a:r>
            <a:r>
              <a:rPr lang="zh-CN" altLang="en-US" dirty="0">
                <a:solidFill>
                  <a:schemeClr val="tx1"/>
                </a:solidFill>
                <a:latin typeface="Times New Roman" charset="0"/>
                <a:ea typeface="宋体" charset="0"/>
              </a:rPr>
              <a:t>包含这个块的元数据文档文件</a:t>
            </a:r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宋体" charset="0"/>
              </a:rPr>
              <a:t>id</a:t>
            </a:r>
            <a:endParaRPr lang="en-US" altLang="zh-CN" dirty="0">
              <a:solidFill>
                <a:srgbClr val="FF6600"/>
              </a:solidFill>
              <a:latin typeface="Times New Roman" charset="0"/>
              <a:ea typeface="宋体" charset="0"/>
            </a:endParaRPr>
          </a:p>
          <a:p>
            <a:pPr>
              <a:buClr>
                <a:srgbClr val="3399FF"/>
              </a:buClr>
              <a:buFont typeface="Wingdings" charset="0"/>
              <a:buChar char="ü"/>
            </a:pPr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宋体" charset="0"/>
              </a:rPr>
              <a:t>n</a:t>
            </a:r>
            <a:r>
              <a:rPr lang="en-US" altLang="zh-CN" dirty="0">
                <a:latin typeface="Times New Roman" charset="0"/>
                <a:ea typeface="宋体" charset="0"/>
              </a:rPr>
              <a:t>:</a:t>
            </a:r>
            <a:r>
              <a:rPr lang="zh-CN" altLang="en-US" dirty="0">
                <a:latin typeface="Times New Roman" charset="0"/>
                <a:ea typeface="宋体" charset="0"/>
              </a:rPr>
              <a:t>		它代表的是</a:t>
            </a:r>
            <a:r>
              <a:rPr lang="en-US" altLang="zh-CN" dirty="0">
                <a:latin typeface="Times New Roman" charset="0"/>
                <a:ea typeface="宋体" charset="0"/>
              </a:rPr>
              <a:t>chunks</a:t>
            </a:r>
            <a:r>
              <a:rPr lang="zh-CN" altLang="en-US" dirty="0">
                <a:latin typeface="Times New Roman" charset="0"/>
                <a:ea typeface="宋体" charset="0"/>
              </a:rPr>
              <a:t>的序号，此序号从</a:t>
            </a:r>
            <a:r>
              <a:rPr lang="en-US" altLang="zh-CN" dirty="0">
                <a:latin typeface="Times New Roman" charset="0"/>
                <a:ea typeface="宋体" charset="0"/>
              </a:rPr>
              <a:t>0</a:t>
            </a:r>
            <a:r>
              <a:rPr lang="zh-CN" altLang="en-US" dirty="0">
                <a:latin typeface="Times New Roman" charset="0"/>
                <a:ea typeface="宋体" charset="0"/>
              </a:rPr>
              <a:t>开</a:t>
            </a:r>
          </a:p>
          <a:p>
            <a:pPr>
              <a:buClr>
                <a:srgbClr val="3399FF"/>
              </a:buClr>
              <a:buFont typeface="Wingdings" charset="0"/>
              <a:buChar char="ü"/>
            </a:pPr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宋体" charset="0"/>
              </a:rPr>
              <a:t>data </a:t>
            </a:r>
            <a:r>
              <a:rPr lang="en-US" altLang="zh-CN" dirty="0" smtClean="0">
                <a:solidFill>
                  <a:schemeClr val="tx1"/>
                </a:solidFill>
                <a:latin typeface="Times New Roman" charset="0"/>
                <a:ea typeface="宋体" charset="0"/>
              </a:rPr>
              <a:t>:</a:t>
            </a:r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宋体" charset="0"/>
              </a:rPr>
              <a:t>		组成</a:t>
            </a:r>
            <a:r>
              <a:rPr lang="zh-CN" altLang="en-US" dirty="0">
                <a:solidFill>
                  <a:schemeClr val="tx1"/>
                </a:solidFill>
                <a:latin typeface="Times New Roman" charset="0"/>
                <a:ea typeface="宋体" charset="0"/>
              </a:rPr>
              <a:t>文件块的二进制文件</a:t>
            </a:r>
            <a:endParaRPr lang="zh-CN" altLang="en-US" dirty="0">
              <a:latin typeface="Times New Roman" charset="0"/>
              <a:ea typeface="宋体" charset="0"/>
            </a:endParaRPr>
          </a:p>
          <a:p>
            <a:pPr>
              <a:buClr>
                <a:srgbClr val="3399FF"/>
              </a:buClr>
            </a:pPr>
            <a:endParaRPr lang="en-US" altLang="zh-CN" dirty="0">
              <a:solidFill>
                <a:schemeClr val="tx1"/>
              </a:solidFill>
              <a:latin typeface="Times New Roman" charset="0"/>
              <a:ea typeface="宋体" charset="0"/>
            </a:endParaRPr>
          </a:p>
          <a:p>
            <a:pPr>
              <a:buClr>
                <a:srgbClr val="3399FF"/>
              </a:buClr>
            </a:pPr>
            <a:r>
              <a:rPr lang="en-US" altLang="zh-CN" sz="2800" dirty="0" err="1">
                <a:solidFill>
                  <a:srgbClr val="FF6600"/>
                </a:solidFill>
                <a:latin typeface="Times New Roman" charset="0"/>
                <a:ea typeface="宋体" charset="0"/>
              </a:rPr>
              <a:t>fs.chunks</a:t>
            </a:r>
            <a:r>
              <a:rPr lang="zh-CN" altLang="en-US" sz="2800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中存储的是一些实际的内容数据信息</a:t>
            </a:r>
          </a:p>
          <a:p>
            <a:endParaRPr lang="zh-CN" altLang="en-US" dirty="0">
              <a:latin typeface="Times New Roman" charset="0"/>
              <a:ea typeface="宋体" charset="0"/>
            </a:endParaRPr>
          </a:p>
          <a:p>
            <a:endParaRPr kumimoji="1"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301350"/>
            <a:ext cx="76200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800" dirty="0"/>
              <a:t>&gt; </a:t>
            </a:r>
            <a:r>
              <a:rPr lang="en-US" altLang="zh-CN" sz="1800" dirty="0" err="1"/>
              <a:t>db.fs.chunks.find</a:t>
            </a:r>
            <a:r>
              <a:rPr lang="en-US" altLang="zh-CN" sz="1800" dirty="0"/>
              <a:t>() </a:t>
            </a:r>
          </a:p>
          <a:p>
            <a:r>
              <a:rPr lang="en-US" altLang="zh-CN" sz="1800" dirty="0"/>
              <a:t>{  "_id"  :  </a:t>
            </a:r>
            <a:r>
              <a:rPr lang="en-US" altLang="zh-CN" sz="1800" dirty="0" err="1"/>
              <a:t>ObjectId</a:t>
            </a:r>
            <a:r>
              <a:rPr lang="en-US" altLang="zh-CN" sz="1800" dirty="0"/>
              <a:t>("4fc60175cf1154905d949336"),  "</a:t>
            </a:r>
            <a:r>
              <a:rPr lang="en-US" altLang="zh-CN" sz="1800" dirty="0" err="1"/>
              <a:t>files_id</a:t>
            </a:r>
            <a:r>
              <a:rPr lang="en-US" altLang="zh-CN" sz="1800" dirty="0"/>
              <a:t>"  : </a:t>
            </a:r>
          </a:p>
          <a:p>
            <a:r>
              <a:rPr lang="en-US" altLang="zh-CN" sz="1800" dirty="0" err="1"/>
              <a:t>ObjectId</a:t>
            </a:r>
            <a:r>
              <a:rPr lang="en-US" altLang="zh-CN" sz="1800" dirty="0"/>
              <a:t>("4fc60175c714c5d960fff76a"),  "n"  :  0,  "data"  : </a:t>
            </a:r>
          </a:p>
          <a:p>
            <a:r>
              <a:rPr lang="en-US" altLang="zh-CN" sz="1800" dirty="0" err="1"/>
              <a:t>BinData</a:t>
            </a:r>
            <a:r>
              <a:rPr lang="en-US" altLang="zh-CN" sz="1800" dirty="0"/>
              <a:t>(0,"SGVyZSBpcyBCZWlqaW5nCg==") }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5943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249042"/>
            <a:ext cx="8042276" cy="933995"/>
          </a:xfrm>
        </p:spPr>
        <p:txBody>
          <a:bodyPr/>
          <a:lstStyle/>
          <a:p>
            <a:r>
              <a:rPr kumimoji="1" lang="zh-CN" altLang="en-US" dirty="0" smtClean="0"/>
              <a:t>道道与</a:t>
            </a:r>
            <a:r>
              <a:rPr kumimoji="1" lang="en-US" altLang="zh-CN" dirty="0" smtClean="0"/>
              <a:t>Mongo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1394636"/>
            <a:ext cx="8042276" cy="4548965"/>
          </a:xfrm>
        </p:spPr>
        <p:txBody>
          <a:bodyPr/>
          <a:lstStyle/>
          <a:p>
            <a:r>
              <a:rPr kumimoji="1" lang="zh-CN" altLang="en-US" dirty="0" smtClean="0"/>
              <a:t>背景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选型原因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zh-CN" altLang="en-US" sz="1800" dirty="0" smtClean="0"/>
              <a:t>道道平台有大量的字典、配置表，使用</a:t>
            </a:r>
            <a:r>
              <a:rPr kumimoji="1" lang="en-US" altLang="zh-CN" sz="1800" dirty="0" smtClean="0"/>
              <a:t>Mongo</a:t>
            </a:r>
            <a:r>
              <a:rPr kumimoji="1" lang="zh-CN" altLang="en-US" sz="1800" dirty="0" smtClean="0"/>
              <a:t>做基本的增删改查，开发效率高</a:t>
            </a:r>
          </a:p>
          <a:p>
            <a:pPr marL="342900" indent="-342900">
              <a:buAutoNum type="arabicPeriod"/>
            </a:pPr>
            <a:r>
              <a:rPr kumimoji="1" lang="zh-CN" altLang="en-US" sz="1800" dirty="0" smtClean="0"/>
              <a:t>复杂的数据结构存储，例如</a:t>
            </a:r>
            <a:r>
              <a:rPr kumimoji="1" lang="en-US" altLang="zh-CN" sz="1800" dirty="0" smtClean="0"/>
              <a:t>timeline</a:t>
            </a:r>
            <a:r>
              <a:rPr kumimoji="1" lang="zh-CN" altLang="en-US" sz="1800" dirty="0" smtClean="0"/>
              <a:t>等，大幅降低处理逻辑复杂度</a:t>
            </a:r>
          </a:p>
          <a:p>
            <a:pPr marL="342900" indent="-342900">
              <a:buAutoNum type="arabicPeriod"/>
            </a:pPr>
            <a:r>
              <a:rPr kumimoji="1" lang="zh-CN" altLang="en-US" sz="1800" dirty="0" smtClean="0"/>
              <a:t>集成的复杂度低，使用的复杂度低</a:t>
            </a:r>
          </a:p>
          <a:p>
            <a:pPr marL="342900" indent="-342900">
              <a:buAutoNum type="arabicPeriod"/>
            </a:pPr>
            <a:r>
              <a:rPr kumimoji="1" lang="en-US" altLang="zh-CN" sz="1800" dirty="0" smtClean="0"/>
              <a:t>API</a:t>
            </a:r>
            <a:r>
              <a:rPr kumimoji="1" lang="zh-CN" altLang="en-US" sz="1800" dirty="0" smtClean="0"/>
              <a:t>友好，版本维护快，使用稳定</a:t>
            </a:r>
            <a:endParaRPr kumimoji="1" lang="zh-CN" altLang="en-US" sz="1800" dirty="0"/>
          </a:p>
          <a:p>
            <a:pPr marL="342900" indent="-342900">
              <a:buAutoNum type="arabicPeriod"/>
            </a:pPr>
            <a:r>
              <a:rPr kumimoji="1" lang="zh-CN" altLang="en-US" sz="1800" dirty="0" smtClean="0"/>
              <a:t>社区活跃，使用范围广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30272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249042"/>
            <a:ext cx="8042276" cy="933995"/>
          </a:xfrm>
        </p:spPr>
        <p:txBody>
          <a:bodyPr/>
          <a:lstStyle/>
          <a:p>
            <a:r>
              <a:rPr kumimoji="1" lang="en-US" altLang="zh-CN" dirty="0" smtClean="0"/>
              <a:t>Mongo</a:t>
            </a:r>
            <a:r>
              <a:rPr kumimoji="1" lang="zh-CN" altLang="en-US" smtClean="0"/>
              <a:t>性能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1506704"/>
            <a:ext cx="8042276" cy="443689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err="1" smtClean="0"/>
              <a:t>MongoDB</a:t>
            </a:r>
            <a:r>
              <a:rPr kumimoji="1" lang="zh-CN" altLang="en-US" dirty="0"/>
              <a:t>的性能要优于</a:t>
            </a:r>
            <a:r>
              <a:rPr kumimoji="1" lang="en-US" altLang="zh-CN" dirty="0" err="1"/>
              <a:t>MySql</a:t>
            </a:r>
            <a:r>
              <a:rPr kumimoji="1" lang="zh-CN" altLang="en-US" dirty="0" smtClean="0"/>
              <a:t>，规避</a:t>
            </a:r>
            <a:r>
              <a:rPr kumimoji="1" lang="en-US" altLang="zh-CN" dirty="0" err="1"/>
              <a:t>MySql</a:t>
            </a:r>
            <a:r>
              <a:rPr kumimoji="1" lang="zh-CN" altLang="en-US" dirty="0"/>
              <a:t>级联更新多表的逻辑及性能</a:t>
            </a:r>
            <a:r>
              <a:rPr kumimoji="1" lang="zh-CN" altLang="en-US" dirty="0" smtClean="0"/>
              <a:t>问题。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 smtClean="0"/>
              <a:t>在压力测试中，</a:t>
            </a:r>
            <a:r>
              <a:rPr kumimoji="1" lang="en-US" altLang="zh-CN" dirty="0" err="1" smtClean="0"/>
              <a:t>MongoDB</a:t>
            </a:r>
            <a:r>
              <a:rPr kumimoji="1" lang="zh-CN" altLang="en-US" dirty="0" smtClean="0"/>
              <a:t>的读写性能也比较理想，</a:t>
            </a:r>
            <a:r>
              <a:rPr kumimoji="1" lang="en-US" altLang="zh-CN" dirty="0" smtClean="0"/>
              <a:t>3000</a:t>
            </a:r>
            <a:r>
              <a:rPr kumimoji="1" lang="zh-CN" altLang="en-US" dirty="0" smtClean="0"/>
              <a:t>并发</a:t>
            </a:r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次</a:t>
            </a:r>
            <a:r>
              <a:rPr kumimoji="1" lang="en-US" altLang="zh-CN" dirty="0" smtClean="0"/>
              <a:t>update</a:t>
            </a:r>
            <a:r>
              <a:rPr kumimoji="1" lang="zh-CN" altLang="en-US" dirty="0" smtClean="0"/>
              <a:t>操作，平均耗时</a:t>
            </a:r>
            <a:r>
              <a:rPr kumimoji="1" lang="en-US" altLang="zh-CN" dirty="0" smtClean="0"/>
              <a:t>0.5s</a:t>
            </a:r>
          </a:p>
          <a:p>
            <a:pPr marL="0" indent="0">
              <a:buNone/>
            </a:pPr>
            <a:r>
              <a:rPr kumimoji="1" lang="zh-CN" altLang="en-US" dirty="0" smtClean="0"/>
              <a:t>查询性能也远远优于</a:t>
            </a:r>
            <a:r>
              <a:rPr kumimoji="1" lang="en-US" altLang="zh-CN" dirty="0" smtClean="0"/>
              <a:t>MySQL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7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1245211"/>
            <a:ext cx="8004840" cy="469839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6000" dirty="0" smtClean="0"/>
              <a:t>				</a:t>
            </a:r>
          </a:p>
          <a:p>
            <a:pPr marL="0" indent="0">
              <a:buNone/>
            </a:pPr>
            <a:r>
              <a:rPr kumimoji="1" lang="en-US" altLang="zh-CN" sz="6000" dirty="0"/>
              <a:t>	</a:t>
            </a:r>
            <a:r>
              <a:rPr kumimoji="1" lang="en-US" altLang="zh-CN" sz="6000" dirty="0" smtClean="0"/>
              <a:t>		Q</a:t>
            </a:r>
            <a:r>
              <a:rPr kumimoji="1" lang="en-US" altLang="zh-CN" sz="6000" dirty="0"/>
              <a:t>&amp;A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6463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charset="0"/>
                <a:ea typeface="宋体" charset="0"/>
              </a:rPr>
              <a:t>MongoDB</a:t>
            </a:r>
            <a:r>
              <a:rPr lang="zh-CN" altLang="en-US" dirty="0">
                <a:latin typeface="Times New Roman" charset="0"/>
                <a:ea typeface="宋体" charset="0"/>
              </a:rPr>
              <a:t>数据库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 err="1">
                <a:latin typeface="Times New Roman" charset="0"/>
                <a:ea typeface="宋体" charset="0"/>
              </a:rPr>
              <a:t>MongoDB</a:t>
            </a:r>
            <a:r>
              <a:rPr lang="zh-CN" altLang="en-US" dirty="0">
                <a:latin typeface="Times New Roman" charset="0"/>
                <a:ea typeface="宋体" charset="0"/>
              </a:rPr>
              <a:t>是一个介于</a:t>
            </a:r>
            <a:r>
              <a:rPr lang="zh-CN" altLang="en-US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关系数据库</a:t>
            </a:r>
            <a:r>
              <a:rPr lang="zh-CN" altLang="en-US" dirty="0">
                <a:latin typeface="Times New Roman" charset="0"/>
                <a:ea typeface="宋体" charset="0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非关系数据库</a:t>
            </a:r>
            <a:r>
              <a:rPr lang="zh-CN" altLang="en-US" dirty="0">
                <a:latin typeface="Times New Roman" charset="0"/>
                <a:ea typeface="宋体" charset="0"/>
              </a:rPr>
              <a:t>之间的产品，是非关系数据库当中功能</a:t>
            </a:r>
            <a:r>
              <a:rPr lang="zh-CN" altLang="en-US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最丰富</a:t>
            </a:r>
            <a:r>
              <a:rPr lang="zh-CN" altLang="en-US" dirty="0">
                <a:latin typeface="Times New Roman" charset="0"/>
                <a:ea typeface="宋体" charset="0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最像关系数据库</a:t>
            </a:r>
            <a:r>
              <a:rPr lang="zh-CN" altLang="en-US" dirty="0">
                <a:latin typeface="Times New Roman" charset="0"/>
                <a:ea typeface="宋体" charset="0"/>
              </a:rPr>
              <a:t>的。他支持的数据结构非常松散，是类似</a:t>
            </a:r>
            <a:r>
              <a:rPr lang="en-US" altLang="zh-CN" dirty="0" err="1">
                <a:solidFill>
                  <a:srgbClr val="FF0000"/>
                </a:solidFill>
                <a:latin typeface="Times New Roman" charset="0"/>
                <a:ea typeface="宋体" charset="0"/>
              </a:rPr>
              <a:t>json</a:t>
            </a:r>
            <a:r>
              <a:rPr lang="zh-CN" altLang="en-US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的</a:t>
            </a:r>
            <a:r>
              <a:rPr lang="en-US" altLang="zh-CN" dirty="0" err="1">
                <a:solidFill>
                  <a:srgbClr val="FF0000"/>
                </a:solidFill>
                <a:latin typeface="Times New Roman" charset="0"/>
                <a:ea typeface="宋体" charset="0"/>
              </a:rPr>
              <a:t>bson</a:t>
            </a:r>
            <a:r>
              <a:rPr lang="zh-CN" altLang="en-US" dirty="0">
                <a:latin typeface="Times New Roman" charset="0"/>
                <a:ea typeface="宋体" charset="0"/>
              </a:rPr>
              <a:t>格式，因此可以存储比较复杂的数据类型。</a:t>
            </a:r>
            <a:r>
              <a:rPr lang="en-US" altLang="zh-CN" dirty="0">
                <a:latin typeface="Times New Roman" charset="0"/>
                <a:ea typeface="宋体" charset="0"/>
              </a:rPr>
              <a:t>Mongo</a:t>
            </a:r>
            <a:r>
              <a:rPr lang="zh-CN" altLang="en-US" dirty="0">
                <a:latin typeface="Times New Roman" charset="0"/>
                <a:ea typeface="宋体" charset="0"/>
              </a:rPr>
              <a:t>最大的特点是他</a:t>
            </a:r>
            <a:r>
              <a:rPr lang="zh-CN" altLang="en-US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支持的查询语言非常强大</a:t>
            </a:r>
            <a:r>
              <a:rPr lang="zh-CN" altLang="en-US" dirty="0">
                <a:latin typeface="Times New Roman" charset="0"/>
                <a:ea typeface="宋体" charset="0"/>
              </a:rPr>
              <a:t>，其语法有点类似于面向对象的查询语言，几乎可以实现类似关系数据库单表查询的绝大部分功能，而且还支持对数据</a:t>
            </a:r>
            <a:r>
              <a:rPr lang="zh-CN" altLang="en-US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建立索引</a:t>
            </a:r>
            <a:r>
              <a:rPr lang="zh-CN" altLang="en-US" dirty="0">
                <a:latin typeface="Times New Roman" charset="0"/>
                <a:ea typeface="宋体" charset="0"/>
              </a:rPr>
              <a:t>。它的特点是</a:t>
            </a:r>
            <a:r>
              <a:rPr lang="zh-CN" altLang="en-US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高性能、易部署、易使用，存储数据</a:t>
            </a:r>
            <a:r>
              <a:rPr lang="zh-CN" altLang="en-US" dirty="0">
                <a:latin typeface="Times New Roman" charset="0"/>
                <a:ea typeface="宋体" charset="0"/>
              </a:rPr>
              <a:t>非常方便。</a:t>
            </a:r>
          </a:p>
          <a:p>
            <a:pPr indent="457200"/>
            <a:endParaRPr lang="zh-CN" altLang="en-US" sz="2800" dirty="0">
              <a:latin typeface="Times New Roman" charset="0"/>
              <a:ea typeface="宋体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81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charset="0"/>
                <a:ea typeface="宋体" charset="0"/>
              </a:rPr>
              <a:t>MongoDB</a:t>
            </a:r>
            <a:r>
              <a:rPr lang="zh-CN" altLang="en-US" dirty="0">
                <a:latin typeface="Times New Roman" charset="0"/>
                <a:ea typeface="宋体" charset="0"/>
              </a:rPr>
              <a:t>数据库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indent="0"/>
            <a:r>
              <a:rPr lang="zh-CN" altLang="en-US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主要功能特性：</a:t>
            </a:r>
          </a:p>
          <a:p>
            <a:pPr indent="0"/>
            <a:r>
              <a:rPr lang="zh-CN" altLang="en-US" dirty="0">
                <a:latin typeface="Times New Roman" charset="0"/>
                <a:ea typeface="宋体" charset="0"/>
              </a:rPr>
              <a:t>　　◆ </a:t>
            </a:r>
            <a:r>
              <a:rPr lang="zh-CN" altLang="en-US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面向集合存储</a:t>
            </a:r>
            <a:r>
              <a:rPr lang="zh-CN" altLang="en-US" dirty="0">
                <a:latin typeface="Times New Roman" charset="0"/>
                <a:ea typeface="宋体" charset="0"/>
              </a:rPr>
              <a:t>，易存储对象类型的数据</a:t>
            </a:r>
          </a:p>
          <a:p>
            <a:pPr indent="0"/>
            <a:r>
              <a:rPr lang="zh-CN" altLang="en-US" dirty="0">
                <a:latin typeface="Times New Roman" charset="0"/>
                <a:ea typeface="宋体" charset="0"/>
              </a:rPr>
              <a:t>　　“面向集合”（</a:t>
            </a:r>
            <a:r>
              <a:rPr lang="en-US" altLang="zh-CN" dirty="0" err="1">
                <a:latin typeface="Times New Roman" charset="0"/>
                <a:ea typeface="宋体" charset="0"/>
              </a:rPr>
              <a:t>Collenction-Orented</a:t>
            </a:r>
            <a:r>
              <a:rPr lang="zh-CN" altLang="en-US" dirty="0">
                <a:latin typeface="Times New Roman" charset="0"/>
                <a:ea typeface="宋体" charset="0"/>
              </a:rPr>
              <a:t>），意思是数据被分组存储在数据集中，被称为一个集合（</a:t>
            </a:r>
            <a:r>
              <a:rPr lang="en-US" altLang="zh-CN" dirty="0" err="1">
                <a:latin typeface="Times New Roman" charset="0"/>
                <a:ea typeface="宋体" charset="0"/>
              </a:rPr>
              <a:t>Collenction</a:t>
            </a:r>
            <a:r>
              <a:rPr lang="en-US" altLang="zh-CN" dirty="0">
                <a:latin typeface="Times New Roman" charset="0"/>
                <a:ea typeface="宋体" charset="0"/>
              </a:rPr>
              <a:t>)</a:t>
            </a:r>
            <a:r>
              <a:rPr lang="zh-CN" altLang="en-US" dirty="0">
                <a:latin typeface="Times New Roman" charset="0"/>
                <a:ea typeface="宋体" charset="0"/>
              </a:rPr>
              <a:t>。每个 集合在数据库中都有一个唯一的标识名，并且可以包含无限数目的文档。集合的概念类似关系型数据库（</a:t>
            </a:r>
            <a:r>
              <a:rPr lang="en-US" altLang="zh-CN" dirty="0">
                <a:latin typeface="Times New Roman" charset="0"/>
                <a:ea typeface="宋体" charset="0"/>
              </a:rPr>
              <a:t>RDBMS</a:t>
            </a:r>
            <a:r>
              <a:rPr lang="zh-CN" altLang="en-US" dirty="0">
                <a:latin typeface="Times New Roman" charset="0"/>
                <a:ea typeface="宋体" charset="0"/>
              </a:rPr>
              <a:t>）里的表（</a:t>
            </a:r>
            <a:r>
              <a:rPr lang="en-US" altLang="zh-CN" dirty="0">
                <a:latin typeface="Times New Roman" charset="0"/>
                <a:ea typeface="宋体" charset="0"/>
              </a:rPr>
              <a:t>table</a:t>
            </a:r>
            <a:r>
              <a:rPr lang="zh-CN" altLang="en-US" dirty="0">
                <a:latin typeface="Times New Roman" charset="0"/>
                <a:ea typeface="宋体" charset="0"/>
              </a:rPr>
              <a:t>），不同的是它不需要定 义任何模式（</a:t>
            </a:r>
            <a:r>
              <a:rPr lang="en-US" altLang="zh-CN" dirty="0">
                <a:latin typeface="Times New Roman" charset="0"/>
                <a:ea typeface="宋体" charset="0"/>
              </a:rPr>
              <a:t>schema)</a:t>
            </a:r>
            <a:r>
              <a:rPr lang="zh-CN" altLang="en-US" dirty="0">
                <a:latin typeface="Times New Roman" charset="0"/>
                <a:ea typeface="宋体" charset="0"/>
              </a:rPr>
              <a:t>。</a:t>
            </a:r>
          </a:p>
          <a:p>
            <a:pPr indent="0"/>
            <a:r>
              <a:rPr lang="zh-CN" altLang="en-US" dirty="0">
                <a:latin typeface="Times New Roman" charset="0"/>
                <a:ea typeface="宋体" charset="0"/>
              </a:rPr>
              <a:t>　　◆ </a:t>
            </a:r>
            <a:r>
              <a:rPr lang="zh-CN" altLang="en-US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模式自由</a:t>
            </a:r>
          </a:p>
          <a:p>
            <a:pPr indent="0"/>
            <a:r>
              <a:rPr lang="zh-CN" altLang="en-US" dirty="0">
                <a:latin typeface="Times New Roman" charset="0"/>
                <a:ea typeface="宋体" charset="0"/>
              </a:rPr>
              <a:t>　　模式自由（</a:t>
            </a:r>
            <a:r>
              <a:rPr lang="en-US" altLang="zh-CN" dirty="0">
                <a:latin typeface="Times New Roman" charset="0"/>
                <a:ea typeface="宋体" charset="0"/>
              </a:rPr>
              <a:t>schema-free)</a:t>
            </a:r>
            <a:r>
              <a:rPr lang="zh-CN" altLang="en-US" dirty="0">
                <a:latin typeface="Times New Roman" charset="0"/>
                <a:ea typeface="宋体" charset="0"/>
              </a:rPr>
              <a:t>，意味着对于存储在</a:t>
            </a:r>
            <a:r>
              <a:rPr lang="en-US" altLang="zh-CN" dirty="0" err="1">
                <a:latin typeface="Times New Roman" charset="0"/>
                <a:ea typeface="宋体" charset="0"/>
              </a:rPr>
              <a:t>mongodb</a:t>
            </a:r>
            <a:r>
              <a:rPr lang="zh-CN" altLang="en-US" dirty="0">
                <a:latin typeface="Times New Roman" charset="0"/>
                <a:ea typeface="宋体" charset="0"/>
              </a:rPr>
              <a:t>数据库中的文件，我们不需要知道它的任何结构定义。如果需要的话，你完全可以把不同结构的文件存储在同一个数据库里。</a:t>
            </a:r>
          </a:p>
          <a:p>
            <a:pPr indent="0"/>
            <a:r>
              <a:rPr lang="zh-CN" altLang="en-US" dirty="0">
                <a:latin typeface="Times New Roman" charset="0"/>
                <a:ea typeface="宋体" charset="0"/>
              </a:rPr>
              <a:t>　　◆支持动态查询</a:t>
            </a:r>
          </a:p>
          <a:p>
            <a:pPr indent="0"/>
            <a:r>
              <a:rPr lang="zh-CN" altLang="en-US" dirty="0">
                <a:latin typeface="Times New Roman" charset="0"/>
                <a:ea typeface="宋体" charset="0"/>
              </a:rPr>
              <a:t>　　◆</a:t>
            </a:r>
            <a:r>
              <a:rPr lang="zh-CN" altLang="en-US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支持完全索引</a:t>
            </a:r>
            <a:r>
              <a:rPr lang="zh-CN" altLang="en-US" dirty="0">
                <a:latin typeface="Times New Roman" charset="0"/>
                <a:ea typeface="宋体" charset="0"/>
              </a:rPr>
              <a:t>，包含内部对</a:t>
            </a:r>
            <a:r>
              <a:rPr lang="zh-CN" altLang="en-US" dirty="0" smtClean="0">
                <a:latin typeface="Times New Roman" charset="0"/>
                <a:ea typeface="宋体" charset="0"/>
              </a:rPr>
              <a:t>象</a:t>
            </a:r>
            <a:endParaRPr lang="zh-CN" altLang="en-US" dirty="0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96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err="1">
                <a:latin typeface="Times New Roman" charset="0"/>
                <a:ea typeface="宋体" charset="0"/>
              </a:rPr>
              <a:t>MongoDB</a:t>
            </a:r>
            <a:r>
              <a:rPr lang="zh-CN" altLang="en-US" sz="4800" dirty="0">
                <a:latin typeface="Times New Roman" charset="0"/>
                <a:ea typeface="宋体" charset="0"/>
              </a:rPr>
              <a:t>数据库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0"/>
            <a:r>
              <a:rPr lang="zh-CN" altLang="en-US" dirty="0">
                <a:latin typeface="Times New Roman" charset="0"/>
                <a:ea typeface="宋体" charset="0"/>
              </a:rPr>
              <a:t>◆支持查询</a:t>
            </a:r>
          </a:p>
          <a:p>
            <a:pPr indent="0"/>
            <a:r>
              <a:rPr lang="zh-CN" altLang="en-US" dirty="0">
                <a:latin typeface="Times New Roman" charset="0"/>
                <a:ea typeface="宋体" charset="0"/>
              </a:rPr>
              <a:t>◆支持复制和故障恢复</a:t>
            </a:r>
          </a:p>
          <a:p>
            <a:pPr indent="0"/>
            <a:r>
              <a:rPr lang="zh-CN" altLang="en-US" dirty="0">
                <a:latin typeface="Times New Roman" charset="0"/>
                <a:ea typeface="宋体" charset="0"/>
              </a:rPr>
              <a:t>◆使用高效的二进制数据存储，包括大型对象（如视频等）</a:t>
            </a:r>
          </a:p>
          <a:p>
            <a:pPr indent="0"/>
            <a:r>
              <a:rPr lang="zh-CN" altLang="en-US" dirty="0">
                <a:latin typeface="Times New Roman" charset="0"/>
                <a:ea typeface="宋体" charset="0"/>
              </a:rPr>
              <a:t>◆自动处理碎片，以支持云计算层次的扩展性</a:t>
            </a:r>
          </a:p>
          <a:p>
            <a:pPr indent="0"/>
            <a:r>
              <a:rPr lang="zh-CN" altLang="en-US" dirty="0">
                <a:latin typeface="Times New Roman" charset="0"/>
                <a:ea typeface="宋体" charset="0"/>
              </a:rPr>
              <a:t>◆</a:t>
            </a:r>
            <a:r>
              <a:rPr lang="zh-CN" altLang="en-US" dirty="0" smtClean="0">
                <a:latin typeface="Times New Roman" charset="0"/>
                <a:ea typeface="宋体" charset="0"/>
              </a:rPr>
              <a:t>支持</a:t>
            </a:r>
            <a:r>
              <a:rPr lang="en-US" altLang="zh-CN" dirty="0" smtClean="0">
                <a:latin typeface="Times New Roman" charset="0"/>
                <a:ea typeface="宋体" charset="0"/>
              </a:rPr>
              <a:t>JAVA</a:t>
            </a:r>
            <a:r>
              <a:rPr lang="zh-CN" altLang="en-US" dirty="0">
                <a:latin typeface="Times New Roman" charset="0"/>
                <a:ea typeface="宋体" charset="0"/>
              </a:rPr>
              <a:t>，</a:t>
            </a:r>
            <a:r>
              <a:rPr lang="en-US" altLang="zh-CN" dirty="0">
                <a:latin typeface="Times New Roman" charset="0"/>
                <a:ea typeface="宋体" charset="0"/>
              </a:rPr>
              <a:t>C</a:t>
            </a:r>
            <a:r>
              <a:rPr lang="en-US" altLang="zh-CN" dirty="0" smtClean="0">
                <a:latin typeface="Times New Roman" charset="0"/>
                <a:ea typeface="宋体" charset="0"/>
              </a:rPr>
              <a:t>++</a:t>
            </a:r>
            <a:r>
              <a:rPr lang="zh-CN" altLang="en-US" dirty="0">
                <a:latin typeface="Times New Roman" charset="0"/>
              </a:rPr>
              <a:t> </a:t>
            </a:r>
            <a:r>
              <a:rPr lang="zh-CN" altLang="en-US" dirty="0" smtClean="0">
                <a:latin typeface="Times New Roman" charset="0"/>
              </a:rPr>
              <a:t>，</a:t>
            </a:r>
            <a:r>
              <a:rPr lang="en-US" altLang="zh-CN" dirty="0" smtClean="0">
                <a:latin typeface="Times New Roman" charset="0"/>
              </a:rPr>
              <a:t>PHP</a:t>
            </a:r>
            <a:r>
              <a:rPr lang="zh-CN" altLang="en-US" dirty="0">
                <a:latin typeface="Times New Roman" charset="0"/>
              </a:rPr>
              <a:t> </a:t>
            </a:r>
            <a:r>
              <a:rPr lang="zh-CN" altLang="en-US" dirty="0" smtClean="0">
                <a:latin typeface="Times New Roman" charset="0"/>
              </a:rPr>
              <a:t>，</a:t>
            </a:r>
            <a:r>
              <a:rPr lang="en-US" altLang="zh-CN" dirty="0">
                <a:latin typeface="Times New Roman" charset="0"/>
              </a:rPr>
              <a:t> PYTHON</a:t>
            </a:r>
            <a:r>
              <a:rPr lang="zh-CN" altLang="en-US" dirty="0">
                <a:latin typeface="Times New Roman" charset="0"/>
              </a:rPr>
              <a:t>， </a:t>
            </a:r>
            <a:r>
              <a:rPr lang="en-US" altLang="zh-CN" dirty="0" err="1" smtClean="0">
                <a:latin typeface="Times New Roman" charset="0"/>
              </a:rPr>
              <a:t>NodeJS</a:t>
            </a:r>
            <a:r>
              <a:rPr lang="zh-CN" altLang="en-US" dirty="0" smtClean="0">
                <a:latin typeface="Times New Roman" charset="0"/>
              </a:rPr>
              <a:t>等</a:t>
            </a:r>
            <a:r>
              <a:rPr lang="zh-CN" altLang="en-US" dirty="0">
                <a:latin typeface="Times New Roman" charset="0"/>
                <a:ea typeface="宋体" charset="0"/>
              </a:rPr>
              <a:t>多种语言</a:t>
            </a:r>
          </a:p>
          <a:p>
            <a:pPr indent="0"/>
            <a:r>
              <a:rPr lang="zh-CN" altLang="en-US" dirty="0">
                <a:latin typeface="Times New Roman" charset="0"/>
                <a:ea typeface="宋体" charset="0"/>
              </a:rPr>
              <a:t>◆</a:t>
            </a:r>
            <a:r>
              <a:rPr lang="zh-CN" altLang="en-US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文件存储格式为</a:t>
            </a:r>
            <a:r>
              <a:rPr lang="en-US" altLang="zh-CN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BSON</a:t>
            </a:r>
            <a:r>
              <a:rPr lang="zh-CN" altLang="en-US" dirty="0">
                <a:latin typeface="Times New Roman" charset="0"/>
                <a:ea typeface="宋体" charset="0"/>
              </a:rPr>
              <a:t>（一种</a:t>
            </a:r>
            <a:r>
              <a:rPr lang="en-US" altLang="zh-CN" dirty="0">
                <a:latin typeface="Times New Roman" charset="0"/>
                <a:ea typeface="宋体" charset="0"/>
              </a:rPr>
              <a:t>JSON</a:t>
            </a:r>
            <a:r>
              <a:rPr lang="zh-CN" altLang="en-US" dirty="0">
                <a:latin typeface="Times New Roman" charset="0"/>
                <a:ea typeface="宋体" charset="0"/>
              </a:rPr>
              <a:t>的扩展）</a:t>
            </a:r>
          </a:p>
          <a:p>
            <a:pPr indent="0"/>
            <a:r>
              <a:rPr lang="en-US" altLang="zh-CN" dirty="0">
                <a:latin typeface="Times New Roman" charset="0"/>
                <a:ea typeface="宋体" charset="0"/>
              </a:rPr>
              <a:t>BSON</a:t>
            </a:r>
            <a:r>
              <a:rPr lang="zh-CN" altLang="en-US" dirty="0">
                <a:latin typeface="Times New Roman" charset="0"/>
                <a:ea typeface="宋体" charset="0"/>
              </a:rPr>
              <a:t>（</a:t>
            </a:r>
            <a:r>
              <a:rPr lang="en-US" altLang="zh-CN" dirty="0">
                <a:latin typeface="Times New Roman" charset="0"/>
                <a:ea typeface="宋体" charset="0"/>
              </a:rPr>
              <a:t>Binary Serialized Document Format</a:t>
            </a:r>
            <a:r>
              <a:rPr lang="zh-CN" altLang="en-US" dirty="0">
                <a:latin typeface="Times New Roman" charset="0"/>
                <a:ea typeface="宋体" charset="0"/>
              </a:rPr>
              <a:t>）存储形式是指：存储在集合中的文档，被存储为键</a:t>
            </a:r>
            <a:r>
              <a:rPr lang="en-US" altLang="zh-CN" dirty="0">
                <a:latin typeface="Times New Roman" charset="0"/>
                <a:ea typeface="宋体" charset="0"/>
              </a:rPr>
              <a:t>-</a:t>
            </a:r>
            <a:r>
              <a:rPr lang="zh-CN" altLang="en-US" dirty="0">
                <a:latin typeface="Times New Roman" charset="0"/>
                <a:ea typeface="宋体" charset="0"/>
              </a:rPr>
              <a:t>值对的形式。键用于唯一标识一个文档，为字符串类型，而值则可以是各中复杂的文件类型。</a:t>
            </a:r>
          </a:p>
          <a:p>
            <a:pPr indent="0"/>
            <a:endParaRPr lang="zh-CN" altLang="en-US" sz="2000" dirty="0">
              <a:latin typeface="Times New Roman" charset="0"/>
              <a:ea typeface="宋体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618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  <a:latin typeface="Times New Roman" charset="0"/>
                <a:ea typeface="宋体" charset="0"/>
              </a:rPr>
              <a:t>MongoDB</a:t>
            </a:r>
            <a:r>
              <a:rPr lang="zh-CN" altLang="en-US" dirty="0">
                <a:solidFill>
                  <a:schemeClr val="tx1"/>
                </a:solidFill>
                <a:latin typeface="Times New Roman" charset="0"/>
                <a:ea typeface="宋体" charset="0"/>
              </a:rPr>
              <a:t>数据库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lnSpc>
                <a:spcPct val="150000"/>
              </a:lnSpc>
            </a:pPr>
            <a:r>
              <a:rPr lang="zh-CN" altLang="en-US" sz="1600" b="1" dirty="0">
                <a:latin typeface="Times New Roman" charset="0"/>
                <a:ea typeface="宋体" charset="0"/>
              </a:rPr>
              <a:t>面向集合</a:t>
            </a:r>
            <a:r>
              <a:rPr lang="en-US" altLang="zh-CN" sz="1600" b="1" dirty="0">
                <a:latin typeface="Times New Roman" charset="0"/>
                <a:ea typeface="宋体" charset="0"/>
              </a:rPr>
              <a:t>(</a:t>
            </a:r>
            <a:r>
              <a:rPr lang="en-US" altLang="zh-CN" sz="1600" b="1" dirty="0" err="1">
                <a:latin typeface="Times New Roman" charset="0"/>
                <a:ea typeface="宋体" charset="0"/>
              </a:rPr>
              <a:t>Collenction-Orented</a:t>
            </a:r>
            <a:r>
              <a:rPr lang="en-US" altLang="zh-CN" sz="1600" b="1" dirty="0">
                <a:latin typeface="Times New Roman" charset="0"/>
                <a:ea typeface="宋体" charset="0"/>
              </a:rPr>
              <a:t>)</a:t>
            </a:r>
          </a:p>
          <a:p>
            <a:pPr indent="0">
              <a:lnSpc>
                <a:spcPct val="150000"/>
              </a:lnSpc>
              <a:buClr>
                <a:srgbClr val="3399FF"/>
              </a:buClr>
              <a:buFont typeface="Wingdings" charset="0"/>
              <a:buChar char="v"/>
            </a:pPr>
            <a:r>
              <a:rPr lang="zh-CN" altLang="en-US" sz="1600" dirty="0">
                <a:latin typeface="Times New Roman" charset="0"/>
                <a:ea typeface="宋体" charset="0"/>
              </a:rPr>
              <a:t>意思是数据被分组存储在数据集中被称为一个</a:t>
            </a:r>
            <a:r>
              <a:rPr lang="zh-CN" altLang="en-US" sz="1600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集合</a:t>
            </a:r>
            <a:r>
              <a:rPr lang="zh-CN" altLang="en-US" sz="1600" dirty="0">
                <a:latin typeface="Times New Roman" charset="0"/>
                <a:ea typeface="宋体" charset="0"/>
              </a:rPr>
              <a:t>（</a:t>
            </a:r>
            <a:r>
              <a:rPr lang="en-US" altLang="zh-CN" sz="1600" dirty="0" err="1">
                <a:solidFill>
                  <a:schemeClr val="tx1"/>
                </a:solidFill>
                <a:latin typeface="Times New Roman" charset="0"/>
                <a:ea typeface="宋体" charset="0"/>
              </a:rPr>
              <a:t>Collenction</a:t>
            </a:r>
            <a:r>
              <a:rPr lang="en-US" altLang="zh-CN" sz="1600" dirty="0">
                <a:latin typeface="Times New Roman" charset="0"/>
                <a:ea typeface="宋体" charset="0"/>
              </a:rPr>
              <a:t>)</a:t>
            </a:r>
            <a:r>
              <a:rPr lang="zh-CN" altLang="en-US" sz="1600" dirty="0">
                <a:latin typeface="Times New Roman" charset="0"/>
                <a:ea typeface="宋体" charset="0"/>
              </a:rPr>
              <a:t>。每个集合在数据库中都有一个</a:t>
            </a:r>
            <a:r>
              <a:rPr lang="zh-CN" altLang="en-US" sz="1600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唯一</a:t>
            </a:r>
            <a:r>
              <a:rPr lang="zh-CN" altLang="en-US" sz="1600" dirty="0">
                <a:latin typeface="Times New Roman" charset="0"/>
                <a:ea typeface="宋体" charset="0"/>
              </a:rPr>
              <a:t>的标识名，并且可以包含</a:t>
            </a:r>
            <a:r>
              <a:rPr lang="zh-CN" altLang="en-US" sz="1600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无限</a:t>
            </a:r>
            <a:r>
              <a:rPr lang="zh-CN" altLang="en-US" sz="1600" dirty="0">
                <a:latin typeface="Times New Roman" charset="0"/>
                <a:ea typeface="宋体" charset="0"/>
              </a:rPr>
              <a:t>数目的文档。集合的概念类似关系型数据库里的</a:t>
            </a:r>
            <a:r>
              <a:rPr lang="zh-CN" altLang="en-US" sz="1600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表</a:t>
            </a:r>
            <a:r>
              <a:rPr lang="en-US" altLang="zh-CN" sz="1600" dirty="0">
                <a:latin typeface="Times New Roman" charset="0"/>
                <a:ea typeface="宋体" charset="0"/>
              </a:rPr>
              <a:t>,</a:t>
            </a:r>
            <a:r>
              <a:rPr lang="zh-CN" altLang="en-US" sz="1600" dirty="0">
                <a:latin typeface="Times New Roman" charset="0"/>
                <a:ea typeface="宋体" charset="0"/>
              </a:rPr>
              <a:t>不同的是它</a:t>
            </a:r>
            <a:r>
              <a:rPr lang="zh-CN" altLang="en-US" sz="1600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不需要</a:t>
            </a:r>
            <a:r>
              <a:rPr lang="zh-CN" altLang="en-US" sz="1600" dirty="0">
                <a:latin typeface="Times New Roman" charset="0"/>
                <a:ea typeface="宋体" charset="0"/>
              </a:rPr>
              <a:t>定义任何模式。</a:t>
            </a:r>
          </a:p>
          <a:p>
            <a:pPr indent="0">
              <a:lnSpc>
                <a:spcPct val="150000"/>
              </a:lnSpc>
              <a:buClr>
                <a:srgbClr val="3399FF"/>
              </a:buClr>
            </a:pPr>
            <a:r>
              <a:rPr lang="zh-CN" altLang="en-US" sz="1600" b="1" dirty="0">
                <a:latin typeface="Times New Roman" charset="0"/>
                <a:ea typeface="宋体" charset="0"/>
              </a:rPr>
              <a:t>模式自由</a:t>
            </a:r>
            <a:r>
              <a:rPr lang="en-US" altLang="zh-CN" sz="1600" b="1" dirty="0">
                <a:latin typeface="Times New Roman" charset="0"/>
                <a:ea typeface="宋体" charset="0"/>
              </a:rPr>
              <a:t>(schema-free)</a:t>
            </a:r>
            <a:r>
              <a:rPr lang="en-US" altLang="zh-CN" sz="1600" dirty="0">
                <a:latin typeface="Times New Roman" charset="0"/>
                <a:ea typeface="宋体" charset="0"/>
              </a:rPr>
              <a:t> </a:t>
            </a:r>
          </a:p>
          <a:p>
            <a:pPr indent="0">
              <a:lnSpc>
                <a:spcPct val="150000"/>
              </a:lnSpc>
              <a:buClr>
                <a:srgbClr val="3399FF"/>
              </a:buClr>
              <a:buFont typeface="Wingdings" charset="0"/>
              <a:buChar char="v"/>
            </a:pPr>
            <a:r>
              <a:rPr lang="zh-CN" altLang="en-US" sz="1600" dirty="0">
                <a:latin typeface="Times New Roman" charset="0"/>
                <a:ea typeface="宋体" charset="0"/>
              </a:rPr>
              <a:t>意思是集合里面没有</a:t>
            </a:r>
            <a:r>
              <a:rPr lang="zh-CN" altLang="en-US" sz="1600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列</a:t>
            </a:r>
            <a:r>
              <a:rPr lang="zh-CN" altLang="en-US" sz="1600" dirty="0">
                <a:latin typeface="Times New Roman" charset="0"/>
                <a:ea typeface="宋体" charset="0"/>
              </a:rPr>
              <a:t>和</a:t>
            </a:r>
            <a:r>
              <a:rPr lang="zh-CN" altLang="en-US" sz="1600" dirty="0">
                <a:solidFill>
                  <a:srgbClr val="FF6600"/>
                </a:solidFill>
                <a:latin typeface="Times New Roman" charset="0"/>
                <a:ea typeface="宋体" charset="0"/>
              </a:rPr>
              <a:t>行</a:t>
            </a:r>
            <a:r>
              <a:rPr lang="zh-CN" altLang="en-US" sz="1600" dirty="0">
                <a:latin typeface="Times New Roman" charset="0"/>
                <a:ea typeface="宋体" charset="0"/>
              </a:rPr>
              <a:t>的概念，下面两个记录可以存在于同一个集合里面：   </a:t>
            </a:r>
          </a:p>
          <a:p>
            <a:pPr indent="0">
              <a:lnSpc>
                <a:spcPct val="150000"/>
              </a:lnSpc>
            </a:pPr>
            <a:r>
              <a:rPr lang="en-US" altLang="zh-CN" sz="1600" dirty="0">
                <a:latin typeface="Times New Roman" charset="0"/>
                <a:ea typeface="宋体" charset="0"/>
              </a:rPr>
              <a:t>	</a:t>
            </a:r>
            <a:r>
              <a:rPr lang="en-US" altLang="zh-CN" sz="1600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{</a:t>
            </a:r>
            <a:r>
              <a:rPr lang="en-US" altLang="zh-CN" sz="1600" dirty="0">
                <a:solidFill>
                  <a:srgbClr val="FF3300"/>
                </a:solidFill>
                <a:latin typeface="Arial" charset="0"/>
                <a:ea typeface="宋体" charset="0"/>
              </a:rPr>
              <a:t>“</a:t>
            </a:r>
            <a:r>
              <a:rPr lang="en-US" altLang="zh-CN" sz="1600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name" : </a:t>
            </a:r>
            <a:r>
              <a:rPr lang="en-US" altLang="zh-CN" sz="1600" dirty="0">
                <a:solidFill>
                  <a:srgbClr val="FF3300"/>
                </a:solidFill>
                <a:latin typeface="Arial" charset="0"/>
                <a:ea typeface="宋体" charset="0"/>
              </a:rPr>
              <a:t>“</a:t>
            </a:r>
            <a:r>
              <a:rPr lang="en-US" altLang="zh-CN" sz="1600" dirty="0" smtClean="0">
                <a:solidFill>
                  <a:srgbClr val="FF3300"/>
                </a:solidFill>
                <a:latin typeface="Times New Roman" charset="0"/>
                <a:ea typeface="宋体" charset="0"/>
              </a:rPr>
              <a:t>mongo</a:t>
            </a:r>
            <a:r>
              <a:rPr lang="en-US" altLang="zh-CN" sz="1600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"}</a:t>
            </a:r>
            <a:r>
              <a:rPr lang="en-US" altLang="zh-CN" sz="1600" dirty="0">
                <a:latin typeface="Times New Roman" charset="0"/>
                <a:ea typeface="宋体" charset="0"/>
              </a:rPr>
              <a:t> </a:t>
            </a:r>
          </a:p>
          <a:p>
            <a:pPr indent="0">
              <a:lnSpc>
                <a:spcPct val="150000"/>
              </a:lnSpc>
            </a:pPr>
            <a:r>
              <a:rPr lang="en-US" altLang="zh-CN" sz="1600" dirty="0" smtClean="0">
                <a:latin typeface="Times New Roman" charset="0"/>
                <a:ea typeface="宋体" charset="0"/>
              </a:rPr>
              <a:t>	</a:t>
            </a:r>
            <a:r>
              <a:rPr lang="en-US" altLang="zh-CN" sz="1600" dirty="0" smtClean="0">
                <a:solidFill>
                  <a:srgbClr val="FF3300"/>
                </a:solidFill>
                <a:latin typeface="Times New Roman" charset="0"/>
                <a:ea typeface="宋体" charset="0"/>
              </a:rPr>
              <a:t>{"age" : 25}</a:t>
            </a:r>
            <a:endParaRPr lang="en-US" altLang="zh-CN" sz="1600" dirty="0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err="1">
                <a:latin typeface="Times New Roman" charset="0"/>
                <a:ea typeface="宋体" charset="0"/>
              </a:rPr>
              <a:t>MongoDB</a:t>
            </a:r>
            <a:r>
              <a:rPr lang="zh-CN" altLang="en-US" sz="4800" dirty="0">
                <a:latin typeface="Times New Roman" charset="0"/>
                <a:ea typeface="宋体" charset="0"/>
              </a:rPr>
              <a:t>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indent="0">
              <a:lnSpc>
                <a:spcPct val="150000"/>
              </a:lnSpc>
            </a:pPr>
            <a:r>
              <a:rPr lang="zh-CN" altLang="en-US" b="1" dirty="0">
                <a:latin typeface="Times New Roman" charset="0"/>
                <a:ea typeface="宋体" charset="0"/>
              </a:rPr>
              <a:t>文档型</a:t>
            </a:r>
            <a:r>
              <a:rPr lang="en-US" altLang="zh-CN" b="1" dirty="0">
                <a:latin typeface="Times New Roman" charset="0"/>
                <a:ea typeface="宋体" charset="0"/>
              </a:rPr>
              <a:t>(documents)</a:t>
            </a:r>
          </a:p>
          <a:p>
            <a:pPr indent="0">
              <a:lnSpc>
                <a:spcPct val="150000"/>
              </a:lnSpc>
              <a:buClr>
                <a:srgbClr val="3399FF"/>
              </a:buClr>
              <a:buFont typeface="Wingdings" charset="0"/>
              <a:buChar char="v"/>
            </a:pPr>
            <a:r>
              <a:rPr lang="zh-CN" altLang="en-US" dirty="0">
                <a:latin typeface="Times New Roman" charset="0"/>
                <a:ea typeface="宋体" charset="0"/>
              </a:rPr>
              <a:t>意思是我们存储的数据是</a:t>
            </a:r>
            <a:r>
              <a:rPr lang="zh-CN" altLang="en-US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键</a:t>
            </a:r>
            <a:r>
              <a:rPr lang="en-US" altLang="zh-CN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-</a:t>
            </a:r>
            <a:r>
              <a:rPr lang="zh-CN" altLang="en-US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值对</a:t>
            </a:r>
            <a:r>
              <a:rPr lang="zh-CN" altLang="en-US" dirty="0">
                <a:latin typeface="Times New Roman" charset="0"/>
                <a:ea typeface="宋体" charset="0"/>
              </a:rPr>
              <a:t>的集合</a:t>
            </a:r>
            <a:r>
              <a:rPr lang="en-US" altLang="zh-CN" dirty="0">
                <a:latin typeface="Times New Roman" charset="0"/>
                <a:ea typeface="宋体" charset="0"/>
              </a:rPr>
              <a:t>,</a:t>
            </a:r>
            <a:r>
              <a:rPr lang="zh-CN" altLang="en-US" dirty="0">
                <a:latin typeface="Times New Roman" charset="0"/>
                <a:ea typeface="宋体" charset="0"/>
              </a:rPr>
              <a:t>键是</a:t>
            </a:r>
            <a:r>
              <a:rPr lang="zh-CN" altLang="en-US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字符串</a:t>
            </a:r>
            <a:r>
              <a:rPr lang="en-US" altLang="zh-CN" dirty="0">
                <a:latin typeface="Times New Roman" charset="0"/>
                <a:ea typeface="宋体" charset="0"/>
              </a:rPr>
              <a:t>,</a:t>
            </a:r>
            <a:r>
              <a:rPr lang="zh-CN" altLang="en-US" dirty="0">
                <a:latin typeface="Times New Roman" charset="0"/>
                <a:ea typeface="宋体" charset="0"/>
              </a:rPr>
              <a:t>值可以是数据</a:t>
            </a:r>
          </a:p>
          <a:p>
            <a:pPr indent="0">
              <a:lnSpc>
                <a:spcPct val="150000"/>
              </a:lnSpc>
              <a:buClr>
                <a:srgbClr val="3399FF"/>
              </a:buClr>
            </a:pPr>
            <a:r>
              <a:rPr lang="zh-CN" altLang="en-US" dirty="0">
                <a:latin typeface="Times New Roman" charset="0"/>
                <a:ea typeface="宋体" charset="0"/>
              </a:rPr>
              <a:t> </a:t>
            </a:r>
            <a:r>
              <a:rPr lang="zh-CN" altLang="en-US" dirty="0" smtClean="0">
                <a:latin typeface="Times New Roman" charset="0"/>
                <a:ea typeface="宋体" charset="0"/>
              </a:rPr>
              <a:t>类型</a:t>
            </a:r>
            <a:r>
              <a:rPr lang="zh-CN" altLang="en-US" dirty="0">
                <a:latin typeface="Times New Roman" charset="0"/>
                <a:ea typeface="宋体" charset="0"/>
              </a:rPr>
              <a:t>集合里的</a:t>
            </a:r>
            <a:r>
              <a:rPr lang="zh-CN" altLang="en-US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任意类型</a:t>
            </a:r>
            <a:r>
              <a:rPr lang="en-US" altLang="zh-CN" dirty="0">
                <a:latin typeface="Times New Roman" charset="0"/>
                <a:ea typeface="宋体" charset="0"/>
              </a:rPr>
              <a:t>,</a:t>
            </a:r>
            <a:r>
              <a:rPr lang="zh-CN" altLang="en-US" dirty="0">
                <a:latin typeface="Times New Roman" charset="0"/>
                <a:ea typeface="宋体" charset="0"/>
              </a:rPr>
              <a:t>包括</a:t>
            </a:r>
            <a:r>
              <a:rPr lang="zh-CN" altLang="en-US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数组和文档</a:t>
            </a:r>
            <a:r>
              <a:rPr lang="en-US" altLang="zh-CN" dirty="0">
                <a:latin typeface="Times New Roman" charset="0"/>
                <a:ea typeface="宋体" charset="0"/>
              </a:rPr>
              <a:t>,</a:t>
            </a:r>
            <a:r>
              <a:rPr lang="zh-CN" altLang="en-US" dirty="0">
                <a:latin typeface="Times New Roman" charset="0"/>
                <a:ea typeface="宋体" charset="0"/>
              </a:rPr>
              <a:t>每一个文档相当于关系数据库中的一条</a:t>
            </a:r>
            <a:r>
              <a:rPr lang="zh-CN" altLang="en-US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记录</a:t>
            </a:r>
            <a:r>
              <a:rPr lang="zh-CN" altLang="en-US" dirty="0">
                <a:latin typeface="Times New Roman" charset="0"/>
                <a:ea typeface="宋体" charset="0"/>
              </a:rPr>
              <a:t>。 </a:t>
            </a:r>
          </a:p>
          <a:p>
            <a:pPr indent="0">
              <a:lnSpc>
                <a:spcPct val="150000"/>
              </a:lnSpc>
            </a:pPr>
            <a:r>
              <a:rPr lang="zh-CN" altLang="en-US" b="1" dirty="0">
                <a:solidFill>
                  <a:srgbClr val="92D050"/>
                </a:solidFill>
                <a:latin typeface="Arial Unicode MS" charset="0"/>
                <a:ea typeface="宋体" charset="0"/>
                <a:cs typeface="Arial Unicode MS" charset="0"/>
              </a:rPr>
              <a:t>文档</a:t>
            </a:r>
            <a:r>
              <a:rPr lang="zh-CN" altLang="en-US" b="1" dirty="0">
                <a:solidFill>
                  <a:srgbClr val="7F7F7F"/>
                </a:solidFill>
                <a:latin typeface="Arial Unicode MS" charset="0"/>
                <a:ea typeface="宋体" charset="0"/>
                <a:cs typeface="Arial Unicode MS" charset="0"/>
              </a:rPr>
              <a:t>是什么？</a:t>
            </a:r>
            <a:endParaRPr lang="en-US" altLang="zh-CN" b="1" dirty="0">
              <a:solidFill>
                <a:srgbClr val="7F7F7F"/>
              </a:solidFill>
              <a:latin typeface="Arial Unicode MS" charset="0"/>
              <a:ea typeface="宋体" charset="0"/>
              <a:cs typeface="Arial Unicode MS" charset="0"/>
            </a:endParaRPr>
          </a:p>
          <a:p>
            <a:pPr indent="0">
              <a:lnSpc>
                <a:spcPct val="150000"/>
              </a:lnSpc>
            </a:pPr>
            <a:r>
              <a:rPr lang="zh-CN" altLang="en-US" b="1" dirty="0">
                <a:solidFill>
                  <a:srgbClr val="7F7F7F"/>
                </a:solidFill>
                <a:latin typeface="Arial Unicode MS" charset="0"/>
                <a:ea typeface="宋体" charset="0"/>
                <a:cs typeface="Arial Unicode MS" charset="0"/>
              </a:rPr>
              <a:t>这个</a:t>
            </a:r>
            <a:r>
              <a:rPr lang="en-US" altLang="zh-CN" b="1" dirty="0">
                <a:solidFill>
                  <a:srgbClr val="7F7F7F"/>
                </a:solidFill>
                <a:latin typeface="Arial Unicode MS" charset="0"/>
                <a:ea typeface="宋体" charset="0"/>
                <a:cs typeface="Arial Unicode MS" charset="0"/>
              </a:rPr>
              <a:t>Document</a:t>
            </a:r>
            <a:r>
              <a:rPr lang="zh-CN" altLang="en-US" b="1" dirty="0">
                <a:solidFill>
                  <a:srgbClr val="7F7F7F"/>
                </a:solidFill>
                <a:latin typeface="Arial Unicode MS" charset="0"/>
                <a:ea typeface="宋体" charset="0"/>
                <a:cs typeface="Arial Unicode MS" charset="0"/>
              </a:rPr>
              <a:t>，</a:t>
            </a:r>
            <a:r>
              <a:rPr lang="zh-CN" altLang="en-US" b="1" dirty="0">
                <a:solidFill>
                  <a:srgbClr val="92D050"/>
                </a:solidFill>
                <a:latin typeface="Arial Unicode MS" charset="0"/>
                <a:ea typeface="宋体" charset="0"/>
                <a:cs typeface="Arial Unicode MS" charset="0"/>
              </a:rPr>
              <a:t>不是文件</a:t>
            </a:r>
            <a:r>
              <a:rPr lang="zh-CN" altLang="en-US" b="1" dirty="0">
                <a:solidFill>
                  <a:srgbClr val="7F7F7F"/>
                </a:solidFill>
                <a:latin typeface="Arial Unicode MS" charset="0"/>
                <a:ea typeface="宋体" charset="0"/>
                <a:cs typeface="Arial Unicode MS" charset="0"/>
              </a:rPr>
              <a:t>！！</a:t>
            </a:r>
            <a:endParaRPr lang="en-US" altLang="zh-CN" b="1" dirty="0">
              <a:solidFill>
                <a:srgbClr val="7F7F7F"/>
              </a:solidFill>
              <a:latin typeface="Arial Unicode MS" charset="0"/>
              <a:ea typeface="宋体" charset="0"/>
              <a:cs typeface="Arial Unicode MS" charset="0"/>
            </a:endParaRPr>
          </a:p>
          <a:p>
            <a:pPr indent="0">
              <a:lnSpc>
                <a:spcPct val="150000"/>
              </a:lnSpc>
            </a:pPr>
            <a:r>
              <a:rPr lang="en-US" altLang="zh-CN" b="1" dirty="0">
                <a:solidFill>
                  <a:srgbClr val="7F7F7F"/>
                </a:solidFill>
                <a:latin typeface="Arial Unicode MS" charset="0"/>
                <a:ea typeface="宋体" charset="0"/>
                <a:cs typeface="Arial Unicode MS" charset="0"/>
              </a:rPr>
              <a:t>{“name”:”</a:t>
            </a:r>
            <a:r>
              <a:rPr lang="zh-CN" altLang="en-US" b="1" dirty="0">
                <a:solidFill>
                  <a:srgbClr val="92D050"/>
                </a:solidFill>
                <a:latin typeface="Arial Unicode MS" charset="0"/>
                <a:ea typeface="宋体" charset="0"/>
                <a:cs typeface="Arial Unicode MS" charset="0"/>
              </a:rPr>
              <a:t>李捷</a:t>
            </a:r>
            <a:r>
              <a:rPr lang="en-US" altLang="zh-CN" b="1" dirty="0">
                <a:solidFill>
                  <a:srgbClr val="7F7F7F"/>
                </a:solidFill>
                <a:latin typeface="Arial Unicode MS" charset="0"/>
                <a:ea typeface="宋体" charset="0"/>
                <a:cs typeface="Arial Unicode MS" charset="0"/>
              </a:rPr>
              <a:t>”</a:t>
            </a:r>
            <a:r>
              <a:rPr lang="zh-CN" altLang="en-US" b="1" dirty="0">
                <a:solidFill>
                  <a:srgbClr val="7F7F7F"/>
                </a:solidFill>
                <a:latin typeface="Arial Unicode MS" charset="0"/>
                <a:ea typeface="宋体" charset="0"/>
                <a:cs typeface="Arial Unicode MS" charset="0"/>
              </a:rPr>
              <a:t>，</a:t>
            </a:r>
            <a:r>
              <a:rPr lang="en-US" altLang="zh-CN" b="1" dirty="0">
                <a:solidFill>
                  <a:srgbClr val="7F7F7F"/>
                </a:solidFill>
                <a:latin typeface="Arial Unicode MS" charset="0"/>
                <a:ea typeface="宋体" charset="0"/>
                <a:cs typeface="Arial Unicode MS" charset="0"/>
              </a:rPr>
              <a:t>”alias”:”</a:t>
            </a:r>
            <a:r>
              <a:rPr lang="zh-CN" altLang="en-US" b="1" dirty="0">
                <a:solidFill>
                  <a:srgbClr val="FFC000"/>
                </a:solidFill>
                <a:latin typeface="Arial Unicode MS" charset="0"/>
                <a:ea typeface="宋体" charset="0"/>
                <a:cs typeface="Arial Unicode MS" charset="0"/>
              </a:rPr>
              <a:t>李小帅</a:t>
            </a:r>
            <a:r>
              <a:rPr lang="en-US" altLang="zh-CN" b="1" dirty="0">
                <a:solidFill>
                  <a:srgbClr val="7F7F7F"/>
                </a:solidFill>
                <a:latin typeface="Arial Unicode MS" charset="0"/>
                <a:ea typeface="宋体" charset="0"/>
                <a:cs typeface="Arial Unicode MS" charset="0"/>
              </a:rPr>
              <a:t>”}</a:t>
            </a:r>
          </a:p>
          <a:p>
            <a:pPr indent="0"/>
            <a:endParaRPr lang="zh-CN" altLang="en-US" dirty="0">
              <a:latin typeface="Times New Roman" charset="0"/>
              <a:ea typeface="宋体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377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b="1" dirty="0" err="1">
                <a:latin typeface="Times New Roman" charset="0"/>
                <a:ea typeface="宋体" charset="0"/>
              </a:rPr>
              <a:t>MongoDB</a:t>
            </a:r>
            <a:r>
              <a:rPr lang="zh-CN" altLang="en-US" sz="4800" b="1" dirty="0">
                <a:latin typeface="Times New Roman" charset="0"/>
                <a:ea typeface="宋体" charset="0"/>
              </a:rPr>
              <a:t>的体系结构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800" b="1" dirty="0">
                <a:latin typeface="Times New Roman" charset="0"/>
                <a:ea typeface="宋体" charset="0"/>
              </a:rPr>
              <a:t>1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、逻辑结构关系对比</a:t>
            </a:r>
          </a:p>
          <a:p>
            <a:pPr>
              <a:buClr>
                <a:schemeClr val="folHlink"/>
              </a:buClr>
              <a:buFont typeface="Wingdings" charset="0"/>
              <a:buChar char="Ø"/>
            </a:pPr>
            <a:r>
              <a:rPr lang="zh-CN" altLang="en-US" dirty="0">
                <a:solidFill>
                  <a:schemeClr val="tx1"/>
                </a:solidFill>
                <a:latin typeface="Times New Roman" charset="0"/>
                <a:ea typeface="宋体" charset="0"/>
              </a:rPr>
              <a:t>关系型数据库</a:t>
            </a:r>
            <a:r>
              <a:rPr lang="zh-CN" altLang="en-US" dirty="0">
                <a:latin typeface="Times New Roman" charset="0"/>
                <a:ea typeface="宋体" charset="0"/>
              </a:rPr>
              <a:t>：</a:t>
            </a:r>
          </a:p>
          <a:p>
            <a:pPr>
              <a:buClr>
                <a:schemeClr val="folHlink"/>
              </a:buClr>
            </a:pPr>
            <a:r>
              <a:rPr lang="en-US" altLang="zh-CN" dirty="0">
                <a:latin typeface="Times New Roman" charset="0"/>
                <a:ea typeface="宋体" charset="0"/>
              </a:rPr>
              <a:t>  MySQL</a:t>
            </a:r>
            <a:r>
              <a:rPr lang="zh-CN" altLang="en-US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数据库</a:t>
            </a:r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宋体" charset="0"/>
              </a:rPr>
              <a:t>(</a:t>
            </a:r>
            <a:r>
              <a:rPr lang="en-US" altLang="zh-CN" dirty="0">
                <a:latin typeface="Times New Roman" charset="0"/>
                <a:ea typeface="宋体" charset="0"/>
              </a:rPr>
              <a:t>database)</a:t>
            </a:r>
            <a:r>
              <a:rPr lang="zh-CN" altLang="en-US" dirty="0">
                <a:latin typeface="Times New Roman" charset="0"/>
                <a:ea typeface="宋体" charset="0"/>
              </a:rPr>
              <a:t>、</a:t>
            </a:r>
            <a:r>
              <a:rPr lang="zh-CN" altLang="en-US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表</a:t>
            </a:r>
            <a:r>
              <a:rPr lang="en-US" altLang="zh-CN" dirty="0">
                <a:latin typeface="Times New Roman" charset="0"/>
                <a:ea typeface="宋体" charset="0"/>
              </a:rPr>
              <a:t>(table)</a:t>
            </a:r>
            <a:r>
              <a:rPr lang="zh-CN" altLang="en-US" dirty="0">
                <a:latin typeface="Times New Roman" charset="0"/>
                <a:ea typeface="宋体" charset="0"/>
              </a:rPr>
              <a:t>、</a:t>
            </a:r>
            <a:r>
              <a:rPr lang="zh-CN" altLang="en-US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记录</a:t>
            </a:r>
            <a:r>
              <a:rPr lang="en-US" altLang="zh-CN" dirty="0">
                <a:latin typeface="Times New Roman" charset="0"/>
                <a:ea typeface="宋体" charset="0"/>
              </a:rPr>
              <a:t>(rows) </a:t>
            </a:r>
            <a:r>
              <a:rPr lang="zh-CN" altLang="en-US" dirty="0">
                <a:latin typeface="Times New Roman" charset="0"/>
                <a:ea typeface="宋体" charset="0"/>
              </a:rPr>
              <a:t>三个层次概念组成。</a:t>
            </a:r>
          </a:p>
          <a:p>
            <a:pPr>
              <a:buClr>
                <a:schemeClr val="folHlink"/>
              </a:buClr>
              <a:buFont typeface="Wingdings" charset="0"/>
              <a:buChar char="Ø"/>
            </a:pPr>
            <a:r>
              <a:rPr lang="zh-CN" altLang="en-US" dirty="0">
                <a:latin typeface="Times New Roman" charset="0"/>
                <a:ea typeface="宋体" charset="0"/>
              </a:rPr>
              <a:t>非关系型数据库：</a:t>
            </a:r>
          </a:p>
          <a:p>
            <a:pPr>
              <a:buClr>
                <a:schemeClr val="folHlink"/>
              </a:buClr>
            </a:pPr>
            <a:r>
              <a:rPr lang="en-US" altLang="zh-CN" dirty="0">
                <a:latin typeface="Times New Roman" charset="0"/>
                <a:ea typeface="宋体" charset="0"/>
              </a:rPr>
              <a:t>	</a:t>
            </a:r>
            <a:r>
              <a:rPr lang="en-US" altLang="zh-CN" dirty="0" err="1">
                <a:latin typeface="Times New Roman" charset="0"/>
                <a:ea typeface="宋体" charset="0"/>
              </a:rPr>
              <a:t>MongoDB</a:t>
            </a:r>
            <a:r>
              <a:rPr lang="en-US" altLang="zh-CN" dirty="0">
                <a:latin typeface="Times New Roman" charset="0"/>
                <a:ea typeface="宋体" charset="0"/>
              </a:rPr>
              <a:t> </a:t>
            </a:r>
            <a:r>
              <a:rPr lang="zh-CN" altLang="en-US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数据库</a:t>
            </a:r>
            <a:r>
              <a:rPr lang="en-US" altLang="zh-CN" dirty="0">
                <a:latin typeface="Times New Roman" charset="0"/>
                <a:ea typeface="宋体" charset="0"/>
              </a:rPr>
              <a:t>(database)</a:t>
            </a:r>
            <a:r>
              <a:rPr lang="zh-CN" altLang="en-US" dirty="0">
                <a:latin typeface="Times New Roman" charset="0"/>
                <a:ea typeface="宋体" charset="0"/>
              </a:rPr>
              <a:t>、</a:t>
            </a:r>
            <a:r>
              <a:rPr lang="zh-CN" altLang="en-US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集合</a:t>
            </a:r>
            <a:r>
              <a:rPr lang="en-US" altLang="zh-CN" dirty="0">
                <a:latin typeface="Times New Roman" charset="0"/>
                <a:ea typeface="宋体" charset="0"/>
              </a:rPr>
              <a:t>(collection)</a:t>
            </a:r>
            <a:r>
              <a:rPr lang="zh-CN" altLang="en-US" dirty="0">
                <a:latin typeface="Times New Roman" charset="0"/>
                <a:ea typeface="宋体" charset="0"/>
              </a:rPr>
              <a:t>、</a:t>
            </a:r>
            <a:r>
              <a:rPr lang="zh-CN" altLang="en-US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文档对象</a:t>
            </a:r>
            <a:r>
              <a:rPr lang="en-US" altLang="zh-CN" dirty="0">
                <a:latin typeface="Times New Roman" charset="0"/>
                <a:ea typeface="宋体" charset="0"/>
              </a:rPr>
              <a:t>(document)</a:t>
            </a:r>
            <a:r>
              <a:rPr lang="zh-CN" altLang="en-US" dirty="0">
                <a:latin typeface="Times New Roman" charset="0"/>
                <a:ea typeface="宋体" charset="0"/>
              </a:rPr>
              <a:t>三个层次概念组成。  </a:t>
            </a:r>
          </a:p>
          <a:p>
            <a:pPr>
              <a:buClr>
                <a:schemeClr val="folHlink"/>
              </a:buClr>
              <a:buFont typeface="Wingdings" charset="0"/>
              <a:buChar char="Ø"/>
            </a:pPr>
            <a:r>
              <a:rPr lang="en-US" altLang="zh-CN" dirty="0" err="1">
                <a:latin typeface="Times New Roman" charset="0"/>
                <a:ea typeface="宋体" charset="0"/>
              </a:rPr>
              <a:t>MongoDB</a:t>
            </a:r>
            <a:r>
              <a:rPr lang="en-US" altLang="zh-CN" dirty="0">
                <a:latin typeface="Times New Roman" charset="0"/>
                <a:ea typeface="宋体" charset="0"/>
              </a:rPr>
              <a:t> </a:t>
            </a:r>
            <a:r>
              <a:rPr lang="zh-CN" altLang="en-US" dirty="0">
                <a:latin typeface="Times New Roman" charset="0"/>
                <a:ea typeface="宋体" charset="0"/>
              </a:rPr>
              <a:t>里的集合对应于关系型数据库里的表，但是集合中没有列、行和关系的概念，集合中只有文档，一个文档就相当与一条记录，这体现了</a:t>
            </a:r>
            <a:r>
              <a:rPr lang="zh-CN" altLang="en-US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模式自由</a:t>
            </a:r>
            <a:r>
              <a:rPr lang="zh-CN" altLang="en-US" dirty="0">
                <a:latin typeface="Times New Roman" charset="0"/>
                <a:ea typeface="宋体" charset="0"/>
              </a:rPr>
              <a:t>的特点</a:t>
            </a:r>
            <a:r>
              <a:rPr lang="zh-CN" altLang="en-US" dirty="0" smtClean="0">
                <a:latin typeface="Times New Roman" charset="0"/>
                <a:ea typeface="宋体" charset="0"/>
              </a:rPr>
              <a:t>。</a:t>
            </a:r>
            <a:endParaRPr lang="zh-CN" altLang="en-US" dirty="0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46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微风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微风.thmx</Template>
  <TotalTime>1772</TotalTime>
  <Words>2415</Words>
  <Application>Microsoft Macintosh PowerPoint</Application>
  <PresentationFormat>全屏显示(4:3)</PresentationFormat>
  <Paragraphs>350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Arial</vt:lpstr>
      <vt:lpstr>Arial Unicode MS</vt:lpstr>
      <vt:lpstr>Calibri</vt:lpstr>
      <vt:lpstr>News Gothic MT</vt:lpstr>
      <vt:lpstr>Times New Roman</vt:lpstr>
      <vt:lpstr>Wingdings</vt:lpstr>
      <vt:lpstr>Wingdings 2</vt:lpstr>
      <vt:lpstr>宋体</vt:lpstr>
      <vt:lpstr>新細明體</vt:lpstr>
      <vt:lpstr>微风</vt:lpstr>
      <vt:lpstr>MongoDB分享</vt:lpstr>
      <vt:lpstr>目录</vt:lpstr>
      <vt:lpstr>MongoDB介绍</vt:lpstr>
      <vt:lpstr>MongoDB数据库</vt:lpstr>
      <vt:lpstr>MongoDB数据库</vt:lpstr>
      <vt:lpstr>MongoDB数据库</vt:lpstr>
      <vt:lpstr>MongoDB数据库</vt:lpstr>
      <vt:lpstr>MongoDB介绍</vt:lpstr>
      <vt:lpstr>MongoDB的体系结构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MongoDB的安装(Linux平台)</vt:lpstr>
      <vt:lpstr>PowerPoint 演示文稿</vt:lpstr>
      <vt:lpstr>客户端GUI工具集合</vt:lpstr>
      <vt:lpstr>常用命令</vt:lpstr>
      <vt:lpstr>PowerPoint 演示文稿</vt:lpstr>
      <vt:lpstr>PowerPoint 演示文稿</vt:lpstr>
      <vt:lpstr>PowerPoint 演示文稿</vt:lpstr>
      <vt:lpstr>PowerPoint 演示文稿</vt:lpstr>
      <vt:lpstr>修改器</vt:lpstr>
      <vt:lpstr>修改器</vt:lpstr>
      <vt:lpstr>PowerPoint 演示文稿</vt:lpstr>
      <vt:lpstr>查询条件</vt:lpstr>
      <vt:lpstr>分页排序</vt:lpstr>
      <vt:lpstr>索引</vt:lpstr>
      <vt:lpstr>GridFS</vt:lpstr>
      <vt:lpstr>GridFS</vt:lpstr>
      <vt:lpstr>GridFS</vt:lpstr>
      <vt:lpstr>PowerPoint 演示文稿</vt:lpstr>
      <vt:lpstr>PowerPoint 演示文稿</vt:lpstr>
      <vt:lpstr>道道与Mongo</vt:lpstr>
      <vt:lpstr>Mongo性能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MongoDB分享</dc:title>
  <dc:creator>xxx</dc:creator>
  <cp:lastModifiedBy>Microsoft Office 用户</cp:lastModifiedBy>
  <cp:revision>136</cp:revision>
  <dcterms:created xsi:type="dcterms:W3CDTF">2014-03-26T06:48:21Z</dcterms:created>
  <dcterms:modified xsi:type="dcterms:W3CDTF">2016-03-29T09:55:20Z</dcterms:modified>
</cp:coreProperties>
</file>