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3" r:id="rId2"/>
    <p:sldId id="301" r:id="rId3"/>
    <p:sldId id="260" r:id="rId4"/>
    <p:sldId id="303" r:id="rId5"/>
    <p:sldId id="324" r:id="rId6"/>
    <p:sldId id="312" r:id="rId7"/>
    <p:sldId id="313" r:id="rId8"/>
    <p:sldId id="32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A9"/>
    <a:srgbClr val="2EC1F4"/>
    <a:srgbClr val="4490C4"/>
    <a:srgbClr val="427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5377" autoAdjust="0"/>
  </p:normalViewPr>
  <p:slideViewPr>
    <p:cSldViewPr snapToGrid="0">
      <p:cViewPr varScale="1">
        <p:scale>
          <a:sx n="83" d="100"/>
          <a:sy n="83" d="100"/>
        </p:scale>
        <p:origin x="101" y="101"/>
      </p:cViewPr>
      <p:guideLst/>
    </p:cSldViewPr>
  </p:slideViewPr>
  <p:notesTextViewPr>
    <p:cViewPr>
      <p:scale>
        <a:sx n="3" d="2"/>
        <a:sy n="3" d="2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FB92-3B40-4CEB-8EF6-98192792E525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531D7-9345-481B-A252-EED700AD3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6E591-8BF2-1E1B-8025-F2538239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662D8-EDCB-92CC-A1E8-C6AB01DA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9E76F-FD1A-5C07-6C8B-22FA09A5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5D406-A207-69C0-4841-2C8A656D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9DA89-BAF9-BAB8-48A0-E5B04E9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2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2F65-DD74-FC2D-9FD4-4CC39108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3E820-6CA4-1CC5-BBD3-EF46D59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93013-3EAB-DA14-0648-33C4E701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A0E4A-F232-79F3-722F-EDD5294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2F8B1-87C3-DAA8-CFE5-25147256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A81B49-7FBA-E668-9CD6-9EA2AF0A4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C7DACA-8415-4AD0-AED9-AF3EB5C0E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ED9E4-238A-DF6B-7F29-9D9F5455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389C7-6D86-8AA7-DF70-9D43BA1C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81AD3-1C74-18CF-D2D1-A377C90C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A5052-9B90-6542-0FE7-522F584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DC472-5FBB-0E78-F908-63ABE7C0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FF4C9-E274-C1FC-5C08-B99A8DF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CB93B-1F23-71F1-278F-DA485051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6AC0DB-B096-03E4-7A70-CA1A7EC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4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E39B-0B93-59EC-2EEF-79A0BF75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7E1EE-EA5F-4B81-FDFE-A6010AB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4AC63-5429-D2F8-4A10-A17AB56F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E4887-F1BA-8E51-295B-2A0422D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2202B-33FA-65E6-03F1-B205EB44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175F-07C7-B189-C6D2-846DF13C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7C0C4-9236-989B-8B1C-F29A2F96E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BCE8-3185-DAAA-5594-FFAAFACB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F6762-3126-175D-EE38-B4B85364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A55956-DD2C-B8BF-4EDB-55488043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B4FC4-A6CC-0355-21D8-8378B64E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E234-EA9D-531E-B59E-58164DC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1433BD-4B56-566B-3CE2-38FF7F8D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79FD1D-56DC-898D-ADB8-C4CD0FCC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B18BD-8194-1930-4436-AB7278B9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2871FB-A56A-D112-CC01-E6F25575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F1948C-406D-EE6F-3C5F-E90BF51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4862ED-A532-891D-D147-4EC6A9B0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EFAAC-ADB6-3912-9E3D-9487A4C2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2FDE6-6521-231B-3FED-E8D59251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BD3A4D-BC87-B45C-CAE6-791C6A9C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7D20E-C272-B318-AE90-0E29D781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F8965-B8E9-0B29-4D66-9042E23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BCF0AE-793A-9F93-98E4-13A7FB4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D0F490-DD3E-3BF3-D63D-0F6D59E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06D652-0D1C-562C-0413-4DABFC19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1D19-43EB-4B0A-5D24-CF3083CB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04726-FE48-E8FE-A1BF-C33A03D1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E050BF-FBE2-7735-DF7C-31948BC9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FC99A8-5C8D-7A2F-838B-94D5603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F7BBD-E693-CBF8-6F45-94A4EF6E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47F14-BCDC-68B7-E86F-B59C9682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175D-2BED-7FF4-3AEB-D138286F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2A6A0-671C-30E7-314F-070120A6C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4DECC8-13B1-A90C-5083-F2647A68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9A45B4-C952-17B4-ECB9-F5D0A430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58819-76AC-FDA3-8960-BEFB675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6C2E7-7BE6-1ADB-0D93-53C55AC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6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A93EA9-7B75-7075-EBA7-092D982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269631-6FEA-3203-19AD-05B356A7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B7B25-5952-61A2-DE4A-E34AAB7F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A94-D9CB-470F-A58C-5F43E2446D83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8F785-F69C-4AF4-600B-AD9B75BF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0D13E-EDFA-2475-9B9B-A0AB59BD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2483047" y="1073436"/>
            <a:ext cx="767753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>
                <a:solidFill>
                  <a:srgbClr val="007DA9"/>
                </a:solidFill>
                <a:latin typeface="Impact" panose="020B0806030902050204" pitchFamily="34" charset="0"/>
              </a:rPr>
              <a:t>DIA 4</a:t>
            </a: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Informativos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C541AE-96D2-3A12-0C65-E16BDD00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9" y="1396635"/>
            <a:ext cx="8422521" cy="5350568"/>
          </a:xfrm>
          <a:prstGeom prst="rect">
            <a:avLst/>
          </a:prstGeom>
        </p:spPr>
      </p:pic>
      <p:pic>
        <p:nvPicPr>
          <p:cNvPr id="2050" name="Picture 2" descr="Check - Free icons">
            <a:extLst>
              <a:ext uri="{FF2B5EF4-FFF2-40B4-BE49-F238E27FC236}">
                <a16:creationId xmlns:a16="http://schemas.microsoft.com/office/drawing/2014/main" id="{E603DE0E-5AE8-8640-E661-BC1C90C5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148" y="1388596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 - Free icons">
            <a:extLst>
              <a:ext uri="{FF2B5EF4-FFF2-40B4-BE49-F238E27FC236}">
                <a16:creationId xmlns:a16="http://schemas.microsoft.com/office/drawing/2014/main" id="{17E9291D-4C37-4ED1-7D48-DA8F13B7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73" y="1396635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heck - Free icons">
            <a:extLst>
              <a:ext uri="{FF2B5EF4-FFF2-40B4-BE49-F238E27FC236}">
                <a16:creationId xmlns:a16="http://schemas.microsoft.com/office/drawing/2014/main" id="{2A54EC43-E5A3-153D-3F9A-69CBE4418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13" y="1388596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eck - Free icons">
            <a:extLst>
              <a:ext uri="{FF2B5EF4-FFF2-40B4-BE49-F238E27FC236}">
                <a16:creationId xmlns:a16="http://schemas.microsoft.com/office/drawing/2014/main" id="{59BDAAC7-0898-AE4C-0E19-2D40822BA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94" y="1388596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: Desk Calander | Christart.com">
            <a:extLst>
              <a:ext uri="{FF2B5EF4-FFF2-40B4-BE49-F238E27FC236}">
                <a16:creationId xmlns:a16="http://schemas.microsoft.com/office/drawing/2014/main" id="{4968E315-74D4-CDB3-F973-01F32D178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140" y="1293592"/>
            <a:ext cx="669167" cy="57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ading - Free ui icons">
            <a:extLst>
              <a:ext uri="{FF2B5EF4-FFF2-40B4-BE49-F238E27FC236}">
                <a16:creationId xmlns:a16="http://schemas.microsoft.com/office/drawing/2014/main" id="{E5B0DDE2-C305-FE92-9B17-E8E132BC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65" y="1321238"/>
            <a:ext cx="489527" cy="48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ading - Free ui icons">
            <a:extLst>
              <a:ext uri="{FF2B5EF4-FFF2-40B4-BE49-F238E27FC236}">
                <a16:creationId xmlns:a16="http://schemas.microsoft.com/office/drawing/2014/main" id="{DD85AD3B-73EB-D1AB-9D5F-18E49121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907" y="1313199"/>
            <a:ext cx="489527" cy="48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Loading - Free ui icons">
            <a:extLst>
              <a:ext uri="{FF2B5EF4-FFF2-40B4-BE49-F238E27FC236}">
                <a16:creationId xmlns:a16="http://schemas.microsoft.com/office/drawing/2014/main" id="{4CF84259-B573-1186-0947-0698B0243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148" y="3827155"/>
            <a:ext cx="489527" cy="48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Loading - Free ui icons">
            <a:extLst>
              <a:ext uri="{FF2B5EF4-FFF2-40B4-BE49-F238E27FC236}">
                <a16:creationId xmlns:a16="http://schemas.microsoft.com/office/drawing/2014/main" id="{1AF779DA-663B-139F-4AE8-743D1EBF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074" y="3817159"/>
            <a:ext cx="489527" cy="48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Loading - Free ui icons">
            <a:extLst>
              <a:ext uri="{FF2B5EF4-FFF2-40B4-BE49-F238E27FC236}">
                <a16:creationId xmlns:a16="http://schemas.microsoft.com/office/drawing/2014/main" id="{A1680E15-ABD5-E682-5AA5-4CCE75558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78" y="3827155"/>
            <a:ext cx="489527" cy="48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Loading - Free ui icons">
            <a:extLst>
              <a:ext uri="{FF2B5EF4-FFF2-40B4-BE49-F238E27FC236}">
                <a16:creationId xmlns:a16="http://schemas.microsoft.com/office/drawing/2014/main" id="{0D190A10-E252-8996-68F0-529DB8601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04" y="3817159"/>
            <a:ext cx="489527" cy="48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Loading - Free ui icons">
            <a:extLst>
              <a:ext uri="{FF2B5EF4-FFF2-40B4-BE49-F238E27FC236}">
                <a16:creationId xmlns:a16="http://schemas.microsoft.com/office/drawing/2014/main" id="{009CF125-BB7D-EE09-7F15-CF982E50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697" y="3817159"/>
            <a:ext cx="489527" cy="48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Loading - Free ui icons">
            <a:extLst>
              <a:ext uri="{FF2B5EF4-FFF2-40B4-BE49-F238E27FC236}">
                <a16:creationId xmlns:a16="http://schemas.microsoft.com/office/drawing/2014/main" id="{E7FBB3FB-2D43-FECE-F47C-B4E991B42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23" y="3807163"/>
            <a:ext cx="489527" cy="48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Loading - Free ui icons">
            <a:extLst>
              <a:ext uri="{FF2B5EF4-FFF2-40B4-BE49-F238E27FC236}">
                <a16:creationId xmlns:a16="http://schemas.microsoft.com/office/drawing/2014/main" id="{D7A8C042-D3CF-7FA9-9C56-21D13D7A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26" y="3811104"/>
            <a:ext cx="489527" cy="48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Loading - Free ui icons">
            <a:extLst>
              <a:ext uri="{FF2B5EF4-FFF2-40B4-BE49-F238E27FC236}">
                <a16:creationId xmlns:a16="http://schemas.microsoft.com/office/drawing/2014/main" id="{6CE25DCE-3043-AFC0-3E43-02C69337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005" y="3827155"/>
            <a:ext cx="489527" cy="48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heck - Free icons">
            <a:extLst>
              <a:ext uri="{FF2B5EF4-FFF2-40B4-BE49-F238E27FC236}">
                <a16:creationId xmlns:a16="http://schemas.microsoft.com/office/drawing/2014/main" id="{A39F5B17-DF40-BDED-DCD8-802967D44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82" y="1371759"/>
            <a:ext cx="414130" cy="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28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FF47-FE0D-B7B4-B69B-041B5B40F464}"/>
              </a:ext>
            </a:extLst>
          </p:cNvPr>
          <p:cNvSpPr txBox="1"/>
          <p:nvPr/>
        </p:nvSpPr>
        <p:spPr>
          <a:xfrm>
            <a:off x="6456216" y="4694644"/>
            <a:ext cx="6465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229387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1865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Sistemas Gerenciamento Dados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D6094B9-9B40-6F65-007E-D6AE2B28F6A1}"/>
              </a:ext>
            </a:extLst>
          </p:cNvPr>
          <p:cNvSpPr/>
          <p:nvPr/>
        </p:nvSpPr>
        <p:spPr>
          <a:xfrm>
            <a:off x="1495963" y="1996208"/>
            <a:ext cx="5079007" cy="872795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ARMAZENAMENTO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0A3B0B5-8D5D-19BF-DF5E-0045BA4DCCA1}"/>
              </a:ext>
            </a:extLst>
          </p:cNvPr>
          <p:cNvSpPr/>
          <p:nvPr/>
        </p:nvSpPr>
        <p:spPr>
          <a:xfrm>
            <a:off x="1495961" y="3698269"/>
            <a:ext cx="5079007" cy="872795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PROCESSAMENTO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6420AD9-7A5B-CC6E-5DC1-A78B9A9DC22B}"/>
              </a:ext>
            </a:extLst>
          </p:cNvPr>
          <p:cNvSpPr/>
          <p:nvPr/>
        </p:nvSpPr>
        <p:spPr>
          <a:xfrm>
            <a:off x="1495962" y="5400331"/>
            <a:ext cx="5079007" cy="872795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METADADOS</a:t>
            </a:r>
          </a:p>
        </p:txBody>
      </p:sp>
    </p:spTree>
    <p:extLst>
      <p:ext uri="{BB962C8B-B14F-4D97-AF65-F5344CB8AC3E}">
        <p14:creationId xmlns:p14="http://schemas.microsoft.com/office/powerpoint/2010/main" val="170611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CC079F0-4EF4-598A-CDA7-CA4BBD8689CD}"/>
              </a:ext>
            </a:extLst>
          </p:cNvPr>
          <p:cNvSpPr/>
          <p:nvPr/>
        </p:nvSpPr>
        <p:spPr>
          <a:xfrm>
            <a:off x="268062" y="1393725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Ao longo do tempo...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AFFB070-E1BB-CA4E-FBDC-805F9EED43D0}"/>
              </a:ext>
            </a:extLst>
          </p:cNvPr>
          <p:cNvCxnSpPr>
            <a:cxnSpLocks/>
          </p:cNvCxnSpPr>
          <p:nvPr/>
        </p:nvCxnSpPr>
        <p:spPr>
          <a:xfrm>
            <a:off x="460431" y="5810441"/>
            <a:ext cx="10744200" cy="0"/>
          </a:xfrm>
          <a:prstGeom prst="line">
            <a:avLst/>
          </a:prstGeom>
          <a:ln w="57150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 descr="Fixar com preenchimento sólido">
            <a:extLst>
              <a:ext uri="{FF2B5EF4-FFF2-40B4-BE49-F238E27FC236}">
                <a16:creationId xmlns:a16="http://schemas.microsoft.com/office/drawing/2014/main" id="{3B6FBA1E-FCD7-779D-B4CF-99DAA8A80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45846">
            <a:off x="457383" y="4706720"/>
            <a:ext cx="914400" cy="914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0D0AF5-6E39-6DB8-6F95-D8E9ABD0A874}"/>
              </a:ext>
            </a:extLst>
          </p:cNvPr>
          <p:cNvSpPr txBox="1"/>
          <p:nvPr/>
        </p:nvSpPr>
        <p:spPr>
          <a:xfrm>
            <a:off x="573174" y="5951606"/>
            <a:ext cx="68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2000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D3D0D5-7156-B892-D7BB-6DF44F60C424}"/>
              </a:ext>
            </a:extLst>
          </p:cNvPr>
          <p:cNvSpPr txBox="1"/>
          <p:nvPr/>
        </p:nvSpPr>
        <p:spPr>
          <a:xfrm>
            <a:off x="460431" y="4376234"/>
            <a:ext cx="111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Internet</a:t>
            </a:r>
          </a:p>
        </p:txBody>
      </p:sp>
      <p:pic>
        <p:nvPicPr>
          <p:cNvPr id="13" name="Gráfico 12" descr="Fixar com preenchimento sólido">
            <a:extLst>
              <a:ext uri="{FF2B5EF4-FFF2-40B4-BE49-F238E27FC236}">
                <a16:creationId xmlns:a16="http://schemas.microsoft.com/office/drawing/2014/main" id="{6CA424BD-4313-1EB9-7AF0-F9F677DBE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45846">
            <a:off x="1959235" y="4706720"/>
            <a:ext cx="914400" cy="9144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3B9415-1904-7B39-162D-016301FBCADB}"/>
              </a:ext>
            </a:extLst>
          </p:cNvPr>
          <p:cNvSpPr txBox="1"/>
          <p:nvPr/>
        </p:nvSpPr>
        <p:spPr>
          <a:xfrm>
            <a:off x="2075026" y="5951606"/>
            <a:ext cx="68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2005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0559C0-003D-C3DE-7958-314DE2588CD0}"/>
              </a:ext>
            </a:extLst>
          </p:cNvPr>
          <p:cNvSpPr txBox="1"/>
          <p:nvPr/>
        </p:nvSpPr>
        <p:spPr>
          <a:xfrm>
            <a:off x="1945842" y="4380448"/>
            <a:ext cx="111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7DA9"/>
                </a:solidFill>
                <a:latin typeface="Impact" panose="020B0806030902050204" pitchFamily="34" charset="0"/>
              </a:rPr>
              <a:t>Hadoop</a:t>
            </a:r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  <p:pic>
        <p:nvPicPr>
          <p:cNvPr id="1028" name="Picture 4" descr="Ícone colorido Sistema de arquivos distribuídos do Hadoop em ...">
            <a:extLst>
              <a:ext uri="{FF2B5EF4-FFF2-40B4-BE49-F238E27FC236}">
                <a16:creationId xmlns:a16="http://schemas.microsoft.com/office/drawing/2014/main" id="{AE40DDDD-B429-9639-F922-557BF0547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044" y="3047708"/>
            <a:ext cx="1200912" cy="12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9DC1A0B-6E68-9D9B-8415-F98D5BE96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91" y="4711015"/>
            <a:ext cx="1105054" cy="1028844"/>
          </a:xfrm>
          <a:prstGeom prst="rect">
            <a:avLst/>
          </a:prstGeom>
        </p:spPr>
      </p:pic>
      <p:pic>
        <p:nvPicPr>
          <p:cNvPr id="1030" name="Picture 6" descr="What is HADOOP ( HDFS and MapReduce) | by MultiTech | Medium">
            <a:extLst>
              <a:ext uri="{FF2B5EF4-FFF2-40B4-BE49-F238E27FC236}">
                <a16:creationId xmlns:a16="http://schemas.microsoft.com/office/drawing/2014/main" id="{1223AE61-4F24-6645-F2DC-FB2B80B2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24" y="2279078"/>
            <a:ext cx="2219692" cy="10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 Introduction to MapReduce with Map Reduce Example">
            <a:extLst>
              <a:ext uri="{FF2B5EF4-FFF2-40B4-BE49-F238E27FC236}">
                <a16:creationId xmlns:a16="http://schemas.microsoft.com/office/drawing/2014/main" id="{404AE1C7-E44E-E20B-5A14-455F0C59D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15" y="2125252"/>
            <a:ext cx="1318974" cy="41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DA2EB0E-5757-BD9F-C9C0-E727348C6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907" y="4694106"/>
            <a:ext cx="1105054" cy="1028844"/>
          </a:xfrm>
          <a:prstGeom prst="rect">
            <a:avLst/>
          </a:prstGeom>
        </p:spPr>
      </p:pic>
      <p:pic>
        <p:nvPicPr>
          <p:cNvPr id="19" name="Gráfico 18" descr="Fixar com preenchimento sólido">
            <a:extLst>
              <a:ext uri="{FF2B5EF4-FFF2-40B4-BE49-F238E27FC236}">
                <a16:creationId xmlns:a16="http://schemas.microsoft.com/office/drawing/2014/main" id="{EEDC9A99-0EC3-62AB-E173-2B90BB399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45846">
            <a:off x="3582695" y="4699316"/>
            <a:ext cx="914400" cy="9144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2ADD990-544C-C0AB-8B96-EB2FA0A5D096}"/>
              </a:ext>
            </a:extLst>
          </p:cNvPr>
          <p:cNvSpPr txBox="1"/>
          <p:nvPr/>
        </p:nvSpPr>
        <p:spPr>
          <a:xfrm>
            <a:off x="3698486" y="5944202"/>
            <a:ext cx="68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2008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810769-A54B-3389-5413-435AAC3020D0}"/>
              </a:ext>
            </a:extLst>
          </p:cNvPr>
          <p:cNvSpPr txBox="1"/>
          <p:nvPr/>
        </p:nvSpPr>
        <p:spPr>
          <a:xfrm>
            <a:off x="3752182" y="4373044"/>
            <a:ext cx="6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7DA9"/>
                </a:solidFill>
                <a:latin typeface="Impact" panose="020B0806030902050204" pitchFamily="34" charset="0"/>
              </a:rPr>
              <a:t>Hive</a:t>
            </a:r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  <p:pic>
        <p:nvPicPr>
          <p:cNvPr id="1044" name="Picture 20" descr="Apache Hive (A Complete Journey) Series-1 of 3 | by Muhammad Zaman | Medium">
            <a:extLst>
              <a:ext uri="{FF2B5EF4-FFF2-40B4-BE49-F238E27FC236}">
                <a16:creationId xmlns:a16="http://schemas.microsoft.com/office/drawing/2014/main" id="{FF2351EE-C213-2F28-DD82-35C0AF00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32" y="3086585"/>
            <a:ext cx="1920431" cy="107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What is HADOOP ( HDFS and MapReduce) | by MultiTech | Medium">
            <a:extLst>
              <a:ext uri="{FF2B5EF4-FFF2-40B4-BE49-F238E27FC236}">
                <a16:creationId xmlns:a16="http://schemas.microsoft.com/office/drawing/2014/main" id="{7A2D8C74-06F3-B234-EEC4-F0C6F30B3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61" y="2328254"/>
            <a:ext cx="2219692" cy="10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An Introduction to MapReduce with Map Reduce Example">
            <a:extLst>
              <a:ext uri="{FF2B5EF4-FFF2-40B4-BE49-F238E27FC236}">
                <a16:creationId xmlns:a16="http://schemas.microsoft.com/office/drawing/2014/main" id="{352C61EA-BD36-F694-2971-AB9EDF1B2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452" y="2174428"/>
            <a:ext cx="1318974" cy="41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ervidor sql - ícones de seo e web grátis">
            <a:extLst>
              <a:ext uri="{FF2B5EF4-FFF2-40B4-BE49-F238E27FC236}">
                <a16:creationId xmlns:a16="http://schemas.microsoft.com/office/drawing/2014/main" id="{8F258062-172D-1F6C-5DAF-EF671309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485" y="1635728"/>
            <a:ext cx="461818" cy="46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rmazenamento de banco de dados - ícones de tecnologia grátis">
            <a:extLst>
              <a:ext uri="{FF2B5EF4-FFF2-40B4-BE49-F238E27FC236}">
                <a16:creationId xmlns:a16="http://schemas.microsoft.com/office/drawing/2014/main" id="{9D55E1F7-28FC-A7FE-B67C-9157C1C2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85" y="1570365"/>
            <a:ext cx="701964" cy="70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4C7B959E-512E-EA66-658B-A25A27C2726D}"/>
              </a:ext>
            </a:extLst>
          </p:cNvPr>
          <p:cNvSpPr txBox="1"/>
          <p:nvPr/>
        </p:nvSpPr>
        <p:spPr>
          <a:xfrm>
            <a:off x="4979342" y="2279733"/>
            <a:ext cx="1347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007DA9"/>
                </a:solidFill>
                <a:latin typeface="Impact" panose="020B0806030902050204" pitchFamily="34" charset="0"/>
              </a:rPr>
              <a:t>Metadata</a:t>
            </a:r>
            <a:endParaRPr lang="pt-BR" sz="1400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21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err="1">
                <a:solidFill>
                  <a:srgbClr val="007DA9"/>
                </a:solidFill>
                <a:latin typeface="Impact" panose="020B0806030902050204" pitchFamily="34" charset="0"/>
              </a:rPr>
              <a:t>Hive</a:t>
            </a:r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  <a:r>
              <a:rPr lang="pt-BR" sz="6600" dirty="0" err="1">
                <a:solidFill>
                  <a:srgbClr val="007DA9"/>
                </a:solidFill>
                <a:latin typeface="Impact" panose="020B0806030902050204" pitchFamily="34" charset="0"/>
              </a:rPr>
              <a:t>Metastore</a:t>
            </a:r>
            <a:endParaRPr lang="pt-BR" sz="6600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D8E270-8CEE-71A2-1C09-9C528DB0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70" y="1598137"/>
            <a:ext cx="7414731" cy="499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37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CC079F0-4EF4-598A-CDA7-CA4BBD8689CD}"/>
              </a:ext>
            </a:extLst>
          </p:cNvPr>
          <p:cNvSpPr/>
          <p:nvPr/>
        </p:nvSpPr>
        <p:spPr>
          <a:xfrm>
            <a:off x="268062" y="1393725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Ao longo do tempo...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AFFB070-E1BB-CA4E-FBDC-805F9EED43D0}"/>
              </a:ext>
            </a:extLst>
          </p:cNvPr>
          <p:cNvCxnSpPr>
            <a:cxnSpLocks/>
          </p:cNvCxnSpPr>
          <p:nvPr/>
        </p:nvCxnSpPr>
        <p:spPr>
          <a:xfrm>
            <a:off x="460431" y="5810441"/>
            <a:ext cx="10744200" cy="0"/>
          </a:xfrm>
          <a:prstGeom prst="line">
            <a:avLst/>
          </a:prstGeom>
          <a:ln w="57150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 descr="Fixar com preenchimento sólido">
            <a:extLst>
              <a:ext uri="{FF2B5EF4-FFF2-40B4-BE49-F238E27FC236}">
                <a16:creationId xmlns:a16="http://schemas.microsoft.com/office/drawing/2014/main" id="{3B6FBA1E-FCD7-779D-B4CF-99DAA8A80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45846">
            <a:off x="457383" y="4706720"/>
            <a:ext cx="914400" cy="914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0D0AF5-6E39-6DB8-6F95-D8E9ABD0A874}"/>
              </a:ext>
            </a:extLst>
          </p:cNvPr>
          <p:cNvSpPr txBox="1"/>
          <p:nvPr/>
        </p:nvSpPr>
        <p:spPr>
          <a:xfrm>
            <a:off x="573174" y="5951606"/>
            <a:ext cx="68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2000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D3D0D5-7156-B892-D7BB-6DF44F60C424}"/>
              </a:ext>
            </a:extLst>
          </p:cNvPr>
          <p:cNvSpPr txBox="1"/>
          <p:nvPr/>
        </p:nvSpPr>
        <p:spPr>
          <a:xfrm>
            <a:off x="460431" y="4376234"/>
            <a:ext cx="111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Internet</a:t>
            </a:r>
          </a:p>
        </p:txBody>
      </p:sp>
      <p:pic>
        <p:nvPicPr>
          <p:cNvPr id="13" name="Gráfico 12" descr="Fixar com preenchimento sólido">
            <a:extLst>
              <a:ext uri="{FF2B5EF4-FFF2-40B4-BE49-F238E27FC236}">
                <a16:creationId xmlns:a16="http://schemas.microsoft.com/office/drawing/2014/main" id="{6CA424BD-4313-1EB9-7AF0-F9F677DBE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45846">
            <a:off x="1959235" y="4706720"/>
            <a:ext cx="914400" cy="9144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3B9415-1904-7B39-162D-016301FBCADB}"/>
              </a:ext>
            </a:extLst>
          </p:cNvPr>
          <p:cNvSpPr txBox="1"/>
          <p:nvPr/>
        </p:nvSpPr>
        <p:spPr>
          <a:xfrm>
            <a:off x="2075026" y="5951606"/>
            <a:ext cx="68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2005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0559C0-003D-C3DE-7958-314DE2588CD0}"/>
              </a:ext>
            </a:extLst>
          </p:cNvPr>
          <p:cNvSpPr txBox="1"/>
          <p:nvPr/>
        </p:nvSpPr>
        <p:spPr>
          <a:xfrm>
            <a:off x="1945842" y="4380448"/>
            <a:ext cx="111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7DA9"/>
                </a:solidFill>
                <a:latin typeface="Impact" panose="020B0806030902050204" pitchFamily="34" charset="0"/>
              </a:rPr>
              <a:t>Hadoop</a:t>
            </a:r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  <p:pic>
        <p:nvPicPr>
          <p:cNvPr id="1028" name="Picture 4" descr="Ícone colorido Sistema de arquivos distribuídos do Hadoop em ...">
            <a:extLst>
              <a:ext uri="{FF2B5EF4-FFF2-40B4-BE49-F238E27FC236}">
                <a16:creationId xmlns:a16="http://schemas.microsoft.com/office/drawing/2014/main" id="{AE40DDDD-B429-9639-F922-557BF0547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044" y="3047708"/>
            <a:ext cx="1200912" cy="12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9DC1A0B-6E68-9D9B-8415-F98D5BE96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91" y="4711015"/>
            <a:ext cx="1105054" cy="1028844"/>
          </a:xfrm>
          <a:prstGeom prst="rect">
            <a:avLst/>
          </a:prstGeom>
        </p:spPr>
      </p:pic>
      <p:pic>
        <p:nvPicPr>
          <p:cNvPr id="1030" name="Picture 6" descr="What is HADOOP ( HDFS and MapReduce) | by MultiTech | Medium">
            <a:extLst>
              <a:ext uri="{FF2B5EF4-FFF2-40B4-BE49-F238E27FC236}">
                <a16:creationId xmlns:a16="http://schemas.microsoft.com/office/drawing/2014/main" id="{1223AE61-4F24-6645-F2DC-FB2B80B2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24" y="2279078"/>
            <a:ext cx="2219692" cy="10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 Introduction to MapReduce with Map Reduce Example">
            <a:extLst>
              <a:ext uri="{FF2B5EF4-FFF2-40B4-BE49-F238E27FC236}">
                <a16:creationId xmlns:a16="http://schemas.microsoft.com/office/drawing/2014/main" id="{404AE1C7-E44E-E20B-5A14-455F0C59D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15" y="2125252"/>
            <a:ext cx="1318974" cy="41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áfico 18" descr="Fixar com preenchimento sólido">
            <a:extLst>
              <a:ext uri="{FF2B5EF4-FFF2-40B4-BE49-F238E27FC236}">
                <a16:creationId xmlns:a16="http://schemas.microsoft.com/office/drawing/2014/main" id="{EEDC9A99-0EC3-62AB-E173-2B90BB399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45846">
            <a:off x="3582695" y="4699316"/>
            <a:ext cx="914400" cy="9144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2ADD990-544C-C0AB-8B96-EB2FA0A5D096}"/>
              </a:ext>
            </a:extLst>
          </p:cNvPr>
          <p:cNvSpPr txBox="1"/>
          <p:nvPr/>
        </p:nvSpPr>
        <p:spPr>
          <a:xfrm>
            <a:off x="3698486" y="5944202"/>
            <a:ext cx="68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2008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810769-A54B-3389-5413-435AAC3020D0}"/>
              </a:ext>
            </a:extLst>
          </p:cNvPr>
          <p:cNvSpPr txBox="1"/>
          <p:nvPr/>
        </p:nvSpPr>
        <p:spPr>
          <a:xfrm>
            <a:off x="3752182" y="4373044"/>
            <a:ext cx="6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7DA9"/>
                </a:solidFill>
                <a:latin typeface="Impact" panose="020B0806030902050204" pitchFamily="34" charset="0"/>
              </a:rPr>
              <a:t>Hive</a:t>
            </a:r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  <p:pic>
        <p:nvPicPr>
          <p:cNvPr id="1044" name="Picture 20" descr="Apache Hive (A Complete Journey) Series-1 of 3 | by Muhammad Zaman | Medium">
            <a:extLst>
              <a:ext uri="{FF2B5EF4-FFF2-40B4-BE49-F238E27FC236}">
                <a16:creationId xmlns:a16="http://schemas.microsoft.com/office/drawing/2014/main" id="{FF2351EE-C213-2F28-DD82-35C0AF00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32" y="3086585"/>
            <a:ext cx="1920431" cy="107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What is HADOOP ( HDFS and MapReduce) | by MultiTech | Medium">
            <a:extLst>
              <a:ext uri="{FF2B5EF4-FFF2-40B4-BE49-F238E27FC236}">
                <a16:creationId xmlns:a16="http://schemas.microsoft.com/office/drawing/2014/main" id="{7A2D8C74-06F3-B234-EEC4-F0C6F30B3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61" y="2328254"/>
            <a:ext cx="2219692" cy="10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An Introduction to MapReduce with Map Reduce Example">
            <a:extLst>
              <a:ext uri="{FF2B5EF4-FFF2-40B4-BE49-F238E27FC236}">
                <a16:creationId xmlns:a16="http://schemas.microsoft.com/office/drawing/2014/main" id="{352C61EA-BD36-F694-2971-AB9EDF1B2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452" y="2174428"/>
            <a:ext cx="1318974" cy="41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ervidor sql - ícones de seo e web grátis">
            <a:extLst>
              <a:ext uri="{FF2B5EF4-FFF2-40B4-BE49-F238E27FC236}">
                <a16:creationId xmlns:a16="http://schemas.microsoft.com/office/drawing/2014/main" id="{8F258062-172D-1F6C-5DAF-EF671309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485" y="1635728"/>
            <a:ext cx="461818" cy="46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rmazenamento de banco de dados - ícones de tecnologia grátis">
            <a:extLst>
              <a:ext uri="{FF2B5EF4-FFF2-40B4-BE49-F238E27FC236}">
                <a16:creationId xmlns:a16="http://schemas.microsoft.com/office/drawing/2014/main" id="{9D55E1F7-28FC-A7FE-B67C-9157C1C2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85" y="1570365"/>
            <a:ext cx="701964" cy="70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4C7B959E-512E-EA66-658B-A25A27C2726D}"/>
              </a:ext>
            </a:extLst>
          </p:cNvPr>
          <p:cNvSpPr txBox="1"/>
          <p:nvPr/>
        </p:nvSpPr>
        <p:spPr>
          <a:xfrm>
            <a:off x="4979342" y="2279733"/>
            <a:ext cx="1347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007DA9"/>
                </a:solidFill>
                <a:latin typeface="Impact" panose="020B0806030902050204" pitchFamily="34" charset="0"/>
              </a:rPr>
              <a:t>Metadata</a:t>
            </a:r>
            <a:endParaRPr lang="pt-BR" sz="1400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  <p:pic>
        <p:nvPicPr>
          <p:cNvPr id="25" name="Gráfico 24" descr="Fixar com preenchimento sólido">
            <a:extLst>
              <a:ext uri="{FF2B5EF4-FFF2-40B4-BE49-F238E27FC236}">
                <a16:creationId xmlns:a16="http://schemas.microsoft.com/office/drawing/2014/main" id="{1406D2E6-A0CC-8812-B8D7-BF97BD11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45846">
            <a:off x="5127342" y="4699316"/>
            <a:ext cx="914400" cy="9144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9BF3AD48-4DD5-69A3-F536-93F6E09A3B28}"/>
              </a:ext>
            </a:extLst>
          </p:cNvPr>
          <p:cNvSpPr txBox="1"/>
          <p:nvPr/>
        </p:nvSpPr>
        <p:spPr>
          <a:xfrm>
            <a:off x="5243133" y="5944202"/>
            <a:ext cx="68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2010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31028ED-3501-20DA-D0FF-F40A60878556}"/>
              </a:ext>
            </a:extLst>
          </p:cNvPr>
          <p:cNvSpPr txBox="1"/>
          <p:nvPr/>
        </p:nvSpPr>
        <p:spPr>
          <a:xfrm>
            <a:off x="5143599" y="4373044"/>
            <a:ext cx="88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Mobile</a:t>
            </a:r>
          </a:p>
        </p:txBody>
      </p:sp>
      <p:pic>
        <p:nvPicPr>
          <p:cNvPr id="3074" name="Picture 2" descr="Cloud storage - Free technology icons">
            <a:extLst>
              <a:ext uri="{FF2B5EF4-FFF2-40B4-BE49-F238E27FC236}">
                <a16:creationId xmlns:a16="http://schemas.microsoft.com/office/drawing/2014/main" id="{460DAD33-3E47-30B0-091A-AE28E0066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934" y="3021796"/>
            <a:ext cx="1173018" cy="11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6EB207D-92CD-1C9F-1270-7DA6FFC54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09" y="4733235"/>
            <a:ext cx="1105054" cy="10288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63F94C-E2B3-3B00-B7B1-37C317F4B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367" y="4706196"/>
            <a:ext cx="1105054" cy="1028844"/>
          </a:xfrm>
          <a:prstGeom prst="rect">
            <a:avLst/>
          </a:prstGeom>
        </p:spPr>
      </p:pic>
      <p:pic>
        <p:nvPicPr>
          <p:cNvPr id="7" name="Gráfico 6" descr="Fixar com preenchimento sólido">
            <a:extLst>
              <a:ext uri="{FF2B5EF4-FFF2-40B4-BE49-F238E27FC236}">
                <a16:creationId xmlns:a16="http://schemas.microsoft.com/office/drawing/2014/main" id="{F1BF006D-2395-E4D5-64A9-185022169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45846">
            <a:off x="7998084" y="4706720"/>
            <a:ext cx="914400" cy="9144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BBF7BC4-D320-BD20-64CE-5B0C4177BF92}"/>
              </a:ext>
            </a:extLst>
          </p:cNvPr>
          <p:cNvSpPr txBox="1"/>
          <p:nvPr/>
        </p:nvSpPr>
        <p:spPr>
          <a:xfrm>
            <a:off x="8113875" y="5951606"/>
            <a:ext cx="68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2017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A286A5-45F2-7ACA-DF6A-94032949BE8F}"/>
              </a:ext>
            </a:extLst>
          </p:cNvPr>
          <p:cNvSpPr txBox="1"/>
          <p:nvPr/>
        </p:nvSpPr>
        <p:spPr>
          <a:xfrm>
            <a:off x="8180594" y="4380448"/>
            <a:ext cx="88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OTF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0898F2B3-B0D5-1054-E294-50F570BE8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285" y="4665386"/>
            <a:ext cx="1105054" cy="1028844"/>
          </a:xfrm>
          <a:prstGeom prst="rect">
            <a:avLst/>
          </a:prstGeom>
        </p:spPr>
      </p:pic>
      <p:pic>
        <p:nvPicPr>
          <p:cNvPr id="3076" name="Picture 4" descr="Delta Lake Introduction with Examples [ using Pyspark ] | by Ansab Iqbal |  Medium">
            <a:extLst>
              <a:ext uri="{FF2B5EF4-FFF2-40B4-BE49-F238E27FC236}">
                <a16:creationId xmlns:a16="http://schemas.microsoft.com/office/drawing/2014/main" id="{56375B6A-F008-C3D8-3E81-CFC4CCF88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363" y="3662983"/>
            <a:ext cx="563023" cy="54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Iceberg">
            <a:extLst>
              <a:ext uri="{FF2B5EF4-FFF2-40B4-BE49-F238E27FC236}">
                <a16:creationId xmlns:a16="http://schemas.microsoft.com/office/drawing/2014/main" id="{62EE9E41-B09A-02E2-9019-F25532235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283" y="3639359"/>
            <a:ext cx="610716" cy="6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DA41FA9-39D2-650C-C0A7-25D5BEA08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30" y="2727306"/>
            <a:ext cx="2221390" cy="79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gnite Your Data: A Deep Dive into the World of Apache Spark">
            <a:extLst>
              <a:ext uri="{FF2B5EF4-FFF2-40B4-BE49-F238E27FC236}">
                <a16:creationId xmlns:a16="http://schemas.microsoft.com/office/drawing/2014/main" id="{AAAADA40-EC56-4A20-0994-0150AA853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40" y="1515681"/>
            <a:ext cx="1538643" cy="8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An Introduction to MapReduce with Map Reduce Example">
            <a:extLst>
              <a:ext uri="{FF2B5EF4-FFF2-40B4-BE49-F238E27FC236}">
                <a16:creationId xmlns:a16="http://schemas.microsoft.com/office/drawing/2014/main" id="{6592D48C-2578-E55B-AA06-B0496E302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60" y="2168295"/>
            <a:ext cx="1318974" cy="41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restodb logo - Ícones Social media e Logos">
            <a:extLst>
              <a:ext uri="{FF2B5EF4-FFF2-40B4-BE49-F238E27FC236}">
                <a16:creationId xmlns:a16="http://schemas.microsoft.com/office/drawing/2014/main" id="{0B5AF4A1-3067-D635-AB17-8D31A5A9C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66" y="1588777"/>
            <a:ext cx="1151632" cy="57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3AB8B679-6464-077A-E7E1-269B6CB9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546" y="2049779"/>
            <a:ext cx="1207383" cy="56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Tips and Tricks to Make More Use of Python Pandas">
            <a:extLst>
              <a:ext uri="{FF2B5EF4-FFF2-40B4-BE49-F238E27FC236}">
                <a16:creationId xmlns:a16="http://schemas.microsoft.com/office/drawing/2014/main" id="{275EADD5-BE87-E686-9308-9A219CF7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639" y="1679360"/>
            <a:ext cx="1174929" cy="47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áfico 17" descr="Fixar com preenchimento sólido">
            <a:extLst>
              <a:ext uri="{FF2B5EF4-FFF2-40B4-BE49-F238E27FC236}">
                <a16:creationId xmlns:a16="http://schemas.microsoft.com/office/drawing/2014/main" id="{357AAAA1-83B5-8FE7-89AC-97847EDF9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45846">
            <a:off x="6487102" y="4699315"/>
            <a:ext cx="914400" cy="9144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ECB1022-ABF0-D5F4-02D9-FA6B17528A00}"/>
              </a:ext>
            </a:extLst>
          </p:cNvPr>
          <p:cNvSpPr txBox="1"/>
          <p:nvPr/>
        </p:nvSpPr>
        <p:spPr>
          <a:xfrm>
            <a:off x="6602893" y="5944201"/>
            <a:ext cx="68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2013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18946F0-2E47-2ECF-7A8B-C512328E915C}"/>
              </a:ext>
            </a:extLst>
          </p:cNvPr>
          <p:cNvSpPr txBox="1"/>
          <p:nvPr/>
        </p:nvSpPr>
        <p:spPr>
          <a:xfrm>
            <a:off x="6623892" y="4373043"/>
            <a:ext cx="88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DBFS</a:t>
            </a:r>
          </a:p>
        </p:txBody>
      </p:sp>
      <p:pic>
        <p:nvPicPr>
          <p:cNvPr id="1026" name="Picture 2" descr="Azure Databricks Logo PNG Vector (AI, PDF, SVG) Free Download">
            <a:extLst>
              <a:ext uri="{FF2B5EF4-FFF2-40B4-BE49-F238E27FC236}">
                <a16:creationId xmlns:a16="http://schemas.microsoft.com/office/drawing/2014/main" id="{D8911CF5-E2BF-0D3B-AFD5-B34C3E568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71" y="3369449"/>
            <a:ext cx="711443" cy="80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8B0A452-456B-BF5B-5030-1B7679E11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932" y="4692764"/>
            <a:ext cx="110505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3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9" grpId="0"/>
      <p:bldP spid="16" grpId="0"/>
      <p:bldP spid="28" grpId="0"/>
      <p:bldP spid="3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56056</TotalTime>
  <Words>49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507</cp:revision>
  <dcterms:created xsi:type="dcterms:W3CDTF">2024-02-17T14:08:37Z</dcterms:created>
  <dcterms:modified xsi:type="dcterms:W3CDTF">2024-09-25T00:00:02Z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2024-06-12T18:01:52Z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67b60621-427c-4511-9874-ff9b4329d30c</vt:lpwstr>
  </property>
  <property fmtid="{D5CDD505-2E9C-101B-9397-08002B2CF9AE}" pid="8" name="MSIP_Label_1ada0a2f-b917-4d51-b0d0-d418a10c8b23_ContentBits">
    <vt:lpwstr>0</vt:lpwstr>
  </property>
</Properties>
</file>