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323" r:id="rId3"/>
    <p:sldId id="301" r:id="rId4"/>
    <p:sldId id="2345" r:id="rId5"/>
    <p:sldId id="641" r:id="rId6"/>
    <p:sldId id="2284" r:id="rId7"/>
    <p:sldId id="2285" r:id="rId8"/>
    <p:sldId id="2347" r:id="rId9"/>
    <p:sldId id="2348" r:id="rId10"/>
    <p:sldId id="2356" r:id="rId11"/>
    <p:sldId id="642" r:id="rId12"/>
    <p:sldId id="2357" r:id="rId13"/>
    <p:sldId id="2358" r:id="rId14"/>
    <p:sldId id="2349" r:id="rId15"/>
    <p:sldId id="2359" r:id="rId16"/>
    <p:sldId id="2350" r:id="rId17"/>
    <p:sldId id="2351" r:id="rId18"/>
    <p:sldId id="2352" r:id="rId19"/>
    <p:sldId id="235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9"/>
    <a:srgbClr val="2EC1F4"/>
    <a:srgbClr val="4490C4"/>
    <a:srgbClr val="42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5388" autoAdjust="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B92-3B40-4CEB-8EF6-98192792E525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31D7-9345-481B-A252-EED700AD3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Azure é uma plataforma de computação em nuvem fornecida pela Microsoft, que oferece uma variedade de serviços e soluções para desenvolver, implantar e gerenciar aplicativos e serviços através da internet.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531D7-9345-481B-A252-EED700AD3DD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4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2B672-CA1C-E64D-205A-F882DA680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DB2CC-1539-9680-DFE8-249AACBA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4CC27D-B7FD-AC74-A7A4-2C9562A8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7B4A7F-FD40-A5E3-785E-62A5AE89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DC4D8C-C526-46E7-A440-39F31602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59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22492-AC82-ECDB-FE5C-05625C21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F8BE50-F44C-14A7-B2E7-FF58DD69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2D09B5-EE39-FE5D-761E-74CA852C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16BD68-7443-EA7D-7E09-C70FB35D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8EF7C-5F07-FFA6-76BE-226B33D5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92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C8D97-07C4-22AB-B080-88EDF123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1B52B5-858E-0CE3-946E-DCC4F7E5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81AF3-00CA-E51E-283D-E1167C72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4920C9-49C6-D677-333A-E9694D4F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FE005-93BB-41DA-791B-53699339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492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0D617-8553-29BA-23FF-855A57D3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31C11-9DAC-1504-AF16-2104C9BE8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60C1C4-26F9-BDBD-9369-51FEDC5EA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C3BCA5-167F-E6D0-0C64-9970AF81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8A235C-F726-F055-E16C-61CB6072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57EA13-C001-563F-BC6D-6AE03F3E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42DF6-D623-AAC6-D7BD-8AFA5A7E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38577C-158B-CFAA-FD6D-1D979218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B5DC3C-B0C2-344F-626B-74BF4A00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C34F26-B272-B8DC-B66C-021A02A63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A8AF2E-E581-B42B-D521-3AC658647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1CD1C6-129F-A610-4E86-16D2ECBA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0A087E-8FF9-9A3F-90C4-F0F53D24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E1662A-DA09-AB72-B7AE-DF7CBD43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864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2CAF5-68ED-EC3B-EE5F-942D2F54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BBA416-50DD-44E0-DA78-654DA498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88DEE6-769B-15BA-1C93-E4081ED5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3932FC-4A3C-1198-0E8D-0528DD5F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5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901112-F4FA-8711-2EB5-8DD1F172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D9BD73-5C0A-87AE-A5C5-7B837E2E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30659C-222F-7926-4B74-B08F9600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317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080CF-AF70-3431-8994-64FF1CA8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546704-9281-B1B8-477B-B9E04190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F5BE99-31F4-0D4F-BA32-0280851E9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B9A2A-B867-9E29-5B6B-80CB05C5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95CDE6-ADE4-4EA6-6684-6701CDBE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2019F1-5545-F477-4A7F-FEE27876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09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320AD-3B82-2603-468F-452CE76A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407B07-ED34-57DA-F9FB-2C1787919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B444FC-E0C5-74CE-F738-31CC18D7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C2426-1627-A8AE-8DC4-67AFEBFD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E49AC3-9AC4-55A6-4D36-31BD48E3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EC8BFB-1FC6-91DF-2BC2-36409630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285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93171-9A34-F31F-AB24-20D0F305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CDDB0D-1152-8357-D0CE-A29041CB2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6A131C-95CA-CFCD-2746-562D38A3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A1855-46A3-CEBE-0879-76854D4F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46FBB-3A4B-8C95-089E-8BDFC979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64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135186-D1F9-9716-48AB-9ACD50DD2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8F2136-B5BF-E62A-A9F5-2590BBAB8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65B09C-BFCD-96A1-2B7C-19B2DD60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ACD5BC-3EE2-35E1-AAF8-DB08CDC6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1F1125-392F-3010-3643-49B285E3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99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6F5692B-18A0-8079-8652-7FB26E8E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764E7F-BEB7-6F51-857B-08990AE5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AD52F-F4C2-3046-4706-0E28EB1AA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0AFBE-E3CF-4C7F-BCBB-A9BA7FF07E86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D5B00-5852-603A-BEDB-D1C7702F4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DFB85-A989-A1DA-C37D-627D8B62E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F66F-1693-46A0-94F5-06C848E293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4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0D0D688-E087-5777-4966-5D91B16C91E1}"/>
              </a:ext>
            </a:extLst>
          </p:cNvPr>
          <p:cNvSpPr/>
          <p:nvPr/>
        </p:nvSpPr>
        <p:spPr>
          <a:xfrm>
            <a:off x="814192" y="2755726"/>
            <a:ext cx="10509337" cy="2917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091E14-BE93-2620-AA06-54C490EE16B4}"/>
              </a:ext>
            </a:extLst>
          </p:cNvPr>
          <p:cNvSpPr txBox="1"/>
          <p:nvPr/>
        </p:nvSpPr>
        <p:spPr>
          <a:xfrm>
            <a:off x="211661" y="1438734"/>
            <a:ext cx="11336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6600">
                <a:solidFill>
                  <a:srgbClr val="007DA9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sz="4400" dirty="0" err="1"/>
              <a:t>Elastic</a:t>
            </a:r>
            <a:r>
              <a:rPr lang="pt-BR" sz="4400" dirty="0"/>
              <a:t> Pool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54346A0-016F-C57A-5609-ABB610468C55}"/>
              </a:ext>
            </a:extLst>
          </p:cNvPr>
          <p:cNvCxnSpPr/>
          <p:nvPr/>
        </p:nvCxnSpPr>
        <p:spPr>
          <a:xfrm>
            <a:off x="1290182" y="3455831"/>
            <a:ext cx="932726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9F1B1170-EBC6-6B9B-5061-C61823F69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420" y="4225504"/>
            <a:ext cx="962159" cy="12574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E4612FF-4FA2-119C-42EF-5173C9A2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24" y="4225504"/>
            <a:ext cx="962159" cy="125747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263A580-CBA2-6A24-8321-569552F6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42" y="4225504"/>
            <a:ext cx="962159" cy="1257475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326AD048-C615-BCBE-7DF8-1BF456CBB3AB}"/>
              </a:ext>
            </a:extLst>
          </p:cNvPr>
          <p:cNvSpPr/>
          <p:nvPr/>
        </p:nvSpPr>
        <p:spPr>
          <a:xfrm>
            <a:off x="10220818" y="315814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6863B8-F0BE-EDB0-5748-7519C1085753}"/>
              </a:ext>
            </a:extLst>
          </p:cNvPr>
          <p:cNvSpPr/>
          <p:nvPr/>
        </p:nvSpPr>
        <p:spPr>
          <a:xfrm>
            <a:off x="1095241" y="315814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624166C-9720-584F-2309-B02022AC8D20}"/>
              </a:ext>
            </a:extLst>
          </p:cNvPr>
          <p:cNvSpPr/>
          <p:nvPr/>
        </p:nvSpPr>
        <p:spPr>
          <a:xfrm>
            <a:off x="2715671" y="315814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0F8EF82-F5DD-40F2-1745-979797356CB4}"/>
              </a:ext>
            </a:extLst>
          </p:cNvPr>
          <p:cNvSpPr/>
          <p:nvPr/>
        </p:nvSpPr>
        <p:spPr>
          <a:xfrm>
            <a:off x="6292777" y="3159521"/>
            <a:ext cx="595739" cy="59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072AD67-B8BA-737A-52F4-7170F75D477C}"/>
              </a:ext>
            </a:extLst>
          </p:cNvPr>
          <p:cNvSpPr/>
          <p:nvPr/>
        </p:nvSpPr>
        <p:spPr>
          <a:xfrm>
            <a:off x="4472729" y="315814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701DA3A-178D-1568-E670-44034B6ED60A}"/>
              </a:ext>
            </a:extLst>
          </p:cNvPr>
          <p:cNvSpPr/>
          <p:nvPr/>
        </p:nvSpPr>
        <p:spPr>
          <a:xfrm>
            <a:off x="8188202" y="3158140"/>
            <a:ext cx="594000" cy="59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16</a:t>
            </a:r>
          </a:p>
        </p:txBody>
      </p:sp>
      <p:pic>
        <p:nvPicPr>
          <p:cNvPr id="1026" name="Picture 2" descr="How to Create Azure SQL Database Server in the Microsoft Azure Portal?">
            <a:extLst>
              <a:ext uri="{FF2B5EF4-FFF2-40B4-BE49-F238E27FC236}">
                <a16:creationId xmlns:a16="http://schemas.microsoft.com/office/drawing/2014/main" id="{172643C6-7A55-6C97-6D37-E0DCA5063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38"/>
          <a:stretch/>
        </p:blipFill>
        <p:spPr bwMode="auto">
          <a:xfrm>
            <a:off x="10969944" y="1909579"/>
            <a:ext cx="1157003" cy="114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1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231806-2BD3-89A1-3CD0-8C237BA6067C}"/>
              </a:ext>
            </a:extLst>
          </p:cNvPr>
          <p:cNvSpPr/>
          <p:nvPr/>
        </p:nvSpPr>
        <p:spPr>
          <a:xfrm>
            <a:off x="268062" y="1799562"/>
            <a:ext cx="11609711" cy="4269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750D41-CDB7-4704-E0E9-02C2646230C7}"/>
              </a:ext>
            </a:extLst>
          </p:cNvPr>
          <p:cNvSpPr/>
          <p:nvPr/>
        </p:nvSpPr>
        <p:spPr>
          <a:xfrm>
            <a:off x="2529537" y="3377813"/>
            <a:ext cx="1930093" cy="111348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Impact" panose="020B0806030902050204" pitchFamily="34" charset="0"/>
              </a:rPr>
              <a:t>DTU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AA15F57-0C7D-78E7-5D07-2DEDD3F5D7CC}"/>
              </a:ext>
            </a:extLst>
          </p:cNvPr>
          <p:cNvSpPr/>
          <p:nvPr/>
        </p:nvSpPr>
        <p:spPr>
          <a:xfrm>
            <a:off x="7732370" y="3377813"/>
            <a:ext cx="1930093" cy="111348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Impact" panose="020B0806030902050204" pitchFamily="34" charset="0"/>
              </a:rPr>
              <a:t>VCORE </a:t>
            </a:r>
          </a:p>
        </p:txBody>
      </p:sp>
    </p:spTree>
    <p:extLst>
      <p:ext uri="{BB962C8B-B14F-4D97-AF65-F5344CB8AC3E}">
        <p14:creationId xmlns:p14="http://schemas.microsoft.com/office/powerpoint/2010/main" val="275973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091E14-BE93-2620-AA06-54C490EE16B4}"/>
              </a:ext>
            </a:extLst>
          </p:cNvPr>
          <p:cNvSpPr txBox="1"/>
          <p:nvPr/>
        </p:nvSpPr>
        <p:spPr>
          <a:xfrm>
            <a:off x="211661" y="1435196"/>
            <a:ext cx="113367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6600">
                <a:solidFill>
                  <a:srgbClr val="007DA9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sz="2000" dirty="0"/>
              <a:t>Modelo de Banco de Dados Baseado em DTU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Basic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Premium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dirty="0"/>
              <a:t>Combinação de memória, disco e CPU, ou seja, quanto maior o número de DTU, mais rápido será o DB;</a:t>
            </a:r>
          </a:p>
          <a:p>
            <a:endParaRPr lang="pt-BR" sz="2000" dirty="0"/>
          </a:p>
          <a:p>
            <a:r>
              <a:rPr lang="pt-BR" sz="2000" dirty="0"/>
              <a:t>É dinâmico, pode mudar a hora que quiser (UP/Down);</a:t>
            </a:r>
          </a:p>
          <a:p>
            <a:endParaRPr lang="pt-BR" sz="2000" dirty="0"/>
          </a:p>
          <a:p>
            <a:r>
              <a:rPr lang="pt-BR" sz="2000" dirty="0"/>
              <a:t>A cobrança é feita por minutos de uso;</a:t>
            </a:r>
          </a:p>
          <a:p>
            <a:endParaRPr lang="pt-BR" sz="2000" dirty="0"/>
          </a:p>
          <a:p>
            <a:r>
              <a:rPr lang="pt-BR" sz="2000" dirty="0"/>
              <a:t>Pode ser alterada a configuração conforme necessidade do negócio e essa mudança pode ser manual ou automatizada usando </a:t>
            </a:r>
            <a:r>
              <a:rPr lang="pt-BR" sz="2000" dirty="0" err="1"/>
              <a:t>powershell</a:t>
            </a:r>
            <a:r>
              <a:rPr lang="pt-B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028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8159A1-4528-DA6B-80F0-FB71AB3980C8}"/>
              </a:ext>
            </a:extLst>
          </p:cNvPr>
          <p:cNvSpPr txBox="1"/>
          <p:nvPr/>
        </p:nvSpPr>
        <p:spPr>
          <a:xfrm>
            <a:off x="211661" y="1359964"/>
            <a:ext cx="11762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>
                <a:solidFill>
                  <a:srgbClr val="007DA9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sz="1600" dirty="0"/>
              <a:t>Modelo de Banco de Dados Baseado em </a:t>
            </a:r>
            <a:r>
              <a:rPr lang="pt-BR" sz="1600" dirty="0" err="1"/>
              <a:t>Vcore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/>
              <a:t>General </a:t>
            </a:r>
            <a:r>
              <a:rPr lang="pt-BR" sz="1600" dirty="0" err="1"/>
              <a:t>Purpose</a:t>
            </a:r>
            <a:r>
              <a:rPr lang="pt-BR" sz="1600" dirty="0"/>
              <a:t> – Voltado para ambientes mais leves que não possuem alta demanda;</a:t>
            </a:r>
          </a:p>
          <a:p>
            <a:endParaRPr lang="pt-BR" sz="1600" dirty="0"/>
          </a:p>
          <a:p>
            <a:r>
              <a:rPr lang="pt-BR" sz="1600" dirty="0"/>
              <a:t>Computer </a:t>
            </a:r>
            <a:r>
              <a:rPr lang="pt-BR" sz="1600" dirty="0" err="1"/>
              <a:t>tier</a:t>
            </a:r>
            <a:r>
              <a:rPr lang="pt-BR" sz="1600" dirty="0"/>
              <a:t> – </a:t>
            </a:r>
            <a:r>
              <a:rPr lang="pt-BR" sz="1600" dirty="0" err="1"/>
              <a:t>Previsioned</a:t>
            </a:r>
            <a:r>
              <a:rPr lang="pt-BR" sz="1600" dirty="0"/>
              <a:t> e </a:t>
            </a:r>
            <a:r>
              <a:rPr lang="pt-BR" sz="1600" dirty="0" err="1"/>
              <a:t>Serveless</a:t>
            </a:r>
            <a:endParaRPr lang="pt-BR" sz="1600" dirty="0"/>
          </a:p>
          <a:p>
            <a:endParaRPr lang="pt-BR" sz="1600" dirty="0"/>
          </a:p>
          <a:p>
            <a:r>
              <a:rPr lang="pt-BR" sz="1600" dirty="0" err="1"/>
              <a:t>Provisioned</a:t>
            </a:r>
            <a:r>
              <a:rPr lang="pt-BR" sz="1600" dirty="0"/>
              <a:t> – budget </a:t>
            </a:r>
            <a:r>
              <a:rPr lang="pt-BR" sz="1600" dirty="0" err="1"/>
              <a:t>pré</a:t>
            </a:r>
            <a:r>
              <a:rPr lang="pt-BR" sz="1600" dirty="0"/>
              <a:t>-alocado, cobrança por hora sobre a quantidade de </a:t>
            </a:r>
            <a:r>
              <a:rPr lang="pt-BR" sz="1600" dirty="0" err="1"/>
              <a:t>VCores</a:t>
            </a:r>
            <a:r>
              <a:rPr lang="pt-BR" sz="1600" dirty="0"/>
              <a:t> usados, valor fixo por mês (podendo mudar)</a:t>
            </a:r>
          </a:p>
          <a:p>
            <a:endParaRPr lang="pt-BR" sz="1600" dirty="0"/>
          </a:p>
          <a:p>
            <a:r>
              <a:rPr lang="pt-BR" sz="1600" dirty="0" err="1"/>
              <a:t>Serveless</a:t>
            </a:r>
            <a:r>
              <a:rPr lang="pt-BR" sz="1600" dirty="0"/>
              <a:t> – define a quantidade mínima e a máxima de </a:t>
            </a:r>
            <a:r>
              <a:rPr lang="pt-BR" sz="1600" dirty="0" err="1"/>
              <a:t>VCores</a:t>
            </a:r>
            <a:r>
              <a:rPr lang="pt-BR" sz="1600" dirty="0"/>
              <a:t>, cobrança realizada por segundos de uso</a:t>
            </a:r>
          </a:p>
          <a:p>
            <a:r>
              <a:rPr lang="pt-BR" sz="1600" dirty="0"/>
              <a:t>Permite auto escalabilidade (autogestão);</a:t>
            </a:r>
          </a:p>
          <a:p>
            <a:endParaRPr lang="pt-BR" sz="1600" dirty="0"/>
          </a:p>
          <a:p>
            <a:r>
              <a:rPr lang="pt-BR" sz="1600" dirty="0"/>
              <a:t>Controle de Custo:</a:t>
            </a:r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Auto pause;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Ficando apenas a cobrança pelo storage;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Quando for solicitado o recurso ele volta a ficar disponível;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Ajuda na redução de custos;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Indicado para: Ambientes que podem ficar indisponíveis.</a:t>
            </a:r>
          </a:p>
        </p:txBody>
      </p:sp>
    </p:spTree>
    <p:extLst>
      <p:ext uri="{BB962C8B-B14F-4D97-AF65-F5344CB8AC3E}">
        <p14:creationId xmlns:p14="http://schemas.microsoft.com/office/powerpoint/2010/main" val="161923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78159A1-4528-DA6B-80F0-FB71AB3980C8}"/>
              </a:ext>
            </a:extLst>
          </p:cNvPr>
          <p:cNvSpPr txBox="1"/>
          <p:nvPr/>
        </p:nvSpPr>
        <p:spPr>
          <a:xfrm>
            <a:off x="211661" y="1347438"/>
            <a:ext cx="117629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600">
                <a:solidFill>
                  <a:srgbClr val="007DA9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sz="1600" dirty="0"/>
              <a:t>Modelo de Banco de Dados Baseado em </a:t>
            </a:r>
            <a:r>
              <a:rPr lang="pt-BR" sz="1600" dirty="0" err="1"/>
              <a:t>Vcore</a:t>
            </a:r>
            <a:endParaRPr lang="pt-BR" sz="1600" dirty="0"/>
          </a:p>
          <a:p>
            <a:endParaRPr lang="pt-BR" dirty="0"/>
          </a:p>
          <a:p>
            <a:r>
              <a:rPr lang="pt-BR" dirty="0" err="1"/>
              <a:t>Hyerscale</a:t>
            </a:r>
            <a:endParaRPr lang="pt-BR" dirty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Ambientes grandes e escaláveis que necessitam de baixa latência;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 de até 100 TB;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Recomendado para ambientes que demandam muito armazenamento;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Possui a opção </a:t>
            </a:r>
            <a:r>
              <a:rPr lang="pt-BR" dirty="0" err="1"/>
              <a:t>save</a:t>
            </a:r>
            <a:r>
              <a:rPr lang="pt-BR" dirty="0"/>
              <a:t> Money, permite a reutilização de uma licença existente, podendo reduzir assim os custos em até 55%.</a:t>
            </a:r>
          </a:p>
          <a:p>
            <a:endParaRPr lang="pt-BR" dirty="0"/>
          </a:p>
          <a:p>
            <a:r>
              <a:rPr lang="pt-BR" dirty="0"/>
              <a:t>Business </a:t>
            </a:r>
            <a:r>
              <a:rPr lang="pt-BR" dirty="0" err="1"/>
              <a:t>Critical</a:t>
            </a:r>
            <a:r>
              <a:rPr lang="pt-BR" dirty="0"/>
              <a:t> 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Latência mais baixa;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Recomendado para ambientes que não possam parar e que a lentidão não é aceita, possuí um alto número de </a:t>
            </a:r>
            <a:r>
              <a:rPr lang="pt-BR" dirty="0" err="1"/>
              <a:t>IOPs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Armazenamento máximo de 4 </a:t>
            </a:r>
            <a:r>
              <a:rPr lang="pt-BR" dirty="0" err="1"/>
              <a:t>TBs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Ambientes robustos que exigem baixa latência.</a:t>
            </a:r>
          </a:p>
        </p:txBody>
      </p:sp>
    </p:spTree>
    <p:extLst>
      <p:ext uri="{BB962C8B-B14F-4D97-AF65-F5344CB8AC3E}">
        <p14:creationId xmlns:p14="http://schemas.microsoft.com/office/powerpoint/2010/main" val="2974472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FC851C-5704-A208-A1BE-91ECFB3D0CCF}"/>
              </a:ext>
            </a:extLst>
          </p:cNvPr>
          <p:cNvSpPr txBox="1"/>
          <p:nvPr/>
        </p:nvSpPr>
        <p:spPr>
          <a:xfrm>
            <a:off x="263371" y="1413833"/>
            <a:ext cx="11665258" cy="497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Backups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Gerados de forma AUTOMÁTICA;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backups – local onde conseguimos configurar a política de retenção de backups;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possível retornar um backup em um período do tempo (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Poit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Time Recovery (PITR) - Default 7 dias);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Opção Configure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Retention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(Point in Time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– Define quantos dias o Azure irá guardar os backups (full, diferencia e log).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- 7 dias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Mínimo - 1 dia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Máximo – 35 dias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 exista a necessidade de reter por um tempo maior, deve-se ativar o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Long-Term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Retention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é a configuração de retenção de backups à longo prazo;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backups podem ser do tipo Weekly, Monthly e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yearly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Você sempre define como que será e por quanto tempo será retido.</a:t>
            </a:r>
            <a:endParaRPr lang="pt-BR" sz="1200" dirty="0">
              <a:solidFill>
                <a:srgbClr val="007DA9"/>
              </a:solidFill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funciona o backup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– semanal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Diferencial – 12/24 horas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– 5 a 10 minutos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Redundância por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geo-redundância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(RA-GRS) – Os backups são armazenados em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Blob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local que já replicado dentro do Azure;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Backup automático é gerenciado, com retenção,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simples, ou seja, mais simples do que ocorre no </a:t>
            </a:r>
            <a:r>
              <a:rPr lang="pt-BR" sz="1200" dirty="0" err="1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OnPremise</a:t>
            </a:r>
            <a:r>
              <a:rPr lang="pt-BR" sz="1200" dirty="0">
                <a:solidFill>
                  <a:srgbClr val="007DA9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200" dirty="0">
              <a:solidFill>
                <a:srgbClr val="007DA9"/>
              </a:solidFill>
              <a:effectLst/>
              <a:latin typeface="Impact" panose="020B080603090205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5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0AF413-CD23-7A8F-2E03-D3B40EC82F75}"/>
              </a:ext>
            </a:extLst>
          </p:cNvPr>
          <p:cNvSpPr txBox="1"/>
          <p:nvPr/>
        </p:nvSpPr>
        <p:spPr>
          <a:xfrm>
            <a:off x="268062" y="1464019"/>
            <a:ext cx="11565385" cy="488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do Firewall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é possível acessar um ASQL de forma externa sem a liberação do firewall.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Existem dois níveis de acesso: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DATABASE-LEVEL-FIREWALL RULES – Primeiro nível de validação do acesso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SERVER-LEVEL-FIREWALL RULES – Segundo nível de validação do acesso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/>
              <a:t>Os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SERVER-LEVEL-FIREWALL RULES</a:t>
            </a:r>
            <a:r>
              <a:rPr lang="pt-BR" sz="1800" dirty="0"/>
              <a:t> são configurados para permitir que os usuários se conectem ao banco de dados master e a todos os bancos de dados na instância. </a:t>
            </a:r>
          </a:p>
          <a:p>
            <a:r>
              <a:rPr lang="pt-BR" sz="1800" dirty="0"/>
              <a:t>Os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DATABASE-LEVEL-FIREWALL RULES</a:t>
            </a:r>
            <a:r>
              <a:rPr lang="pt-BR" sz="1800" dirty="0"/>
              <a:t> são usados ​​para conceder ou bloquear endereços IP específicos de acessar bancos de dados específicos.</a:t>
            </a:r>
          </a:p>
          <a:p>
            <a:r>
              <a:rPr lang="pt-BR" sz="1800" dirty="0"/>
              <a:t>As regras de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SERVER-LEVEL-FIREWALL RULES</a:t>
            </a:r>
            <a:r>
              <a:rPr lang="pt-BR" sz="1800" dirty="0"/>
              <a:t> podem ser configuradas usando o portal do Azure ou usando o procedimento armazenado </a:t>
            </a:r>
            <a:r>
              <a:rPr lang="pt-BR" sz="1800" dirty="0" err="1"/>
              <a:t>sp_set_database_firewall_rule</a:t>
            </a:r>
            <a:r>
              <a:rPr lang="pt-BR" sz="1800" dirty="0"/>
              <a:t> de dentro do banco de dados mestre. </a:t>
            </a:r>
          </a:p>
          <a:p>
            <a:r>
              <a:rPr lang="pt-BR" sz="1800" dirty="0"/>
              <a:t>As regras de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DATABASE-LEVEL-FIREWALL RULES</a:t>
            </a:r>
            <a:r>
              <a:rPr lang="pt-BR" sz="1800" dirty="0"/>
              <a:t> são configuradas por meio de T-SQL somente usando a procedure </a:t>
            </a:r>
            <a:r>
              <a:rPr lang="pt-BR" sz="1800" dirty="0" err="1"/>
              <a:t>sp_set_database_firewall_rule</a:t>
            </a:r>
            <a:r>
              <a:rPr lang="pt-BR" sz="1800" dirty="0"/>
              <a:t> de dentro do banco de dados do usuário.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1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pic>
        <p:nvPicPr>
          <p:cNvPr id="2" name="Picture 2" descr="Image of Azure SQL server firewalls, depicted between the server and the cloud. This is a decision tree where either database-level firewall rules or server-level firewall rules are enacted based on the client IP address.">
            <a:extLst>
              <a:ext uri="{FF2B5EF4-FFF2-40B4-BE49-F238E27FC236}">
                <a16:creationId xmlns:a16="http://schemas.microsoft.com/office/drawing/2014/main" id="{B220AB88-01D5-BE83-E1F1-C40E4C79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043" y="1828332"/>
            <a:ext cx="4644870" cy="49762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DF10149-15DE-69D3-F930-1A89B5DF06ED}"/>
              </a:ext>
            </a:extLst>
          </p:cNvPr>
          <p:cNvSpPr txBox="1"/>
          <p:nvPr/>
        </p:nvSpPr>
        <p:spPr>
          <a:xfrm>
            <a:off x="130373" y="1500298"/>
            <a:ext cx="75388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Quando um computador tenta se conectar ao seu servidor a partir da Internet, o firewall primeiro verifica o endereço IP de origem da solicitação em relação às regras de firewall de IP no nível do banco de dados para o banco de dados que a conexão solicita.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Se o endereço estiver dentro de um intervalo especificado nas regras de firewall de IP no nível do banco de dados, a conexão será concedida ao banco de dados que contém a regra.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Se o endereço não estiver dentro de um intervalo nas regras de firewall de IP em nível de banco de dados, o firewall verificará as regras de firewall de IP em nível de servidor. Se o endereço estiver dentro de um intervalo que está nas regras de firewall de IP no nível do servidor, a conexão será concedida. As regras de firewall IP no nível do servidor se aplicam a todos os bancos de dados gerenciados pelo servidor.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Se o endereço não estiver dentro de um intervalo que esteja em qualquer uma das regras de firewall IP no nível do banco de dados ou no nível do servidor, a solicitação de conexão falhará.</a:t>
            </a:r>
          </a:p>
        </p:txBody>
      </p:sp>
    </p:spTree>
    <p:extLst>
      <p:ext uri="{BB962C8B-B14F-4D97-AF65-F5344CB8AC3E}">
        <p14:creationId xmlns:p14="http://schemas.microsoft.com/office/powerpoint/2010/main" val="2204529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BE808C-303A-25D1-9828-93F4E6576C76}"/>
              </a:ext>
            </a:extLst>
          </p:cNvPr>
          <p:cNvSpPr txBox="1"/>
          <p:nvPr/>
        </p:nvSpPr>
        <p:spPr>
          <a:xfrm>
            <a:off x="211661" y="1496807"/>
            <a:ext cx="12067712" cy="479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SQL Database</a:t>
            </a:r>
            <a:r>
              <a:rPr lang="pt-BR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Limitações do Azure SQL Database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tem: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Suporte a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queries (acessar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dosi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bancos na mesma query)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realizar o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existe a possibilidade de fazer usando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External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</a:t>
            </a:r>
            <a:endParaRPr lang="pt-B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Não é possível agendar uma atividade no SQL Server Agent.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 recurso está disponível apenas no Azure SQL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Managed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Instance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no Azure SQL VM.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Para contornar podemos usar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Jobs.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Por não ter um servidor disponível (ASQL é um PAAS), não existe autenticação via Windows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forma de login disponível é via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Azure AD.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tem acesso a geração de diagramas (validar esses pontos);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CLR,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procedures, trigger (validar esses pontos)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possuí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mail;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Service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Brocker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SSRS, SSAS e SSIS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possui também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openquery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opendatabase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openrowset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bulk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possui SQL Profile. Deve ser usado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possui trace flags;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possui trigger de login, existe apenas trigger a nível de tabelas;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Não existe trigger a nível de servidor;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Comando USE DATABASE para mudar de banco não funciona. Precisa selecionar na combo e em alguns casos, conectar e desconectar para atualizar a lista de </a:t>
            </a:r>
            <a:r>
              <a:rPr lang="pt-BR" sz="1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databases</a:t>
            </a:r>
            <a:r>
              <a:rPr lang="pt-BR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5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2483047" y="1073436"/>
            <a:ext cx="767753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>
                <a:solidFill>
                  <a:srgbClr val="007DA9"/>
                </a:solidFill>
                <a:latin typeface="Impact" panose="020B0806030902050204" pitchFamily="34" charset="0"/>
              </a:rPr>
              <a:t>DIA 2</a:t>
            </a:r>
            <a:endParaRPr lang="pt-BR" sz="287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– Modelos de Serviço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pic>
        <p:nvPicPr>
          <p:cNvPr id="1026" name="Picture 2" descr="Como um churrasco te ajuda a entender o que é a Cloud">
            <a:extLst>
              <a:ext uri="{FF2B5EF4-FFF2-40B4-BE49-F238E27FC236}">
                <a16:creationId xmlns:a16="http://schemas.microsoft.com/office/drawing/2014/main" id="{704C2031-FAE4-1A87-535C-ECF0BF2FA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42" y="1491078"/>
            <a:ext cx="8541222" cy="48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7B311E1-61B1-5FCC-2362-710E51E351F8}"/>
              </a:ext>
            </a:extLst>
          </p:cNvPr>
          <p:cNvSpPr/>
          <p:nvPr/>
        </p:nvSpPr>
        <p:spPr>
          <a:xfrm>
            <a:off x="4038600" y="1491078"/>
            <a:ext cx="6506564" cy="480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Como um churrasco te ajuda a entender o que é a Cloud">
            <a:extLst>
              <a:ext uri="{FF2B5EF4-FFF2-40B4-BE49-F238E27FC236}">
                <a16:creationId xmlns:a16="http://schemas.microsoft.com/office/drawing/2014/main" id="{B317DAE5-83B4-91FC-70B8-A5F43ED8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20" y="1487088"/>
            <a:ext cx="8541222" cy="48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2E3B1E3-0933-5593-6D5A-E522D1C25729}"/>
              </a:ext>
            </a:extLst>
          </p:cNvPr>
          <p:cNvSpPr/>
          <p:nvPr/>
        </p:nvSpPr>
        <p:spPr>
          <a:xfrm>
            <a:off x="6276341" y="1486023"/>
            <a:ext cx="6506564" cy="4804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Como um churrasco te ajuda a entender o que é a Cloud">
            <a:extLst>
              <a:ext uri="{FF2B5EF4-FFF2-40B4-BE49-F238E27FC236}">
                <a16:creationId xmlns:a16="http://schemas.microsoft.com/office/drawing/2014/main" id="{2DC76440-60B7-502B-FFFD-A90F6159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43" y="1486836"/>
            <a:ext cx="8541222" cy="48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FCF5AFDA-E94A-04A3-A513-A1A5EACBD8F3}"/>
              </a:ext>
            </a:extLst>
          </p:cNvPr>
          <p:cNvSpPr/>
          <p:nvPr/>
        </p:nvSpPr>
        <p:spPr>
          <a:xfrm>
            <a:off x="8390626" y="1477651"/>
            <a:ext cx="3801374" cy="4902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Como um churrasco te ajuda a entender o que é a Cloud">
            <a:extLst>
              <a:ext uri="{FF2B5EF4-FFF2-40B4-BE49-F238E27FC236}">
                <a16:creationId xmlns:a16="http://schemas.microsoft.com/office/drawing/2014/main" id="{2A86E0CF-5467-75A1-E966-C14F6341A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305" y="1486836"/>
            <a:ext cx="8541222" cy="48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86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Database – IAAS x PAAS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D79EB9C-5C84-8FCB-4438-A2F8B8B8B087}"/>
              </a:ext>
            </a:extLst>
          </p:cNvPr>
          <p:cNvSpPr/>
          <p:nvPr/>
        </p:nvSpPr>
        <p:spPr>
          <a:xfrm>
            <a:off x="268062" y="1799562"/>
            <a:ext cx="11609711" cy="42699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2C428D-C06D-0726-EBD4-D23760D789C8}"/>
              </a:ext>
            </a:extLst>
          </p:cNvPr>
          <p:cNvSpPr/>
          <p:nvPr/>
        </p:nvSpPr>
        <p:spPr>
          <a:xfrm>
            <a:off x="2066074" y="2015525"/>
            <a:ext cx="1930093" cy="111348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Impact" panose="020B0806030902050204" pitchFamily="34" charset="0"/>
              </a:rPr>
              <a:t>IAAS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BF00AD-4188-5D08-71DC-BFED348FD5AE}"/>
              </a:ext>
            </a:extLst>
          </p:cNvPr>
          <p:cNvSpPr/>
          <p:nvPr/>
        </p:nvSpPr>
        <p:spPr>
          <a:xfrm>
            <a:off x="7724273" y="2017943"/>
            <a:ext cx="1930093" cy="1113480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Impact" panose="020B0806030902050204" pitchFamily="34" charset="0"/>
              </a:rPr>
              <a:t>PAAS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7252D6A-28AE-F725-94AF-429E8327D317}"/>
              </a:ext>
            </a:extLst>
          </p:cNvPr>
          <p:cNvSpPr/>
          <p:nvPr/>
        </p:nvSpPr>
        <p:spPr>
          <a:xfrm>
            <a:off x="688753" y="3455123"/>
            <a:ext cx="4684733" cy="2306849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Impact" panose="020B0806030902050204" pitchFamily="34" charset="0"/>
              </a:rPr>
              <a:t>Possibilidade de todos os </a:t>
            </a:r>
            <a:r>
              <a:rPr lang="pt-BR" sz="1800" dirty="0" err="1">
                <a:latin typeface="Impact" panose="020B0806030902050204" pitchFamily="34" charset="0"/>
              </a:rPr>
              <a:t>databases</a:t>
            </a:r>
            <a:r>
              <a:rPr lang="pt-BR" dirty="0">
                <a:latin typeface="Impact" panose="020B0806030902050204" pitchFamily="34" charset="0"/>
              </a:rPr>
              <a:t>;</a:t>
            </a:r>
          </a:p>
          <a:p>
            <a:pPr algn="ctr"/>
            <a:r>
              <a:rPr lang="pt-BR" sz="1800" dirty="0">
                <a:latin typeface="Impact" panose="020B0806030902050204" pitchFamily="34" charset="0"/>
              </a:rPr>
              <a:t>Infraestrutura personalizada (controle de CPU, Memória, </a:t>
            </a:r>
            <a:r>
              <a:rPr lang="pt-BR" sz="1800" dirty="0" err="1">
                <a:latin typeface="Impact" panose="020B0806030902050204" pitchFamily="34" charset="0"/>
              </a:rPr>
              <a:t>IOPs</a:t>
            </a:r>
            <a:r>
              <a:rPr lang="pt-BR" sz="1800" dirty="0">
                <a:latin typeface="Impact" panose="020B0806030902050204" pitchFamily="34" charset="0"/>
              </a:rPr>
              <a:t>, Disco)</a:t>
            </a:r>
          </a:p>
          <a:p>
            <a:pPr algn="ctr"/>
            <a:r>
              <a:rPr lang="pt-BR" dirty="0">
                <a:latin typeface="Impact" panose="020B0806030902050204" pitchFamily="34" charset="0"/>
              </a:rPr>
              <a:t>Escalabilidade limitada por conta da infraestrutura</a:t>
            </a:r>
          </a:p>
          <a:p>
            <a:pPr algn="ctr"/>
            <a:r>
              <a:rPr lang="pt-BR" sz="1800" dirty="0">
                <a:latin typeface="Impact" panose="020B0806030902050204" pitchFamily="34" charset="0"/>
              </a:rPr>
              <a:t>Manutenção por conta do usuário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14D9BB-5875-2334-80DC-F51F0D1532B2}"/>
              </a:ext>
            </a:extLst>
          </p:cNvPr>
          <p:cNvSpPr/>
          <p:nvPr/>
        </p:nvSpPr>
        <p:spPr>
          <a:xfrm>
            <a:off x="6283263" y="3447059"/>
            <a:ext cx="4684733" cy="2306849"/>
          </a:xfrm>
          <a:prstGeom prst="rect">
            <a:avLst/>
          </a:prstGeom>
          <a:solidFill>
            <a:srgbClr val="007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Impact" panose="020B0806030902050204" pitchFamily="34" charset="0"/>
              </a:rPr>
              <a:t>Tipos de </a:t>
            </a:r>
            <a:r>
              <a:rPr lang="pt-BR" sz="1800" dirty="0" err="1">
                <a:latin typeface="Impact" panose="020B0806030902050204" pitchFamily="34" charset="0"/>
              </a:rPr>
              <a:t>databases</a:t>
            </a:r>
            <a:r>
              <a:rPr lang="pt-BR" sz="1800" dirty="0">
                <a:latin typeface="Impact" panose="020B0806030902050204" pitchFamily="34" charset="0"/>
              </a:rPr>
              <a:t> limitados</a:t>
            </a:r>
          </a:p>
          <a:p>
            <a:pPr algn="ctr"/>
            <a:r>
              <a:rPr lang="pt-BR" dirty="0">
                <a:latin typeface="Impact" panose="020B0806030902050204" pitchFamily="34" charset="0"/>
              </a:rPr>
              <a:t>Infraestrutura é abstraída </a:t>
            </a:r>
          </a:p>
          <a:p>
            <a:pPr algn="ctr"/>
            <a:r>
              <a:rPr lang="pt-BR" sz="1800" dirty="0">
                <a:latin typeface="Impact" panose="020B0806030902050204" pitchFamily="34" charset="0"/>
              </a:rPr>
              <a:t>Prevê possibilidade de escalabilidade</a:t>
            </a:r>
          </a:p>
          <a:p>
            <a:pPr algn="ctr"/>
            <a:r>
              <a:rPr lang="pt-BR" dirty="0">
                <a:latin typeface="Impact" panose="020B0806030902050204" pitchFamily="34" charset="0"/>
              </a:rPr>
              <a:t>Manutenção e backup limitado</a:t>
            </a:r>
            <a:endParaRPr lang="pt-BR" sz="1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6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B8A7B4EC-2F73-6ECC-40EE-6582EE2E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11" y="456942"/>
            <a:ext cx="11278578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7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6009B1-4126-E1F3-0CF4-BCDA75D7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1" y="679287"/>
            <a:ext cx="11278578" cy="47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Cara De Rabisco Engraçado Parece Infeliz Com O Sinal De Dúvida.  Ilustração do Vetor - Ilustração de homem, pessoa: 267519797">
            <a:extLst>
              <a:ext uri="{FF2B5EF4-FFF2-40B4-BE49-F238E27FC236}">
                <a16:creationId xmlns:a16="http://schemas.microsoft.com/office/drawing/2014/main" id="{42AC2CCB-B3D6-803A-EA73-8729E5BA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05" y="1184695"/>
            <a:ext cx="5122167" cy="49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E os outros </a:t>
            </a:r>
            <a:r>
              <a:rPr lang="pt-BR" sz="6600" dirty="0" err="1">
                <a:solidFill>
                  <a:srgbClr val="007DA9"/>
                </a:solidFill>
                <a:latin typeface="Impact" panose="020B0806030902050204" pitchFamily="34" charset="0"/>
              </a:rPr>
              <a:t>Databases</a:t>
            </a:r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??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121263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3C322-2FC1-BCB8-A84E-05E5DB58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CB30F6-DC5D-5C9F-69EF-E791ACE34B5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Azure SQL Database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87DD0FC8-CCB3-8A55-5DF7-09FAD1CB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7118"/>
            <a:ext cx="4114800" cy="365125"/>
          </a:xfrm>
        </p:spPr>
        <p:txBody>
          <a:bodyPr/>
          <a:lstStyle/>
          <a:p>
            <a:r>
              <a:rPr lang="pt-BR" dirty="0"/>
              <a:t>DBA </a:t>
            </a:r>
            <a:r>
              <a:rPr lang="pt-BR" dirty="0" err="1"/>
              <a:t>Assists</a:t>
            </a:r>
            <a:r>
              <a:rPr lang="pt-BR" dirty="0"/>
              <a:t> - Transformando Dados em Informação - www.dbaassists.com.br</a:t>
            </a:r>
          </a:p>
        </p:txBody>
      </p:sp>
      <p:sp>
        <p:nvSpPr>
          <p:cNvPr id="5" name="sketchy line">
            <a:extLst>
              <a:ext uri="{FF2B5EF4-FFF2-40B4-BE49-F238E27FC236}">
                <a16:creationId xmlns:a16="http://schemas.microsoft.com/office/drawing/2014/main" id="{C4EE8E8D-EEBB-9963-6B9A-688C0D9B0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A8F14BAF-5FBD-7DA4-AD5E-A079F82E4B86}"/>
              </a:ext>
            </a:extLst>
          </p:cNvPr>
          <p:cNvSpPr/>
          <p:nvPr/>
        </p:nvSpPr>
        <p:spPr bwMode="auto">
          <a:xfrm>
            <a:off x="4038600" y="1811813"/>
            <a:ext cx="3554284" cy="4240961"/>
          </a:xfrm>
          <a:prstGeom prst="rect">
            <a:avLst/>
          </a:prstGeom>
          <a:noFill/>
          <a:ln w="3810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rt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A3450084-B587-9BB4-2707-499BCBAF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45" y="2064560"/>
            <a:ext cx="354114" cy="456262"/>
          </a:xfrm>
          <a:prstGeom prst="rect">
            <a:avLst/>
          </a:prstGeom>
        </p:spPr>
      </p:pic>
      <p:sp>
        <p:nvSpPr>
          <p:cNvPr id="24" name="TextBox 14">
            <a:extLst>
              <a:ext uri="{FF2B5EF4-FFF2-40B4-BE49-F238E27FC236}">
                <a16:creationId xmlns:a16="http://schemas.microsoft.com/office/drawing/2014/main" id="{2961ECC5-9317-72E3-4EB5-58E0DA943A30}"/>
              </a:ext>
            </a:extLst>
          </p:cNvPr>
          <p:cNvSpPr txBox="1"/>
          <p:nvPr/>
        </p:nvSpPr>
        <p:spPr>
          <a:xfrm>
            <a:off x="4753992" y="2199993"/>
            <a:ext cx="2482154" cy="2492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pt-br" sz="1800">
                <a:latin typeface="+mj-lt"/>
              </a:rPr>
              <a:t>Banco de Dados SQL do Azure</a:t>
            </a: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73E50374-ADE7-A37E-2514-6ACE3B740B09}"/>
              </a:ext>
            </a:extLst>
          </p:cNvPr>
          <p:cNvSpPr txBox="1">
            <a:spLocks/>
          </p:cNvSpPr>
          <p:nvPr/>
        </p:nvSpPr>
        <p:spPr>
          <a:xfrm>
            <a:off x="4180647" y="2825386"/>
            <a:ext cx="3270192" cy="28125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7800" indent="-177800" rtl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/>
              <a:t>Compatibilidade da funcionalidade principal do banco de dados com </a:t>
            </a:r>
            <a:br>
              <a:rPr lang="pt-br" sz="1400" dirty="0"/>
            </a:br>
            <a:r>
              <a:rPr lang="pt-br" sz="1400" dirty="0"/>
              <a:t>o SQL Server</a:t>
            </a:r>
          </a:p>
          <a:p>
            <a:pPr marL="177800" marR="0" lvl="0" indent="-177800" algn="l" defTabSz="914367" rtl="0" eaLnBrk="1" fontAlgn="auto" latinLnBrk="0" hangingPunct="1"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Backups automáticos, aplicação </a:t>
            </a:r>
            <a:br>
              <a:rPr lang="pt-br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lang="pt-br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 patch de software, monitoramento de banco de dados e outras tarefas </a:t>
            </a:r>
            <a:br>
              <a:rPr lang="pt-br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</a:br>
            <a:r>
              <a:rPr lang="pt-br" sz="1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 manutenção</a:t>
            </a:r>
          </a:p>
          <a:p>
            <a:pPr marL="177800" indent="-177800" rtl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1400" i="1" dirty="0"/>
              <a:t>Banco de dados único</a:t>
            </a:r>
            <a:r>
              <a:rPr lang="pt-br" sz="1400" dirty="0"/>
              <a:t> ou </a:t>
            </a:r>
            <a:r>
              <a:rPr lang="pt-br" sz="1400" i="1" dirty="0"/>
              <a:t>pool elástico</a:t>
            </a:r>
            <a:r>
              <a:rPr lang="pt-br" sz="1400" dirty="0"/>
              <a:t> para compartilhar dinamicamente recursos entre vários bancos de dados</a:t>
            </a:r>
          </a:p>
          <a:p>
            <a:pPr marL="177800" indent="-177800" rtl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/>
              <a:t>Excelente para aplicativos novos baseados em nuvem</a:t>
            </a:r>
          </a:p>
        </p:txBody>
      </p:sp>
    </p:spTree>
    <p:extLst>
      <p:ext uri="{BB962C8B-B14F-4D97-AF65-F5344CB8AC3E}">
        <p14:creationId xmlns:p14="http://schemas.microsoft.com/office/powerpoint/2010/main" val="53469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152B2-6F6D-E0FE-F69D-5CF990E06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28098BA-ADC1-6359-D78C-B6647241A5F7}"/>
              </a:ext>
            </a:extLst>
          </p:cNvPr>
          <p:cNvSpPr/>
          <p:nvPr/>
        </p:nvSpPr>
        <p:spPr>
          <a:xfrm>
            <a:off x="268062" y="1403322"/>
            <a:ext cx="11609711" cy="49530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noFill/>
              </a:rPr>
              <a:t>ETL:</a:t>
            </a:r>
          </a:p>
          <a:p>
            <a:pPr algn="ctr"/>
            <a:r>
              <a:rPr lang="pt-BR" dirty="0">
                <a:noFill/>
              </a:rPr>
              <a:t>Transforma os dados antes do carregamento.</a:t>
            </a:r>
          </a:p>
          <a:p>
            <a:pPr algn="ctr"/>
            <a:r>
              <a:rPr lang="pt-BR" dirty="0">
                <a:noFill/>
              </a:rPr>
              <a:t>Requer maior definição no início.</a:t>
            </a:r>
          </a:p>
          <a:p>
            <a:pPr algn="ctr"/>
            <a:r>
              <a:rPr lang="pt-BR" dirty="0">
                <a:noFill/>
              </a:rPr>
              <a:t>Ideal para carregar bancos de dados legados no data </a:t>
            </a:r>
            <a:r>
              <a:rPr lang="pt-BR" dirty="0" err="1">
                <a:noFill/>
              </a:rPr>
              <a:t>warehouse</a:t>
            </a:r>
            <a:r>
              <a:rPr lang="pt-BR" dirty="0">
                <a:noFill/>
              </a:rPr>
              <a:t>.</a:t>
            </a:r>
          </a:p>
          <a:p>
            <a:pPr algn="ctr"/>
            <a:r>
              <a:rPr lang="pt-BR" dirty="0">
                <a:noFill/>
              </a:rPr>
              <a:t>ELT:</a:t>
            </a:r>
          </a:p>
          <a:p>
            <a:pPr algn="ctr"/>
            <a:r>
              <a:rPr lang="pt-BR" dirty="0">
                <a:noFill/>
              </a:rPr>
              <a:t>Carrega os dados primeiro e transforma-os posteriormente.</a:t>
            </a:r>
          </a:p>
          <a:p>
            <a:pPr algn="ctr"/>
            <a:r>
              <a:rPr lang="pt-BR" dirty="0">
                <a:noFill/>
              </a:rPr>
              <a:t>Mais flexível e escalável.</a:t>
            </a:r>
          </a:p>
          <a:p>
            <a:pPr algn="ctr"/>
            <a:r>
              <a:rPr lang="pt-BR" dirty="0">
                <a:noFill/>
              </a:rPr>
              <a:t>Tornou-se a norma atualmente, especialmente com o uso de data </a:t>
            </a:r>
            <a:r>
              <a:rPr lang="pt-BR" dirty="0" err="1">
                <a:noFill/>
              </a:rPr>
              <a:t>warehouses</a:t>
            </a:r>
            <a:r>
              <a:rPr lang="pt-BR" dirty="0">
                <a:noFill/>
              </a:rPr>
              <a:t> na nuvem.</a:t>
            </a:r>
          </a:p>
        </p:txBody>
      </p:sp>
      <p:sp>
        <p:nvSpPr>
          <p:cNvPr id="21" name="Espaço Reservado para Rodapé 3">
            <a:extLst>
              <a:ext uri="{FF2B5EF4-FFF2-40B4-BE49-F238E27FC236}">
                <a16:creationId xmlns:a16="http://schemas.microsoft.com/office/drawing/2014/main" id="{4967533E-2616-5950-8D6E-305D7258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DBA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Assists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Transformando Dados em Informação - www.dbaassists.com.br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B30B6B3-74B5-602D-A065-D2BF0780F3D5}"/>
              </a:ext>
            </a:extLst>
          </p:cNvPr>
          <p:cNvSpPr txBox="1"/>
          <p:nvPr/>
        </p:nvSpPr>
        <p:spPr>
          <a:xfrm>
            <a:off x="117230" y="156144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Momento Mão na Massa!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CEEBFBF2-AE19-ECD1-5081-12D0114AF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pic>
        <p:nvPicPr>
          <p:cNvPr id="26" name="Picture 2" descr="mão-na-massa - Mais Aprendizagem">
            <a:extLst>
              <a:ext uri="{FF2B5EF4-FFF2-40B4-BE49-F238E27FC236}">
                <a16:creationId xmlns:a16="http://schemas.microsoft.com/office/drawing/2014/main" id="{12174FE6-714D-00E5-253B-DED740ED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07" y="1500794"/>
            <a:ext cx="6794785" cy="474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787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55278</TotalTime>
  <Words>1581</Words>
  <Application>Microsoft Office PowerPoint</Application>
  <PresentationFormat>Widescreen</PresentationFormat>
  <Paragraphs>173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Impact</vt:lpstr>
      <vt:lpstr>Segoe UI</vt:lpstr>
      <vt:lpstr>Söhne</vt:lpstr>
      <vt:lpstr>Symbol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485</cp:revision>
  <dcterms:created xsi:type="dcterms:W3CDTF">2024-02-17T14:08:37Z</dcterms:created>
  <dcterms:modified xsi:type="dcterms:W3CDTF">2024-09-12T00:28:34Z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2024-06-12T18:01:52Z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67b60621-427c-4511-9874-ff9b4329d30c</vt:lpwstr>
  </property>
  <property fmtid="{D5CDD505-2E9C-101B-9397-08002B2CF9AE}" pid="8" name="MSIP_Label_1ada0a2f-b917-4d51-b0d0-d418a10c8b23_ContentBits">
    <vt:lpwstr>0</vt:lpwstr>
  </property>
</Properties>
</file>