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300" r:id="rId8"/>
    <p:sldId id="301" r:id="rId9"/>
    <p:sldId id="302" r:id="rId10"/>
    <p:sldId id="303" r:id="rId11"/>
    <p:sldId id="296" r:id="rId12"/>
    <p:sldId id="305" r:id="rId13"/>
    <p:sldId id="307" r:id="rId14"/>
    <p:sldId id="308" r:id="rId15"/>
    <p:sldId id="309" r:id="rId16"/>
    <p:sldId id="313" r:id="rId17"/>
    <p:sldId id="312" r:id="rId18"/>
    <p:sldId id="311" r:id="rId19"/>
    <p:sldId id="297" r:id="rId20"/>
    <p:sldId id="319" r:id="rId21"/>
    <p:sldId id="320" r:id="rId22"/>
    <p:sldId id="317" r:id="rId23"/>
    <p:sldId id="316" r:id="rId24"/>
    <p:sldId id="298" r:id="rId25"/>
    <p:sldId id="299" r:id="rId26"/>
    <p:sldId id="321" r:id="rId27"/>
    <p:sldId id="322" r:id="rId28"/>
    <p:sldId id="295" r:id="rId29"/>
  </p:sldIdLst>
  <p:sldSz cx="9144000" cy="5143500" type="screen16x9"/>
  <p:notesSz cx="6858000" cy="9144000"/>
  <p:embeddedFontLst>
    <p:embeddedFont>
      <p:font typeface="Nunito Light" pitchFamily="2" charset="0"/>
      <p:regular r:id="rId31"/>
      <p: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  <p:embeddedFont>
      <p:font typeface="Sora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57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39D768-F95A-4599-A6F4-BCA7CA170A3A}">
  <a:tblStyle styleId="{4F39D768-F95A-4599-A6F4-BCA7CA170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ACB275-2B41-4B3F-B687-00D204F065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51" autoAdjust="0"/>
  </p:normalViewPr>
  <p:slideViewPr>
    <p:cSldViewPr snapToGrid="0">
      <p:cViewPr varScale="1">
        <p:scale>
          <a:sx n="165" d="100"/>
          <a:sy n="165" d="100"/>
        </p:scale>
        <p:origin x="1596" y="144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19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945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632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95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329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242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200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00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688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68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96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264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492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918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56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494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203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0" name="Google Shape;17590;g287fa921f8d_1_41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1" name="Google Shape;17591;g287fa921f8d_1_41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dirty="0">
                <a:solidFill>
                  <a:srgbClr val="151515"/>
                </a:solidFill>
                <a:effectLst/>
                <a:highlight>
                  <a:srgbClr val="FFFFFF"/>
                </a:highlight>
                <a:latin typeface="Red Hat Text"/>
              </a:rPr>
              <a:t>Con la infraestructura de TI local, tendrá más responsabilidades como usuario y administrador. Cuando todos los sistemas de hardware y software están en las instalaciones, tanto su equipo como usted deben gestionar, actualizar y reemplazar cada elemento según sea </a:t>
            </a:r>
            <a:r>
              <a:rPr lang="es-ES" b="1" i="0" dirty="0" err="1">
                <a:solidFill>
                  <a:srgbClr val="151515"/>
                </a:solidFill>
                <a:effectLst/>
                <a:highlight>
                  <a:srgbClr val="FFFFFF"/>
                </a:highlight>
                <a:latin typeface="Red Hat Text"/>
              </a:rPr>
              <a:t>necesario.El</a:t>
            </a:r>
            <a:r>
              <a:rPr lang="es-ES" b="1" i="0" dirty="0">
                <a:solidFill>
                  <a:srgbClr val="151515"/>
                </a:solidFill>
                <a:effectLst/>
                <a:highlight>
                  <a:srgbClr val="FFFFFF"/>
                </a:highlight>
                <a:latin typeface="Red Hat Text"/>
              </a:rPr>
              <a:t> cloud computing, en cambio, permite asignar una, varias o todas las secciones de la infraestructura para que las gestione un tercero, y usted pueda enfocarse en otros temas.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1003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92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370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75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5" r:id="rId11"/>
    <p:sldLayoutId id="214748366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2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s/topics/cloud-computing/iaas-vs-paas-vs-saa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Propuesta de valor UTEC Bank</a:t>
            </a:r>
            <a:br>
              <a:rPr lang="en" sz="4900" dirty="0"/>
            </a:br>
            <a:r>
              <a:rPr lang="en" sz="3700" b="0" dirty="0"/>
              <a:t>Arc Digital Cloud</a:t>
            </a:r>
            <a:endParaRPr sz="37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N° 3</a:t>
            </a:r>
            <a:endParaRPr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DevSecOps</a:t>
            </a:r>
            <a:endParaRPr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006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EF83CC5B-00F8-F41D-A6CB-1BCE37791DE9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AB04C778-82EA-BCCA-78A9-977F23717589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C17A336-AF39-5D2D-AB4D-F14C0CCA72F7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3E6E9C40-13FC-73AA-2599-11F0923D6E74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92E95CC1-1690-4C35-5190-D41DDB969C88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83F92E1E-2624-5CAA-69B9-E7906A4FB3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C165DC95-4D16-EF29-F831-9D76D98DC972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385E3119-3CCF-D700-2319-F7EB38ABA950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ECA95B66-FEA7-4ADF-021C-60DFD38A2559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24A49ECC-BA9E-AFC9-072B-698D8D6389DB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3F27DA00-9C5F-DB52-5F88-5638438F1572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8836157D-DA2A-1EC9-AD15-7CC0DC6A7FBB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C390580B-86CB-3CCC-E5BC-617190ACDC65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D8154EFB-0BBD-07F8-9F51-EF7455574F3A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42C5D1FD-0CBF-216E-E48C-DF275DE0037B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DBD16B62-8A1B-8F6B-5209-18F5DAAD1435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1910AFE9-6CE0-F277-8812-6D6285D7456C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3B5232E6-79D4-E6AB-80D0-3A315413C2C5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70DEF1BD-E677-CF9B-CD66-59BA6094924A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4FDCA202-2CF7-2E03-ED96-3439ACB7EC05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34007BA-DC9E-31D4-890A-39A969F7B3C7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5A90212A-5781-9409-5C59-7D57E18A3FF4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3B9046DB-EA5C-9566-F4E7-4A8079956D6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50970176-81AB-1421-CE07-BE21E1F97FBD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ED8848F6-E6C1-4200-78AC-353542F6999F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73A3C654-E497-2599-4690-0740F23CFEB3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48B1DABB-218D-B97B-803E-A29220A15373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FA70D40C-3EE6-E9B6-B4AB-FAEDBDBA5F23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3123FA00-E16B-6895-DA84-BDA14F9E17E5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7E80AF9-6480-9094-DBAB-94D80EAFE29E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1896;p36">
              <a:extLst>
                <a:ext uri="{FF2B5EF4-FFF2-40B4-BE49-F238E27FC236}">
                  <a16:creationId xmlns:a16="http://schemas.microsoft.com/office/drawing/2014/main" id="{1791024C-B8D6-1A94-22F3-03082CE45875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1897;p36">
              <a:extLst>
                <a:ext uri="{FF2B5EF4-FFF2-40B4-BE49-F238E27FC236}">
                  <a16:creationId xmlns:a16="http://schemas.microsoft.com/office/drawing/2014/main" id="{38FF8EA6-575B-5003-D1FF-E849BAD548DE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898;p36">
              <a:extLst>
                <a:ext uri="{FF2B5EF4-FFF2-40B4-BE49-F238E27FC236}">
                  <a16:creationId xmlns:a16="http://schemas.microsoft.com/office/drawing/2014/main" id="{DB876C17-FA3A-805E-2494-6F27285B97E8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899;p36">
              <a:extLst>
                <a:ext uri="{FF2B5EF4-FFF2-40B4-BE49-F238E27FC236}">
                  <a16:creationId xmlns:a16="http://schemas.microsoft.com/office/drawing/2014/main" id="{49CEDEED-2ABE-00B4-B876-1FE79197F2C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900;p36">
              <a:extLst>
                <a:ext uri="{FF2B5EF4-FFF2-40B4-BE49-F238E27FC236}">
                  <a16:creationId xmlns:a16="http://schemas.microsoft.com/office/drawing/2014/main" id="{3B34BA74-663E-556C-AB5E-C567F7A5575E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901;p36">
              <a:extLst>
                <a:ext uri="{FF2B5EF4-FFF2-40B4-BE49-F238E27FC236}">
                  <a16:creationId xmlns:a16="http://schemas.microsoft.com/office/drawing/2014/main" id="{0D0B355A-A2FE-CA4F-AA75-201105E865F1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902;p36">
              <a:extLst>
                <a:ext uri="{FF2B5EF4-FFF2-40B4-BE49-F238E27FC236}">
                  <a16:creationId xmlns:a16="http://schemas.microsoft.com/office/drawing/2014/main" id="{E4B7D36B-9976-4BA9-E79F-DE75E39FA417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903;p36">
              <a:extLst>
                <a:ext uri="{FF2B5EF4-FFF2-40B4-BE49-F238E27FC236}">
                  <a16:creationId xmlns:a16="http://schemas.microsoft.com/office/drawing/2014/main" id="{AD27CC2F-D82E-463C-A2EB-B594BD5E036E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904;p36">
              <a:extLst>
                <a:ext uri="{FF2B5EF4-FFF2-40B4-BE49-F238E27FC236}">
                  <a16:creationId xmlns:a16="http://schemas.microsoft.com/office/drawing/2014/main" id="{6EB7B928-1BA3-4A1B-4C86-B77DF0D53F26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905;p36">
              <a:extLst>
                <a:ext uri="{FF2B5EF4-FFF2-40B4-BE49-F238E27FC236}">
                  <a16:creationId xmlns:a16="http://schemas.microsoft.com/office/drawing/2014/main" id="{C6475DDD-A2C8-B605-3670-E4D02C1D10CD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906;p36">
              <a:extLst>
                <a:ext uri="{FF2B5EF4-FFF2-40B4-BE49-F238E27FC236}">
                  <a16:creationId xmlns:a16="http://schemas.microsoft.com/office/drawing/2014/main" id="{B38C891C-FC18-B414-D1E3-BBAB826FC77B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907;p36">
              <a:extLst>
                <a:ext uri="{FF2B5EF4-FFF2-40B4-BE49-F238E27FC236}">
                  <a16:creationId xmlns:a16="http://schemas.microsoft.com/office/drawing/2014/main" id="{B74EDBD3-55D9-8DCB-3A4E-607F57E4DFCC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908;p36">
              <a:extLst>
                <a:ext uri="{FF2B5EF4-FFF2-40B4-BE49-F238E27FC236}">
                  <a16:creationId xmlns:a16="http://schemas.microsoft.com/office/drawing/2014/main" id="{16F57289-C567-183B-1D1C-7DB16A672584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909;p36">
              <a:extLst>
                <a:ext uri="{FF2B5EF4-FFF2-40B4-BE49-F238E27FC236}">
                  <a16:creationId xmlns:a16="http://schemas.microsoft.com/office/drawing/2014/main" id="{D142E221-23EB-B193-2BDF-2FA9A0C6E8E2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910;p36">
              <a:extLst>
                <a:ext uri="{FF2B5EF4-FFF2-40B4-BE49-F238E27FC236}">
                  <a16:creationId xmlns:a16="http://schemas.microsoft.com/office/drawing/2014/main" id="{2E4EB58E-2908-85F5-31CC-A907D49FF2E0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911;p36">
              <a:extLst>
                <a:ext uri="{FF2B5EF4-FFF2-40B4-BE49-F238E27FC236}">
                  <a16:creationId xmlns:a16="http://schemas.microsoft.com/office/drawing/2014/main" id="{52AB93A7-C4FD-ABA3-45F2-51A2D00D81CD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912;p36">
              <a:extLst>
                <a:ext uri="{FF2B5EF4-FFF2-40B4-BE49-F238E27FC236}">
                  <a16:creationId xmlns:a16="http://schemas.microsoft.com/office/drawing/2014/main" id="{75D3CDA0-CD52-4264-5834-9C56BC9EDEF7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913;p36">
              <a:extLst>
                <a:ext uri="{FF2B5EF4-FFF2-40B4-BE49-F238E27FC236}">
                  <a16:creationId xmlns:a16="http://schemas.microsoft.com/office/drawing/2014/main" id="{D88E4CF0-E38C-FFB4-698B-DA09103A4538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914;p36">
              <a:extLst>
                <a:ext uri="{FF2B5EF4-FFF2-40B4-BE49-F238E27FC236}">
                  <a16:creationId xmlns:a16="http://schemas.microsoft.com/office/drawing/2014/main" id="{5F9911A9-533D-8831-64BA-468CD2212690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915;p36">
              <a:extLst>
                <a:ext uri="{FF2B5EF4-FFF2-40B4-BE49-F238E27FC236}">
                  <a16:creationId xmlns:a16="http://schemas.microsoft.com/office/drawing/2014/main" id="{017332DB-4301-E44E-2E65-F63D37FFED95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8" name="Picture 6" descr="Qué es DevSecOps? Seguridad integrada dentro de DevOps">
            <a:extLst>
              <a:ext uri="{FF2B5EF4-FFF2-40B4-BE49-F238E27FC236}">
                <a16:creationId xmlns:a16="http://schemas.microsoft.com/office/drawing/2014/main" id="{0DDF4313-90F0-18CF-E623-D11CD776D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1338262"/>
            <a:ext cx="3857625" cy="2466975"/>
          </a:xfrm>
          <a:prstGeom prst="rect">
            <a:avLst/>
          </a:prstGeom>
          <a:noFill/>
          <a:ln w="31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Google Shape;1289;p28">
            <a:extLst>
              <a:ext uri="{FF2B5EF4-FFF2-40B4-BE49-F238E27FC236}">
                <a16:creationId xmlns:a16="http://schemas.microsoft.com/office/drawing/2014/main" id="{A94D6E25-307B-CED2-49AB-605E9B760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3952629"/>
            <a:ext cx="8070522" cy="651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DEVSECOPS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94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6"/>
          <p:cNvSpPr txBox="1">
            <a:spLocks noGrp="1"/>
          </p:cNvSpPr>
          <p:nvPr>
            <p:ph type="title"/>
          </p:nvPr>
        </p:nvSpPr>
        <p:spPr>
          <a:xfrm>
            <a:off x="682341" y="493648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DevSecOps</a:t>
            </a:r>
            <a:endParaRPr dirty="0"/>
          </a:p>
        </p:txBody>
      </p:sp>
      <p:sp>
        <p:nvSpPr>
          <p:cNvPr id="1860" name="Google Shape;1860;p36"/>
          <p:cNvSpPr txBox="1">
            <a:spLocks noGrp="1"/>
          </p:cNvSpPr>
          <p:nvPr>
            <p:ph type="subTitle" idx="1"/>
          </p:nvPr>
        </p:nvSpPr>
        <p:spPr>
          <a:xfrm>
            <a:off x="828827" y="1082214"/>
            <a:ext cx="7011678" cy="3443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La implementación de Integración Continua (CI) y Entrega Continua (CD) para UTEC Bank, puede ofrecer una serie de beneficios significativos, incluida la mejora de la velocidad de entrega, la calidad del software y la seguridad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Automatización de Pruebas de Seguridad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PE" dirty="0"/>
              <a:t>Implementar pruebas de seguridad automatizadas en el proceso de CI/DC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PE" dirty="0"/>
              <a:t>Estas pruebas nos ayudan a corregir vulnerabilidades de seguridad</a:t>
            </a:r>
          </a:p>
          <a:p>
            <a:pPr marL="457200" lvl="1" indent="0" algn="just"/>
            <a:endParaRPr lang="es-PE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PE" b="1" dirty="0"/>
              <a:t>Cumplimiento Normativo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UTEC Bank está sujetos a una variedad de regulaciones y estándares de cumplimiento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La implementación de CI/CD, puede ayudar en el cumplimiento de las regulaciones de seguridad y protección de datos, al asegurar una entrega rápida y confiable de actualizaciones de software, y al permitir una fácil auditoría y rastreabilidad de los cambios</a:t>
            </a:r>
          </a:p>
        </p:txBody>
      </p:sp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5BBD1E8F-D723-6A6C-1DD3-A931B1BC39CF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45252135-6634-246D-B90D-363C0E531FC4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0625C67-A3D9-35B1-84E0-79BAEDC9B981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F4AEE4CB-6726-DEB8-D437-99B7AD811EE2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CCF058F9-6230-136A-7972-29F4E0A3077C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5E427BBB-453B-7AD2-3530-49D35FDD25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B1F1FA93-2C65-5E7C-87B3-F8C2EAE296F6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111F0184-FB33-B7B3-7503-88111D560299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715A75E0-6BB3-2EB0-BB9E-F0A7C2881540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01FB7B32-6669-D116-F54A-86AEE70E1A43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44EF3E4D-D1F9-5E03-CBB8-0BCD066F235F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EC4195EC-D495-885A-9CEA-2DCB9415CE95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251B1291-2059-D2D0-3540-2F685E97B6CA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558BAEFB-8EE0-E4AD-C7E8-BBAD00CF9C9C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1E4A02AC-C626-65B9-A735-46B67517C0C5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F46B4A20-8184-F1BE-3CAC-713C72E506D2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50BF3459-E8DF-51D4-0275-85476C6E496A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4B149AB0-42B5-CE33-C8F8-D31EC1CF7259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6F004464-5C9E-65B8-CAF0-8A84BDE654F0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B23F5C0E-DD1E-3130-AE45-3651D848E922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09D9D0B-ED22-FCCB-46DD-22EBC3E379B3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0B21C430-8C69-7077-613D-19DC3B6B1DB3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C49A2A53-EE68-0ADB-8381-A8EC9A3A23D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1CD957EC-27B1-43C8-CE4C-8F02F77B8583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DE45465B-09EB-4CB8-3736-1529F6EE1270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807BAC92-03E9-8386-10C3-C465310AE904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867E4AE3-B598-4EC7-0AA9-0AB008C8FBE8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E86482E5-33F8-BBD9-C995-2121AAF9D9A1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53273C43-96E8-4025-7354-4A6AB8D4D441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B4B0108-3C85-3871-5D2E-CEBA4968F8AF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96;p36">
              <a:extLst>
                <a:ext uri="{FF2B5EF4-FFF2-40B4-BE49-F238E27FC236}">
                  <a16:creationId xmlns:a16="http://schemas.microsoft.com/office/drawing/2014/main" id="{7D56AA41-EEB4-A244-5117-5C92BC239FAC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97;p36">
              <a:extLst>
                <a:ext uri="{FF2B5EF4-FFF2-40B4-BE49-F238E27FC236}">
                  <a16:creationId xmlns:a16="http://schemas.microsoft.com/office/drawing/2014/main" id="{FD3C21A0-A6C9-6DB0-B821-F8871FFAC689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98;p36">
              <a:extLst>
                <a:ext uri="{FF2B5EF4-FFF2-40B4-BE49-F238E27FC236}">
                  <a16:creationId xmlns:a16="http://schemas.microsoft.com/office/drawing/2014/main" id="{B90D7816-B972-A04E-26C2-C6B516A43E8C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899;p36">
              <a:extLst>
                <a:ext uri="{FF2B5EF4-FFF2-40B4-BE49-F238E27FC236}">
                  <a16:creationId xmlns:a16="http://schemas.microsoft.com/office/drawing/2014/main" id="{E09E453D-D119-3004-835D-DAA8BB1C795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00;p36">
              <a:extLst>
                <a:ext uri="{FF2B5EF4-FFF2-40B4-BE49-F238E27FC236}">
                  <a16:creationId xmlns:a16="http://schemas.microsoft.com/office/drawing/2014/main" id="{053D93D6-98E4-682D-E3EC-450BF929B897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01;p36">
              <a:extLst>
                <a:ext uri="{FF2B5EF4-FFF2-40B4-BE49-F238E27FC236}">
                  <a16:creationId xmlns:a16="http://schemas.microsoft.com/office/drawing/2014/main" id="{AE2B5C20-03D7-1631-B0C2-647F89BC00F6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02;p36">
              <a:extLst>
                <a:ext uri="{FF2B5EF4-FFF2-40B4-BE49-F238E27FC236}">
                  <a16:creationId xmlns:a16="http://schemas.microsoft.com/office/drawing/2014/main" id="{E3F7003D-4F5C-BF97-AFF1-C060FB6BED8D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03;p36">
              <a:extLst>
                <a:ext uri="{FF2B5EF4-FFF2-40B4-BE49-F238E27FC236}">
                  <a16:creationId xmlns:a16="http://schemas.microsoft.com/office/drawing/2014/main" id="{7C55983F-75F3-4BED-46AD-8D4379A28EE3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04;p36">
              <a:extLst>
                <a:ext uri="{FF2B5EF4-FFF2-40B4-BE49-F238E27FC236}">
                  <a16:creationId xmlns:a16="http://schemas.microsoft.com/office/drawing/2014/main" id="{A71C5019-B92C-0BD1-C642-04476CA1677C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05;p36">
              <a:extLst>
                <a:ext uri="{FF2B5EF4-FFF2-40B4-BE49-F238E27FC236}">
                  <a16:creationId xmlns:a16="http://schemas.microsoft.com/office/drawing/2014/main" id="{315030FF-C8FB-F880-334C-BC7BF55FFC1C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06;p36">
              <a:extLst>
                <a:ext uri="{FF2B5EF4-FFF2-40B4-BE49-F238E27FC236}">
                  <a16:creationId xmlns:a16="http://schemas.microsoft.com/office/drawing/2014/main" id="{53CE4234-703D-50EC-2190-300E066E878A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07;p36">
              <a:extLst>
                <a:ext uri="{FF2B5EF4-FFF2-40B4-BE49-F238E27FC236}">
                  <a16:creationId xmlns:a16="http://schemas.microsoft.com/office/drawing/2014/main" id="{9A2F4949-9179-14A1-AB23-750AA1848F56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08;p36">
              <a:extLst>
                <a:ext uri="{FF2B5EF4-FFF2-40B4-BE49-F238E27FC236}">
                  <a16:creationId xmlns:a16="http://schemas.microsoft.com/office/drawing/2014/main" id="{8D8F00B9-FC68-408B-AA25-FD5047BFB0D6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09;p36">
              <a:extLst>
                <a:ext uri="{FF2B5EF4-FFF2-40B4-BE49-F238E27FC236}">
                  <a16:creationId xmlns:a16="http://schemas.microsoft.com/office/drawing/2014/main" id="{88C87B1B-BF83-9593-FE05-F8236AECCEC4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10;p36">
              <a:extLst>
                <a:ext uri="{FF2B5EF4-FFF2-40B4-BE49-F238E27FC236}">
                  <a16:creationId xmlns:a16="http://schemas.microsoft.com/office/drawing/2014/main" id="{DA30A00D-928A-8051-ECD5-64C01F568032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11;p36">
              <a:extLst>
                <a:ext uri="{FF2B5EF4-FFF2-40B4-BE49-F238E27FC236}">
                  <a16:creationId xmlns:a16="http://schemas.microsoft.com/office/drawing/2014/main" id="{8208E411-9004-4C68-D714-69F7A8E5ED20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12;p36">
              <a:extLst>
                <a:ext uri="{FF2B5EF4-FFF2-40B4-BE49-F238E27FC236}">
                  <a16:creationId xmlns:a16="http://schemas.microsoft.com/office/drawing/2014/main" id="{6A072693-77B1-87F2-9F40-0BB25ED4B6C5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13;p36">
              <a:extLst>
                <a:ext uri="{FF2B5EF4-FFF2-40B4-BE49-F238E27FC236}">
                  <a16:creationId xmlns:a16="http://schemas.microsoft.com/office/drawing/2014/main" id="{83630104-2D3E-FBBE-C3FF-194046AC1AA4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14;p36">
              <a:extLst>
                <a:ext uri="{FF2B5EF4-FFF2-40B4-BE49-F238E27FC236}">
                  <a16:creationId xmlns:a16="http://schemas.microsoft.com/office/drawing/2014/main" id="{0C5C44E1-789E-F619-8222-E7609E1E340F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15;p36">
              <a:extLst>
                <a:ext uri="{FF2B5EF4-FFF2-40B4-BE49-F238E27FC236}">
                  <a16:creationId xmlns:a16="http://schemas.microsoft.com/office/drawing/2014/main" id="{971BFCE1-6A87-3F38-B343-05427CAE8D58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577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6"/>
          <p:cNvSpPr txBox="1">
            <a:spLocks noGrp="1"/>
          </p:cNvSpPr>
          <p:nvPr>
            <p:ph type="title"/>
          </p:nvPr>
        </p:nvSpPr>
        <p:spPr>
          <a:xfrm>
            <a:off x="682341" y="493648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DevSecOps</a:t>
            </a:r>
            <a:endParaRPr dirty="0"/>
          </a:p>
        </p:txBody>
      </p:sp>
      <p:sp>
        <p:nvSpPr>
          <p:cNvPr id="1860" name="Google Shape;1860;p36"/>
          <p:cNvSpPr txBox="1">
            <a:spLocks noGrp="1"/>
          </p:cNvSpPr>
          <p:nvPr>
            <p:ph type="subTitle" idx="1"/>
          </p:nvPr>
        </p:nvSpPr>
        <p:spPr>
          <a:xfrm>
            <a:off x="828827" y="1082214"/>
            <a:ext cx="7011678" cy="3443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Gestión de Versiones y Despliegues Controlados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Esto es muy importante para UTEC Bank y entornos bancarios donde la estabilidad y la consistencia son fundamentales, ya que permite la rápida reversión de cambios en caso de problemas y minimiza el impacto en los clientes</a:t>
            </a:r>
            <a:endParaRPr lang="es-PE" dirty="0"/>
          </a:p>
          <a:p>
            <a:pPr marL="457200" lvl="1" indent="0" algn="just"/>
            <a:endParaRPr lang="es-PE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PE" b="1" dirty="0"/>
              <a:t>Pruebas de Regresión Automatizadas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Son esenciales en entornos bancarios y en otros que nos permite garantizar que las nuevas actualizaciones de software no afecten negativamente la funcionalidad existente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Estas pruebas deber ser parte integral del proceso CI/CD</a:t>
            </a:r>
            <a:endParaRPr lang="es-PE" dirty="0"/>
          </a:p>
        </p:txBody>
      </p:sp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5BBD1E8F-D723-6A6C-1DD3-A931B1BC39CF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45252135-6634-246D-B90D-363C0E531FC4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0625C67-A3D9-35B1-84E0-79BAEDC9B981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F4AEE4CB-6726-DEB8-D437-99B7AD811EE2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CCF058F9-6230-136A-7972-29F4E0A3077C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5E427BBB-453B-7AD2-3530-49D35FDD25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B1F1FA93-2C65-5E7C-87B3-F8C2EAE296F6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111F0184-FB33-B7B3-7503-88111D560299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715A75E0-6BB3-2EB0-BB9E-F0A7C2881540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01FB7B32-6669-D116-F54A-86AEE70E1A43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44EF3E4D-D1F9-5E03-CBB8-0BCD066F235F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EC4195EC-D495-885A-9CEA-2DCB9415CE95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251B1291-2059-D2D0-3540-2F685E97B6CA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558BAEFB-8EE0-E4AD-C7E8-BBAD00CF9C9C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1E4A02AC-C626-65B9-A735-46B67517C0C5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F46B4A20-8184-F1BE-3CAC-713C72E506D2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50BF3459-E8DF-51D4-0275-85476C6E496A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4B149AB0-42B5-CE33-C8F8-D31EC1CF7259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6F004464-5C9E-65B8-CAF0-8A84BDE654F0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B23F5C0E-DD1E-3130-AE45-3651D848E922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09D9D0B-ED22-FCCB-46DD-22EBC3E379B3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0B21C430-8C69-7077-613D-19DC3B6B1DB3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C49A2A53-EE68-0ADB-8381-A8EC9A3A23D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1CD957EC-27B1-43C8-CE4C-8F02F77B8583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DE45465B-09EB-4CB8-3736-1529F6EE1270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807BAC92-03E9-8386-10C3-C465310AE904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867E4AE3-B598-4EC7-0AA9-0AB008C8FBE8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E86482E5-33F8-BBD9-C995-2121AAF9D9A1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53273C43-96E8-4025-7354-4A6AB8D4D441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B4B0108-3C85-3871-5D2E-CEBA4968F8AF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96;p36">
              <a:extLst>
                <a:ext uri="{FF2B5EF4-FFF2-40B4-BE49-F238E27FC236}">
                  <a16:creationId xmlns:a16="http://schemas.microsoft.com/office/drawing/2014/main" id="{7D56AA41-EEB4-A244-5117-5C92BC239FAC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97;p36">
              <a:extLst>
                <a:ext uri="{FF2B5EF4-FFF2-40B4-BE49-F238E27FC236}">
                  <a16:creationId xmlns:a16="http://schemas.microsoft.com/office/drawing/2014/main" id="{FD3C21A0-A6C9-6DB0-B821-F8871FFAC689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98;p36">
              <a:extLst>
                <a:ext uri="{FF2B5EF4-FFF2-40B4-BE49-F238E27FC236}">
                  <a16:creationId xmlns:a16="http://schemas.microsoft.com/office/drawing/2014/main" id="{B90D7816-B972-A04E-26C2-C6B516A43E8C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899;p36">
              <a:extLst>
                <a:ext uri="{FF2B5EF4-FFF2-40B4-BE49-F238E27FC236}">
                  <a16:creationId xmlns:a16="http://schemas.microsoft.com/office/drawing/2014/main" id="{E09E453D-D119-3004-835D-DAA8BB1C795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00;p36">
              <a:extLst>
                <a:ext uri="{FF2B5EF4-FFF2-40B4-BE49-F238E27FC236}">
                  <a16:creationId xmlns:a16="http://schemas.microsoft.com/office/drawing/2014/main" id="{053D93D6-98E4-682D-E3EC-450BF929B897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01;p36">
              <a:extLst>
                <a:ext uri="{FF2B5EF4-FFF2-40B4-BE49-F238E27FC236}">
                  <a16:creationId xmlns:a16="http://schemas.microsoft.com/office/drawing/2014/main" id="{AE2B5C20-03D7-1631-B0C2-647F89BC00F6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02;p36">
              <a:extLst>
                <a:ext uri="{FF2B5EF4-FFF2-40B4-BE49-F238E27FC236}">
                  <a16:creationId xmlns:a16="http://schemas.microsoft.com/office/drawing/2014/main" id="{E3F7003D-4F5C-BF97-AFF1-C060FB6BED8D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03;p36">
              <a:extLst>
                <a:ext uri="{FF2B5EF4-FFF2-40B4-BE49-F238E27FC236}">
                  <a16:creationId xmlns:a16="http://schemas.microsoft.com/office/drawing/2014/main" id="{7C55983F-75F3-4BED-46AD-8D4379A28EE3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04;p36">
              <a:extLst>
                <a:ext uri="{FF2B5EF4-FFF2-40B4-BE49-F238E27FC236}">
                  <a16:creationId xmlns:a16="http://schemas.microsoft.com/office/drawing/2014/main" id="{A71C5019-B92C-0BD1-C642-04476CA1677C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05;p36">
              <a:extLst>
                <a:ext uri="{FF2B5EF4-FFF2-40B4-BE49-F238E27FC236}">
                  <a16:creationId xmlns:a16="http://schemas.microsoft.com/office/drawing/2014/main" id="{315030FF-C8FB-F880-334C-BC7BF55FFC1C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06;p36">
              <a:extLst>
                <a:ext uri="{FF2B5EF4-FFF2-40B4-BE49-F238E27FC236}">
                  <a16:creationId xmlns:a16="http://schemas.microsoft.com/office/drawing/2014/main" id="{53CE4234-703D-50EC-2190-300E066E878A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07;p36">
              <a:extLst>
                <a:ext uri="{FF2B5EF4-FFF2-40B4-BE49-F238E27FC236}">
                  <a16:creationId xmlns:a16="http://schemas.microsoft.com/office/drawing/2014/main" id="{9A2F4949-9179-14A1-AB23-750AA1848F56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08;p36">
              <a:extLst>
                <a:ext uri="{FF2B5EF4-FFF2-40B4-BE49-F238E27FC236}">
                  <a16:creationId xmlns:a16="http://schemas.microsoft.com/office/drawing/2014/main" id="{8D8F00B9-FC68-408B-AA25-FD5047BFB0D6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09;p36">
              <a:extLst>
                <a:ext uri="{FF2B5EF4-FFF2-40B4-BE49-F238E27FC236}">
                  <a16:creationId xmlns:a16="http://schemas.microsoft.com/office/drawing/2014/main" id="{88C87B1B-BF83-9593-FE05-F8236AECCEC4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10;p36">
              <a:extLst>
                <a:ext uri="{FF2B5EF4-FFF2-40B4-BE49-F238E27FC236}">
                  <a16:creationId xmlns:a16="http://schemas.microsoft.com/office/drawing/2014/main" id="{DA30A00D-928A-8051-ECD5-64C01F568032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11;p36">
              <a:extLst>
                <a:ext uri="{FF2B5EF4-FFF2-40B4-BE49-F238E27FC236}">
                  <a16:creationId xmlns:a16="http://schemas.microsoft.com/office/drawing/2014/main" id="{8208E411-9004-4C68-D714-69F7A8E5ED20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12;p36">
              <a:extLst>
                <a:ext uri="{FF2B5EF4-FFF2-40B4-BE49-F238E27FC236}">
                  <a16:creationId xmlns:a16="http://schemas.microsoft.com/office/drawing/2014/main" id="{6A072693-77B1-87F2-9F40-0BB25ED4B6C5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13;p36">
              <a:extLst>
                <a:ext uri="{FF2B5EF4-FFF2-40B4-BE49-F238E27FC236}">
                  <a16:creationId xmlns:a16="http://schemas.microsoft.com/office/drawing/2014/main" id="{83630104-2D3E-FBBE-C3FF-194046AC1AA4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14;p36">
              <a:extLst>
                <a:ext uri="{FF2B5EF4-FFF2-40B4-BE49-F238E27FC236}">
                  <a16:creationId xmlns:a16="http://schemas.microsoft.com/office/drawing/2014/main" id="{0C5C44E1-789E-F619-8222-E7609E1E340F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15;p36">
              <a:extLst>
                <a:ext uri="{FF2B5EF4-FFF2-40B4-BE49-F238E27FC236}">
                  <a16:creationId xmlns:a16="http://schemas.microsoft.com/office/drawing/2014/main" id="{971BFCE1-6A87-3F38-B343-05427CAE8D58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2C8D87BC-E756-A247-A29E-EC3DD51A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05" y="3346723"/>
            <a:ext cx="4415590" cy="117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1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B0411A7-AE9A-F4C0-A1BD-80823C97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88" y="1328625"/>
            <a:ext cx="4680000" cy="24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EF83CC5B-00F8-F41D-A6CB-1BCE37791DE9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AB04C778-82EA-BCCA-78A9-977F23717589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C17A336-AF39-5D2D-AB4D-F14C0CCA72F7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3E6E9C40-13FC-73AA-2599-11F0923D6E74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92E95CC1-1690-4C35-5190-D41DDB969C88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83F92E1E-2624-5CAA-69B9-E7906A4FB3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C165DC95-4D16-EF29-F831-9D76D98DC972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385E3119-3CCF-D700-2319-F7EB38ABA950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ECA95B66-FEA7-4ADF-021C-60DFD38A2559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24A49ECC-BA9E-AFC9-072B-698D8D6389DB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3F27DA00-9C5F-DB52-5F88-5638438F1572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8836157D-DA2A-1EC9-AD15-7CC0DC6A7FBB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C390580B-86CB-3CCC-E5BC-617190ACDC65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D8154EFB-0BBD-07F8-9F51-EF7455574F3A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42C5D1FD-0CBF-216E-E48C-DF275DE0037B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DBD16B62-8A1B-8F6B-5209-18F5DAAD1435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1910AFE9-6CE0-F277-8812-6D6285D7456C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3B5232E6-79D4-E6AB-80D0-3A315413C2C5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70DEF1BD-E677-CF9B-CD66-59BA6094924A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4FDCA202-2CF7-2E03-ED96-3439ACB7EC05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34007BA-DC9E-31D4-890A-39A969F7B3C7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5A90212A-5781-9409-5C59-7D57E18A3FF4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3B9046DB-EA5C-9566-F4E7-4A8079956D6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50970176-81AB-1421-CE07-BE21E1F97FBD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ED8848F6-E6C1-4200-78AC-353542F6999F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73A3C654-E497-2599-4690-0740F23CFEB3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48B1DABB-218D-B97B-803E-A29220A15373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FA70D40C-3EE6-E9B6-B4AB-FAEDBDBA5F23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3123FA00-E16B-6895-DA84-BDA14F9E17E5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7E80AF9-6480-9094-DBAB-94D80EAFE29E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1896;p36">
              <a:extLst>
                <a:ext uri="{FF2B5EF4-FFF2-40B4-BE49-F238E27FC236}">
                  <a16:creationId xmlns:a16="http://schemas.microsoft.com/office/drawing/2014/main" id="{1791024C-B8D6-1A94-22F3-03082CE45875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1897;p36">
              <a:extLst>
                <a:ext uri="{FF2B5EF4-FFF2-40B4-BE49-F238E27FC236}">
                  <a16:creationId xmlns:a16="http://schemas.microsoft.com/office/drawing/2014/main" id="{38FF8EA6-575B-5003-D1FF-E849BAD548DE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898;p36">
              <a:extLst>
                <a:ext uri="{FF2B5EF4-FFF2-40B4-BE49-F238E27FC236}">
                  <a16:creationId xmlns:a16="http://schemas.microsoft.com/office/drawing/2014/main" id="{DB876C17-FA3A-805E-2494-6F27285B97E8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899;p36">
              <a:extLst>
                <a:ext uri="{FF2B5EF4-FFF2-40B4-BE49-F238E27FC236}">
                  <a16:creationId xmlns:a16="http://schemas.microsoft.com/office/drawing/2014/main" id="{49CEDEED-2ABE-00B4-B876-1FE79197F2C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900;p36">
              <a:extLst>
                <a:ext uri="{FF2B5EF4-FFF2-40B4-BE49-F238E27FC236}">
                  <a16:creationId xmlns:a16="http://schemas.microsoft.com/office/drawing/2014/main" id="{3B34BA74-663E-556C-AB5E-C567F7A5575E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901;p36">
              <a:extLst>
                <a:ext uri="{FF2B5EF4-FFF2-40B4-BE49-F238E27FC236}">
                  <a16:creationId xmlns:a16="http://schemas.microsoft.com/office/drawing/2014/main" id="{0D0B355A-A2FE-CA4F-AA75-201105E865F1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902;p36">
              <a:extLst>
                <a:ext uri="{FF2B5EF4-FFF2-40B4-BE49-F238E27FC236}">
                  <a16:creationId xmlns:a16="http://schemas.microsoft.com/office/drawing/2014/main" id="{E4B7D36B-9976-4BA9-E79F-DE75E39FA417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903;p36">
              <a:extLst>
                <a:ext uri="{FF2B5EF4-FFF2-40B4-BE49-F238E27FC236}">
                  <a16:creationId xmlns:a16="http://schemas.microsoft.com/office/drawing/2014/main" id="{AD27CC2F-D82E-463C-A2EB-B594BD5E036E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904;p36">
              <a:extLst>
                <a:ext uri="{FF2B5EF4-FFF2-40B4-BE49-F238E27FC236}">
                  <a16:creationId xmlns:a16="http://schemas.microsoft.com/office/drawing/2014/main" id="{6EB7B928-1BA3-4A1B-4C86-B77DF0D53F26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905;p36">
              <a:extLst>
                <a:ext uri="{FF2B5EF4-FFF2-40B4-BE49-F238E27FC236}">
                  <a16:creationId xmlns:a16="http://schemas.microsoft.com/office/drawing/2014/main" id="{C6475DDD-A2C8-B605-3670-E4D02C1D10CD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906;p36">
              <a:extLst>
                <a:ext uri="{FF2B5EF4-FFF2-40B4-BE49-F238E27FC236}">
                  <a16:creationId xmlns:a16="http://schemas.microsoft.com/office/drawing/2014/main" id="{B38C891C-FC18-B414-D1E3-BBAB826FC77B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907;p36">
              <a:extLst>
                <a:ext uri="{FF2B5EF4-FFF2-40B4-BE49-F238E27FC236}">
                  <a16:creationId xmlns:a16="http://schemas.microsoft.com/office/drawing/2014/main" id="{B74EDBD3-55D9-8DCB-3A4E-607F57E4DFCC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908;p36">
              <a:extLst>
                <a:ext uri="{FF2B5EF4-FFF2-40B4-BE49-F238E27FC236}">
                  <a16:creationId xmlns:a16="http://schemas.microsoft.com/office/drawing/2014/main" id="{16F57289-C567-183B-1D1C-7DB16A672584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909;p36">
              <a:extLst>
                <a:ext uri="{FF2B5EF4-FFF2-40B4-BE49-F238E27FC236}">
                  <a16:creationId xmlns:a16="http://schemas.microsoft.com/office/drawing/2014/main" id="{D142E221-23EB-B193-2BDF-2FA9A0C6E8E2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910;p36">
              <a:extLst>
                <a:ext uri="{FF2B5EF4-FFF2-40B4-BE49-F238E27FC236}">
                  <a16:creationId xmlns:a16="http://schemas.microsoft.com/office/drawing/2014/main" id="{2E4EB58E-2908-85F5-31CC-A907D49FF2E0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911;p36">
              <a:extLst>
                <a:ext uri="{FF2B5EF4-FFF2-40B4-BE49-F238E27FC236}">
                  <a16:creationId xmlns:a16="http://schemas.microsoft.com/office/drawing/2014/main" id="{52AB93A7-C4FD-ABA3-45F2-51A2D00D81CD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912;p36">
              <a:extLst>
                <a:ext uri="{FF2B5EF4-FFF2-40B4-BE49-F238E27FC236}">
                  <a16:creationId xmlns:a16="http://schemas.microsoft.com/office/drawing/2014/main" id="{75D3CDA0-CD52-4264-5834-9C56BC9EDEF7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913;p36">
              <a:extLst>
                <a:ext uri="{FF2B5EF4-FFF2-40B4-BE49-F238E27FC236}">
                  <a16:creationId xmlns:a16="http://schemas.microsoft.com/office/drawing/2014/main" id="{D88E4CF0-E38C-FFB4-698B-DA09103A4538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914;p36">
              <a:extLst>
                <a:ext uri="{FF2B5EF4-FFF2-40B4-BE49-F238E27FC236}">
                  <a16:creationId xmlns:a16="http://schemas.microsoft.com/office/drawing/2014/main" id="{5F9911A9-533D-8831-64BA-468CD2212690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915;p36">
              <a:extLst>
                <a:ext uri="{FF2B5EF4-FFF2-40B4-BE49-F238E27FC236}">
                  <a16:creationId xmlns:a16="http://schemas.microsoft.com/office/drawing/2014/main" id="{017332DB-4301-E44E-2E65-F63D37FFED95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0" name="Google Shape;1289;p28">
            <a:extLst>
              <a:ext uri="{FF2B5EF4-FFF2-40B4-BE49-F238E27FC236}">
                <a16:creationId xmlns:a16="http://schemas.microsoft.com/office/drawing/2014/main" id="{46B0D1DA-E180-969D-C5BD-ADA3B7DEC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3952629"/>
            <a:ext cx="8070522" cy="651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OBSERVABILIDAD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57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6"/>
          <p:cNvSpPr txBox="1">
            <a:spLocks noGrp="1"/>
          </p:cNvSpPr>
          <p:nvPr>
            <p:ph type="title"/>
          </p:nvPr>
        </p:nvSpPr>
        <p:spPr>
          <a:xfrm>
            <a:off x="682340" y="493648"/>
            <a:ext cx="364902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Observabilidad</a:t>
            </a:r>
            <a:endParaRPr dirty="0"/>
          </a:p>
        </p:txBody>
      </p:sp>
      <p:sp>
        <p:nvSpPr>
          <p:cNvPr id="1860" name="Google Shape;1860;p36"/>
          <p:cNvSpPr txBox="1">
            <a:spLocks noGrp="1"/>
          </p:cNvSpPr>
          <p:nvPr>
            <p:ph type="subTitle" idx="1"/>
          </p:nvPr>
        </p:nvSpPr>
        <p:spPr>
          <a:xfrm>
            <a:off x="828827" y="1082214"/>
            <a:ext cx="7011678" cy="3443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La implementación de la propuesta de valor Observabilidad para UTEC Bank, es esencial contar con herramientas y prácticas que permitan monitorear, analizar y comprender el comportamiento de los sistemas en producción, así como detectar y solucionar problemas de manera proactiva.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Supervisión de Transacciones Financieras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 Implementar sistemas de observabilidad que permitan monitorear en tiempo real el flujo de transacciones financieras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Identificar patrones de comportamiento anómalos y detectar posibles fraudes o actividades sospechosas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Análisis de Rendimiento del Sistema</a:t>
            </a:r>
            <a:endParaRPr lang="es-PE" b="1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Analizar el rendimiento de los sistemas informáticos, redes y aplicaciones de UTEC Bank, (CPU, memoria, almacenamiento)</a:t>
            </a:r>
          </a:p>
        </p:txBody>
      </p:sp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5BBD1E8F-D723-6A6C-1DD3-A931B1BC39CF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45252135-6634-246D-B90D-363C0E531FC4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0625C67-A3D9-35B1-84E0-79BAEDC9B981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F4AEE4CB-6726-DEB8-D437-99B7AD811EE2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CCF058F9-6230-136A-7972-29F4E0A3077C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5E427BBB-453B-7AD2-3530-49D35FDD25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B1F1FA93-2C65-5E7C-87B3-F8C2EAE296F6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111F0184-FB33-B7B3-7503-88111D560299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715A75E0-6BB3-2EB0-BB9E-F0A7C2881540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01FB7B32-6669-D116-F54A-86AEE70E1A43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44EF3E4D-D1F9-5E03-CBB8-0BCD066F235F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EC4195EC-D495-885A-9CEA-2DCB9415CE95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251B1291-2059-D2D0-3540-2F685E97B6CA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558BAEFB-8EE0-E4AD-C7E8-BBAD00CF9C9C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1E4A02AC-C626-65B9-A735-46B67517C0C5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F46B4A20-8184-F1BE-3CAC-713C72E506D2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50BF3459-E8DF-51D4-0275-85476C6E496A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4B149AB0-42B5-CE33-C8F8-D31EC1CF7259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6F004464-5C9E-65B8-CAF0-8A84BDE654F0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B23F5C0E-DD1E-3130-AE45-3651D848E922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09D9D0B-ED22-FCCB-46DD-22EBC3E379B3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0B21C430-8C69-7077-613D-19DC3B6B1DB3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C49A2A53-EE68-0ADB-8381-A8EC9A3A23D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1CD957EC-27B1-43C8-CE4C-8F02F77B8583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DE45465B-09EB-4CB8-3736-1529F6EE1270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807BAC92-03E9-8386-10C3-C465310AE904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867E4AE3-B598-4EC7-0AA9-0AB008C8FBE8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E86482E5-33F8-BBD9-C995-2121AAF9D9A1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53273C43-96E8-4025-7354-4A6AB8D4D441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B4B0108-3C85-3871-5D2E-CEBA4968F8AF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96;p36">
              <a:extLst>
                <a:ext uri="{FF2B5EF4-FFF2-40B4-BE49-F238E27FC236}">
                  <a16:creationId xmlns:a16="http://schemas.microsoft.com/office/drawing/2014/main" id="{7D56AA41-EEB4-A244-5117-5C92BC239FAC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97;p36">
              <a:extLst>
                <a:ext uri="{FF2B5EF4-FFF2-40B4-BE49-F238E27FC236}">
                  <a16:creationId xmlns:a16="http://schemas.microsoft.com/office/drawing/2014/main" id="{FD3C21A0-A6C9-6DB0-B821-F8871FFAC689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98;p36">
              <a:extLst>
                <a:ext uri="{FF2B5EF4-FFF2-40B4-BE49-F238E27FC236}">
                  <a16:creationId xmlns:a16="http://schemas.microsoft.com/office/drawing/2014/main" id="{B90D7816-B972-A04E-26C2-C6B516A43E8C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899;p36">
              <a:extLst>
                <a:ext uri="{FF2B5EF4-FFF2-40B4-BE49-F238E27FC236}">
                  <a16:creationId xmlns:a16="http://schemas.microsoft.com/office/drawing/2014/main" id="{E09E453D-D119-3004-835D-DAA8BB1C795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00;p36">
              <a:extLst>
                <a:ext uri="{FF2B5EF4-FFF2-40B4-BE49-F238E27FC236}">
                  <a16:creationId xmlns:a16="http://schemas.microsoft.com/office/drawing/2014/main" id="{053D93D6-98E4-682D-E3EC-450BF929B897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01;p36">
              <a:extLst>
                <a:ext uri="{FF2B5EF4-FFF2-40B4-BE49-F238E27FC236}">
                  <a16:creationId xmlns:a16="http://schemas.microsoft.com/office/drawing/2014/main" id="{AE2B5C20-03D7-1631-B0C2-647F89BC00F6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02;p36">
              <a:extLst>
                <a:ext uri="{FF2B5EF4-FFF2-40B4-BE49-F238E27FC236}">
                  <a16:creationId xmlns:a16="http://schemas.microsoft.com/office/drawing/2014/main" id="{E3F7003D-4F5C-BF97-AFF1-C060FB6BED8D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03;p36">
              <a:extLst>
                <a:ext uri="{FF2B5EF4-FFF2-40B4-BE49-F238E27FC236}">
                  <a16:creationId xmlns:a16="http://schemas.microsoft.com/office/drawing/2014/main" id="{7C55983F-75F3-4BED-46AD-8D4379A28EE3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04;p36">
              <a:extLst>
                <a:ext uri="{FF2B5EF4-FFF2-40B4-BE49-F238E27FC236}">
                  <a16:creationId xmlns:a16="http://schemas.microsoft.com/office/drawing/2014/main" id="{A71C5019-B92C-0BD1-C642-04476CA1677C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05;p36">
              <a:extLst>
                <a:ext uri="{FF2B5EF4-FFF2-40B4-BE49-F238E27FC236}">
                  <a16:creationId xmlns:a16="http://schemas.microsoft.com/office/drawing/2014/main" id="{315030FF-C8FB-F880-334C-BC7BF55FFC1C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06;p36">
              <a:extLst>
                <a:ext uri="{FF2B5EF4-FFF2-40B4-BE49-F238E27FC236}">
                  <a16:creationId xmlns:a16="http://schemas.microsoft.com/office/drawing/2014/main" id="{53CE4234-703D-50EC-2190-300E066E878A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07;p36">
              <a:extLst>
                <a:ext uri="{FF2B5EF4-FFF2-40B4-BE49-F238E27FC236}">
                  <a16:creationId xmlns:a16="http://schemas.microsoft.com/office/drawing/2014/main" id="{9A2F4949-9179-14A1-AB23-750AA1848F56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08;p36">
              <a:extLst>
                <a:ext uri="{FF2B5EF4-FFF2-40B4-BE49-F238E27FC236}">
                  <a16:creationId xmlns:a16="http://schemas.microsoft.com/office/drawing/2014/main" id="{8D8F00B9-FC68-408B-AA25-FD5047BFB0D6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09;p36">
              <a:extLst>
                <a:ext uri="{FF2B5EF4-FFF2-40B4-BE49-F238E27FC236}">
                  <a16:creationId xmlns:a16="http://schemas.microsoft.com/office/drawing/2014/main" id="{88C87B1B-BF83-9593-FE05-F8236AECCEC4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10;p36">
              <a:extLst>
                <a:ext uri="{FF2B5EF4-FFF2-40B4-BE49-F238E27FC236}">
                  <a16:creationId xmlns:a16="http://schemas.microsoft.com/office/drawing/2014/main" id="{DA30A00D-928A-8051-ECD5-64C01F568032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11;p36">
              <a:extLst>
                <a:ext uri="{FF2B5EF4-FFF2-40B4-BE49-F238E27FC236}">
                  <a16:creationId xmlns:a16="http://schemas.microsoft.com/office/drawing/2014/main" id="{8208E411-9004-4C68-D714-69F7A8E5ED20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12;p36">
              <a:extLst>
                <a:ext uri="{FF2B5EF4-FFF2-40B4-BE49-F238E27FC236}">
                  <a16:creationId xmlns:a16="http://schemas.microsoft.com/office/drawing/2014/main" id="{6A072693-77B1-87F2-9F40-0BB25ED4B6C5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13;p36">
              <a:extLst>
                <a:ext uri="{FF2B5EF4-FFF2-40B4-BE49-F238E27FC236}">
                  <a16:creationId xmlns:a16="http://schemas.microsoft.com/office/drawing/2014/main" id="{83630104-2D3E-FBBE-C3FF-194046AC1AA4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14;p36">
              <a:extLst>
                <a:ext uri="{FF2B5EF4-FFF2-40B4-BE49-F238E27FC236}">
                  <a16:creationId xmlns:a16="http://schemas.microsoft.com/office/drawing/2014/main" id="{0C5C44E1-789E-F619-8222-E7609E1E340F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15;p36">
              <a:extLst>
                <a:ext uri="{FF2B5EF4-FFF2-40B4-BE49-F238E27FC236}">
                  <a16:creationId xmlns:a16="http://schemas.microsoft.com/office/drawing/2014/main" id="{971BFCE1-6A87-3F38-B343-05427CAE8D58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04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6"/>
          <p:cNvSpPr txBox="1">
            <a:spLocks noGrp="1"/>
          </p:cNvSpPr>
          <p:nvPr>
            <p:ph type="title"/>
          </p:nvPr>
        </p:nvSpPr>
        <p:spPr>
          <a:xfrm>
            <a:off x="682341" y="493648"/>
            <a:ext cx="352871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Observabilidad</a:t>
            </a:r>
            <a:endParaRPr dirty="0"/>
          </a:p>
        </p:txBody>
      </p:sp>
      <p:sp>
        <p:nvSpPr>
          <p:cNvPr id="1860" name="Google Shape;1860;p36"/>
          <p:cNvSpPr txBox="1">
            <a:spLocks noGrp="1"/>
          </p:cNvSpPr>
          <p:nvPr>
            <p:ph type="subTitle" idx="1"/>
          </p:nvPr>
        </p:nvSpPr>
        <p:spPr>
          <a:xfrm>
            <a:off x="828827" y="1082214"/>
            <a:ext cx="7011678" cy="3443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Visualización y Alertas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b="1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Los datos de observabilidad se presentan a menudo en paneles de control y cuadros de mando que proporcionan una vista holística del estado del sistema</a:t>
            </a:r>
          </a:p>
          <a:p>
            <a:pPr marL="457200" lvl="1" indent="0" algn="just"/>
            <a:endParaRPr lang="es-PE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PE" b="1" dirty="0"/>
              <a:t>Análisis de Datos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PE" b="1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Una vez recopilados, los datos de observabilidad se analizan para identificar patrones, tendencias y anomalías que puedan indicar problemas, oportunidades de mejora o comportamientos inesperados</a:t>
            </a:r>
            <a:endParaRPr lang="es-PE" dirty="0"/>
          </a:p>
        </p:txBody>
      </p:sp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5BBD1E8F-D723-6A6C-1DD3-A931B1BC39CF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45252135-6634-246D-B90D-363C0E531FC4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0625C67-A3D9-35B1-84E0-79BAEDC9B981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F4AEE4CB-6726-DEB8-D437-99B7AD811EE2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CCF058F9-6230-136A-7972-29F4E0A3077C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5E427BBB-453B-7AD2-3530-49D35FDD25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B1F1FA93-2C65-5E7C-87B3-F8C2EAE296F6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111F0184-FB33-B7B3-7503-88111D560299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715A75E0-6BB3-2EB0-BB9E-F0A7C2881540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01FB7B32-6669-D116-F54A-86AEE70E1A43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44EF3E4D-D1F9-5E03-CBB8-0BCD066F235F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EC4195EC-D495-885A-9CEA-2DCB9415CE95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251B1291-2059-D2D0-3540-2F685E97B6CA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558BAEFB-8EE0-E4AD-C7E8-BBAD00CF9C9C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1E4A02AC-C626-65B9-A735-46B67517C0C5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F46B4A20-8184-F1BE-3CAC-713C72E506D2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50BF3459-E8DF-51D4-0275-85476C6E496A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4B149AB0-42B5-CE33-C8F8-D31EC1CF7259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6F004464-5C9E-65B8-CAF0-8A84BDE654F0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B23F5C0E-DD1E-3130-AE45-3651D848E922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09D9D0B-ED22-FCCB-46DD-22EBC3E379B3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0B21C430-8C69-7077-613D-19DC3B6B1DB3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C49A2A53-EE68-0ADB-8381-A8EC9A3A23D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1CD957EC-27B1-43C8-CE4C-8F02F77B8583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DE45465B-09EB-4CB8-3736-1529F6EE1270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807BAC92-03E9-8386-10C3-C465310AE904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867E4AE3-B598-4EC7-0AA9-0AB008C8FBE8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E86482E5-33F8-BBD9-C995-2121AAF9D9A1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53273C43-96E8-4025-7354-4A6AB8D4D441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B4B0108-3C85-3871-5D2E-CEBA4968F8AF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96;p36">
              <a:extLst>
                <a:ext uri="{FF2B5EF4-FFF2-40B4-BE49-F238E27FC236}">
                  <a16:creationId xmlns:a16="http://schemas.microsoft.com/office/drawing/2014/main" id="{7D56AA41-EEB4-A244-5117-5C92BC239FAC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97;p36">
              <a:extLst>
                <a:ext uri="{FF2B5EF4-FFF2-40B4-BE49-F238E27FC236}">
                  <a16:creationId xmlns:a16="http://schemas.microsoft.com/office/drawing/2014/main" id="{FD3C21A0-A6C9-6DB0-B821-F8871FFAC689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98;p36">
              <a:extLst>
                <a:ext uri="{FF2B5EF4-FFF2-40B4-BE49-F238E27FC236}">
                  <a16:creationId xmlns:a16="http://schemas.microsoft.com/office/drawing/2014/main" id="{B90D7816-B972-A04E-26C2-C6B516A43E8C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899;p36">
              <a:extLst>
                <a:ext uri="{FF2B5EF4-FFF2-40B4-BE49-F238E27FC236}">
                  <a16:creationId xmlns:a16="http://schemas.microsoft.com/office/drawing/2014/main" id="{E09E453D-D119-3004-835D-DAA8BB1C795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00;p36">
              <a:extLst>
                <a:ext uri="{FF2B5EF4-FFF2-40B4-BE49-F238E27FC236}">
                  <a16:creationId xmlns:a16="http://schemas.microsoft.com/office/drawing/2014/main" id="{053D93D6-98E4-682D-E3EC-450BF929B897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01;p36">
              <a:extLst>
                <a:ext uri="{FF2B5EF4-FFF2-40B4-BE49-F238E27FC236}">
                  <a16:creationId xmlns:a16="http://schemas.microsoft.com/office/drawing/2014/main" id="{AE2B5C20-03D7-1631-B0C2-647F89BC00F6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02;p36">
              <a:extLst>
                <a:ext uri="{FF2B5EF4-FFF2-40B4-BE49-F238E27FC236}">
                  <a16:creationId xmlns:a16="http://schemas.microsoft.com/office/drawing/2014/main" id="{E3F7003D-4F5C-BF97-AFF1-C060FB6BED8D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03;p36">
              <a:extLst>
                <a:ext uri="{FF2B5EF4-FFF2-40B4-BE49-F238E27FC236}">
                  <a16:creationId xmlns:a16="http://schemas.microsoft.com/office/drawing/2014/main" id="{7C55983F-75F3-4BED-46AD-8D4379A28EE3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04;p36">
              <a:extLst>
                <a:ext uri="{FF2B5EF4-FFF2-40B4-BE49-F238E27FC236}">
                  <a16:creationId xmlns:a16="http://schemas.microsoft.com/office/drawing/2014/main" id="{A71C5019-B92C-0BD1-C642-04476CA1677C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05;p36">
              <a:extLst>
                <a:ext uri="{FF2B5EF4-FFF2-40B4-BE49-F238E27FC236}">
                  <a16:creationId xmlns:a16="http://schemas.microsoft.com/office/drawing/2014/main" id="{315030FF-C8FB-F880-334C-BC7BF55FFC1C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06;p36">
              <a:extLst>
                <a:ext uri="{FF2B5EF4-FFF2-40B4-BE49-F238E27FC236}">
                  <a16:creationId xmlns:a16="http://schemas.microsoft.com/office/drawing/2014/main" id="{53CE4234-703D-50EC-2190-300E066E878A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07;p36">
              <a:extLst>
                <a:ext uri="{FF2B5EF4-FFF2-40B4-BE49-F238E27FC236}">
                  <a16:creationId xmlns:a16="http://schemas.microsoft.com/office/drawing/2014/main" id="{9A2F4949-9179-14A1-AB23-750AA1848F56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08;p36">
              <a:extLst>
                <a:ext uri="{FF2B5EF4-FFF2-40B4-BE49-F238E27FC236}">
                  <a16:creationId xmlns:a16="http://schemas.microsoft.com/office/drawing/2014/main" id="{8D8F00B9-FC68-408B-AA25-FD5047BFB0D6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09;p36">
              <a:extLst>
                <a:ext uri="{FF2B5EF4-FFF2-40B4-BE49-F238E27FC236}">
                  <a16:creationId xmlns:a16="http://schemas.microsoft.com/office/drawing/2014/main" id="{88C87B1B-BF83-9593-FE05-F8236AECCEC4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10;p36">
              <a:extLst>
                <a:ext uri="{FF2B5EF4-FFF2-40B4-BE49-F238E27FC236}">
                  <a16:creationId xmlns:a16="http://schemas.microsoft.com/office/drawing/2014/main" id="{DA30A00D-928A-8051-ECD5-64C01F568032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11;p36">
              <a:extLst>
                <a:ext uri="{FF2B5EF4-FFF2-40B4-BE49-F238E27FC236}">
                  <a16:creationId xmlns:a16="http://schemas.microsoft.com/office/drawing/2014/main" id="{8208E411-9004-4C68-D714-69F7A8E5ED20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12;p36">
              <a:extLst>
                <a:ext uri="{FF2B5EF4-FFF2-40B4-BE49-F238E27FC236}">
                  <a16:creationId xmlns:a16="http://schemas.microsoft.com/office/drawing/2014/main" id="{6A072693-77B1-87F2-9F40-0BB25ED4B6C5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13;p36">
              <a:extLst>
                <a:ext uri="{FF2B5EF4-FFF2-40B4-BE49-F238E27FC236}">
                  <a16:creationId xmlns:a16="http://schemas.microsoft.com/office/drawing/2014/main" id="{83630104-2D3E-FBBE-C3FF-194046AC1AA4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14;p36">
              <a:extLst>
                <a:ext uri="{FF2B5EF4-FFF2-40B4-BE49-F238E27FC236}">
                  <a16:creationId xmlns:a16="http://schemas.microsoft.com/office/drawing/2014/main" id="{0C5C44E1-789E-F619-8222-E7609E1E340F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15;p36">
              <a:extLst>
                <a:ext uri="{FF2B5EF4-FFF2-40B4-BE49-F238E27FC236}">
                  <a16:creationId xmlns:a16="http://schemas.microsoft.com/office/drawing/2014/main" id="{971BFCE1-6A87-3F38-B343-05427CAE8D58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85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6"/>
          <p:cNvSpPr txBox="1">
            <a:spLocks noGrp="1"/>
          </p:cNvSpPr>
          <p:nvPr>
            <p:ph type="title"/>
          </p:nvPr>
        </p:nvSpPr>
        <p:spPr>
          <a:xfrm>
            <a:off x="682341" y="493648"/>
            <a:ext cx="352871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Observabilidad</a:t>
            </a:r>
            <a:endParaRPr dirty="0"/>
          </a:p>
        </p:txBody>
      </p:sp>
      <p:sp>
        <p:nvSpPr>
          <p:cNvPr id="1860" name="Google Shape;1860;p36"/>
          <p:cNvSpPr txBox="1">
            <a:spLocks noGrp="1"/>
          </p:cNvSpPr>
          <p:nvPr>
            <p:ph type="subTitle" idx="1"/>
          </p:nvPr>
        </p:nvSpPr>
        <p:spPr>
          <a:xfrm>
            <a:off x="828827" y="1082214"/>
            <a:ext cx="7011678" cy="3443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Análisis de Experiencia del Usuario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b="1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Utilizar herramientas de observabilidad para analizar la experiencia del usuario en plataformas digitales como aplicaciones móviles y sitios web</a:t>
            </a:r>
          </a:p>
          <a:p>
            <a:pPr marL="457200" lvl="1" indent="0" algn="just"/>
            <a:endParaRPr lang="es-PE" dirty="0"/>
          </a:p>
        </p:txBody>
      </p:sp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5BBD1E8F-D723-6A6C-1DD3-A931B1BC39CF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45252135-6634-246D-B90D-363C0E531FC4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0625C67-A3D9-35B1-84E0-79BAEDC9B981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F4AEE4CB-6726-DEB8-D437-99B7AD811EE2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CCF058F9-6230-136A-7972-29F4E0A3077C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5E427BBB-453B-7AD2-3530-49D35FDD25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B1F1FA93-2C65-5E7C-87B3-F8C2EAE296F6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111F0184-FB33-B7B3-7503-88111D560299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715A75E0-6BB3-2EB0-BB9E-F0A7C2881540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01FB7B32-6669-D116-F54A-86AEE70E1A43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44EF3E4D-D1F9-5E03-CBB8-0BCD066F235F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EC4195EC-D495-885A-9CEA-2DCB9415CE95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251B1291-2059-D2D0-3540-2F685E97B6CA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558BAEFB-8EE0-E4AD-C7E8-BBAD00CF9C9C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1E4A02AC-C626-65B9-A735-46B67517C0C5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F46B4A20-8184-F1BE-3CAC-713C72E506D2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50BF3459-E8DF-51D4-0275-85476C6E496A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4B149AB0-42B5-CE33-C8F8-D31EC1CF7259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6F004464-5C9E-65B8-CAF0-8A84BDE654F0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B23F5C0E-DD1E-3130-AE45-3651D848E922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09D9D0B-ED22-FCCB-46DD-22EBC3E379B3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0B21C430-8C69-7077-613D-19DC3B6B1DB3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C49A2A53-EE68-0ADB-8381-A8EC9A3A23D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1CD957EC-27B1-43C8-CE4C-8F02F77B8583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DE45465B-09EB-4CB8-3736-1529F6EE1270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807BAC92-03E9-8386-10C3-C465310AE904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867E4AE3-B598-4EC7-0AA9-0AB008C8FBE8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E86482E5-33F8-BBD9-C995-2121AAF9D9A1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53273C43-96E8-4025-7354-4A6AB8D4D441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B4B0108-3C85-3871-5D2E-CEBA4968F8AF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96;p36">
              <a:extLst>
                <a:ext uri="{FF2B5EF4-FFF2-40B4-BE49-F238E27FC236}">
                  <a16:creationId xmlns:a16="http://schemas.microsoft.com/office/drawing/2014/main" id="{7D56AA41-EEB4-A244-5117-5C92BC239FAC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97;p36">
              <a:extLst>
                <a:ext uri="{FF2B5EF4-FFF2-40B4-BE49-F238E27FC236}">
                  <a16:creationId xmlns:a16="http://schemas.microsoft.com/office/drawing/2014/main" id="{FD3C21A0-A6C9-6DB0-B821-F8871FFAC689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98;p36">
              <a:extLst>
                <a:ext uri="{FF2B5EF4-FFF2-40B4-BE49-F238E27FC236}">
                  <a16:creationId xmlns:a16="http://schemas.microsoft.com/office/drawing/2014/main" id="{B90D7816-B972-A04E-26C2-C6B516A43E8C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899;p36">
              <a:extLst>
                <a:ext uri="{FF2B5EF4-FFF2-40B4-BE49-F238E27FC236}">
                  <a16:creationId xmlns:a16="http://schemas.microsoft.com/office/drawing/2014/main" id="{E09E453D-D119-3004-835D-DAA8BB1C795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00;p36">
              <a:extLst>
                <a:ext uri="{FF2B5EF4-FFF2-40B4-BE49-F238E27FC236}">
                  <a16:creationId xmlns:a16="http://schemas.microsoft.com/office/drawing/2014/main" id="{053D93D6-98E4-682D-E3EC-450BF929B897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01;p36">
              <a:extLst>
                <a:ext uri="{FF2B5EF4-FFF2-40B4-BE49-F238E27FC236}">
                  <a16:creationId xmlns:a16="http://schemas.microsoft.com/office/drawing/2014/main" id="{AE2B5C20-03D7-1631-B0C2-647F89BC00F6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02;p36">
              <a:extLst>
                <a:ext uri="{FF2B5EF4-FFF2-40B4-BE49-F238E27FC236}">
                  <a16:creationId xmlns:a16="http://schemas.microsoft.com/office/drawing/2014/main" id="{E3F7003D-4F5C-BF97-AFF1-C060FB6BED8D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03;p36">
              <a:extLst>
                <a:ext uri="{FF2B5EF4-FFF2-40B4-BE49-F238E27FC236}">
                  <a16:creationId xmlns:a16="http://schemas.microsoft.com/office/drawing/2014/main" id="{7C55983F-75F3-4BED-46AD-8D4379A28EE3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04;p36">
              <a:extLst>
                <a:ext uri="{FF2B5EF4-FFF2-40B4-BE49-F238E27FC236}">
                  <a16:creationId xmlns:a16="http://schemas.microsoft.com/office/drawing/2014/main" id="{A71C5019-B92C-0BD1-C642-04476CA1677C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05;p36">
              <a:extLst>
                <a:ext uri="{FF2B5EF4-FFF2-40B4-BE49-F238E27FC236}">
                  <a16:creationId xmlns:a16="http://schemas.microsoft.com/office/drawing/2014/main" id="{315030FF-C8FB-F880-334C-BC7BF55FFC1C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06;p36">
              <a:extLst>
                <a:ext uri="{FF2B5EF4-FFF2-40B4-BE49-F238E27FC236}">
                  <a16:creationId xmlns:a16="http://schemas.microsoft.com/office/drawing/2014/main" id="{53CE4234-703D-50EC-2190-300E066E878A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07;p36">
              <a:extLst>
                <a:ext uri="{FF2B5EF4-FFF2-40B4-BE49-F238E27FC236}">
                  <a16:creationId xmlns:a16="http://schemas.microsoft.com/office/drawing/2014/main" id="{9A2F4949-9179-14A1-AB23-750AA1848F56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08;p36">
              <a:extLst>
                <a:ext uri="{FF2B5EF4-FFF2-40B4-BE49-F238E27FC236}">
                  <a16:creationId xmlns:a16="http://schemas.microsoft.com/office/drawing/2014/main" id="{8D8F00B9-FC68-408B-AA25-FD5047BFB0D6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09;p36">
              <a:extLst>
                <a:ext uri="{FF2B5EF4-FFF2-40B4-BE49-F238E27FC236}">
                  <a16:creationId xmlns:a16="http://schemas.microsoft.com/office/drawing/2014/main" id="{88C87B1B-BF83-9593-FE05-F8236AECCEC4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10;p36">
              <a:extLst>
                <a:ext uri="{FF2B5EF4-FFF2-40B4-BE49-F238E27FC236}">
                  <a16:creationId xmlns:a16="http://schemas.microsoft.com/office/drawing/2014/main" id="{DA30A00D-928A-8051-ECD5-64C01F568032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11;p36">
              <a:extLst>
                <a:ext uri="{FF2B5EF4-FFF2-40B4-BE49-F238E27FC236}">
                  <a16:creationId xmlns:a16="http://schemas.microsoft.com/office/drawing/2014/main" id="{8208E411-9004-4C68-D714-69F7A8E5ED20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12;p36">
              <a:extLst>
                <a:ext uri="{FF2B5EF4-FFF2-40B4-BE49-F238E27FC236}">
                  <a16:creationId xmlns:a16="http://schemas.microsoft.com/office/drawing/2014/main" id="{6A072693-77B1-87F2-9F40-0BB25ED4B6C5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13;p36">
              <a:extLst>
                <a:ext uri="{FF2B5EF4-FFF2-40B4-BE49-F238E27FC236}">
                  <a16:creationId xmlns:a16="http://schemas.microsoft.com/office/drawing/2014/main" id="{83630104-2D3E-FBBE-C3FF-194046AC1AA4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14;p36">
              <a:extLst>
                <a:ext uri="{FF2B5EF4-FFF2-40B4-BE49-F238E27FC236}">
                  <a16:creationId xmlns:a16="http://schemas.microsoft.com/office/drawing/2014/main" id="{0C5C44E1-789E-F619-8222-E7609E1E340F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15;p36">
              <a:extLst>
                <a:ext uri="{FF2B5EF4-FFF2-40B4-BE49-F238E27FC236}">
                  <a16:creationId xmlns:a16="http://schemas.microsoft.com/office/drawing/2014/main" id="{971BFCE1-6A87-3F38-B343-05427CAE8D58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63" name="Imagen 1862">
            <a:extLst>
              <a:ext uri="{FF2B5EF4-FFF2-40B4-BE49-F238E27FC236}">
                <a16:creationId xmlns:a16="http://schemas.microsoft.com/office/drawing/2014/main" id="{6504108A-31C0-F6B0-F660-93F0EEA8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33" y="2038769"/>
            <a:ext cx="2013805" cy="1530492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A4342E22-9475-0AC7-BA0D-249C5138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743" y="2147731"/>
            <a:ext cx="2661029" cy="1530493"/>
          </a:xfrm>
          <a:prstGeom prst="rect">
            <a:avLst/>
          </a:prstGeom>
          <a:noFill/>
          <a:ln w="31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>
            <a:extLst>
              <a:ext uri="{FF2B5EF4-FFF2-40B4-BE49-F238E27FC236}">
                <a16:creationId xmlns:a16="http://schemas.microsoft.com/office/drawing/2014/main" id="{8BA039AC-AE9A-CEE3-8FA2-9B95F088B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166" y="1896044"/>
            <a:ext cx="2704578" cy="147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8576B000-7C2C-B28B-78E1-BD5E5A2F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099" y="3142591"/>
            <a:ext cx="2684175" cy="150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5884766D-5612-47EC-B2DB-6828FBB9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75" y="3216063"/>
            <a:ext cx="2414959" cy="1507261"/>
          </a:xfrm>
          <a:prstGeom prst="rect">
            <a:avLst/>
          </a:prstGeom>
          <a:noFill/>
          <a:ln w="31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28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271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EF83CC5B-00F8-F41D-A6CB-1BCE37791DE9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AB04C778-82EA-BCCA-78A9-977F23717589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C17A336-AF39-5D2D-AB4D-F14C0CCA72F7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3E6E9C40-13FC-73AA-2599-11F0923D6E74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92E95CC1-1690-4C35-5190-D41DDB969C88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83F92E1E-2624-5CAA-69B9-E7906A4FB3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C165DC95-4D16-EF29-F831-9D76D98DC972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385E3119-3CCF-D700-2319-F7EB38ABA950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ECA95B66-FEA7-4ADF-021C-60DFD38A2559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24A49ECC-BA9E-AFC9-072B-698D8D6389DB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3F27DA00-9C5F-DB52-5F88-5638438F1572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8836157D-DA2A-1EC9-AD15-7CC0DC6A7FBB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C390580B-86CB-3CCC-E5BC-617190ACDC65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D8154EFB-0BBD-07F8-9F51-EF7455574F3A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42C5D1FD-0CBF-216E-E48C-DF275DE0037B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DBD16B62-8A1B-8F6B-5209-18F5DAAD1435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1910AFE9-6CE0-F277-8812-6D6285D7456C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3B5232E6-79D4-E6AB-80D0-3A315413C2C5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70DEF1BD-E677-CF9B-CD66-59BA6094924A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4FDCA202-2CF7-2E03-ED96-3439ACB7EC05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34007BA-DC9E-31D4-890A-39A969F7B3C7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5A90212A-5781-9409-5C59-7D57E18A3FF4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3B9046DB-EA5C-9566-F4E7-4A8079956D6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50970176-81AB-1421-CE07-BE21E1F97FBD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ED8848F6-E6C1-4200-78AC-353542F6999F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73A3C654-E497-2599-4690-0740F23CFEB3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48B1DABB-218D-B97B-803E-A29220A15373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FA70D40C-3EE6-E9B6-B4AB-FAEDBDBA5F23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3123FA00-E16B-6895-DA84-BDA14F9E17E5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7E80AF9-6480-9094-DBAB-94D80EAFE29E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1896;p36">
              <a:extLst>
                <a:ext uri="{FF2B5EF4-FFF2-40B4-BE49-F238E27FC236}">
                  <a16:creationId xmlns:a16="http://schemas.microsoft.com/office/drawing/2014/main" id="{1791024C-B8D6-1A94-22F3-03082CE45875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1897;p36">
              <a:extLst>
                <a:ext uri="{FF2B5EF4-FFF2-40B4-BE49-F238E27FC236}">
                  <a16:creationId xmlns:a16="http://schemas.microsoft.com/office/drawing/2014/main" id="{38FF8EA6-575B-5003-D1FF-E849BAD548DE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898;p36">
              <a:extLst>
                <a:ext uri="{FF2B5EF4-FFF2-40B4-BE49-F238E27FC236}">
                  <a16:creationId xmlns:a16="http://schemas.microsoft.com/office/drawing/2014/main" id="{DB876C17-FA3A-805E-2494-6F27285B97E8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899;p36">
              <a:extLst>
                <a:ext uri="{FF2B5EF4-FFF2-40B4-BE49-F238E27FC236}">
                  <a16:creationId xmlns:a16="http://schemas.microsoft.com/office/drawing/2014/main" id="{49CEDEED-2ABE-00B4-B876-1FE79197F2C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900;p36">
              <a:extLst>
                <a:ext uri="{FF2B5EF4-FFF2-40B4-BE49-F238E27FC236}">
                  <a16:creationId xmlns:a16="http://schemas.microsoft.com/office/drawing/2014/main" id="{3B34BA74-663E-556C-AB5E-C567F7A5575E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901;p36">
              <a:extLst>
                <a:ext uri="{FF2B5EF4-FFF2-40B4-BE49-F238E27FC236}">
                  <a16:creationId xmlns:a16="http://schemas.microsoft.com/office/drawing/2014/main" id="{0D0B355A-A2FE-CA4F-AA75-201105E865F1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902;p36">
              <a:extLst>
                <a:ext uri="{FF2B5EF4-FFF2-40B4-BE49-F238E27FC236}">
                  <a16:creationId xmlns:a16="http://schemas.microsoft.com/office/drawing/2014/main" id="{E4B7D36B-9976-4BA9-E79F-DE75E39FA417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903;p36">
              <a:extLst>
                <a:ext uri="{FF2B5EF4-FFF2-40B4-BE49-F238E27FC236}">
                  <a16:creationId xmlns:a16="http://schemas.microsoft.com/office/drawing/2014/main" id="{AD27CC2F-D82E-463C-A2EB-B594BD5E036E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904;p36">
              <a:extLst>
                <a:ext uri="{FF2B5EF4-FFF2-40B4-BE49-F238E27FC236}">
                  <a16:creationId xmlns:a16="http://schemas.microsoft.com/office/drawing/2014/main" id="{6EB7B928-1BA3-4A1B-4C86-B77DF0D53F26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905;p36">
              <a:extLst>
                <a:ext uri="{FF2B5EF4-FFF2-40B4-BE49-F238E27FC236}">
                  <a16:creationId xmlns:a16="http://schemas.microsoft.com/office/drawing/2014/main" id="{C6475DDD-A2C8-B605-3670-E4D02C1D10CD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906;p36">
              <a:extLst>
                <a:ext uri="{FF2B5EF4-FFF2-40B4-BE49-F238E27FC236}">
                  <a16:creationId xmlns:a16="http://schemas.microsoft.com/office/drawing/2014/main" id="{B38C891C-FC18-B414-D1E3-BBAB826FC77B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907;p36">
              <a:extLst>
                <a:ext uri="{FF2B5EF4-FFF2-40B4-BE49-F238E27FC236}">
                  <a16:creationId xmlns:a16="http://schemas.microsoft.com/office/drawing/2014/main" id="{B74EDBD3-55D9-8DCB-3A4E-607F57E4DFCC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908;p36">
              <a:extLst>
                <a:ext uri="{FF2B5EF4-FFF2-40B4-BE49-F238E27FC236}">
                  <a16:creationId xmlns:a16="http://schemas.microsoft.com/office/drawing/2014/main" id="{16F57289-C567-183B-1D1C-7DB16A672584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909;p36">
              <a:extLst>
                <a:ext uri="{FF2B5EF4-FFF2-40B4-BE49-F238E27FC236}">
                  <a16:creationId xmlns:a16="http://schemas.microsoft.com/office/drawing/2014/main" id="{D142E221-23EB-B193-2BDF-2FA9A0C6E8E2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910;p36">
              <a:extLst>
                <a:ext uri="{FF2B5EF4-FFF2-40B4-BE49-F238E27FC236}">
                  <a16:creationId xmlns:a16="http://schemas.microsoft.com/office/drawing/2014/main" id="{2E4EB58E-2908-85F5-31CC-A907D49FF2E0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911;p36">
              <a:extLst>
                <a:ext uri="{FF2B5EF4-FFF2-40B4-BE49-F238E27FC236}">
                  <a16:creationId xmlns:a16="http://schemas.microsoft.com/office/drawing/2014/main" id="{52AB93A7-C4FD-ABA3-45F2-51A2D00D81CD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912;p36">
              <a:extLst>
                <a:ext uri="{FF2B5EF4-FFF2-40B4-BE49-F238E27FC236}">
                  <a16:creationId xmlns:a16="http://schemas.microsoft.com/office/drawing/2014/main" id="{75D3CDA0-CD52-4264-5834-9C56BC9EDEF7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913;p36">
              <a:extLst>
                <a:ext uri="{FF2B5EF4-FFF2-40B4-BE49-F238E27FC236}">
                  <a16:creationId xmlns:a16="http://schemas.microsoft.com/office/drawing/2014/main" id="{D88E4CF0-E38C-FFB4-698B-DA09103A4538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914;p36">
              <a:extLst>
                <a:ext uri="{FF2B5EF4-FFF2-40B4-BE49-F238E27FC236}">
                  <a16:creationId xmlns:a16="http://schemas.microsoft.com/office/drawing/2014/main" id="{5F9911A9-533D-8831-64BA-468CD2212690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915;p36">
              <a:extLst>
                <a:ext uri="{FF2B5EF4-FFF2-40B4-BE49-F238E27FC236}">
                  <a16:creationId xmlns:a16="http://schemas.microsoft.com/office/drawing/2014/main" id="{017332DB-4301-E44E-2E65-F63D37FFED95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0" name="Google Shape;1289;p28">
            <a:extLst>
              <a:ext uri="{FF2B5EF4-FFF2-40B4-BE49-F238E27FC236}">
                <a16:creationId xmlns:a16="http://schemas.microsoft.com/office/drawing/2014/main" id="{46B0D1DA-E180-969D-C5BD-ADA3B7DEC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3952629"/>
            <a:ext cx="8070522" cy="651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Data Lake</a:t>
            </a:r>
            <a:endParaRPr dirty="0"/>
          </a:p>
        </p:txBody>
      </p:sp>
      <p:pic>
        <p:nvPicPr>
          <p:cNvPr id="9219" name="Imagen 9218">
            <a:extLst>
              <a:ext uri="{FF2B5EF4-FFF2-40B4-BE49-F238E27FC236}">
                <a16:creationId xmlns:a16="http://schemas.microsoft.com/office/drawing/2014/main" id="{644B1BA8-BD44-74F7-B82F-4125A28F0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387" y="1245698"/>
            <a:ext cx="4314202" cy="262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9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Integrantes:</a:t>
            </a:r>
            <a:endParaRPr dirty="0"/>
          </a:p>
        </p:txBody>
      </p:sp>
      <p:sp>
        <p:nvSpPr>
          <p:cNvPr id="1031" name="Google Shape;1031;p2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You can delete this slide when you’re done editing the presentation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1032" name="Google Shape;1032;p25"/>
          <p:cNvGraphicFramePr/>
          <p:nvPr>
            <p:extLst>
              <p:ext uri="{D42A27DB-BD31-4B8C-83A1-F6EECF244321}">
                <p14:modId xmlns:p14="http://schemas.microsoft.com/office/powerpoint/2010/main" val="3443478675"/>
              </p:ext>
            </p:extLst>
          </p:nvPr>
        </p:nvGraphicFramePr>
        <p:xfrm>
          <a:off x="720000" y="1818025"/>
          <a:ext cx="7503475" cy="2169150"/>
        </p:xfrm>
        <a:graphic>
          <a:graphicData uri="http://schemas.openxmlformats.org/drawingml/2006/table">
            <a:tbl>
              <a:tblPr>
                <a:noFill/>
                <a:tableStyleId>{4F39D768-F95A-4599-A6F4-BCA7CA170A3A}</a:tableStyleId>
              </a:tblPr>
              <a:tblGrid>
                <a:gridCol w="979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200" b="1" u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Participante 1</a:t>
                      </a:r>
                      <a:endParaRPr sz="12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200" b="1" u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PE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Participante 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200" b="1" u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PE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Participante 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200" b="1" u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PE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Participante 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1200" b="1" u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PE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Participante 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1200" b="1" u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PE" sz="12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Participante 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3" name="Google Shape;1033;p25"/>
          <p:cNvSpPr txBox="1"/>
          <p:nvPr/>
        </p:nvSpPr>
        <p:spPr>
          <a:xfrm>
            <a:off x="719998" y="4133675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For more info:</a:t>
            </a:r>
            <a:br>
              <a:rPr lang="en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 b="1" u="sng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" sz="1000" b="1" u="sng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" sz="1000" b="1" u="sng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000" b="1" u="sng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4" name="Google Shape;1034;p25"/>
          <p:cNvSpPr txBox="1"/>
          <p:nvPr/>
        </p:nvSpPr>
        <p:spPr>
          <a:xfrm>
            <a:off x="4016390" y="4133675"/>
            <a:ext cx="347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You can visit our sister projects:</a:t>
            </a:r>
            <a:br>
              <a:rPr lang="en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 b="1" u="sng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" sz="1000" b="1" u="sng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" sz="1000" b="1" u="sng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" sz="1000" b="1" u="sng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" sz="1000" b="1" u="sng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35" name="Google Shape;1035;p25"/>
          <p:cNvGrpSpPr/>
          <p:nvPr/>
        </p:nvGrpSpPr>
        <p:grpSpPr>
          <a:xfrm>
            <a:off x="7190985" y="712950"/>
            <a:ext cx="1239906" cy="584116"/>
            <a:chOff x="6947135" y="2460525"/>
            <a:chExt cx="1239906" cy="584116"/>
          </a:xfrm>
        </p:grpSpPr>
        <p:sp>
          <p:nvSpPr>
            <p:cNvPr id="1036" name="Google Shape;1036;p25"/>
            <p:cNvSpPr/>
            <p:nvPr/>
          </p:nvSpPr>
          <p:spPr>
            <a:xfrm>
              <a:off x="7878097" y="2638928"/>
              <a:ext cx="304483" cy="39265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7872920" y="2634468"/>
              <a:ext cx="314120" cy="48106"/>
            </a:xfrm>
            <a:custGeom>
              <a:avLst/>
              <a:gdLst/>
              <a:ahLst/>
              <a:cxnLst/>
              <a:rect l="l" t="t" r="r" b="b"/>
              <a:pathLst>
                <a:path w="3944" h="604" extrusionOk="0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7878097" y="2725342"/>
              <a:ext cx="174423" cy="25247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7872920" y="2720165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7878097" y="2797818"/>
              <a:ext cx="174423" cy="25168"/>
            </a:xfrm>
            <a:custGeom>
              <a:avLst/>
              <a:gdLst/>
              <a:ahLst/>
              <a:cxnLst/>
              <a:rect l="l" t="t" r="r" b="b"/>
              <a:pathLst>
                <a:path w="2190" h="316" extrusionOk="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7872920" y="2793358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6985603" y="2857631"/>
              <a:ext cx="295563" cy="127910"/>
            </a:xfrm>
            <a:custGeom>
              <a:avLst/>
              <a:gdLst/>
              <a:ahLst/>
              <a:cxnLst/>
              <a:rect l="l" t="t" r="r" b="b"/>
              <a:pathLst>
                <a:path w="3711" h="1606" extrusionOk="0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6980426" y="2853330"/>
              <a:ext cx="305916" cy="136591"/>
            </a:xfrm>
            <a:custGeom>
              <a:avLst/>
              <a:gdLst/>
              <a:ahLst/>
              <a:cxnLst/>
              <a:rect l="l" t="t" r="r" b="b"/>
              <a:pathLst>
                <a:path w="3841" h="1715" extrusionOk="0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6951595" y="2965470"/>
              <a:ext cx="48822" cy="48106"/>
            </a:xfrm>
            <a:custGeom>
              <a:avLst/>
              <a:gdLst/>
              <a:ahLst/>
              <a:cxnLst/>
              <a:rect l="l" t="t" r="r" b="b"/>
              <a:pathLst>
                <a:path w="613" h="604" extrusionOk="0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6947135" y="2961487"/>
              <a:ext cx="57743" cy="57265"/>
            </a:xfrm>
            <a:custGeom>
              <a:avLst/>
              <a:gdLst/>
              <a:ahLst/>
              <a:cxnLst/>
              <a:rect l="l" t="t" r="r" b="b"/>
              <a:pathLst>
                <a:path w="725" h="719" extrusionOk="0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7264836" y="2488002"/>
              <a:ext cx="591922" cy="551701"/>
            </a:xfrm>
            <a:custGeom>
              <a:avLst/>
              <a:gdLst/>
              <a:ahLst/>
              <a:cxnLst/>
              <a:rect l="l" t="t" r="r" b="b"/>
              <a:pathLst>
                <a:path w="7432" h="6927" extrusionOk="0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7259659" y="2483223"/>
              <a:ext cx="589692" cy="561418"/>
            </a:xfrm>
            <a:custGeom>
              <a:avLst/>
              <a:gdLst/>
              <a:ahLst/>
              <a:cxnLst/>
              <a:rect l="l" t="t" r="r" b="b"/>
              <a:pathLst>
                <a:path w="7404" h="7049" extrusionOk="0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7219757" y="2465303"/>
              <a:ext cx="627364" cy="552019"/>
            </a:xfrm>
            <a:custGeom>
              <a:avLst/>
              <a:gdLst/>
              <a:ahLst/>
              <a:cxnLst/>
              <a:rect l="l" t="t" r="r" b="b"/>
              <a:pathLst>
                <a:path w="7877" h="6931" extrusionOk="0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7232341" y="2460525"/>
              <a:ext cx="601479" cy="561179"/>
            </a:xfrm>
            <a:custGeom>
              <a:avLst/>
              <a:gdLst/>
              <a:ahLst/>
              <a:cxnLst/>
              <a:rect l="l" t="t" r="r" b="b"/>
              <a:pathLst>
                <a:path w="7552" h="7046" extrusionOk="0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7615828" y="2510541"/>
              <a:ext cx="134520" cy="135158"/>
            </a:xfrm>
            <a:custGeom>
              <a:avLst/>
              <a:gdLst/>
              <a:ahLst/>
              <a:cxnLst/>
              <a:rect l="l" t="t" r="r" b="b"/>
              <a:pathLst>
                <a:path w="1689" h="1697" extrusionOk="0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7397842" y="2601973"/>
              <a:ext cx="261634" cy="300102"/>
            </a:xfrm>
            <a:custGeom>
              <a:avLst/>
              <a:gdLst/>
              <a:ahLst/>
              <a:cxnLst/>
              <a:rect l="l" t="t" r="r" b="b"/>
              <a:pathLst>
                <a:path w="3285" h="3768" extrusionOk="0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7393461" y="2597592"/>
              <a:ext cx="271191" cy="308863"/>
            </a:xfrm>
            <a:custGeom>
              <a:avLst/>
              <a:gdLst/>
              <a:ahLst/>
              <a:cxnLst/>
              <a:rect l="l" t="t" r="r" b="b"/>
              <a:pathLst>
                <a:path w="3405" h="3878" extrusionOk="0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7448814" y="2585725"/>
              <a:ext cx="159688" cy="31858"/>
            </a:xfrm>
            <a:custGeom>
              <a:avLst/>
              <a:gdLst/>
              <a:ahLst/>
              <a:cxnLst/>
              <a:rect l="l" t="t" r="r" b="b"/>
              <a:pathLst>
                <a:path w="2005" h="400" extrusionOk="0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7443637" y="2580549"/>
              <a:ext cx="169325" cy="41495"/>
            </a:xfrm>
            <a:custGeom>
              <a:avLst/>
              <a:gdLst/>
              <a:ahLst/>
              <a:cxnLst/>
              <a:rect l="l" t="t" r="r" b="b"/>
              <a:pathLst>
                <a:path w="2126" h="521" extrusionOk="0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7500583" y="2556894"/>
              <a:ext cx="55433" cy="55513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7496123" y="2552514"/>
              <a:ext cx="65070" cy="65070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7516830" y="2570195"/>
              <a:ext cx="22938" cy="22301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7512370" y="2565018"/>
              <a:ext cx="31858" cy="31858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7442204" y="26766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7496840" y="2655175"/>
              <a:ext cx="68096" cy="9717"/>
            </a:xfrm>
            <a:custGeom>
              <a:avLst/>
              <a:gdLst/>
              <a:ahLst/>
              <a:cxnLst/>
              <a:rect l="l" t="t" r="r" b="b"/>
              <a:pathLst>
                <a:path w="855" h="122" extrusionOk="0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7496840" y="2727572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7496840" y="2802199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7442204" y="2698741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7442204" y="2753456"/>
              <a:ext cx="178086" cy="8920"/>
            </a:xfrm>
            <a:custGeom>
              <a:avLst/>
              <a:gdLst/>
              <a:ahLst/>
              <a:cxnLst/>
              <a:rect l="l" t="t" r="r" b="b"/>
              <a:pathLst>
                <a:path w="2236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7442204" y="2775598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7442204" y="28288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6"/>
          <p:cNvSpPr txBox="1">
            <a:spLocks noGrp="1"/>
          </p:cNvSpPr>
          <p:nvPr>
            <p:ph type="title"/>
          </p:nvPr>
        </p:nvSpPr>
        <p:spPr>
          <a:xfrm>
            <a:off x="682340" y="493648"/>
            <a:ext cx="580391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Procesamiento de datos</a:t>
            </a:r>
            <a:endParaRPr dirty="0"/>
          </a:p>
        </p:txBody>
      </p:sp>
      <p:sp>
        <p:nvSpPr>
          <p:cNvPr id="1860" name="Google Shape;1860;p36"/>
          <p:cNvSpPr txBox="1">
            <a:spLocks noGrp="1"/>
          </p:cNvSpPr>
          <p:nvPr>
            <p:ph type="subTitle" idx="1"/>
          </p:nvPr>
        </p:nvSpPr>
        <p:spPr>
          <a:xfrm>
            <a:off x="828827" y="1082214"/>
            <a:ext cx="7011678" cy="3443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La implementación de un Data Lake, para UTEC Bank, seria útil para el almacenamiento de datos  y su clasificación en estructurados, semiestructurados y no estructurados.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Almacenamiento de Datos en su Formato Original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Centralización de Datos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Flexibilidad y Escalabilidad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Análisis y Descubrimiento de Datos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Integración de Datos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Generación de informes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b="1" dirty="0"/>
          </a:p>
        </p:txBody>
      </p:sp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5BBD1E8F-D723-6A6C-1DD3-A931B1BC39CF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45252135-6634-246D-B90D-363C0E531FC4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0625C67-A3D9-35B1-84E0-79BAEDC9B981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F4AEE4CB-6726-DEB8-D437-99B7AD811EE2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CCF058F9-6230-136A-7972-29F4E0A3077C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5E427BBB-453B-7AD2-3530-49D35FDD25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B1F1FA93-2C65-5E7C-87B3-F8C2EAE296F6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111F0184-FB33-B7B3-7503-88111D560299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715A75E0-6BB3-2EB0-BB9E-F0A7C2881540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01FB7B32-6669-D116-F54A-86AEE70E1A43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44EF3E4D-D1F9-5E03-CBB8-0BCD066F235F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EC4195EC-D495-885A-9CEA-2DCB9415CE95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251B1291-2059-D2D0-3540-2F685E97B6CA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558BAEFB-8EE0-E4AD-C7E8-BBAD00CF9C9C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1E4A02AC-C626-65B9-A735-46B67517C0C5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F46B4A20-8184-F1BE-3CAC-713C72E506D2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50BF3459-E8DF-51D4-0275-85476C6E496A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4B149AB0-42B5-CE33-C8F8-D31EC1CF7259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6F004464-5C9E-65B8-CAF0-8A84BDE654F0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B23F5C0E-DD1E-3130-AE45-3651D848E922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09D9D0B-ED22-FCCB-46DD-22EBC3E379B3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0B21C430-8C69-7077-613D-19DC3B6B1DB3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C49A2A53-EE68-0ADB-8381-A8EC9A3A23D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1CD957EC-27B1-43C8-CE4C-8F02F77B8583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DE45465B-09EB-4CB8-3736-1529F6EE1270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807BAC92-03E9-8386-10C3-C465310AE904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867E4AE3-B598-4EC7-0AA9-0AB008C8FBE8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E86482E5-33F8-BBD9-C995-2121AAF9D9A1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53273C43-96E8-4025-7354-4A6AB8D4D441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B4B0108-3C85-3871-5D2E-CEBA4968F8AF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96;p36">
              <a:extLst>
                <a:ext uri="{FF2B5EF4-FFF2-40B4-BE49-F238E27FC236}">
                  <a16:creationId xmlns:a16="http://schemas.microsoft.com/office/drawing/2014/main" id="{7D56AA41-EEB4-A244-5117-5C92BC239FAC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97;p36">
              <a:extLst>
                <a:ext uri="{FF2B5EF4-FFF2-40B4-BE49-F238E27FC236}">
                  <a16:creationId xmlns:a16="http://schemas.microsoft.com/office/drawing/2014/main" id="{FD3C21A0-A6C9-6DB0-B821-F8871FFAC689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98;p36">
              <a:extLst>
                <a:ext uri="{FF2B5EF4-FFF2-40B4-BE49-F238E27FC236}">
                  <a16:creationId xmlns:a16="http://schemas.microsoft.com/office/drawing/2014/main" id="{B90D7816-B972-A04E-26C2-C6B516A43E8C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899;p36">
              <a:extLst>
                <a:ext uri="{FF2B5EF4-FFF2-40B4-BE49-F238E27FC236}">
                  <a16:creationId xmlns:a16="http://schemas.microsoft.com/office/drawing/2014/main" id="{E09E453D-D119-3004-835D-DAA8BB1C795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00;p36">
              <a:extLst>
                <a:ext uri="{FF2B5EF4-FFF2-40B4-BE49-F238E27FC236}">
                  <a16:creationId xmlns:a16="http://schemas.microsoft.com/office/drawing/2014/main" id="{053D93D6-98E4-682D-E3EC-450BF929B897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01;p36">
              <a:extLst>
                <a:ext uri="{FF2B5EF4-FFF2-40B4-BE49-F238E27FC236}">
                  <a16:creationId xmlns:a16="http://schemas.microsoft.com/office/drawing/2014/main" id="{AE2B5C20-03D7-1631-B0C2-647F89BC00F6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02;p36">
              <a:extLst>
                <a:ext uri="{FF2B5EF4-FFF2-40B4-BE49-F238E27FC236}">
                  <a16:creationId xmlns:a16="http://schemas.microsoft.com/office/drawing/2014/main" id="{E3F7003D-4F5C-BF97-AFF1-C060FB6BED8D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03;p36">
              <a:extLst>
                <a:ext uri="{FF2B5EF4-FFF2-40B4-BE49-F238E27FC236}">
                  <a16:creationId xmlns:a16="http://schemas.microsoft.com/office/drawing/2014/main" id="{7C55983F-75F3-4BED-46AD-8D4379A28EE3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04;p36">
              <a:extLst>
                <a:ext uri="{FF2B5EF4-FFF2-40B4-BE49-F238E27FC236}">
                  <a16:creationId xmlns:a16="http://schemas.microsoft.com/office/drawing/2014/main" id="{A71C5019-B92C-0BD1-C642-04476CA1677C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05;p36">
              <a:extLst>
                <a:ext uri="{FF2B5EF4-FFF2-40B4-BE49-F238E27FC236}">
                  <a16:creationId xmlns:a16="http://schemas.microsoft.com/office/drawing/2014/main" id="{315030FF-C8FB-F880-334C-BC7BF55FFC1C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06;p36">
              <a:extLst>
                <a:ext uri="{FF2B5EF4-FFF2-40B4-BE49-F238E27FC236}">
                  <a16:creationId xmlns:a16="http://schemas.microsoft.com/office/drawing/2014/main" id="{53CE4234-703D-50EC-2190-300E066E878A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07;p36">
              <a:extLst>
                <a:ext uri="{FF2B5EF4-FFF2-40B4-BE49-F238E27FC236}">
                  <a16:creationId xmlns:a16="http://schemas.microsoft.com/office/drawing/2014/main" id="{9A2F4949-9179-14A1-AB23-750AA1848F56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08;p36">
              <a:extLst>
                <a:ext uri="{FF2B5EF4-FFF2-40B4-BE49-F238E27FC236}">
                  <a16:creationId xmlns:a16="http://schemas.microsoft.com/office/drawing/2014/main" id="{8D8F00B9-FC68-408B-AA25-FD5047BFB0D6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09;p36">
              <a:extLst>
                <a:ext uri="{FF2B5EF4-FFF2-40B4-BE49-F238E27FC236}">
                  <a16:creationId xmlns:a16="http://schemas.microsoft.com/office/drawing/2014/main" id="{88C87B1B-BF83-9593-FE05-F8236AECCEC4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10;p36">
              <a:extLst>
                <a:ext uri="{FF2B5EF4-FFF2-40B4-BE49-F238E27FC236}">
                  <a16:creationId xmlns:a16="http://schemas.microsoft.com/office/drawing/2014/main" id="{DA30A00D-928A-8051-ECD5-64C01F568032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11;p36">
              <a:extLst>
                <a:ext uri="{FF2B5EF4-FFF2-40B4-BE49-F238E27FC236}">
                  <a16:creationId xmlns:a16="http://schemas.microsoft.com/office/drawing/2014/main" id="{8208E411-9004-4C68-D714-69F7A8E5ED20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12;p36">
              <a:extLst>
                <a:ext uri="{FF2B5EF4-FFF2-40B4-BE49-F238E27FC236}">
                  <a16:creationId xmlns:a16="http://schemas.microsoft.com/office/drawing/2014/main" id="{6A072693-77B1-87F2-9F40-0BB25ED4B6C5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13;p36">
              <a:extLst>
                <a:ext uri="{FF2B5EF4-FFF2-40B4-BE49-F238E27FC236}">
                  <a16:creationId xmlns:a16="http://schemas.microsoft.com/office/drawing/2014/main" id="{83630104-2D3E-FBBE-C3FF-194046AC1AA4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14;p36">
              <a:extLst>
                <a:ext uri="{FF2B5EF4-FFF2-40B4-BE49-F238E27FC236}">
                  <a16:creationId xmlns:a16="http://schemas.microsoft.com/office/drawing/2014/main" id="{0C5C44E1-789E-F619-8222-E7609E1E340F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15;p36">
              <a:extLst>
                <a:ext uri="{FF2B5EF4-FFF2-40B4-BE49-F238E27FC236}">
                  <a16:creationId xmlns:a16="http://schemas.microsoft.com/office/drawing/2014/main" id="{971BFCE1-6A87-3F38-B343-05427CAE8D58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622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EF83CC5B-00F8-F41D-A6CB-1BCE37791DE9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AB04C778-82EA-BCCA-78A9-977F23717589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C17A336-AF39-5D2D-AB4D-F14C0CCA72F7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3E6E9C40-13FC-73AA-2599-11F0923D6E74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92E95CC1-1690-4C35-5190-D41DDB969C88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83F92E1E-2624-5CAA-69B9-E7906A4FB3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C165DC95-4D16-EF29-F831-9D76D98DC972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385E3119-3CCF-D700-2319-F7EB38ABA950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ECA95B66-FEA7-4ADF-021C-60DFD38A2559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24A49ECC-BA9E-AFC9-072B-698D8D6389DB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3F27DA00-9C5F-DB52-5F88-5638438F1572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8836157D-DA2A-1EC9-AD15-7CC0DC6A7FBB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C390580B-86CB-3CCC-E5BC-617190ACDC65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D8154EFB-0BBD-07F8-9F51-EF7455574F3A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42C5D1FD-0CBF-216E-E48C-DF275DE0037B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DBD16B62-8A1B-8F6B-5209-18F5DAAD1435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1910AFE9-6CE0-F277-8812-6D6285D7456C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3B5232E6-79D4-E6AB-80D0-3A315413C2C5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70DEF1BD-E677-CF9B-CD66-59BA6094924A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4FDCA202-2CF7-2E03-ED96-3439ACB7EC05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34007BA-DC9E-31D4-890A-39A969F7B3C7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5A90212A-5781-9409-5C59-7D57E18A3FF4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3B9046DB-EA5C-9566-F4E7-4A8079956D6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50970176-81AB-1421-CE07-BE21E1F97FBD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ED8848F6-E6C1-4200-78AC-353542F6999F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73A3C654-E497-2599-4690-0740F23CFEB3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48B1DABB-218D-B97B-803E-A29220A15373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FA70D40C-3EE6-E9B6-B4AB-FAEDBDBA5F23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3123FA00-E16B-6895-DA84-BDA14F9E17E5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7E80AF9-6480-9094-DBAB-94D80EAFE29E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1896;p36">
              <a:extLst>
                <a:ext uri="{FF2B5EF4-FFF2-40B4-BE49-F238E27FC236}">
                  <a16:creationId xmlns:a16="http://schemas.microsoft.com/office/drawing/2014/main" id="{1791024C-B8D6-1A94-22F3-03082CE45875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1897;p36">
              <a:extLst>
                <a:ext uri="{FF2B5EF4-FFF2-40B4-BE49-F238E27FC236}">
                  <a16:creationId xmlns:a16="http://schemas.microsoft.com/office/drawing/2014/main" id="{38FF8EA6-575B-5003-D1FF-E849BAD548DE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898;p36">
              <a:extLst>
                <a:ext uri="{FF2B5EF4-FFF2-40B4-BE49-F238E27FC236}">
                  <a16:creationId xmlns:a16="http://schemas.microsoft.com/office/drawing/2014/main" id="{DB876C17-FA3A-805E-2494-6F27285B97E8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899;p36">
              <a:extLst>
                <a:ext uri="{FF2B5EF4-FFF2-40B4-BE49-F238E27FC236}">
                  <a16:creationId xmlns:a16="http://schemas.microsoft.com/office/drawing/2014/main" id="{49CEDEED-2ABE-00B4-B876-1FE79197F2C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900;p36">
              <a:extLst>
                <a:ext uri="{FF2B5EF4-FFF2-40B4-BE49-F238E27FC236}">
                  <a16:creationId xmlns:a16="http://schemas.microsoft.com/office/drawing/2014/main" id="{3B34BA74-663E-556C-AB5E-C567F7A5575E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901;p36">
              <a:extLst>
                <a:ext uri="{FF2B5EF4-FFF2-40B4-BE49-F238E27FC236}">
                  <a16:creationId xmlns:a16="http://schemas.microsoft.com/office/drawing/2014/main" id="{0D0B355A-A2FE-CA4F-AA75-201105E865F1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902;p36">
              <a:extLst>
                <a:ext uri="{FF2B5EF4-FFF2-40B4-BE49-F238E27FC236}">
                  <a16:creationId xmlns:a16="http://schemas.microsoft.com/office/drawing/2014/main" id="{E4B7D36B-9976-4BA9-E79F-DE75E39FA417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903;p36">
              <a:extLst>
                <a:ext uri="{FF2B5EF4-FFF2-40B4-BE49-F238E27FC236}">
                  <a16:creationId xmlns:a16="http://schemas.microsoft.com/office/drawing/2014/main" id="{AD27CC2F-D82E-463C-A2EB-B594BD5E036E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904;p36">
              <a:extLst>
                <a:ext uri="{FF2B5EF4-FFF2-40B4-BE49-F238E27FC236}">
                  <a16:creationId xmlns:a16="http://schemas.microsoft.com/office/drawing/2014/main" id="{6EB7B928-1BA3-4A1B-4C86-B77DF0D53F26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905;p36">
              <a:extLst>
                <a:ext uri="{FF2B5EF4-FFF2-40B4-BE49-F238E27FC236}">
                  <a16:creationId xmlns:a16="http://schemas.microsoft.com/office/drawing/2014/main" id="{C6475DDD-A2C8-B605-3670-E4D02C1D10CD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906;p36">
              <a:extLst>
                <a:ext uri="{FF2B5EF4-FFF2-40B4-BE49-F238E27FC236}">
                  <a16:creationId xmlns:a16="http://schemas.microsoft.com/office/drawing/2014/main" id="{B38C891C-FC18-B414-D1E3-BBAB826FC77B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907;p36">
              <a:extLst>
                <a:ext uri="{FF2B5EF4-FFF2-40B4-BE49-F238E27FC236}">
                  <a16:creationId xmlns:a16="http://schemas.microsoft.com/office/drawing/2014/main" id="{B74EDBD3-55D9-8DCB-3A4E-607F57E4DFCC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908;p36">
              <a:extLst>
                <a:ext uri="{FF2B5EF4-FFF2-40B4-BE49-F238E27FC236}">
                  <a16:creationId xmlns:a16="http://schemas.microsoft.com/office/drawing/2014/main" id="{16F57289-C567-183B-1D1C-7DB16A672584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909;p36">
              <a:extLst>
                <a:ext uri="{FF2B5EF4-FFF2-40B4-BE49-F238E27FC236}">
                  <a16:creationId xmlns:a16="http://schemas.microsoft.com/office/drawing/2014/main" id="{D142E221-23EB-B193-2BDF-2FA9A0C6E8E2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910;p36">
              <a:extLst>
                <a:ext uri="{FF2B5EF4-FFF2-40B4-BE49-F238E27FC236}">
                  <a16:creationId xmlns:a16="http://schemas.microsoft.com/office/drawing/2014/main" id="{2E4EB58E-2908-85F5-31CC-A907D49FF2E0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911;p36">
              <a:extLst>
                <a:ext uri="{FF2B5EF4-FFF2-40B4-BE49-F238E27FC236}">
                  <a16:creationId xmlns:a16="http://schemas.microsoft.com/office/drawing/2014/main" id="{52AB93A7-C4FD-ABA3-45F2-51A2D00D81CD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912;p36">
              <a:extLst>
                <a:ext uri="{FF2B5EF4-FFF2-40B4-BE49-F238E27FC236}">
                  <a16:creationId xmlns:a16="http://schemas.microsoft.com/office/drawing/2014/main" id="{75D3CDA0-CD52-4264-5834-9C56BC9EDEF7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913;p36">
              <a:extLst>
                <a:ext uri="{FF2B5EF4-FFF2-40B4-BE49-F238E27FC236}">
                  <a16:creationId xmlns:a16="http://schemas.microsoft.com/office/drawing/2014/main" id="{D88E4CF0-E38C-FFB4-698B-DA09103A4538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914;p36">
              <a:extLst>
                <a:ext uri="{FF2B5EF4-FFF2-40B4-BE49-F238E27FC236}">
                  <a16:creationId xmlns:a16="http://schemas.microsoft.com/office/drawing/2014/main" id="{5F9911A9-533D-8831-64BA-468CD2212690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915;p36">
              <a:extLst>
                <a:ext uri="{FF2B5EF4-FFF2-40B4-BE49-F238E27FC236}">
                  <a16:creationId xmlns:a16="http://schemas.microsoft.com/office/drawing/2014/main" id="{017332DB-4301-E44E-2E65-F63D37FFED95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0" name="Google Shape;1289;p28">
            <a:extLst>
              <a:ext uri="{FF2B5EF4-FFF2-40B4-BE49-F238E27FC236}">
                <a16:creationId xmlns:a16="http://schemas.microsoft.com/office/drawing/2014/main" id="{46B0D1DA-E180-969D-C5BD-ADA3B7DEC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3952629"/>
            <a:ext cx="8070522" cy="651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</a:t>
            </a:r>
            <a:r>
              <a:rPr lang="en" dirty="0"/>
              <a:t>rocesamiento por lotes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0ED352-AD55-4008-6B6D-117B6E89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52600"/>
            <a:ext cx="6667500" cy="1749386"/>
          </a:xfrm>
          <a:prstGeom prst="rect">
            <a:avLst/>
          </a:prstGeom>
          <a:noFill/>
          <a:ln w="31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9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6"/>
          <p:cNvSpPr txBox="1">
            <a:spLocks noGrp="1"/>
          </p:cNvSpPr>
          <p:nvPr>
            <p:ph type="title"/>
          </p:nvPr>
        </p:nvSpPr>
        <p:spPr>
          <a:xfrm>
            <a:off x="682340" y="493648"/>
            <a:ext cx="527407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Procesamiento por lotes</a:t>
            </a:r>
            <a:endParaRPr dirty="0"/>
          </a:p>
        </p:txBody>
      </p:sp>
      <p:sp>
        <p:nvSpPr>
          <p:cNvPr id="1860" name="Google Shape;1860;p36"/>
          <p:cNvSpPr txBox="1">
            <a:spLocks noGrp="1"/>
          </p:cNvSpPr>
          <p:nvPr>
            <p:ph type="subTitle" idx="1"/>
          </p:nvPr>
        </p:nvSpPr>
        <p:spPr>
          <a:xfrm>
            <a:off x="828827" y="1082214"/>
            <a:ext cx="7011678" cy="3443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Para el procesamiento en lotes relacionado con la emisión de tarjetas y el embossed card (grabado de números y letras en relieve en la tarjeta), puedes utilizar scripts por lotes (batch).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Recopilación de Datos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Preparación de los Datos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Generación de Tarjetas en Lotes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Embosado de Tarjetas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Verificación y Control de Calidad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Entrega de Tarjetas</a:t>
            </a:r>
          </a:p>
        </p:txBody>
      </p:sp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5BBD1E8F-D723-6A6C-1DD3-A931B1BC39CF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45252135-6634-246D-B90D-363C0E531FC4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0625C67-A3D9-35B1-84E0-79BAEDC9B981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F4AEE4CB-6726-DEB8-D437-99B7AD811EE2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CCF058F9-6230-136A-7972-29F4E0A3077C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5E427BBB-453B-7AD2-3530-49D35FDD25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B1F1FA93-2C65-5E7C-87B3-F8C2EAE296F6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111F0184-FB33-B7B3-7503-88111D560299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715A75E0-6BB3-2EB0-BB9E-F0A7C2881540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01FB7B32-6669-D116-F54A-86AEE70E1A43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44EF3E4D-D1F9-5E03-CBB8-0BCD066F235F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EC4195EC-D495-885A-9CEA-2DCB9415CE95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251B1291-2059-D2D0-3540-2F685E97B6CA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558BAEFB-8EE0-E4AD-C7E8-BBAD00CF9C9C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1E4A02AC-C626-65B9-A735-46B67517C0C5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F46B4A20-8184-F1BE-3CAC-713C72E506D2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50BF3459-E8DF-51D4-0275-85476C6E496A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4B149AB0-42B5-CE33-C8F8-D31EC1CF7259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6F004464-5C9E-65B8-CAF0-8A84BDE654F0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B23F5C0E-DD1E-3130-AE45-3651D848E922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09D9D0B-ED22-FCCB-46DD-22EBC3E379B3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0B21C430-8C69-7077-613D-19DC3B6B1DB3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C49A2A53-EE68-0ADB-8381-A8EC9A3A23D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1CD957EC-27B1-43C8-CE4C-8F02F77B8583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DE45465B-09EB-4CB8-3736-1529F6EE1270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807BAC92-03E9-8386-10C3-C465310AE904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867E4AE3-B598-4EC7-0AA9-0AB008C8FBE8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E86482E5-33F8-BBD9-C995-2121AAF9D9A1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53273C43-96E8-4025-7354-4A6AB8D4D441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B4B0108-3C85-3871-5D2E-CEBA4968F8AF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96;p36">
              <a:extLst>
                <a:ext uri="{FF2B5EF4-FFF2-40B4-BE49-F238E27FC236}">
                  <a16:creationId xmlns:a16="http://schemas.microsoft.com/office/drawing/2014/main" id="{7D56AA41-EEB4-A244-5117-5C92BC239FAC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97;p36">
              <a:extLst>
                <a:ext uri="{FF2B5EF4-FFF2-40B4-BE49-F238E27FC236}">
                  <a16:creationId xmlns:a16="http://schemas.microsoft.com/office/drawing/2014/main" id="{FD3C21A0-A6C9-6DB0-B821-F8871FFAC689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98;p36">
              <a:extLst>
                <a:ext uri="{FF2B5EF4-FFF2-40B4-BE49-F238E27FC236}">
                  <a16:creationId xmlns:a16="http://schemas.microsoft.com/office/drawing/2014/main" id="{B90D7816-B972-A04E-26C2-C6B516A43E8C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899;p36">
              <a:extLst>
                <a:ext uri="{FF2B5EF4-FFF2-40B4-BE49-F238E27FC236}">
                  <a16:creationId xmlns:a16="http://schemas.microsoft.com/office/drawing/2014/main" id="{E09E453D-D119-3004-835D-DAA8BB1C795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00;p36">
              <a:extLst>
                <a:ext uri="{FF2B5EF4-FFF2-40B4-BE49-F238E27FC236}">
                  <a16:creationId xmlns:a16="http://schemas.microsoft.com/office/drawing/2014/main" id="{053D93D6-98E4-682D-E3EC-450BF929B897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01;p36">
              <a:extLst>
                <a:ext uri="{FF2B5EF4-FFF2-40B4-BE49-F238E27FC236}">
                  <a16:creationId xmlns:a16="http://schemas.microsoft.com/office/drawing/2014/main" id="{AE2B5C20-03D7-1631-B0C2-647F89BC00F6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02;p36">
              <a:extLst>
                <a:ext uri="{FF2B5EF4-FFF2-40B4-BE49-F238E27FC236}">
                  <a16:creationId xmlns:a16="http://schemas.microsoft.com/office/drawing/2014/main" id="{E3F7003D-4F5C-BF97-AFF1-C060FB6BED8D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03;p36">
              <a:extLst>
                <a:ext uri="{FF2B5EF4-FFF2-40B4-BE49-F238E27FC236}">
                  <a16:creationId xmlns:a16="http://schemas.microsoft.com/office/drawing/2014/main" id="{7C55983F-75F3-4BED-46AD-8D4379A28EE3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04;p36">
              <a:extLst>
                <a:ext uri="{FF2B5EF4-FFF2-40B4-BE49-F238E27FC236}">
                  <a16:creationId xmlns:a16="http://schemas.microsoft.com/office/drawing/2014/main" id="{A71C5019-B92C-0BD1-C642-04476CA1677C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05;p36">
              <a:extLst>
                <a:ext uri="{FF2B5EF4-FFF2-40B4-BE49-F238E27FC236}">
                  <a16:creationId xmlns:a16="http://schemas.microsoft.com/office/drawing/2014/main" id="{315030FF-C8FB-F880-334C-BC7BF55FFC1C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06;p36">
              <a:extLst>
                <a:ext uri="{FF2B5EF4-FFF2-40B4-BE49-F238E27FC236}">
                  <a16:creationId xmlns:a16="http://schemas.microsoft.com/office/drawing/2014/main" id="{53CE4234-703D-50EC-2190-300E066E878A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07;p36">
              <a:extLst>
                <a:ext uri="{FF2B5EF4-FFF2-40B4-BE49-F238E27FC236}">
                  <a16:creationId xmlns:a16="http://schemas.microsoft.com/office/drawing/2014/main" id="{9A2F4949-9179-14A1-AB23-750AA1848F56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08;p36">
              <a:extLst>
                <a:ext uri="{FF2B5EF4-FFF2-40B4-BE49-F238E27FC236}">
                  <a16:creationId xmlns:a16="http://schemas.microsoft.com/office/drawing/2014/main" id="{8D8F00B9-FC68-408B-AA25-FD5047BFB0D6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09;p36">
              <a:extLst>
                <a:ext uri="{FF2B5EF4-FFF2-40B4-BE49-F238E27FC236}">
                  <a16:creationId xmlns:a16="http://schemas.microsoft.com/office/drawing/2014/main" id="{88C87B1B-BF83-9593-FE05-F8236AECCEC4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10;p36">
              <a:extLst>
                <a:ext uri="{FF2B5EF4-FFF2-40B4-BE49-F238E27FC236}">
                  <a16:creationId xmlns:a16="http://schemas.microsoft.com/office/drawing/2014/main" id="{DA30A00D-928A-8051-ECD5-64C01F568032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11;p36">
              <a:extLst>
                <a:ext uri="{FF2B5EF4-FFF2-40B4-BE49-F238E27FC236}">
                  <a16:creationId xmlns:a16="http://schemas.microsoft.com/office/drawing/2014/main" id="{8208E411-9004-4C68-D714-69F7A8E5ED20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12;p36">
              <a:extLst>
                <a:ext uri="{FF2B5EF4-FFF2-40B4-BE49-F238E27FC236}">
                  <a16:creationId xmlns:a16="http://schemas.microsoft.com/office/drawing/2014/main" id="{6A072693-77B1-87F2-9F40-0BB25ED4B6C5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13;p36">
              <a:extLst>
                <a:ext uri="{FF2B5EF4-FFF2-40B4-BE49-F238E27FC236}">
                  <a16:creationId xmlns:a16="http://schemas.microsoft.com/office/drawing/2014/main" id="{83630104-2D3E-FBBE-C3FF-194046AC1AA4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14;p36">
              <a:extLst>
                <a:ext uri="{FF2B5EF4-FFF2-40B4-BE49-F238E27FC236}">
                  <a16:creationId xmlns:a16="http://schemas.microsoft.com/office/drawing/2014/main" id="{0C5C44E1-789E-F619-8222-E7609E1E340F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15;p36">
              <a:extLst>
                <a:ext uri="{FF2B5EF4-FFF2-40B4-BE49-F238E27FC236}">
                  <a16:creationId xmlns:a16="http://schemas.microsoft.com/office/drawing/2014/main" id="{971BFCE1-6A87-3F38-B343-05427CAE8D58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9976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Experience</a:t>
            </a:r>
            <a:endParaRPr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033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BaaS</a:t>
            </a:r>
            <a:endParaRPr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5171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EF83CC5B-00F8-F41D-A6CB-1BCE37791DE9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AB04C778-82EA-BCCA-78A9-977F23717589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C17A336-AF39-5D2D-AB4D-F14C0CCA72F7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3E6E9C40-13FC-73AA-2599-11F0923D6E74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92E95CC1-1690-4C35-5190-D41DDB969C88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83F92E1E-2624-5CAA-69B9-E7906A4FB3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C165DC95-4D16-EF29-F831-9D76D98DC972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385E3119-3CCF-D700-2319-F7EB38ABA950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ECA95B66-FEA7-4ADF-021C-60DFD38A2559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24A49ECC-BA9E-AFC9-072B-698D8D6389DB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3F27DA00-9C5F-DB52-5F88-5638438F1572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8836157D-DA2A-1EC9-AD15-7CC0DC6A7FBB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C390580B-86CB-3CCC-E5BC-617190ACDC65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D8154EFB-0BBD-07F8-9F51-EF7455574F3A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42C5D1FD-0CBF-216E-E48C-DF275DE0037B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DBD16B62-8A1B-8F6B-5209-18F5DAAD1435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1910AFE9-6CE0-F277-8812-6D6285D7456C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3B5232E6-79D4-E6AB-80D0-3A315413C2C5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70DEF1BD-E677-CF9B-CD66-59BA6094924A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4FDCA202-2CF7-2E03-ED96-3439ACB7EC05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34007BA-DC9E-31D4-890A-39A969F7B3C7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5A90212A-5781-9409-5C59-7D57E18A3FF4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3B9046DB-EA5C-9566-F4E7-4A8079956D6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50970176-81AB-1421-CE07-BE21E1F97FBD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ED8848F6-E6C1-4200-78AC-353542F6999F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73A3C654-E497-2599-4690-0740F23CFEB3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48B1DABB-218D-B97B-803E-A29220A15373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FA70D40C-3EE6-E9B6-B4AB-FAEDBDBA5F23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3123FA00-E16B-6895-DA84-BDA14F9E17E5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7E80AF9-6480-9094-DBAB-94D80EAFE29E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1896;p36">
              <a:extLst>
                <a:ext uri="{FF2B5EF4-FFF2-40B4-BE49-F238E27FC236}">
                  <a16:creationId xmlns:a16="http://schemas.microsoft.com/office/drawing/2014/main" id="{1791024C-B8D6-1A94-22F3-03082CE45875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1897;p36">
              <a:extLst>
                <a:ext uri="{FF2B5EF4-FFF2-40B4-BE49-F238E27FC236}">
                  <a16:creationId xmlns:a16="http://schemas.microsoft.com/office/drawing/2014/main" id="{38FF8EA6-575B-5003-D1FF-E849BAD548DE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898;p36">
              <a:extLst>
                <a:ext uri="{FF2B5EF4-FFF2-40B4-BE49-F238E27FC236}">
                  <a16:creationId xmlns:a16="http://schemas.microsoft.com/office/drawing/2014/main" id="{DB876C17-FA3A-805E-2494-6F27285B97E8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899;p36">
              <a:extLst>
                <a:ext uri="{FF2B5EF4-FFF2-40B4-BE49-F238E27FC236}">
                  <a16:creationId xmlns:a16="http://schemas.microsoft.com/office/drawing/2014/main" id="{49CEDEED-2ABE-00B4-B876-1FE79197F2C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900;p36">
              <a:extLst>
                <a:ext uri="{FF2B5EF4-FFF2-40B4-BE49-F238E27FC236}">
                  <a16:creationId xmlns:a16="http://schemas.microsoft.com/office/drawing/2014/main" id="{3B34BA74-663E-556C-AB5E-C567F7A5575E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901;p36">
              <a:extLst>
                <a:ext uri="{FF2B5EF4-FFF2-40B4-BE49-F238E27FC236}">
                  <a16:creationId xmlns:a16="http://schemas.microsoft.com/office/drawing/2014/main" id="{0D0B355A-A2FE-CA4F-AA75-201105E865F1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902;p36">
              <a:extLst>
                <a:ext uri="{FF2B5EF4-FFF2-40B4-BE49-F238E27FC236}">
                  <a16:creationId xmlns:a16="http://schemas.microsoft.com/office/drawing/2014/main" id="{E4B7D36B-9976-4BA9-E79F-DE75E39FA417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903;p36">
              <a:extLst>
                <a:ext uri="{FF2B5EF4-FFF2-40B4-BE49-F238E27FC236}">
                  <a16:creationId xmlns:a16="http://schemas.microsoft.com/office/drawing/2014/main" id="{AD27CC2F-D82E-463C-A2EB-B594BD5E036E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904;p36">
              <a:extLst>
                <a:ext uri="{FF2B5EF4-FFF2-40B4-BE49-F238E27FC236}">
                  <a16:creationId xmlns:a16="http://schemas.microsoft.com/office/drawing/2014/main" id="{6EB7B928-1BA3-4A1B-4C86-B77DF0D53F26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905;p36">
              <a:extLst>
                <a:ext uri="{FF2B5EF4-FFF2-40B4-BE49-F238E27FC236}">
                  <a16:creationId xmlns:a16="http://schemas.microsoft.com/office/drawing/2014/main" id="{C6475DDD-A2C8-B605-3670-E4D02C1D10CD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906;p36">
              <a:extLst>
                <a:ext uri="{FF2B5EF4-FFF2-40B4-BE49-F238E27FC236}">
                  <a16:creationId xmlns:a16="http://schemas.microsoft.com/office/drawing/2014/main" id="{B38C891C-FC18-B414-D1E3-BBAB826FC77B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907;p36">
              <a:extLst>
                <a:ext uri="{FF2B5EF4-FFF2-40B4-BE49-F238E27FC236}">
                  <a16:creationId xmlns:a16="http://schemas.microsoft.com/office/drawing/2014/main" id="{B74EDBD3-55D9-8DCB-3A4E-607F57E4DFCC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908;p36">
              <a:extLst>
                <a:ext uri="{FF2B5EF4-FFF2-40B4-BE49-F238E27FC236}">
                  <a16:creationId xmlns:a16="http://schemas.microsoft.com/office/drawing/2014/main" id="{16F57289-C567-183B-1D1C-7DB16A672584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909;p36">
              <a:extLst>
                <a:ext uri="{FF2B5EF4-FFF2-40B4-BE49-F238E27FC236}">
                  <a16:creationId xmlns:a16="http://schemas.microsoft.com/office/drawing/2014/main" id="{D142E221-23EB-B193-2BDF-2FA9A0C6E8E2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910;p36">
              <a:extLst>
                <a:ext uri="{FF2B5EF4-FFF2-40B4-BE49-F238E27FC236}">
                  <a16:creationId xmlns:a16="http://schemas.microsoft.com/office/drawing/2014/main" id="{2E4EB58E-2908-85F5-31CC-A907D49FF2E0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911;p36">
              <a:extLst>
                <a:ext uri="{FF2B5EF4-FFF2-40B4-BE49-F238E27FC236}">
                  <a16:creationId xmlns:a16="http://schemas.microsoft.com/office/drawing/2014/main" id="{52AB93A7-C4FD-ABA3-45F2-51A2D00D81CD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912;p36">
              <a:extLst>
                <a:ext uri="{FF2B5EF4-FFF2-40B4-BE49-F238E27FC236}">
                  <a16:creationId xmlns:a16="http://schemas.microsoft.com/office/drawing/2014/main" id="{75D3CDA0-CD52-4264-5834-9C56BC9EDEF7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913;p36">
              <a:extLst>
                <a:ext uri="{FF2B5EF4-FFF2-40B4-BE49-F238E27FC236}">
                  <a16:creationId xmlns:a16="http://schemas.microsoft.com/office/drawing/2014/main" id="{D88E4CF0-E38C-FFB4-698B-DA09103A4538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914;p36">
              <a:extLst>
                <a:ext uri="{FF2B5EF4-FFF2-40B4-BE49-F238E27FC236}">
                  <a16:creationId xmlns:a16="http://schemas.microsoft.com/office/drawing/2014/main" id="{5F9911A9-533D-8831-64BA-468CD2212690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915;p36">
              <a:extLst>
                <a:ext uri="{FF2B5EF4-FFF2-40B4-BE49-F238E27FC236}">
                  <a16:creationId xmlns:a16="http://schemas.microsoft.com/office/drawing/2014/main" id="{017332DB-4301-E44E-2E65-F63D37FFED95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0" name="Google Shape;1289;p28">
            <a:extLst>
              <a:ext uri="{FF2B5EF4-FFF2-40B4-BE49-F238E27FC236}">
                <a16:creationId xmlns:a16="http://schemas.microsoft.com/office/drawing/2014/main" id="{46B0D1DA-E180-969D-C5BD-ADA3B7DEC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7986" y="3129779"/>
            <a:ext cx="1921164" cy="541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/>
              <a:t>Digital Wallets</a:t>
            </a:r>
          </a:p>
        </p:txBody>
      </p:sp>
      <p:pic>
        <p:nvPicPr>
          <p:cNvPr id="2070" name="Imagen 2069">
            <a:extLst>
              <a:ext uri="{FF2B5EF4-FFF2-40B4-BE49-F238E27FC236}">
                <a16:creationId xmlns:a16="http://schemas.microsoft.com/office/drawing/2014/main" id="{4D01A568-BBE6-FC79-DA24-81225AA2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62" y="1182220"/>
            <a:ext cx="1691937" cy="1691937"/>
          </a:xfrm>
          <a:prstGeom prst="rect">
            <a:avLst/>
          </a:prstGeom>
        </p:spPr>
      </p:pic>
      <p:pic>
        <p:nvPicPr>
          <p:cNvPr id="2071" name="Imagen 2070">
            <a:extLst>
              <a:ext uri="{FF2B5EF4-FFF2-40B4-BE49-F238E27FC236}">
                <a16:creationId xmlns:a16="http://schemas.microsoft.com/office/drawing/2014/main" id="{9AC42A2E-9691-127E-357D-39A9D83DB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547" y="1315152"/>
            <a:ext cx="2339468" cy="1691937"/>
          </a:xfrm>
          <a:prstGeom prst="rect">
            <a:avLst/>
          </a:prstGeom>
        </p:spPr>
      </p:pic>
      <p:pic>
        <p:nvPicPr>
          <p:cNvPr id="2072" name="Imagen 2071">
            <a:extLst>
              <a:ext uri="{FF2B5EF4-FFF2-40B4-BE49-F238E27FC236}">
                <a16:creationId xmlns:a16="http://schemas.microsoft.com/office/drawing/2014/main" id="{F92FE29C-78C4-63BB-CF71-E1A53EF2A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225" y="1371395"/>
            <a:ext cx="1502762" cy="1502762"/>
          </a:xfrm>
          <a:prstGeom prst="rect">
            <a:avLst/>
          </a:prstGeom>
        </p:spPr>
      </p:pic>
      <p:sp>
        <p:nvSpPr>
          <p:cNvPr id="2073" name="Google Shape;1289;p28">
            <a:extLst>
              <a:ext uri="{FF2B5EF4-FFF2-40B4-BE49-F238E27FC236}">
                <a16:creationId xmlns:a16="http://schemas.microsoft.com/office/drawing/2014/main" id="{0CFF19AD-1025-6B3A-8FDB-F531DB14C158}"/>
              </a:ext>
            </a:extLst>
          </p:cNvPr>
          <p:cNvSpPr txBox="1">
            <a:spLocks/>
          </p:cNvSpPr>
          <p:nvPr/>
        </p:nvSpPr>
        <p:spPr>
          <a:xfrm>
            <a:off x="3600350" y="3129779"/>
            <a:ext cx="1921164" cy="54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ctr"/>
            <a:r>
              <a:rPr lang="es-PE" sz="1600" dirty="0"/>
              <a:t>Real-Time </a:t>
            </a:r>
          </a:p>
        </p:txBody>
      </p:sp>
      <p:sp>
        <p:nvSpPr>
          <p:cNvPr id="2074" name="Google Shape;1289;p28">
            <a:extLst>
              <a:ext uri="{FF2B5EF4-FFF2-40B4-BE49-F238E27FC236}">
                <a16:creationId xmlns:a16="http://schemas.microsoft.com/office/drawing/2014/main" id="{6BB04B67-432D-8101-2F92-4E403C8B02E1}"/>
              </a:ext>
            </a:extLst>
          </p:cNvPr>
          <p:cNvSpPr txBox="1">
            <a:spLocks/>
          </p:cNvSpPr>
          <p:nvPr/>
        </p:nvSpPr>
        <p:spPr>
          <a:xfrm>
            <a:off x="6194993" y="3129779"/>
            <a:ext cx="1921164" cy="54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ctr"/>
            <a:r>
              <a:rPr lang="es-PE" sz="1600" dirty="0"/>
              <a:t>Card Tokenization</a:t>
            </a:r>
          </a:p>
        </p:txBody>
      </p:sp>
    </p:spTree>
    <p:extLst>
      <p:ext uri="{BB962C8B-B14F-4D97-AF65-F5344CB8AC3E}">
        <p14:creationId xmlns:p14="http://schemas.microsoft.com/office/powerpoint/2010/main" val="377883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6"/>
          <p:cNvSpPr txBox="1">
            <a:spLocks noGrp="1"/>
          </p:cNvSpPr>
          <p:nvPr>
            <p:ph type="title"/>
          </p:nvPr>
        </p:nvSpPr>
        <p:spPr>
          <a:xfrm>
            <a:off x="682340" y="493648"/>
            <a:ext cx="527407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BaaS</a:t>
            </a:r>
            <a:endParaRPr dirty="0"/>
          </a:p>
        </p:txBody>
      </p:sp>
      <p:sp>
        <p:nvSpPr>
          <p:cNvPr id="1860" name="Google Shape;1860;p36"/>
          <p:cNvSpPr txBox="1">
            <a:spLocks noGrp="1"/>
          </p:cNvSpPr>
          <p:nvPr>
            <p:ph type="subTitle" idx="1"/>
          </p:nvPr>
        </p:nvSpPr>
        <p:spPr>
          <a:xfrm>
            <a:off x="828827" y="1082214"/>
            <a:ext cx="7011678" cy="3443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La banca como servicio (</a:t>
            </a:r>
            <a:r>
              <a:rPr lang="es-ES" b="1" dirty="0" err="1"/>
              <a:t>BaaS</a:t>
            </a:r>
            <a:r>
              <a:rPr lang="es-ES" b="1" dirty="0"/>
              <a:t>) es un modelo en el cual UTEC Bank podría ofrecer acceso a determinados servicios bancarios y financieros a través de interfaces de programación de aplicaciones (API) a terceros.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PE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Proporcione soluciones de pago convenientes y sin contacto que se ajusten a las expectativas y estilos de vida de los clientes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dirty="0"/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dirty="0"/>
              <a:t>Los pagos en tiempo real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 err="1"/>
              <a:t>tokeniza</a:t>
            </a:r>
            <a:r>
              <a:rPr lang="es-ES" dirty="0"/>
              <a:t> las credenciales de pago de Visa y </a:t>
            </a:r>
            <a:r>
              <a:rPr lang="es-ES" dirty="0" err="1"/>
              <a:t>Mastercard</a:t>
            </a:r>
            <a:r>
              <a:rPr lang="es-ES" dirty="0"/>
              <a:t>, transformando datos confidenciales en tokens generados aleatoriamente que no pueden ser explotados por malos </a:t>
            </a:r>
            <a:r>
              <a:rPr lang="es-ES"/>
              <a:t>actores  y permitir </a:t>
            </a:r>
            <a:r>
              <a:rPr lang="es-ES" dirty="0"/>
              <a:t>pagos digitales seguros y fluidos teniendo en cuenta la comodidad del cliente</a:t>
            </a:r>
          </a:p>
        </p:txBody>
      </p:sp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5BBD1E8F-D723-6A6C-1DD3-A931B1BC39CF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45252135-6634-246D-B90D-363C0E531FC4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0625C67-A3D9-35B1-84E0-79BAEDC9B981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F4AEE4CB-6726-DEB8-D437-99B7AD811EE2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CCF058F9-6230-136A-7972-29F4E0A3077C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5E427BBB-453B-7AD2-3530-49D35FDD25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B1F1FA93-2C65-5E7C-87B3-F8C2EAE296F6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111F0184-FB33-B7B3-7503-88111D560299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715A75E0-6BB3-2EB0-BB9E-F0A7C2881540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01FB7B32-6669-D116-F54A-86AEE70E1A43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44EF3E4D-D1F9-5E03-CBB8-0BCD066F235F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EC4195EC-D495-885A-9CEA-2DCB9415CE95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251B1291-2059-D2D0-3540-2F685E97B6CA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558BAEFB-8EE0-E4AD-C7E8-BBAD00CF9C9C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1E4A02AC-C626-65B9-A735-46B67517C0C5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F46B4A20-8184-F1BE-3CAC-713C72E506D2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50BF3459-E8DF-51D4-0275-85476C6E496A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4B149AB0-42B5-CE33-C8F8-D31EC1CF7259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6F004464-5C9E-65B8-CAF0-8A84BDE654F0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B23F5C0E-DD1E-3130-AE45-3651D848E922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09D9D0B-ED22-FCCB-46DD-22EBC3E379B3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0B21C430-8C69-7077-613D-19DC3B6B1DB3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C49A2A53-EE68-0ADB-8381-A8EC9A3A23D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1CD957EC-27B1-43C8-CE4C-8F02F77B8583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DE45465B-09EB-4CB8-3736-1529F6EE1270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807BAC92-03E9-8386-10C3-C465310AE904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867E4AE3-B598-4EC7-0AA9-0AB008C8FBE8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E86482E5-33F8-BBD9-C995-2121AAF9D9A1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53273C43-96E8-4025-7354-4A6AB8D4D441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B4B0108-3C85-3871-5D2E-CEBA4968F8AF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96;p36">
              <a:extLst>
                <a:ext uri="{FF2B5EF4-FFF2-40B4-BE49-F238E27FC236}">
                  <a16:creationId xmlns:a16="http://schemas.microsoft.com/office/drawing/2014/main" id="{7D56AA41-EEB4-A244-5117-5C92BC239FAC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97;p36">
              <a:extLst>
                <a:ext uri="{FF2B5EF4-FFF2-40B4-BE49-F238E27FC236}">
                  <a16:creationId xmlns:a16="http://schemas.microsoft.com/office/drawing/2014/main" id="{FD3C21A0-A6C9-6DB0-B821-F8871FFAC689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98;p36">
              <a:extLst>
                <a:ext uri="{FF2B5EF4-FFF2-40B4-BE49-F238E27FC236}">
                  <a16:creationId xmlns:a16="http://schemas.microsoft.com/office/drawing/2014/main" id="{B90D7816-B972-A04E-26C2-C6B516A43E8C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899;p36">
              <a:extLst>
                <a:ext uri="{FF2B5EF4-FFF2-40B4-BE49-F238E27FC236}">
                  <a16:creationId xmlns:a16="http://schemas.microsoft.com/office/drawing/2014/main" id="{E09E453D-D119-3004-835D-DAA8BB1C795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00;p36">
              <a:extLst>
                <a:ext uri="{FF2B5EF4-FFF2-40B4-BE49-F238E27FC236}">
                  <a16:creationId xmlns:a16="http://schemas.microsoft.com/office/drawing/2014/main" id="{053D93D6-98E4-682D-E3EC-450BF929B897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01;p36">
              <a:extLst>
                <a:ext uri="{FF2B5EF4-FFF2-40B4-BE49-F238E27FC236}">
                  <a16:creationId xmlns:a16="http://schemas.microsoft.com/office/drawing/2014/main" id="{AE2B5C20-03D7-1631-B0C2-647F89BC00F6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02;p36">
              <a:extLst>
                <a:ext uri="{FF2B5EF4-FFF2-40B4-BE49-F238E27FC236}">
                  <a16:creationId xmlns:a16="http://schemas.microsoft.com/office/drawing/2014/main" id="{E3F7003D-4F5C-BF97-AFF1-C060FB6BED8D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03;p36">
              <a:extLst>
                <a:ext uri="{FF2B5EF4-FFF2-40B4-BE49-F238E27FC236}">
                  <a16:creationId xmlns:a16="http://schemas.microsoft.com/office/drawing/2014/main" id="{7C55983F-75F3-4BED-46AD-8D4379A28EE3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04;p36">
              <a:extLst>
                <a:ext uri="{FF2B5EF4-FFF2-40B4-BE49-F238E27FC236}">
                  <a16:creationId xmlns:a16="http://schemas.microsoft.com/office/drawing/2014/main" id="{A71C5019-B92C-0BD1-C642-04476CA1677C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05;p36">
              <a:extLst>
                <a:ext uri="{FF2B5EF4-FFF2-40B4-BE49-F238E27FC236}">
                  <a16:creationId xmlns:a16="http://schemas.microsoft.com/office/drawing/2014/main" id="{315030FF-C8FB-F880-334C-BC7BF55FFC1C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06;p36">
              <a:extLst>
                <a:ext uri="{FF2B5EF4-FFF2-40B4-BE49-F238E27FC236}">
                  <a16:creationId xmlns:a16="http://schemas.microsoft.com/office/drawing/2014/main" id="{53CE4234-703D-50EC-2190-300E066E878A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07;p36">
              <a:extLst>
                <a:ext uri="{FF2B5EF4-FFF2-40B4-BE49-F238E27FC236}">
                  <a16:creationId xmlns:a16="http://schemas.microsoft.com/office/drawing/2014/main" id="{9A2F4949-9179-14A1-AB23-750AA1848F56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08;p36">
              <a:extLst>
                <a:ext uri="{FF2B5EF4-FFF2-40B4-BE49-F238E27FC236}">
                  <a16:creationId xmlns:a16="http://schemas.microsoft.com/office/drawing/2014/main" id="{8D8F00B9-FC68-408B-AA25-FD5047BFB0D6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09;p36">
              <a:extLst>
                <a:ext uri="{FF2B5EF4-FFF2-40B4-BE49-F238E27FC236}">
                  <a16:creationId xmlns:a16="http://schemas.microsoft.com/office/drawing/2014/main" id="{88C87B1B-BF83-9593-FE05-F8236AECCEC4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10;p36">
              <a:extLst>
                <a:ext uri="{FF2B5EF4-FFF2-40B4-BE49-F238E27FC236}">
                  <a16:creationId xmlns:a16="http://schemas.microsoft.com/office/drawing/2014/main" id="{DA30A00D-928A-8051-ECD5-64C01F568032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11;p36">
              <a:extLst>
                <a:ext uri="{FF2B5EF4-FFF2-40B4-BE49-F238E27FC236}">
                  <a16:creationId xmlns:a16="http://schemas.microsoft.com/office/drawing/2014/main" id="{8208E411-9004-4C68-D714-69F7A8E5ED20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12;p36">
              <a:extLst>
                <a:ext uri="{FF2B5EF4-FFF2-40B4-BE49-F238E27FC236}">
                  <a16:creationId xmlns:a16="http://schemas.microsoft.com/office/drawing/2014/main" id="{6A072693-77B1-87F2-9F40-0BB25ED4B6C5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13;p36">
              <a:extLst>
                <a:ext uri="{FF2B5EF4-FFF2-40B4-BE49-F238E27FC236}">
                  <a16:creationId xmlns:a16="http://schemas.microsoft.com/office/drawing/2014/main" id="{83630104-2D3E-FBBE-C3FF-194046AC1AA4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14;p36">
              <a:extLst>
                <a:ext uri="{FF2B5EF4-FFF2-40B4-BE49-F238E27FC236}">
                  <a16:creationId xmlns:a16="http://schemas.microsoft.com/office/drawing/2014/main" id="{0C5C44E1-789E-F619-8222-E7609E1E340F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15;p36">
              <a:extLst>
                <a:ext uri="{FF2B5EF4-FFF2-40B4-BE49-F238E27FC236}">
                  <a16:creationId xmlns:a16="http://schemas.microsoft.com/office/drawing/2014/main" id="{971BFCE1-6A87-3F38-B343-05427CAE8D58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47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2BCD9D8-F899-567A-B547-DC5A9E52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750"/>
            <a:ext cx="9144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Prupestas de Valor:</a:t>
            </a:r>
            <a:endParaRPr dirty="0"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3" name="Google Shape;1073;p26"/>
          <p:cNvSpPr txBox="1">
            <a:spLocks noGrp="1"/>
          </p:cNvSpPr>
          <p:nvPr>
            <p:ph type="title" idx="2"/>
          </p:nvPr>
        </p:nvSpPr>
        <p:spPr>
          <a:xfrm>
            <a:off x="720000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5" name="Google Shape;1075;p26"/>
          <p:cNvSpPr txBox="1">
            <a:spLocks noGrp="1"/>
          </p:cNvSpPr>
          <p:nvPr>
            <p:ph type="title" idx="4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77" name="Google Shape;1077;p26"/>
          <p:cNvSpPr txBox="1">
            <a:spLocks noGrp="1"/>
          </p:cNvSpPr>
          <p:nvPr>
            <p:ph type="title" idx="6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06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Cloud</a:t>
            </a:r>
            <a:endParaRPr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DevSecOps</a:t>
            </a:r>
            <a:endParaRPr dirty="0"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081" name="Google Shape;1081;p26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662982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Customer Experience</a:t>
            </a:r>
          </a:p>
        </p:txBody>
      </p:sp>
      <p:sp>
        <p:nvSpPr>
          <p:cNvPr id="1082" name="Google Shape;1082;p26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662982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BaaS</a:t>
            </a:r>
            <a:endParaRPr dirty="0"/>
          </a:p>
        </p:txBody>
      </p:sp>
      <p:sp>
        <p:nvSpPr>
          <p:cNvPr id="1083" name="Google Shape;1083;p26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Financial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projections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BE6DA8B-4547-4F66-D9B3-86F5DD3B3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1" y="793812"/>
            <a:ext cx="6596306" cy="3645237"/>
          </a:xfrm>
          <a:prstGeom prst="rect">
            <a:avLst/>
          </a:prstGeom>
          <a:ln w="3175">
            <a:solidFill>
              <a:schemeClr val="tx2">
                <a:lumMod val="75000"/>
              </a:schemeClr>
            </a:solidFill>
            <a:prstDash val="sysDash"/>
          </a:ln>
        </p:spPr>
      </p:pic>
      <p:grpSp>
        <p:nvGrpSpPr>
          <p:cNvPr id="1215" name="Google Shape;1215;p27"/>
          <p:cNvGrpSpPr/>
          <p:nvPr/>
        </p:nvGrpSpPr>
        <p:grpSpPr>
          <a:xfrm>
            <a:off x="6964178" y="2817557"/>
            <a:ext cx="1466650" cy="1625713"/>
            <a:chOff x="6964178" y="2817557"/>
            <a:chExt cx="1466650" cy="1625713"/>
          </a:xfrm>
        </p:grpSpPr>
        <p:sp>
          <p:nvSpPr>
            <p:cNvPr id="1216" name="Google Shape;1216;p27"/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</a:t>
            </a:r>
            <a:endParaRPr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6"/>
          <p:cNvSpPr txBox="1">
            <a:spLocks noGrp="1"/>
          </p:cNvSpPr>
          <p:nvPr>
            <p:ph type="title"/>
          </p:nvPr>
        </p:nvSpPr>
        <p:spPr>
          <a:xfrm>
            <a:off x="4681252" y="1502780"/>
            <a:ext cx="393378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IaaS, PaaS y SaaS</a:t>
            </a:r>
            <a:endParaRPr dirty="0"/>
          </a:p>
        </p:txBody>
      </p:sp>
      <p:sp>
        <p:nvSpPr>
          <p:cNvPr id="1860" name="Google Shape;1860;p36"/>
          <p:cNvSpPr txBox="1">
            <a:spLocks noGrp="1"/>
          </p:cNvSpPr>
          <p:nvPr>
            <p:ph type="subTitle" idx="1"/>
          </p:nvPr>
        </p:nvSpPr>
        <p:spPr>
          <a:xfrm>
            <a:off x="4682836" y="2075480"/>
            <a:ext cx="3933786" cy="242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Hay tres tipos principales de </a:t>
            </a:r>
            <a:r>
              <a:rPr lang="es-ES" sz="18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computing</a:t>
            </a:r>
            <a:r>
              <a:rPr lang="es-ES" sz="1800" b="1" dirty="0">
                <a:solidFill>
                  <a:srgbClr val="0070C0"/>
                </a:solidFill>
              </a:rPr>
              <a:t> </a:t>
            </a:r>
            <a:r>
              <a:rPr lang="es-ES" sz="1800" dirty="0"/>
              <a:t>como servicio, y cada uno de los cuales proporciona un nivel de control o de gestión: la Infraestructura como servicio </a:t>
            </a:r>
            <a:r>
              <a:rPr lang="es-ES" sz="1800" b="1" dirty="0"/>
              <a:t>(IaaS), </a:t>
            </a:r>
            <a:r>
              <a:rPr lang="es-ES" sz="1800" dirty="0"/>
              <a:t>la Plataforma como servicio </a:t>
            </a:r>
            <a:r>
              <a:rPr lang="es-ES" sz="1800" b="1" dirty="0"/>
              <a:t>(PaaS) </a:t>
            </a:r>
            <a:r>
              <a:rPr lang="es-ES" sz="1800" dirty="0"/>
              <a:t>y el Software como servicio </a:t>
            </a:r>
            <a:r>
              <a:rPr lang="es-ES" sz="1800" b="1" dirty="0"/>
              <a:t>(SaaS).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grpSp>
        <p:nvGrpSpPr>
          <p:cNvPr id="1866" name="Google Shape;1866;p36"/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1867" name="Google Shape;1867;p36"/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01225BA-B3E9-4718-EB30-A7E0EE2D60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7531" y="1151639"/>
            <a:ext cx="4843996" cy="2958543"/>
          </a:xfrm>
          <a:prstGeom prst="rect">
            <a:avLst/>
          </a:prstGeom>
          <a:ln w="3175">
            <a:noFill/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55426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08E7378-3E44-36AA-AC70-4E53224A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44" y="1294523"/>
            <a:ext cx="4680000" cy="2573971"/>
          </a:xfrm>
          <a:prstGeom prst="rect">
            <a:avLst/>
          </a:prstGeom>
          <a:noFill/>
          <a:ln w="31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EF83CC5B-00F8-F41D-A6CB-1BCE37791DE9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AB04C778-82EA-BCCA-78A9-977F23717589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C17A336-AF39-5D2D-AB4D-F14C0CCA72F7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3E6E9C40-13FC-73AA-2599-11F0923D6E74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92E95CC1-1690-4C35-5190-D41DDB969C88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83F92E1E-2624-5CAA-69B9-E7906A4FB3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C165DC95-4D16-EF29-F831-9D76D98DC972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385E3119-3CCF-D700-2319-F7EB38ABA950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ECA95B66-FEA7-4ADF-021C-60DFD38A2559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24A49ECC-BA9E-AFC9-072B-698D8D6389DB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3F27DA00-9C5F-DB52-5F88-5638438F1572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8836157D-DA2A-1EC9-AD15-7CC0DC6A7FBB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C390580B-86CB-3CCC-E5BC-617190ACDC65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D8154EFB-0BBD-07F8-9F51-EF7455574F3A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42C5D1FD-0CBF-216E-E48C-DF275DE0037B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DBD16B62-8A1B-8F6B-5209-18F5DAAD1435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1910AFE9-6CE0-F277-8812-6D6285D7456C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3B5232E6-79D4-E6AB-80D0-3A315413C2C5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70DEF1BD-E677-CF9B-CD66-59BA6094924A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4FDCA202-2CF7-2E03-ED96-3439ACB7EC05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34007BA-DC9E-31D4-890A-39A969F7B3C7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5A90212A-5781-9409-5C59-7D57E18A3FF4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3B9046DB-EA5C-9566-F4E7-4A8079956D6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50970176-81AB-1421-CE07-BE21E1F97FBD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ED8848F6-E6C1-4200-78AC-353542F6999F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73A3C654-E497-2599-4690-0740F23CFEB3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48B1DABB-218D-B97B-803E-A29220A15373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FA70D40C-3EE6-E9B6-B4AB-FAEDBDBA5F23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3123FA00-E16B-6895-DA84-BDA14F9E17E5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7E80AF9-6480-9094-DBAB-94D80EAFE29E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1896;p36">
              <a:extLst>
                <a:ext uri="{FF2B5EF4-FFF2-40B4-BE49-F238E27FC236}">
                  <a16:creationId xmlns:a16="http://schemas.microsoft.com/office/drawing/2014/main" id="{1791024C-B8D6-1A94-22F3-03082CE45875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1897;p36">
              <a:extLst>
                <a:ext uri="{FF2B5EF4-FFF2-40B4-BE49-F238E27FC236}">
                  <a16:creationId xmlns:a16="http://schemas.microsoft.com/office/drawing/2014/main" id="{38FF8EA6-575B-5003-D1FF-E849BAD548DE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898;p36">
              <a:extLst>
                <a:ext uri="{FF2B5EF4-FFF2-40B4-BE49-F238E27FC236}">
                  <a16:creationId xmlns:a16="http://schemas.microsoft.com/office/drawing/2014/main" id="{DB876C17-FA3A-805E-2494-6F27285B97E8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899;p36">
              <a:extLst>
                <a:ext uri="{FF2B5EF4-FFF2-40B4-BE49-F238E27FC236}">
                  <a16:creationId xmlns:a16="http://schemas.microsoft.com/office/drawing/2014/main" id="{49CEDEED-2ABE-00B4-B876-1FE79197F2C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900;p36">
              <a:extLst>
                <a:ext uri="{FF2B5EF4-FFF2-40B4-BE49-F238E27FC236}">
                  <a16:creationId xmlns:a16="http://schemas.microsoft.com/office/drawing/2014/main" id="{3B34BA74-663E-556C-AB5E-C567F7A5575E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901;p36">
              <a:extLst>
                <a:ext uri="{FF2B5EF4-FFF2-40B4-BE49-F238E27FC236}">
                  <a16:creationId xmlns:a16="http://schemas.microsoft.com/office/drawing/2014/main" id="{0D0B355A-A2FE-CA4F-AA75-201105E865F1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902;p36">
              <a:extLst>
                <a:ext uri="{FF2B5EF4-FFF2-40B4-BE49-F238E27FC236}">
                  <a16:creationId xmlns:a16="http://schemas.microsoft.com/office/drawing/2014/main" id="{E4B7D36B-9976-4BA9-E79F-DE75E39FA417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903;p36">
              <a:extLst>
                <a:ext uri="{FF2B5EF4-FFF2-40B4-BE49-F238E27FC236}">
                  <a16:creationId xmlns:a16="http://schemas.microsoft.com/office/drawing/2014/main" id="{AD27CC2F-D82E-463C-A2EB-B594BD5E036E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904;p36">
              <a:extLst>
                <a:ext uri="{FF2B5EF4-FFF2-40B4-BE49-F238E27FC236}">
                  <a16:creationId xmlns:a16="http://schemas.microsoft.com/office/drawing/2014/main" id="{6EB7B928-1BA3-4A1B-4C86-B77DF0D53F26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905;p36">
              <a:extLst>
                <a:ext uri="{FF2B5EF4-FFF2-40B4-BE49-F238E27FC236}">
                  <a16:creationId xmlns:a16="http://schemas.microsoft.com/office/drawing/2014/main" id="{C6475DDD-A2C8-B605-3670-E4D02C1D10CD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906;p36">
              <a:extLst>
                <a:ext uri="{FF2B5EF4-FFF2-40B4-BE49-F238E27FC236}">
                  <a16:creationId xmlns:a16="http://schemas.microsoft.com/office/drawing/2014/main" id="{B38C891C-FC18-B414-D1E3-BBAB826FC77B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907;p36">
              <a:extLst>
                <a:ext uri="{FF2B5EF4-FFF2-40B4-BE49-F238E27FC236}">
                  <a16:creationId xmlns:a16="http://schemas.microsoft.com/office/drawing/2014/main" id="{B74EDBD3-55D9-8DCB-3A4E-607F57E4DFCC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908;p36">
              <a:extLst>
                <a:ext uri="{FF2B5EF4-FFF2-40B4-BE49-F238E27FC236}">
                  <a16:creationId xmlns:a16="http://schemas.microsoft.com/office/drawing/2014/main" id="{16F57289-C567-183B-1D1C-7DB16A672584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909;p36">
              <a:extLst>
                <a:ext uri="{FF2B5EF4-FFF2-40B4-BE49-F238E27FC236}">
                  <a16:creationId xmlns:a16="http://schemas.microsoft.com/office/drawing/2014/main" id="{D142E221-23EB-B193-2BDF-2FA9A0C6E8E2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910;p36">
              <a:extLst>
                <a:ext uri="{FF2B5EF4-FFF2-40B4-BE49-F238E27FC236}">
                  <a16:creationId xmlns:a16="http://schemas.microsoft.com/office/drawing/2014/main" id="{2E4EB58E-2908-85F5-31CC-A907D49FF2E0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911;p36">
              <a:extLst>
                <a:ext uri="{FF2B5EF4-FFF2-40B4-BE49-F238E27FC236}">
                  <a16:creationId xmlns:a16="http://schemas.microsoft.com/office/drawing/2014/main" id="{52AB93A7-C4FD-ABA3-45F2-51A2D00D81CD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912;p36">
              <a:extLst>
                <a:ext uri="{FF2B5EF4-FFF2-40B4-BE49-F238E27FC236}">
                  <a16:creationId xmlns:a16="http://schemas.microsoft.com/office/drawing/2014/main" id="{75D3CDA0-CD52-4264-5834-9C56BC9EDEF7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913;p36">
              <a:extLst>
                <a:ext uri="{FF2B5EF4-FFF2-40B4-BE49-F238E27FC236}">
                  <a16:creationId xmlns:a16="http://schemas.microsoft.com/office/drawing/2014/main" id="{D88E4CF0-E38C-FFB4-698B-DA09103A4538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914;p36">
              <a:extLst>
                <a:ext uri="{FF2B5EF4-FFF2-40B4-BE49-F238E27FC236}">
                  <a16:creationId xmlns:a16="http://schemas.microsoft.com/office/drawing/2014/main" id="{5F9911A9-533D-8831-64BA-468CD2212690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915;p36">
              <a:extLst>
                <a:ext uri="{FF2B5EF4-FFF2-40B4-BE49-F238E27FC236}">
                  <a16:creationId xmlns:a16="http://schemas.microsoft.com/office/drawing/2014/main" id="{017332DB-4301-E44E-2E65-F63D37FFED95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4" name="Google Shape;1289;p28">
            <a:extLst>
              <a:ext uri="{FF2B5EF4-FFF2-40B4-BE49-F238E27FC236}">
                <a16:creationId xmlns:a16="http://schemas.microsoft.com/office/drawing/2014/main" id="{E3B5F2CF-F1AC-DD51-53EF-74D902E5D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3952629"/>
            <a:ext cx="8070522" cy="651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IAAS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29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6"/>
          <p:cNvSpPr txBox="1">
            <a:spLocks noGrp="1"/>
          </p:cNvSpPr>
          <p:nvPr>
            <p:ph type="title"/>
          </p:nvPr>
        </p:nvSpPr>
        <p:spPr>
          <a:xfrm>
            <a:off x="682341" y="493648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IaaS</a:t>
            </a:r>
            <a:endParaRPr dirty="0"/>
          </a:p>
        </p:txBody>
      </p:sp>
      <p:sp>
        <p:nvSpPr>
          <p:cNvPr id="1860" name="Google Shape;1860;p36"/>
          <p:cNvSpPr txBox="1">
            <a:spLocks noGrp="1"/>
          </p:cNvSpPr>
          <p:nvPr>
            <p:ph type="subTitle" idx="1"/>
          </p:nvPr>
        </p:nvSpPr>
        <p:spPr>
          <a:xfrm>
            <a:off x="828827" y="1082214"/>
            <a:ext cx="7011678" cy="3443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La mejor opción entre PaaS, IaaS y para la implementación de UTEC Bank puede variar según las experiencias específicas de la institución, así como de sus necesidades particulares y objetivos estratégicos.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PE" b="1" dirty="0"/>
              <a:t>Seguridad y Cumplimiento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PE" dirty="0"/>
              <a:t>Proporciona un mayor control sobre la infraestructura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PE" dirty="0"/>
              <a:t>Permite implementar medidas de seguridad personalizadas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PE" dirty="0"/>
              <a:t>Cumplir con estándares de seguridad y cumplimiento de la industria financiera</a:t>
            </a:r>
          </a:p>
          <a:p>
            <a:pPr marL="457200" lvl="1" indent="0" algn="just"/>
            <a:endParaRPr lang="es-PE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PE" b="1" dirty="0"/>
              <a:t>Flexibilidad y Agilidad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Aunque PaaS y SaaS ofrecen beneficios en términos de agilidad y rapidez en el desarrollo y despliegue de aplicaciones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IaaS también puede ser altamente flexible y escalable, permitiendo adaptarse rápidamente a las demandas cambiantes del mercado</a:t>
            </a:r>
            <a:endParaRPr lang="es-PE" dirty="0"/>
          </a:p>
        </p:txBody>
      </p:sp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5BBD1E8F-D723-6A6C-1DD3-A931B1BC39CF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45252135-6634-246D-B90D-363C0E531FC4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0625C67-A3D9-35B1-84E0-79BAEDC9B981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F4AEE4CB-6726-DEB8-D437-99B7AD811EE2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CCF058F9-6230-136A-7972-29F4E0A3077C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5E427BBB-453B-7AD2-3530-49D35FDD25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B1F1FA93-2C65-5E7C-87B3-F8C2EAE296F6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111F0184-FB33-B7B3-7503-88111D560299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715A75E0-6BB3-2EB0-BB9E-F0A7C2881540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01FB7B32-6669-D116-F54A-86AEE70E1A43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44EF3E4D-D1F9-5E03-CBB8-0BCD066F235F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EC4195EC-D495-885A-9CEA-2DCB9415CE95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251B1291-2059-D2D0-3540-2F685E97B6CA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558BAEFB-8EE0-E4AD-C7E8-BBAD00CF9C9C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1E4A02AC-C626-65B9-A735-46B67517C0C5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F46B4A20-8184-F1BE-3CAC-713C72E506D2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50BF3459-E8DF-51D4-0275-85476C6E496A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4B149AB0-42B5-CE33-C8F8-D31EC1CF7259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6F004464-5C9E-65B8-CAF0-8A84BDE654F0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B23F5C0E-DD1E-3130-AE45-3651D848E922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09D9D0B-ED22-FCCB-46DD-22EBC3E379B3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0B21C430-8C69-7077-613D-19DC3B6B1DB3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C49A2A53-EE68-0ADB-8381-A8EC9A3A23D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1CD957EC-27B1-43C8-CE4C-8F02F77B8583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DE45465B-09EB-4CB8-3736-1529F6EE1270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807BAC92-03E9-8386-10C3-C465310AE904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867E4AE3-B598-4EC7-0AA9-0AB008C8FBE8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E86482E5-33F8-BBD9-C995-2121AAF9D9A1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53273C43-96E8-4025-7354-4A6AB8D4D441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B4B0108-3C85-3871-5D2E-CEBA4968F8AF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96;p36">
              <a:extLst>
                <a:ext uri="{FF2B5EF4-FFF2-40B4-BE49-F238E27FC236}">
                  <a16:creationId xmlns:a16="http://schemas.microsoft.com/office/drawing/2014/main" id="{7D56AA41-EEB4-A244-5117-5C92BC239FAC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97;p36">
              <a:extLst>
                <a:ext uri="{FF2B5EF4-FFF2-40B4-BE49-F238E27FC236}">
                  <a16:creationId xmlns:a16="http://schemas.microsoft.com/office/drawing/2014/main" id="{FD3C21A0-A6C9-6DB0-B821-F8871FFAC689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98;p36">
              <a:extLst>
                <a:ext uri="{FF2B5EF4-FFF2-40B4-BE49-F238E27FC236}">
                  <a16:creationId xmlns:a16="http://schemas.microsoft.com/office/drawing/2014/main" id="{B90D7816-B972-A04E-26C2-C6B516A43E8C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899;p36">
              <a:extLst>
                <a:ext uri="{FF2B5EF4-FFF2-40B4-BE49-F238E27FC236}">
                  <a16:creationId xmlns:a16="http://schemas.microsoft.com/office/drawing/2014/main" id="{E09E453D-D119-3004-835D-DAA8BB1C795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00;p36">
              <a:extLst>
                <a:ext uri="{FF2B5EF4-FFF2-40B4-BE49-F238E27FC236}">
                  <a16:creationId xmlns:a16="http://schemas.microsoft.com/office/drawing/2014/main" id="{053D93D6-98E4-682D-E3EC-450BF929B897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01;p36">
              <a:extLst>
                <a:ext uri="{FF2B5EF4-FFF2-40B4-BE49-F238E27FC236}">
                  <a16:creationId xmlns:a16="http://schemas.microsoft.com/office/drawing/2014/main" id="{AE2B5C20-03D7-1631-B0C2-647F89BC00F6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02;p36">
              <a:extLst>
                <a:ext uri="{FF2B5EF4-FFF2-40B4-BE49-F238E27FC236}">
                  <a16:creationId xmlns:a16="http://schemas.microsoft.com/office/drawing/2014/main" id="{E3F7003D-4F5C-BF97-AFF1-C060FB6BED8D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03;p36">
              <a:extLst>
                <a:ext uri="{FF2B5EF4-FFF2-40B4-BE49-F238E27FC236}">
                  <a16:creationId xmlns:a16="http://schemas.microsoft.com/office/drawing/2014/main" id="{7C55983F-75F3-4BED-46AD-8D4379A28EE3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04;p36">
              <a:extLst>
                <a:ext uri="{FF2B5EF4-FFF2-40B4-BE49-F238E27FC236}">
                  <a16:creationId xmlns:a16="http://schemas.microsoft.com/office/drawing/2014/main" id="{A71C5019-B92C-0BD1-C642-04476CA1677C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05;p36">
              <a:extLst>
                <a:ext uri="{FF2B5EF4-FFF2-40B4-BE49-F238E27FC236}">
                  <a16:creationId xmlns:a16="http://schemas.microsoft.com/office/drawing/2014/main" id="{315030FF-C8FB-F880-334C-BC7BF55FFC1C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06;p36">
              <a:extLst>
                <a:ext uri="{FF2B5EF4-FFF2-40B4-BE49-F238E27FC236}">
                  <a16:creationId xmlns:a16="http://schemas.microsoft.com/office/drawing/2014/main" id="{53CE4234-703D-50EC-2190-300E066E878A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07;p36">
              <a:extLst>
                <a:ext uri="{FF2B5EF4-FFF2-40B4-BE49-F238E27FC236}">
                  <a16:creationId xmlns:a16="http://schemas.microsoft.com/office/drawing/2014/main" id="{9A2F4949-9179-14A1-AB23-750AA1848F56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08;p36">
              <a:extLst>
                <a:ext uri="{FF2B5EF4-FFF2-40B4-BE49-F238E27FC236}">
                  <a16:creationId xmlns:a16="http://schemas.microsoft.com/office/drawing/2014/main" id="{8D8F00B9-FC68-408B-AA25-FD5047BFB0D6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09;p36">
              <a:extLst>
                <a:ext uri="{FF2B5EF4-FFF2-40B4-BE49-F238E27FC236}">
                  <a16:creationId xmlns:a16="http://schemas.microsoft.com/office/drawing/2014/main" id="{88C87B1B-BF83-9593-FE05-F8236AECCEC4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10;p36">
              <a:extLst>
                <a:ext uri="{FF2B5EF4-FFF2-40B4-BE49-F238E27FC236}">
                  <a16:creationId xmlns:a16="http://schemas.microsoft.com/office/drawing/2014/main" id="{DA30A00D-928A-8051-ECD5-64C01F568032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11;p36">
              <a:extLst>
                <a:ext uri="{FF2B5EF4-FFF2-40B4-BE49-F238E27FC236}">
                  <a16:creationId xmlns:a16="http://schemas.microsoft.com/office/drawing/2014/main" id="{8208E411-9004-4C68-D714-69F7A8E5ED20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12;p36">
              <a:extLst>
                <a:ext uri="{FF2B5EF4-FFF2-40B4-BE49-F238E27FC236}">
                  <a16:creationId xmlns:a16="http://schemas.microsoft.com/office/drawing/2014/main" id="{6A072693-77B1-87F2-9F40-0BB25ED4B6C5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13;p36">
              <a:extLst>
                <a:ext uri="{FF2B5EF4-FFF2-40B4-BE49-F238E27FC236}">
                  <a16:creationId xmlns:a16="http://schemas.microsoft.com/office/drawing/2014/main" id="{83630104-2D3E-FBBE-C3FF-194046AC1AA4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14;p36">
              <a:extLst>
                <a:ext uri="{FF2B5EF4-FFF2-40B4-BE49-F238E27FC236}">
                  <a16:creationId xmlns:a16="http://schemas.microsoft.com/office/drawing/2014/main" id="{0C5C44E1-789E-F619-8222-E7609E1E340F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15;p36">
              <a:extLst>
                <a:ext uri="{FF2B5EF4-FFF2-40B4-BE49-F238E27FC236}">
                  <a16:creationId xmlns:a16="http://schemas.microsoft.com/office/drawing/2014/main" id="{971BFCE1-6A87-3F38-B343-05427CAE8D58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605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6"/>
          <p:cNvSpPr txBox="1">
            <a:spLocks noGrp="1"/>
          </p:cNvSpPr>
          <p:nvPr>
            <p:ph type="title"/>
          </p:nvPr>
        </p:nvSpPr>
        <p:spPr>
          <a:xfrm>
            <a:off x="682341" y="493648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IaaS</a:t>
            </a:r>
            <a:endParaRPr dirty="0"/>
          </a:p>
        </p:txBody>
      </p:sp>
      <p:sp>
        <p:nvSpPr>
          <p:cNvPr id="1860" name="Google Shape;1860;p36"/>
          <p:cNvSpPr txBox="1">
            <a:spLocks noGrp="1"/>
          </p:cNvSpPr>
          <p:nvPr>
            <p:ph type="subTitle" idx="1"/>
          </p:nvPr>
        </p:nvSpPr>
        <p:spPr>
          <a:xfrm>
            <a:off x="828827" y="1082214"/>
            <a:ext cx="7011678" cy="3443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PE" b="1" dirty="0"/>
              <a:t>Costo y Eficiencia Operativa</a:t>
            </a:r>
          </a:p>
          <a:p>
            <a:pPr marL="628650" lvl="1" indent="-171450" algn="just">
              <a:buFont typeface="Wingdings" panose="05000000000000000000" pitchFamily="2" charset="2"/>
              <a:buChar char="ü"/>
            </a:pPr>
            <a:r>
              <a:rPr lang="es-ES" dirty="0"/>
              <a:t>Si bien puede requerir más recursos para administrar y mantener la infraestructura, IaaS puede ofrecer un mayor control sobre los costos a largo plazo y una mayor eficiencia operativa en comparación con PaaS y SaaS</a:t>
            </a:r>
          </a:p>
          <a:p>
            <a:pPr marL="628650" lvl="1" indent="-171450" algn="just">
              <a:buFont typeface="Wingdings" panose="05000000000000000000" pitchFamily="2" charset="2"/>
              <a:buChar char="ü"/>
            </a:pPr>
            <a:r>
              <a:rPr lang="es-ES" dirty="0"/>
              <a:t>Especialmente para instituciones con requisitos específicos de seguridad y personalización</a:t>
            </a:r>
          </a:p>
          <a:p>
            <a:pPr marL="457200" lvl="1" indent="0" algn="just"/>
            <a:endParaRPr lang="es-PE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Experiencia del Proveedor y Ecosistema de Desarrollo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Es ofrecido por proveedores de servicios en la nube: Amazon Web Services (AWS), Google Cloud Platform (GCP) y Microsoft Azure.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dirty="0"/>
              <a:t>Estos proveedores también ofrecen un amplio conjunto de servicios y herramientas para desarrollar, desplegar y gestionar aplicaciones bancarias de manera eficaz</a:t>
            </a:r>
            <a:endParaRPr lang="es-PE" dirty="0"/>
          </a:p>
        </p:txBody>
      </p:sp>
      <p:grpSp>
        <p:nvGrpSpPr>
          <p:cNvPr id="2" name="Google Shape;1866;p36">
            <a:extLst>
              <a:ext uri="{FF2B5EF4-FFF2-40B4-BE49-F238E27FC236}">
                <a16:creationId xmlns:a16="http://schemas.microsoft.com/office/drawing/2014/main" id="{5BBD1E8F-D723-6A6C-1DD3-A931B1BC39CF}"/>
              </a:ext>
            </a:extLst>
          </p:cNvPr>
          <p:cNvGrpSpPr/>
          <p:nvPr/>
        </p:nvGrpSpPr>
        <p:grpSpPr>
          <a:xfrm>
            <a:off x="7411455" y="523466"/>
            <a:ext cx="1251284" cy="884225"/>
            <a:chOff x="6935864" y="2236396"/>
            <a:chExt cx="1450309" cy="1101420"/>
          </a:xfrm>
        </p:grpSpPr>
        <p:sp>
          <p:nvSpPr>
            <p:cNvPr id="3" name="Google Shape;1867;p36">
              <a:extLst>
                <a:ext uri="{FF2B5EF4-FFF2-40B4-BE49-F238E27FC236}">
                  <a16:creationId xmlns:a16="http://schemas.microsoft.com/office/drawing/2014/main" id="{45252135-6634-246D-B90D-363C0E531FC4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8;p36">
              <a:extLst>
                <a:ext uri="{FF2B5EF4-FFF2-40B4-BE49-F238E27FC236}">
                  <a16:creationId xmlns:a16="http://schemas.microsoft.com/office/drawing/2014/main" id="{E0625C67-A3D9-35B1-84E0-79BAEDC9B981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9;p36">
              <a:extLst>
                <a:ext uri="{FF2B5EF4-FFF2-40B4-BE49-F238E27FC236}">
                  <a16:creationId xmlns:a16="http://schemas.microsoft.com/office/drawing/2014/main" id="{F4AEE4CB-6726-DEB8-D437-99B7AD811EE2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0;p36">
              <a:extLst>
                <a:ext uri="{FF2B5EF4-FFF2-40B4-BE49-F238E27FC236}">
                  <a16:creationId xmlns:a16="http://schemas.microsoft.com/office/drawing/2014/main" id="{CCF058F9-6230-136A-7972-29F4E0A3077C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36">
              <a:extLst>
                <a:ext uri="{FF2B5EF4-FFF2-40B4-BE49-F238E27FC236}">
                  <a16:creationId xmlns:a16="http://schemas.microsoft.com/office/drawing/2014/main" id="{5E427BBB-453B-7AD2-3530-49D35FDD25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36">
              <a:extLst>
                <a:ext uri="{FF2B5EF4-FFF2-40B4-BE49-F238E27FC236}">
                  <a16:creationId xmlns:a16="http://schemas.microsoft.com/office/drawing/2014/main" id="{B1F1FA93-2C65-5E7C-87B3-F8C2EAE296F6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36">
              <a:extLst>
                <a:ext uri="{FF2B5EF4-FFF2-40B4-BE49-F238E27FC236}">
                  <a16:creationId xmlns:a16="http://schemas.microsoft.com/office/drawing/2014/main" id="{111F0184-FB33-B7B3-7503-88111D560299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36">
              <a:extLst>
                <a:ext uri="{FF2B5EF4-FFF2-40B4-BE49-F238E27FC236}">
                  <a16:creationId xmlns:a16="http://schemas.microsoft.com/office/drawing/2014/main" id="{715A75E0-6BB3-2EB0-BB9E-F0A7C2881540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36">
              <a:extLst>
                <a:ext uri="{FF2B5EF4-FFF2-40B4-BE49-F238E27FC236}">
                  <a16:creationId xmlns:a16="http://schemas.microsoft.com/office/drawing/2014/main" id="{01FB7B32-6669-D116-F54A-86AEE70E1A43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36">
              <a:extLst>
                <a:ext uri="{FF2B5EF4-FFF2-40B4-BE49-F238E27FC236}">
                  <a16:creationId xmlns:a16="http://schemas.microsoft.com/office/drawing/2014/main" id="{44EF3E4D-D1F9-5E03-CBB8-0BCD066F235F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36">
              <a:extLst>
                <a:ext uri="{FF2B5EF4-FFF2-40B4-BE49-F238E27FC236}">
                  <a16:creationId xmlns:a16="http://schemas.microsoft.com/office/drawing/2014/main" id="{EC4195EC-D495-885A-9CEA-2DCB9415CE95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36">
              <a:extLst>
                <a:ext uri="{FF2B5EF4-FFF2-40B4-BE49-F238E27FC236}">
                  <a16:creationId xmlns:a16="http://schemas.microsoft.com/office/drawing/2014/main" id="{251B1291-2059-D2D0-3540-2F685E97B6CA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36">
              <a:extLst>
                <a:ext uri="{FF2B5EF4-FFF2-40B4-BE49-F238E27FC236}">
                  <a16:creationId xmlns:a16="http://schemas.microsoft.com/office/drawing/2014/main" id="{558BAEFB-8EE0-E4AD-C7E8-BBAD00CF9C9C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36">
              <a:extLst>
                <a:ext uri="{FF2B5EF4-FFF2-40B4-BE49-F238E27FC236}">
                  <a16:creationId xmlns:a16="http://schemas.microsoft.com/office/drawing/2014/main" id="{1E4A02AC-C626-65B9-A735-46B67517C0C5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36">
              <a:extLst>
                <a:ext uri="{FF2B5EF4-FFF2-40B4-BE49-F238E27FC236}">
                  <a16:creationId xmlns:a16="http://schemas.microsoft.com/office/drawing/2014/main" id="{F46B4A20-8184-F1BE-3CAC-713C72E506D2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36">
              <a:extLst>
                <a:ext uri="{FF2B5EF4-FFF2-40B4-BE49-F238E27FC236}">
                  <a16:creationId xmlns:a16="http://schemas.microsoft.com/office/drawing/2014/main" id="{50BF3459-E8DF-51D4-0275-85476C6E496A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36">
              <a:extLst>
                <a:ext uri="{FF2B5EF4-FFF2-40B4-BE49-F238E27FC236}">
                  <a16:creationId xmlns:a16="http://schemas.microsoft.com/office/drawing/2014/main" id="{4B149AB0-42B5-CE33-C8F8-D31EC1CF7259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36">
              <a:extLst>
                <a:ext uri="{FF2B5EF4-FFF2-40B4-BE49-F238E27FC236}">
                  <a16:creationId xmlns:a16="http://schemas.microsoft.com/office/drawing/2014/main" id="{6F004464-5C9E-65B8-CAF0-8A84BDE654F0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36">
              <a:extLst>
                <a:ext uri="{FF2B5EF4-FFF2-40B4-BE49-F238E27FC236}">
                  <a16:creationId xmlns:a16="http://schemas.microsoft.com/office/drawing/2014/main" id="{B23F5C0E-DD1E-3130-AE45-3651D848E922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36">
              <a:extLst>
                <a:ext uri="{FF2B5EF4-FFF2-40B4-BE49-F238E27FC236}">
                  <a16:creationId xmlns:a16="http://schemas.microsoft.com/office/drawing/2014/main" id="{109D9D0B-ED22-FCCB-46DD-22EBC3E379B3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36">
              <a:extLst>
                <a:ext uri="{FF2B5EF4-FFF2-40B4-BE49-F238E27FC236}">
                  <a16:creationId xmlns:a16="http://schemas.microsoft.com/office/drawing/2014/main" id="{0B21C430-8C69-7077-613D-19DC3B6B1DB3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36">
              <a:extLst>
                <a:ext uri="{FF2B5EF4-FFF2-40B4-BE49-F238E27FC236}">
                  <a16:creationId xmlns:a16="http://schemas.microsoft.com/office/drawing/2014/main" id="{C49A2A53-EE68-0ADB-8381-A8EC9A3A23DE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9;p36">
              <a:extLst>
                <a:ext uri="{FF2B5EF4-FFF2-40B4-BE49-F238E27FC236}">
                  <a16:creationId xmlns:a16="http://schemas.microsoft.com/office/drawing/2014/main" id="{1CD957EC-27B1-43C8-CE4C-8F02F77B8583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0;p36">
              <a:extLst>
                <a:ext uri="{FF2B5EF4-FFF2-40B4-BE49-F238E27FC236}">
                  <a16:creationId xmlns:a16="http://schemas.microsoft.com/office/drawing/2014/main" id="{DE45465B-09EB-4CB8-3736-1529F6EE1270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1;p36">
              <a:extLst>
                <a:ext uri="{FF2B5EF4-FFF2-40B4-BE49-F238E27FC236}">
                  <a16:creationId xmlns:a16="http://schemas.microsoft.com/office/drawing/2014/main" id="{807BAC92-03E9-8386-10C3-C465310AE904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2;p36">
              <a:extLst>
                <a:ext uri="{FF2B5EF4-FFF2-40B4-BE49-F238E27FC236}">
                  <a16:creationId xmlns:a16="http://schemas.microsoft.com/office/drawing/2014/main" id="{867E4AE3-B598-4EC7-0AA9-0AB008C8FBE8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3;p36">
              <a:extLst>
                <a:ext uri="{FF2B5EF4-FFF2-40B4-BE49-F238E27FC236}">
                  <a16:creationId xmlns:a16="http://schemas.microsoft.com/office/drawing/2014/main" id="{E86482E5-33F8-BBD9-C995-2121AAF9D9A1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4;p36">
              <a:extLst>
                <a:ext uri="{FF2B5EF4-FFF2-40B4-BE49-F238E27FC236}">
                  <a16:creationId xmlns:a16="http://schemas.microsoft.com/office/drawing/2014/main" id="{53273C43-96E8-4025-7354-4A6AB8D4D441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5;p36">
              <a:extLst>
                <a:ext uri="{FF2B5EF4-FFF2-40B4-BE49-F238E27FC236}">
                  <a16:creationId xmlns:a16="http://schemas.microsoft.com/office/drawing/2014/main" id="{1B4B0108-3C85-3871-5D2E-CEBA4968F8AF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96;p36">
              <a:extLst>
                <a:ext uri="{FF2B5EF4-FFF2-40B4-BE49-F238E27FC236}">
                  <a16:creationId xmlns:a16="http://schemas.microsoft.com/office/drawing/2014/main" id="{7D56AA41-EEB4-A244-5117-5C92BC239FAC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97;p36">
              <a:extLst>
                <a:ext uri="{FF2B5EF4-FFF2-40B4-BE49-F238E27FC236}">
                  <a16:creationId xmlns:a16="http://schemas.microsoft.com/office/drawing/2014/main" id="{FD3C21A0-A6C9-6DB0-B821-F8871FFAC689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98;p36">
              <a:extLst>
                <a:ext uri="{FF2B5EF4-FFF2-40B4-BE49-F238E27FC236}">
                  <a16:creationId xmlns:a16="http://schemas.microsoft.com/office/drawing/2014/main" id="{B90D7816-B972-A04E-26C2-C6B516A43E8C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899;p36">
              <a:extLst>
                <a:ext uri="{FF2B5EF4-FFF2-40B4-BE49-F238E27FC236}">
                  <a16:creationId xmlns:a16="http://schemas.microsoft.com/office/drawing/2014/main" id="{E09E453D-D119-3004-835D-DAA8BB1C795C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00;p36">
              <a:extLst>
                <a:ext uri="{FF2B5EF4-FFF2-40B4-BE49-F238E27FC236}">
                  <a16:creationId xmlns:a16="http://schemas.microsoft.com/office/drawing/2014/main" id="{053D93D6-98E4-682D-E3EC-450BF929B897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01;p36">
              <a:extLst>
                <a:ext uri="{FF2B5EF4-FFF2-40B4-BE49-F238E27FC236}">
                  <a16:creationId xmlns:a16="http://schemas.microsoft.com/office/drawing/2014/main" id="{AE2B5C20-03D7-1631-B0C2-647F89BC00F6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02;p36">
              <a:extLst>
                <a:ext uri="{FF2B5EF4-FFF2-40B4-BE49-F238E27FC236}">
                  <a16:creationId xmlns:a16="http://schemas.microsoft.com/office/drawing/2014/main" id="{E3F7003D-4F5C-BF97-AFF1-C060FB6BED8D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03;p36">
              <a:extLst>
                <a:ext uri="{FF2B5EF4-FFF2-40B4-BE49-F238E27FC236}">
                  <a16:creationId xmlns:a16="http://schemas.microsoft.com/office/drawing/2014/main" id="{7C55983F-75F3-4BED-46AD-8D4379A28EE3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04;p36">
              <a:extLst>
                <a:ext uri="{FF2B5EF4-FFF2-40B4-BE49-F238E27FC236}">
                  <a16:creationId xmlns:a16="http://schemas.microsoft.com/office/drawing/2014/main" id="{A71C5019-B92C-0BD1-C642-04476CA1677C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05;p36">
              <a:extLst>
                <a:ext uri="{FF2B5EF4-FFF2-40B4-BE49-F238E27FC236}">
                  <a16:creationId xmlns:a16="http://schemas.microsoft.com/office/drawing/2014/main" id="{315030FF-C8FB-F880-334C-BC7BF55FFC1C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06;p36">
              <a:extLst>
                <a:ext uri="{FF2B5EF4-FFF2-40B4-BE49-F238E27FC236}">
                  <a16:creationId xmlns:a16="http://schemas.microsoft.com/office/drawing/2014/main" id="{53CE4234-703D-50EC-2190-300E066E878A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07;p36">
              <a:extLst>
                <a:ext uri="{FF2B5EF4-FFF2-40B4-BE49-F238E27FC236}">
                  <a16:creationId xmlns:a16="http://schemas.microsoft.com/office/drawing/2014/main" id="{9A2F4949-9179-14A1-AB23-750AA1848F56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08;p36">
              <a:extLst>
                <a:ext uri="{FF2B5EF4-FFF2-40B4-BE49-F238E27FC236}">
                  <a16:creationId xmlns:a16="http://schemas.microsoft.com/office/drawing/2014/main" id="{8D8F00B9-FC68-408B-AA25-FD5047BFB0D6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09;p36">
              <a:extLst>
                <a:ext uri="{FF2B5EF4-FFF2-40B4-BE49-F238E27FC236}">
                  <a16:creationId xmlns:a16="http://schemas.microsoft.com/office/drawing/2014/main" id="{88C87B1B-BF83-9593-FE05-F8236AECCEC4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10;p36">
              <a:extLst>
                <a:ext uri="{FF2B5EF4-FFF2-40B4-BE49-F238E27FC236}">
                  <a16:creationId xmlns:a16="http://schemas.microsoft.com/office/drawing/2014/main" id="{DA30A00D-928A-8051-ECD5-64C01F568032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11;p36">
              <a:extLst>
                <a:ext uri="{FF2B5EF4-FFF2-40B4-BE49-F238E27FC236}">
                  <a16:creationId xmlns:a16="http://schemas.microsoft.com/office/drawing/2014/main" id="{8208E411-9004-4C68-D714-69F7A8E5ED20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12;p36">
              <a:extLst>
                <a:ext uri="{FF2B5EF4-FFF2-40B4-BE49-F238E27FC236}">
                  <a16:creationId xmlns:a16="http://schemas.microsoft.com/office/drawing/2014/main" id="{6A072693-77B1-87F2-9F40-0BB25ED4B6C5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13;p36">
              <a:extLst>
                <a:ext uri="{FF2B5EF4-FFF2-40B4-BE49-F238E27FC236}">
                  <a16:creationId xmlns:a16="http://schemas.microsoft.com/office/drawing/2014/main" id="{83630104-2D3E-FBBE-C3FF-194046AC1AA4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14;p36">
              <a:extLst>
                <a:ext uri="{FF2B5EF4-FFF2-40B4-BE49-F238E27FC236}">
                  <a16:creationId xmlns:a16="http://schemas.microsoft.com/office/drawing/2014/main" id="{0C5C44E1-789E-F619-8222-E7609E1E340F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15;p36">
              <a:extLst>
                <a:ext uri="{FF2B5EF4-FFF2-40B4-BE49-F238E27FC236}">
                  <a16:creationId xmlns:a16="http://schemas.microsoft.com/office/drawing/2014/main" id="{971BFCE1-6A87-3F38-B343-05427CAE8D58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27259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1076</Words>
  <Application>Microsoft Office PowerPoint</Application>
  <PresentationFormat>Presentación en pantalla (16:9)</PresentationFormat>
  <Paragraphs>152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Proxima Nova</vt:lpstr>
      <vt:lpstr>Nunito Light</vt:lpstr>
      <vt:lpstr>Wingdings</vt:lpstr>
      <vt:lpstr>Open Sans</vt:lpstr>
      <vt:lpstr>Sora</vt:lpstr>
      <vt:lpstr>Arial</vt:lpstr>
      <vt:lpstr>Red Hat Text</vt:lpstr>
      <vt:lpstr>Software Engineering Business Plan by Slidesgo</vt:lpstr>
      <vt:lpstr>Slidesgo Final Pages</vt:lpstr>
      <vt:lpstr>Propuesta de valor UTEC Bank Arc Digital Cloud</vt:lpstr>
      <vt:lpstr>Integrantes:</vt:lpstr>
      <vt:lpstr>Prupestas de Valor:</vt:lpstr>
      <vt:lpstr>Presentación de PowerPoint</vt:lpstr>
      <vt:lpstr>Cloud</vt:lpstr>
      <vt:lpstr>IaaS, PaaS y SaaS</vt:lpstr>
      <vt:lpstr>IAAS</vt:lpstr>
      <vt:lpstr>IaaS</vt:lpstr>
      <vt:lpstr>IaaS</vt:lpstr>
      <vt:lpstr>DevSecOps</vt:lpstr>
      <vt:lpstr>DEVSECOPS</vt:lpstr>
      <vt:lpstr>DevSecOps</vt:lpstr>
      <vt:lpstr>DevSecOps</vt:lpstr>
      <vt:lpstr>OBSERVABILIDAD</vt:lpstr>
      <vt:lpstr>Observabilidad</vt:lpstr>
      <vt:lpstr>Observabilidad</vt:lpstr>
      <vt:lpstr>Observabilidad</vt:lpstr>
      <vt:lpstr>Data</vt:lpstr>
      <vt:lpstr>Data Lake</vt:lpstr>
      <vt:lpstr>Procesamiento de datos</vt:lpstr>
      <vt:lpstr>Procesamiento por lotes</vt:lpstr>
      <vt:lpstr>Procesamiento por lotes</vt:lpstr>
      <vt:lpstr>Customer Experience</vt:lpstr>
      <vt:lpstr>BaaS</vt:lpstr>
      <vt:lpstr>Digital Wallets</vt:lpstr>
      <vt:lpstr>BaaS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valor UTEC Bank Arch Digital</dc:title>
  <cp:lastModifiedBy>christian bacilio</cp:lastModifiedBy>
  <cp:revision>23</cp:revision>
  <dcterms:modified xsi:type="dcterms:W3CDTF">2024-04-09T20:35:40Z</dcterms:modified>
</cp:coreProperties>
</file>