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17"/>
  </p:notesMasterIdLst>
  <p:handoutMasterIdLst>
    <p:handoutMasterId r:id="rId18"/>
  </p:handoutMasterIdLst>
  <p:sldIdLst>
    <p:sldId id="256" r:id="rId4"/>
    <p:sldId id="284" r:id="rId5"/>
    <p:sldId id="308" r:id="rId6"/>
    <p:sldId id="261" r:id="rId7"/>
    <p:sldId id="309" r:id="rId8"/>
    <p:sldId id="272" r:id="rId9"/>
    <p:sldId id="302" r:id="rId10"/>
    <p:sldId id="310" r:id="rId11"/>
    <p:sldId id="303" r:id="rId12"/>
    <p:sldId id="311" r:id="rId13"/>
    <p:sldId id="312" r:id="rId14"/>
    <p:sldId id="313" r:id="rId15"/>
    <p:sldId id="287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EDF0"/>
    <a:srgbClr val="FEB856"/>
    <a:srgbClr val="1CB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95360" autoAdjust="0"/>
  </p:normalViewPr>
  <p:slideViewPr>
    <p:cSldViewPr showGuides="1">
      <p:cViewPr>
        <p:scale>
          <a:sx n="66" d="100"/>
          <a:sy n="66" d="100"/>
        </p:scale>
        <p:origin x="1512" y="4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0647C-2142-49BD-86CE-ED609DF61204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6AFA7-4971-4E87-AA3D-540E429F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79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DFE15-6179-4579-ADBF-D18E81C13FE2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CC151-D09E-4313-86BF-DE81850A7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17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CC151-D09E-4313-86BF-DE81850A7CA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6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 userDrawn="1"/>
        </p:nvGrpSpPr>
        <p:grpSpPr>
          <a:xfrm>
            <a:off x="3617011" y="627534"/>
            <a:ext cx="1909978" cy="2016224"/>
            <a:chOff x="787805" y="339502"/>
            <a:chExt cx="4175262" cy="4407517"/>
          </a:xfrm>
        </p:grpSpPr>
        <p:sp>
          <p:nvSpPr>
            <p:cNvPr id="133" name="Oval 132"/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64" name="Rectangle 163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9" name="Group 148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Parallelogram 5"/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9"/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Block Arc 142"/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0" name="Round Same Side Corner Rectangle 51"/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1" name="Round Same Side Corner Rectangle 51"/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40E53AA-5930-4B32-AF46-9EA9718E488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4399441"/>
              </p:ext>
            </p:extLst>
          </p:nvPr>
        </p:nvGraphicFramePr>
        <p:xfrm>
          <a:off x="4407299" y="3951148"/>
          <a:ext cx="490840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984">
                  <a:extLst>
                    <a:ext uri="{9D8B030D-6E8A-4147-A177-3AD203B41FA5}">
                      <a16:colId xmlns:a16="http://schemas.microsoft.com/office/drawing/2014/main" val="3273057082"/>
                    </a:ext>
                  </a:extLst>
                </a:gridCol>
                <a:gridCol w="2303419">
                  <a:extLst>
                    <a:ext uri="{9D8B030D-6E8A-4147-A177-3AD203B41FA5}">
                      <a16:colId xmlns:a16="http://schemas.microsoft.com/office/drawing/2014/main" val="2782421036"/>
                    </a:ext>
                  </a:extLst>
                </a:gridCol>
              </a:tblGrid>
              <a:tr h="306144">
                <a:tc>
                  <a:txBody>
                    <a:bodyPr/>
                    <a:lstStyle/>
                    <a:p>
                      <a:pPr algn="l"/>
                      <a:r>
                        <a:rPr lang="vi-VN" b="0" dirty="0" err="1">
                          <a:solidFill>
                            <a:schemeClr val="tx1"/>
                          </a:solidFill>
                        </a:rPr>
                        <a:t>Giáo</a:t>
                      </a:r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viên </a:t>
                      </a:r>
                      <a:r>
                        <a:rPr lang="vi-VN" b="0" dirty="0" err="1">
                          <a:solidFill>
                            <a:schemeClr val="tx1"/>
                          </a:solidFill>
                        </a:rPr>
                        <a:t>hướng</a:t>
                      </a:r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b="0" dirty="0" err="1">
                          <a:solidFill>
                            <a:schemeClr val="tx1"/>
                          </a:solidFill>
                        </a:rPr>
                        <a:t>dẫn</a:t>
                      </a:r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b="0" dirty="0" err="1">
                          <a:solidFill>
                            <a:schemeClr val="tx1"/>
                          </a:solidFill>
                        </a:rPr>
                        <a:t>Ths.Lê</a:t>
                      </a:r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b="0" dirty="0" err="1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b="0" dirty="0" err="1">
                          <a:solidFill>
                            <a:schemeClr val="tx1"/>
                          </a:solidFill>
                        </a:rPr>
                        <a:t>Thủy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18621"/>
                  </a:ext>
                </a:extLst>
              </a:tr>
              <a:tr h="327546">
                <a:tc>
                  <a:txBody>
                    <a:bodyPr/>
                    <a:lstStyle/>
                    <a:p>
                      <a:pPr algn="l"/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Sinh viên: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b="0" dirty="0" err="1">
                          <a:solidFill>
                            <a:schemeClr val="tx1"/>
                          </a:solidFill>
                        </a:rPr>
                        <a:t>Đặng</a:t>
                      </a:r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b="0" dirty="0" err="1">
                          <a:solidFill>
                            <a:schemeClr val="tx1"/>
                          </a:solidFill>
                        </a:rPr>
                        <a:t>Hà</a:t>
                      </a:r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Mi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3275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344160-736E-4159-B42E-5BD152B0B67E}"/>
              </a:ext>
            </a:extLst>
          </p:cNvPr>
          <p:cNvSpPr txBox="1"/>
          <p:nvPr userDrawn="1"/>
        </p:nvSpPr>
        <p:spPr>
          <a:xfrm>
            <a:off x="1187623" y="2859782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 i="0" dirty="0">
                <a:solidFill>
                  <a:srgbClr val="000000"/>
                </a:solidFill>
                <a:effectLst/>
                <a:latin typeface="+mj-lt"/>
              </a:rPr>
              <a:t>PHÂN LOẠI VIDEO THỂ THAO</a:t>
            </a:r>
            <a:endParaRPr lang="vi-VN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931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82700" y="0"/>
            <a:ext cx="4248472" cy="1851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182700" y="3291830"/>
            <a:ext cx="4248472" cy="1851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182699" y="1851670"/>
            <a:ext cx="4259041" cy="145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700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703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0000" y="540000"/>
            <a:ext cx="2484000" cy="40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26807" y="540000"/>
            <a:ext cx="2484704" cy="40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323403" y="540000"/>
            <a:ext cx="2484000" cy="40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04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4564685" y="0"/>
            <a:ext cx="4579315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491880" y="1419622"/>
            <a:ext cx="2016224" cy="3482571"/>
            <a:chOff x="2627784" y="1825002"/>
            <a:chExt cx="1198166" cy="2069560"/>
          </a:xfrm>
        </p:grpSpPr>
        <p:sp>
          <p:nvSpPr>
            <p:cNvPr id="5" name="Rounded Rectangle 4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0" name="Oval 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12504" y="1584268"/>
            <a:ext cx="1774974" cy="31549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27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239541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66153"/>
            <a:ext cx="4217146" cy="2310733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416" y="1859201"/>
            <a:ext cx="27720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16FB63C-5800-4111-92B0-B9CD0BCBE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028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51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539552" y="1331976"/>
            <a:ext cx="1852788" cy="3200273"/>
            <a:chOff x="2627784" y="1825002"/>
            <a:chExt cx="1198166" cy="2069560"/>
          </a:xfrm>
        </p:grpSpPr>
        <p:sp>
          <p:nvSpPr>
            <p:cNvPr id="18" name="Rounded Rectangle 17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1" name="Oval 20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ounded Rectangle 21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60177" y="1646164"/>
            <a:ext cx="1030277" cy="2571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690454" y="1221920"/>
            <a:ext cx="1980221" cy="3420385"/>
            <a:chOff x="2627784" y="1825002"/>
            <a:chExt cx="1198166" cy="2069560"/>
          </a:xfrm>
        </p:grpSpPr>
        <p:sp>
          <p:nvSpPr>
            <p:cNvPr id="11" name="Rounded Rectangle 1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4" name="Oval 1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11099" y="1544792"/>
            <a:ext cx="1743279" cy="2748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4481C05-B01C-4D49-8033-5D0490F682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028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290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907677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257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1" y="889772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4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947035" y="473947"/>
            <a:ext cx="3249931" cy="32499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624362" y="1094735"/>
            <a:ext cx="1895276" cy="2008355"/>
            <a:chOff x="5304922" y="1037184"/>
            <a:chExt cx="3492000" cy="3700344"/>
          </a:xfrm>
        </p:grpSpPr>
        <p:grpSp>
          <p:nvGrpSpPr>
            <p:cNvPr id="8" name="Group 7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  <p:sp>
            <p:nvSpPr>
              <p:cNvPr id="16" name="Block Arc 15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4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sp>
        <p:nvSpPr>
          <p:cNvPr id="49" name="제목 1"/>
          <p:cNvSpPr>
            <a:spLocks noGrp="1"/>
          </p:cNvSpPr>
          <p:nvPr>
            <p:ph type="title" hasCustomPrompt="1"/>
          </p:nvPr>
        </p:nvSpPr>
        <p:spPr>
          <a:xfrm>
            <a:off x="1261245" y="4014998"/>
            <a:ext cx="6848075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 err="1"/>
              <a:t>Em</a:t>
            </a:r>
            <a:r>
              <a:rPr lang="en-US" altLang="ko-KR" dirty="0"/>
              <a:t> </a:t>
            </a:r>
            <a:r>
              <a:rPr lang="en-US" altLang="ko-KR" dirty="0" err="1"/>
              <a:t>xin</a:t>
            </a:r>
            <a:r>
              <a:rPr lang="en-US" altLang="ko-KR" dirty="0"/>
              <a:t> </a:t>
            </a:r>
            <a:r>
              <a:rPr lang="en-US" altLang="ko-KR" dirty="0" err="1"/>
              <a:t>chân</a:t>
            </a:r>
            <a:r>
              <a:rPr lang="en-US" altLang="ko-KR" dirty="0"/>
              <a:t> </a:t>
            </a:r>
            <a:r>
              <a:rPr lang="en-US" altLang="ko-KR" dirty="0" err="1"/>
              <a:t>thành</a:t>
            </a:r>
            <a:r>
              <a:rPr lang="en-US" altLang="ko-KR" dirty="0"/>
              <a:t> </a:t>
            </a:r>
            <a:r>
              <a:rPr lang="en-US" altLang="ko-KR" dirty="0" err="1"/>
              <a:t>cảm</a:t>
            </a:r>
            <a:r>
              <a:rPr lang="en-US" altLang="ko-KR" dirty="0"/>
              <a:t> </a:t>
            </a:r>
            <a:r>
              <a:rPr lang="en-US" altLang="ko-KR" dirty="0" err="1"/>
              <a:t>ơn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15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5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1">
            <a:extLst>
              <a:ext uri="{FF2B5EF4-FFF2-40B4-BE49-F238E27FC236}">
                <a16:creationId xmlns:a16="http://schemas.microsoft.com/office/drawing/2014/main" id="{27EE9740-0123-4869-BA43-7DD9426DE4D1}"/>
              </a:ext>
            </a:extLst>
          </p:cNvPr>
          <p:cNvGrpSpPr/>
          <p:nvPr userDrawn="1"/>
        </p:nvGrpSpPr>
        <p:grpSpPr>
          <a:xfrm>
            <a:off x="8007323" y="3939702"/>
            <a:ext cx="1029173" cy="1086422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447CDFBA-A030-4D6E-9FAD-493BCB45F4AC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702A2EA0-731F-4C9E-8163-4C2B0E0CA697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9" name="Group 134">
                <a:extLst>
                  <a:ext uri="{FF2B5EF4-FFF2-40B4-BE49-F238E27FC236}">
                    <a16:creationId xmlns:a16="http://schemas.microsoft.com/office/drawing/2014/main" id="{2C176EB5-F96E-4F35-853D-6EF47F79EDB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5" name="Rectangle 160">
                  <a:extLst>
                    <a:ext uri="{FF2B5EF4-FFF2-40B4-BE49-F238E27FC236}">
                      <a16:creationId xmlns:a16="http://schemas.microsoft.com/office/drawing/2014/main" id="{A088076B-D1E6-42F3-8822-2B0C0C2EF717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6" name="Group 161">
                  <a:extLst>
                    <a:ext uri="{FF2B5EF4-FFF2-40B4-BE49-F238E27FC236}">
                      <a16:creationId xmlns:a16="http://schemas.microsoft.com/office/drawing/2014/main" id="{5E605DFA-9839-43EB-A35A-47428FC7B705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4" name="Rectangle 169">
                    <a:extLst>
                      <a:ext uri="{FF2B5EF4-FFF2-40B4-BE49-F238E27FC236}">
                        <a16:creationId xmlns:a16="http://schemas.microsoft.com/office/drawing/2014/main" id="{B5FFB653-9F76-4A65-A49D-9F2C85A198AB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0">
                    <a:extLst>
                      <a:ext uri="{FF2B5EF4-FFF2-40B4-BE49-F238E27FC236}">
                        <a16:creationId xmlns:a16="http://schemas.microsoft.com/office/drawing/2014/main" id="{BCC13D2D-CB21-4D8F-B306-116668EB554E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1">
                    <a:extLst>
                      <a:ext uri="{FF2B5EF4-FFF2-40B4-BE49-F238E27FC236}">
                        <a16:creationId xmlns:a16="http://schemas.microsoft.com/office/drawing/2014/main" id="{4B4EC037-AC2B-4929-B36A-C295F594A5F3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Rectangle 172">
                    <a:extLst>
                      <a:ext uri="{FF2B5EF4-FFF2-40B4-BE49-F238E27FC236}">
                        <a16:creationId xmlns:a16="http://schemas.microsoft.com/office/drawing/2014/main" id="{0A91E61B-6974-4AE2-B59E-A95CC1A47D2C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7" name="Group 162">
                  <a:extLst>
                    <a:ext uri="{FF2B5EF4-FFF2-40B4-BE49-F238E27FC236}">
                      <a16:creationId xmlns:a16="http://schemas.microsoft.com/office/drawing/2014/main" id="{27F7EB12-F708-4209-A61D-2512C24393D2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8" name="Rectangle 163">
                    <a:extLst>
                      <a:ext uri="{FF2B5EF4-FFF2-40B4-BE49-F238E27FC236}">
                        <a16:creationId xmlns:a16="http://schemas.microsoft.com/office/drawing/2014/main" id="{C1C94283-5648-4D39-A6BA-94038C5B4847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4">
                    <a:extLst>
                      <a:ext uri="{FF2B5EF4-FFF2-40B4-BE49-F238E27FC236}">
                        <a16:creationId xmlns:a16="http://schemas.microsoft.com/office/drawing/2014/main" id="{186C071A-034E-41D6-B2D4-5F90DD2C7357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5">
                    <a:extLst>
                      <a:ext uri="{FF2B5EF4-FFF2-40B4-BE49-F238E27FC236}">
                        <a16:creationId xmlns:a16="http://schemas.microsoft.com/office/drawing/2014/main" id="{9D26C39B-8B97-4ECF-B6DD-B85BA0645422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6">
                    <a:extLst>
                      <a:ext uri="{FF2B5EF4-FFF2-40B4-BE49-F238E27FC236}">
                        <a16:creationId xmlns:a16="http://schemas.microsoft.com/office/drawing/2014/main" id="{ECD584BD-CBEA-4A0C-AB8E-F908D8D2F3CF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7">
                    <a:extLst>
                      <a:ext uri="{FF2B5EF4-FFF2-40B4-BE49-F238E27FC236}">
                        <a16:creationId xmlns:a16="http://schemas.microsoft.com/office/drawing/2014/main" id="{C5728277-DF1F-49FA-A188-97A3A7E9BCA7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Rectangle 168">
                    <a:extLst>
                      <a:ext uri="{FF2B5EF4-FFF2-40B4-BE49-F238E27FC236}">
                        <a16:creationId xmlns:a16="http://schemas.microsoft.com/office/drawing/2014/main" id="{F2CC3C6B-2E47-4B4F-B1F5-22F379354563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5">
                <a:extLst>
                  <a:ext uri="{FF2B5EF4-FFF2-40B4-BE49-F238E27FC236}">
                    <a16:creationId xmlns:a16="http://schemas.microsoft.com/office/drawing/2014/main" id="{16966161-F969-48CE-9CA1-49DE5D84207F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2" name="Rectangle 147">
                  <a:extLst>
                    <a:ext uri="{FF2B5EF4-FFF2-40B4-BE49-F238E27FC236}">
                      <a16:creationId xmlns:a16="http://schemas.microsoft.com/office/drawing/2014/main" id="{93B56050-6CF1-421F-BE2B-ACE4BF647094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" name="Group 148">
                  <a:extLst>
                    <a:ext uri="{FF2B5EF4-FFF2-40B4-BE49-F238E27FC236}">
                      <a16:creationId xmlns:a16="http://schemas.microsoft.com/office/drawing/2014/main" id="{705F14FC-E5A6-4568-ACDF-1D3FE0C299A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1" name="Rectangle 156">
                    <a:extLst>
                      <a:ext uri="{FF2B5EF4-FFF2-40B4-BE49-F238E27FC236}">
                        <a16:creationId xmlns:a16="http://schemas.microsoft.com/office/drawing/2014/main" id="{C1C67428-84B3-47F6-B572-1DDAD72482EA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7">
                    <a:extLst>
                      <a:ext uri="{FF2B5EF4-FFF2-40B4-BE49-F238E27FC236}">
                        <a16:creationId xmlns:a16="http://schemas.microsoft.com/office/drawing/2014/main" id="{4D291A85-90BC-40C4-82C8-995D19DA7B57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8">
                    <a:extLst>
                      <a:ext uri="{FF2B5EF4-FFF2-40B4-BE49-F238E27FC236}">
                        <a16:creationId xmlns:a16="http://schemas.microsoft.com/office/drawing/2014/main" id="{1208F1BF-C308-4341-9331-371D54887A35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Rectangle 159">
                    <a:extLst>
                      <a:ext uri="{FF2B5EF4-FFF2-40B4-BE49-F238E27FC236}">
                        <a16:creationId xmlns:a16="http://schemas.microsoft.com/office/drawing/2014/main" id="{79574260-10CF-4B47-BE94-064E3817BFD5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" name="Group 149">
                  <a:extLst>
                    <a:ext uri="{FF2B5EF4-FFF2-40B4-BE49-F238E27FC236}">
                      <a16:creationId xmlns:a16="http://schemas.microsoft.com/office/drawing/2014/main" id="{29B59D79-C5D1-4C8A-A153-2896A45EC8E8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5" name="Rectangle 150">
                    <a:extLst>
                      <a:ext uri="{FF2B5EF4-FFF2-40B4-BE49-F238E27FC236}">
                        <a16:creationId xmlns:a16="http://schemas.microsoft.com/office/drawing/2014/main" id="{8DA58CED-B891-4D70-BF4E-F7C6E3CDEB7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1">
                    <a:extLst>
                      <a:ext uri="{FF2B5EF4-FFF2-40B4-BE49-F238E27FC236}">
                        <a16:creationId xmlns:a16="http://schemas.microsoft.com/office/drawing/2014/main" id="{D5615C41-5541-4FE5-BB94-F395569E4B5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2">
                    <a:extLst>
                      <a:ext uri="{FF2B5EF4-FFF2-40B4-BE49-F238E27FC236}">
                        <a16:creationId xmlns:a16="http://schemas.microsoft.com/office/drawing/2014/main" id="{AD243482-CED3-434C-8308-51F8E10B9F44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3">
                    <a:extLst>
                      <a:ext uri="{FF2B5EF4-FFF2-40B4-BE49-F238E27FC236}">
                        <a16:creationId xmlns:a16="http://schemas.microsoft.com/office/drawing/2014/main" id="{CBEE918D-9CFE-4074-B060-80787DAC740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4">
                    <a:extLst>
                      <a:ext uri="{FF2B5EF4-FFF2-40B4-BE49-F238E27FC236}">
                        <a16:creationId xmlns:a16="http://schemas.microsoft.com/office/drawing/2014/main" id="{33E58DA4-9445-42D6-8698-D553D440C13E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Rectangle 155">
                    <a:extLst>
                      <a:ext uri="{FF2B5EF4-FFF2-40B4-BE49-F238E27FC236}">
                        <a16:creationId xmlns:a16="http://schemas.microsoft.com/office/drawing/2014/main" id="{B635869A-C811-406D-B73E-F2BEA6835DBE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" name="Group 136">
                <a:extLst>
                  <a:ext uri="{FF2B5EF4-FFF2-40B4-BE49-F238E27FC236}">
                    <a16:creationId xmlns:a16="http://schemas.microsoft.com/office/drawing/2014/main" id="{0C91AD8C-42DA-4BAD-A05B-813F8FF5805B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20" name="Rectangle 145">
                  <a:extLst>
                    <a:ext uri="{FF2B5EF4-FFF2-40B4-BE49-F238E27FC236}">
                      <a16:creationId xmlns:a16="http://schemas.microsoft.com/office/drawing/2014/main" id="{1B068CA3-3CBF-464B-BA38-86D999AC9E43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Parallelogram 5">
                  <a:extLst>
                    <a:ext uri="{FF2B5EF4-FFF2-40B4-BE49-F238E27FC236}">
                      <a16:creationId xmlns:a16="http://schemas.microsoft.com/office/drawing/2014/main" id="{B1D31BB0-1630-4739-914C-C145F309A5A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7">
                <a:extLst>
                  <a:ext uri="{FF2B5EF4-FFF2-40B4-BE49-F238E27FC236}">
                    <a16:creationId xmlns:a16="http://schemas.microsoft.com/office/drawing/2014/main" id="{15C18143-14BB-4C58-A20B-7318D344E22E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8" name="Rectangle 143">
                  <a:extLst>
                    <a:ext uri="{FF2B5EF4-FFF2-40B4-BE49-F238E27FC236}">
                      <a16:creationId xmlns:a16="http://schemas.microsoft.com/office/drawing/2014/main" id="{E954313C-2870-4B5A-B18A-5C692BEC6D8C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Rectangle 9">
                  <a:extLst>
                    <a:ext uri="{FF2B5EF4-FFF2-40B4-BE49-F238E27FC236}">
                      <a16:creationId xmlns:a16="http://schemas.microsoft.com/office/drawing/2014/main" id="{4763907E-8A97-41E2-93BA-2E0B967D4E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Group 138">
                <a:extLst>
                  <a:ext uri="{FF2B5EF4-FFF2-40B4-BE49-F238E27FC236}">
                    <a16:creationId xmlns:a16="http://schemas.microsoft.com/office/drawing/2014/main" id="{2643E987-90C2-4B94-B80F-EDC21B366997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6" name="Rectangle 141">
                  <a:extLst>
                    <a:ext uri="{FF2B5EF4-FFF2-40B4-BE49-F238E27FC236}">
                      <a16:creationId xmlns:a16="http://schemas.microsoft.com/office/drawing/2014/main" id="{FDD5E718-9613-4CA7-B815-A1504E9F381E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Block Arc 142">
                  <a:extLst>
                    <a:ext uri="{FF2B5EF4-FFF2-40B4-BE49-F238E27FC236}">
                      <a16:creationId xmlns:a16="http://schemas.microsoft.com/office/drawing/2014/main" id="{407CE817-14C3-44BE-AA08-4ADF87841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E71512B9-2122-4E61-A068-EC571CE12AB2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 Same Side Corner Rectangle 51">
                <a:extLst>
                  <a:ext uri="{FF2B5EF4-FFF2-40B4-BE49-F238E27FC236}">
                    <a16:creationId xmlns:a16="http://schemas.microsoft.com/office/drawing/2014/main" id="{5820E22C-02AD-453C-B5C8-EA9F3637AF00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99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47664" y="0"/>
            <a:ext cx="759633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131">
            <a:extLst>
              <a:ext uri="{FF2B5EF4-FFF2-40B4-BE49-F238E27FC236}">
                <a16:creationId xmlns:a16="http://schemas.microsoft.com/office/drawing/2014/main" id="{026D4B59-5D59-4CEC-AB20-DB24D608CE1F}"/>
              </a:ext>
            </a:extLst>
          </p:cNvPr>
          <p:cNvGrpSpPr/>
          <p:nvPr userDrawn="1"/>
        </p:nvGrpSpPr>
        <p:grpSpPr>
          <a:xfrm>
            <a:off x="126464" y="3578903"/>
            <a:ext cx="1296144" cy="1368244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9F7729A7-5A12-4764-9BB8-3EE3D0790F11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433664DB-FA73-4B57-9543-AEF7A1FB2D58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8" name="Group 134">
                <a:extLst>
                  <a:ext uri="{FF2B5EF4-FFF2-40B4-BE49-F238E27FC236}">
                    <a16:creationId xmlns:a16="http://schemas.microsoft.com/office/drawing/2014/main" id="{97F3B45F-4060-46EF-8565-299D039E474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4" name="Rectangle 160">
                  <a:extLst>
                    <a:ext uri="{FF2B5EF4-FFF2-40B4-BE49-F238E27FC236}">
                      <a16:creationId xmlns:a16="http://schemas.microsoft.com/office/drawing/2014/main" id="{1F3EFD6B-061F-4478-8FAA-0C72A246F3CF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" name="Group 161">
                  <a:extLst>
                    <a:ext uri="{FF2B5EF4-FFF2-40B4-BE49-F238E27FC236}">
                      <a16:creationId xmlns:a16="http://schemas.microsoft.com/office/drawing/2014/main" id="{9201AC6B-6F3A-4E54-9E1E-68F94FD39972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3" name="Rectangle 169">
                    <a:extLst>
                      <a:ext uri="{FF2B5EF4-FFF2-40B4-BE49-F238E27FC236}">
                        <a16:creationId xmlns:a16="http://schemas.microsoft.com/office/drawing/2014/main" id="{833D3C5A-E612-4CE7-98A0-3793884D93B0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Rectangle 170">
                    <a:extLst>
                      <a:ext uri="{FF2B5EF4-FFF2-40B4-BE49-F238E27FC236}">
                        <a16:creationId xmlns:a16="http://schemas.microsoft.com/office/drawing/2014/main" id="{9A2C5636-A3D2-4B1B-A346-15F3468CD19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1">
                    <a:extLst>
                      <a:ext uri="{FF2B5EF4-FFF2-40B4-BE49-F238E27FC236}">
                        <a16:creationId xmlns:a16="http://schemas.microsoft.com/office/drawing/2014/main" id="{10650D19-D871-43A5-90C4-25301C5C346E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2">
                    <a:extLst>
                      <a:ext uri="{FF2B5EF4-FFF2-40B4-BE49-F238E27FC236}">
                        <a16:creationId xmlns:a16="http://schemas.microsoft.com/office/drawing/2014/main" id="{F9A18B9A-6392-4D5F-A47E-B329BB9A6661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6" name="Group 162">
                  <a:extLst>
                    <a:ext uri="{FF2B5EF4-FFF2-40B4-BE49-F238E27FC236}">
                      <a16:creationId xmlns:a16="http://schemas.microsoft.com/office/drawing/2014/main" id="{B82B438A-726D-45F9-A5DA-D08AD6C624E0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7" name="Rectangle 163">
                    <a:extLst>
                      <a:ext uri="{FF2B5EF4-FFF2-40B4-BE49-F238E27FC236}">
                        <a16:creationId xmlns:a16="http://schemas.microsoft.com/office/drawing/2014/main" id="{93FAEF1B-8C71-4F77-86F3-9082D16C6C3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Rectangle 164">
                    <a:extLst>
                      <a:ext uri="{FF2B5EF4-FFF2-40B4-BE49-F238E27FC236}">
                        <a16:creationId xmlns:a16="http://schemas.microsoft.com/office/drawing/2014/main" id="{575D7FA0-9FAE-4CE8-95D1-B88B0F922D4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5">
                    <a:extLst>
                      <a:ext uri="{FF2B5EF4-FFF2-40B4-BE49-F238E27FC236}">
                        <a16:creationId xmlns:a16="http://schemas.microsoft.com/office/drawing/2014/main" id="{772FC9E5-A5A5-4EE0-A2EC-C53B2C15E423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6">
                    <a:extLst>
                      <a:ext uri="{FF2B5EF4-FFF2-40B4-BE49-F238E27FC236}">
                        <a16:creationId xmlns:a16="http://schemas.microsoft.com/office/drawing/2014/main" id="{FFA7EB86-1716-4A64-88E6-CE6743D4375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7">
                    <a:extLst>
                      <a:ext uri="{FF2B5EF4-FFF2-40B4-BE49-F238E27FC236}">
                        <a16:creationId xmlns:a16="http://schemas.microsoft.com/office/drawing/2014/main" id="{FECA3F1E-ACC8-4DE5-8D4E-D5932BC26574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8">
                    <a:extLst>
                      <a:ext uri="{FF2B5EF4-FFF2-40B4-BE49-F238E27FC236}">
                        <a16:creationId xmlns:a16="http://schemas.microsoft.com/office/drawing/2014/main" id="{9D0A8CA7-A706-42EE-AC1E-84D321F5BAEC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9" name="Group 135">
                <a:extLst>
                  <a:ext uri="{FF2B5EF4-FFF2-40B4-BE49-F238E27FC236}">
                    <a16:creationId xmlns:a16="http://schemas.microsoft.com/office/drawing/2014/main" id="{4CA94E39-AEF3-4A20-8A94-91CC08786D31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1" name="Rectangle 147">
                  <a:extLst>
                    <a:ext uri="{FF2B5EF4-FFF2-40B4-BE49-F238E27FC236}">
                      <a16:creationId xmlns:a16="http://schemas.microsoft.com/office/drawing/2014/main" id="{D486681D-1708-4D81-88E1-DE1E1E00AAE5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" name="Group 148">
                  <a:extLst>
                    <a:ext uri="{FF2B5EF4-FFF2-40B4-BE49-F238E27FC236}">
                      <a16:creationId xmlns:a16="http://schemas.microsoft.com/office/drawing/2014/main" id="{7BC095C6-386F-49C6-BAE7-483275E5E81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0" name="Rectangle 156">
                    <a:extLst>
                      <a:ext uri="{FF2B5EF4-FFF2-40B4-BE49-F238E27FC236}">
                        <a16:creationId xmlns:a16="http://schemas.microsoft.com/office/drawing/2014/main" id="{C4213B71-6426-41F6-960A-FAB5D7A110E2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Rectangle 157">
                    <a:extLst>
                      <a:ext uri="{FF2B5EF4-FFF2-40B4-BE49-F238E27FC236}">
                        <a16:creationId xmlns:a16="http://schemas.microsoft.com/office/drawing/2014/main" id="{290590F8-9BC5-4917-995D-5DD4F984441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8">
                    <a:extLst>
                      <a:ext uri="{FF2B5EF4-FFF2-40B4-BE49-F238E27FC236}">
                        <a16:creationId xmlns:a16="http://schemas.microsoft.com/office/drawing/2014/main" id="{F23A0549-22CA-46CC-A244-1EB4EF54BFF9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9">
                    <a:extLst>
                      <a:ext uri="{FF2B5EF4-FFF2-40B4-BE49-F238E27FC236}">
                        <a16:creationId xmlns:a16="http://schemas.microsoft.com/office/drawing/2014/main" id="{19D2D0F4-4D3E-43B5-9CEA-45CD50CF22DA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" name="Group 149">
                  <a:extLst>
                    <a:ext uri="{FF2B5EF4-FFF2-40B4-BE49-F238E27FC236}">
                      <a16:creationId xmlns:a16="http://schemas.microsoft.com/office/drawing/2014/main" id="{08BB2FF0-577E-47ED-A538-E7DB3C74C043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4" name="Rectangle 150">
                    <a:extLst>
                      <a:ext uri="{FF2B5EF4-FFF2-40B4-BE49-F238E27FC236}">
                        <a16:creationId xmlns:a16="http://schemas.microsoft.com/office/drawing/2014/main" id="{6BB79A00-C28C-4862-81FB-93BE47F3127E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Rectangle 151">
                    <a:extLst>
                      <a:ext uri="{FF2B5EF4-FFF2-40B4-BE49-F238E27FC236}">
                        <a16:creationId xmlns:a16="http://schemas.microsoft.com/office/drawing/2014/main" id="{16A3FBF7-CA47-44AA-802A-677D16725DD1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2">
                    <a:extLst>
                      <a:ext uri="{FF2B5EF4-FFF2-40B4-BE49-F238E27FC236}">
                        <a16:creationId xmlns:a16="http://schemas.microsoft.com/office/drawing/2014/main" id="{281C5339-EEF9-484A-8D2E-A4CE48AE1051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3">
                    <a:extLst>
                      <a:ext uri="{FF2B5EF4-FFF2-40B4-BE49-F238E27FC236}">
                        <a16:creationId xmlns:a16="http://schemas.microsoft.com/office/drawing/2014/main" id="{78ADE070-9797-442E-819F-37D83BA2F61C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4">
                    <a:extLst>
                      <a:ext uri="{FF2B5EF4-FFF2-40B4-BE49-F238E27FC236}">
                        <a16:creationId xmlns:a16="http://schemas.microsoft.com/office/drawing/2014/main" id="{24A7692E-658A-4C08-8795-A125BCECD815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5">
                    <a:extLst>
                      <a:ext uri="{FF2B5EF4-FFF2-40B4-BE49-F238E27FC236}">
                        <a16:creationId xmlns:a16="http://schemas.microsoft.com/office/drawing/2014/main" id="{612972B9-DFB7-417F-B00D-5CDAF3001CCD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6">
                <a:extLst>
                  <a:ext uri="{FF2B5EF4-FFF2-40B4-BE49-F238E27FC236}">
                    <a16:creationId xmlns:a16="http://schemas.microsoft.com/office/drawing/2014/main" id="{7485DFD6-58CF-4512-8067-927FAE4C5DDE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9" name="Rectangle 145">
                  <a:extLst>
                    <a:ext uri="{FF2B5EF4-FFF2-40B4-BE49-F238E27FC236}">
                      <a16:creationId xmlns:a16="http://schemas.microsoft.com/office/drawing/2014/main" id="{91038BDC-7073-448E-944E-B72B46281DC4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Parallelogram 5">
                  <a:extLst>
                    <a:ext uri="{FF2B5EF4-FFF2-40B4-BE49-F238E27FC236}">
                      <a16:creationId xmlns:a16="http://schemas.microsoft.com/office/drawing/2014/main" id="{A6961570-6929-4975-BC4A-FA651AB980D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Group 137">
                <a:extLst>
                  <a:ext uri="{FF2B5EF4-FFF2-40B4-BE49-F238E27FC236}">
                    <a16:creationId xmlns:a16="http://schemas.microsoft.com/office/drawing/2014/main" id="{4CCEE2BA-50A7-4888-A2FF-2784794A86D8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7" name="Rectangle 143">
                  <a:extLst>
                    <a:ext uri="{FF2B5EF4-FFF2-40B4-BE49-F238E27FC236}">
                      <a16:creationId xmlns:a16="http://schemas.microsoft.com/office/drawing/2014/main" id="{A477BE60-4D49-4578-91AC-372D905E0370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Rectangle 9">
                  <a:extLst>
                    <a:ext uri="{FF2B5EF4-FFF2-40B4-BE49-F238E27FC236}">
                      <a16:creationId xmlns:a16="http://schemas.microsoft.com/office/drawing/2014/main" id="{95059FCC-4CD5-4EAA-A511-2EA47B1D5E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8">
                <a:extLst>
                  <a:ext uri="{FF2B5EF4-FFF2-40B4-BE49-F238E27FC236}">
                    <a16:creationId xmlns:a16="http://schemas.microsoft.com/office/drawing/2014/main" id="{095E50F1-AB58-492D-BE89-F81EECBA67F6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5" name="Rectangle 141">
                  <a:extLst>
                    <a:ext uri="{FF2B5EF4-FFF2-40B4-BE49-F238E27FC236}">
                      <a16:creationId xmlns:a16="http://schemas.microsoft.com/office/drawing/2014/main" id="{55D77472-945B-4CD4-9BFB-6AE39DE21582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Block Arc 142">
                  <a:extLst>
                    <a:ext uri="{FF2B5EF4-FFF2-40B4-BE49-F238E27FC236}">
                      <a16:creationId xmlns:a16="http://schemas.microsoft.com/office/drawing/2014/main" id="{EB808376-764A-4682-A66B-5671B0F9A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ound Same Side Corner Rectangle 51">
                <a:extLst>
                  <a:ext uri="{FF2B5EF4-FFF2-40B4-BE49-F238E27FC236}">
                    <a16:creationId xmlns:a16="http://schemas.microsoft.com/office/drawing/2014/main" id="{121AF52C-F9EC-441C-AD7E-59A6BA65E1AE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DFB0DDBC-A95A-41FD-B573-ED86E7BB3AC9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175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899592" y="1303724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547944" y="1303724"/>
            <a:ext cx="2520000" cy="25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0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9064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65613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12161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6407BF-D764-4F3C-882C-7AA41FCCEA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0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55577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555776" y="0"/>
            <a:ext cx="6588224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4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26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8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3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77" r:id="rId4"/>
    <p:sldLayoutId id="2147483666" r:id="rId5"/>
    <p:sldLayoutId id="2147483676" r:id="rId6"/>
    <p:sldLayoutId id="2147483657" r:id="rId7"/>
    <p:sldLayoutId id="2147483673" r:id="rId8"/>
    <p:sldLayoutId id="2147483667" r:id="rId9"/>
    <p:sldLayoutId id="2147483671" r:id="rId10"/>
    <p:sldLayoutId id="2147483672" r:id="rId11"/>
    <p:sldLayoutId id="2147483668" r:id="rId12"/>
    <p:sldLayoutId id="2147483669" r:id="rId13"/>
    <p:sldLayoutId id="2147483670" r:id="rId14"/>
    <p:sldLayoutId id="2147483679" r:id="rId15"/>
    <p:sldLayoutId id="2147483678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71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0AD49A-0112-4539-A4B6-875C87091FB4}"/>
              </a:ext>
            </a:extLst>
          </p:cNvPr>
          <p:cNvSpPr/>
          <p:nvPr/>
        </p:nvSpPr>
        <p:spPr>
          <a:xfrm>
            <a:off x="1367644" y="2787774"/>
            <a:ext cx="6408712" cy="936104"/>
          </a:xfrm>
          <a:prstGeom prst="rect">
            <a:avLst/>
          </a:prstGeom>
          <a:solidFill>
            <a:srgbClr val="9F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PHÂN LOẠI LỖI TRÊN BỀ MẶT ĐĨA TỪ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17CA0-6B2A-4EAE-B965-B23C9086CCA0}"/>
              </a:ext>
            </a:extLst>
          </p:cNvPr>
          <p:cNvSpPr/>
          <p:nvPr/>
        </p:nvSpPr>
        <p:spPr>
          <a:xfrm>
            <a:off x="2555776" y="3867894"/>
            <a:ext cx="6408712" cy="936104"/>
          </a:xfrm>
          <a:prstGeom prst="rect">
            <a:avLst/>
          </a:prstGeom>
          <a:solidFill>
            <a:srgbClr val="9F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rgbClr val="9FED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8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151E8E0-A31C-4F0B-88E5-A23382EB8D4B}"/>
              </a:ext>
            </a:extLst>
          </p:cNvPr>
          <p:cNvSpPr txBox="1"/>
          <p:nvPr/>
        </p:nvSpPr>
        <p:spPr>
          <a:xfrm>
            <a:off x="1115616" y="411510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Test Model in Google </a:t>
            </a:r>
            <a:r>
              <a:rPr lang="en-US" sz="2400" b="1" dirty="0" err="1">
                <a:latin typeface="+mj-lt"/>
              </a:rPr>
              <a:t>Colab</a:t>
            </a:r>
            <a:endParaRPr lang="vi-VN" sz="2400" b="1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58FAE7-3BA8-4251-B92A-137E87E80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88686"/>
            <a:ext cx="2901010" cy="28952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21AF65-C5E7-4015-9DEA-0C318E65129D}"/>
              </a:ext>
            </a:extLst>
          </p:cNvPr>
          <p:cNvSpPr txBox="1"/>
          <p:nvPr/>
        </p:nvSpPr>
        <p:spPr>
          <a:xfrm>
            <a:off x="4538170" y="1188686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Actual: </a:t>
            </a:r>
            <a:r>
              <a:rPr lang="en-US" b="1" dirty="0">
                <a:solidFill>
                  <a:srgbClr val="FF0000"/>
                </a:solidFill>
              </a:rPr>
              <a:t>Group of count</a:t>
            </a:r>
          </a:p>
          <a:p>
            <a:r>
              <a:rPr lang="en-US" b="1" dirty="0"/>
              <a:t>Prediction: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27515F-C110-465B-AD06-8776384F51FA}"/>
              </a:ext>
            </a:extLst>
          </p:cNvPr>
          <p:cNvSpPr/>
          <p:nvPr/>
        </p:nvSpPr>
        <p:spPr>
          <a:xfrm>
            <a:off x="4538170" y="1989970"/>
            <a:ext cx="4305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GROUP-OF-COUNT</a:t>
            </a:r>
          </a:p>
          <a:p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probality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: 0.9983087778091431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151E8E0-A31C-4F0B-88E5-A23382EB8D4B}"/>
              </a:ext>
            </a:extLst>
          </p:cNvPr>
          <p:cNvSpPr txBox="1"/>
          <p:nvPr/>
        </p:nvSpPr>
        <p:spPr>
          <a:xfrm>
            <a:off x="1115616" y="411510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Test Model in Google </a:t>
            </a:r>
            <a:r>
              <a:rPr lang="en-US" sz="2400" b="1" dirty="0" err="1">
                <a:latin typeface="+mj-lt"/>
              </a:rPr>
              <a:t>Colab</a:t>
            </a:r>
            <a:endParaRPr lang="vi-VN" sz="24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1AF65-C5E7-4015-9DEA-0C318E65129D}"/>
              </a:ext>
            </a:extLst>
          </p:cNvPr>
          <p:cNvSpPr txBox="1"/>
          <p:nvPr/>
        </p:nvSpPr>
        <p:spPr>
          <a:xfrm>
            <a:off x="4538170" y="118868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Actual: </a:t>
            </a:r>
            <a:r>
              <a:rPr lang="en-US" b="1" dirty="0">
                <a:solidFill>
                  <a:srgbClr val="FF0000"/>
                </a:solidFill>
              </a:rPr>
              <a:t>Scratch</a:t>
            </a:r>
          </a:p>
          <a:p>
            <a:r>
              <a:rPr lang="en-US" b="1" dirty="0"/>
              <a:t>Prediction: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E74B11-0C37-47D2-BBB4-B82C364A3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88685"/>
            <a:ext cx="2883628" cy="28952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815E18-D64E-4DB2-9969-50485F8C61E1}"/>
              </a:ext>
            </a:extLst>
          </p:cNvPr>
          <p:cNvSpPr/>
          <p:nvPr/>
        </p:nvSpPr>
        <p:spPr>
          <a:xfrm>
            <a:off x="4541416" y="1995509"/>
            <a:ext cx="4423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SCRATCH</a:t>
            </a:r>
          </a:p>
          <a:p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probality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: 0.9997910857200623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6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151E8E0-A31C-4F0B-88E5-A23382EB8D4B}"/>
              </a:ext>
            </a:extLst>
          </p:cNvPr>
          <p:cNvSpPr txBox="1"/>
          <p:nvPr/>
        </p:nvSpPr>
        <p:spPr>
          <a:xfrm>
            <a:off x="1115616" y="411510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Test Model in Google </a:t>
            </a:r>
            <a:r>
              <a:rPr lang="en-US" sz="2400" b="1" dirty="0" err="1">
                <a:latin typeface="+mj-lt"/>
              </a:rPr>
              <a:t>Colab</a:t>
            </a:r>
            <a:endParaRPr lang="vi-VN" sz="24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1AF65-C5E7-4015-9DEA-0C318E65129D}"/>
              </a:ext>
            </a:extLst>
          </p:cNvPr>
          <p:cNvSpPr txBox="1"/>
          <p:nvPr/>
        </p:nvSpPr>
        <p:spPr>
          <a:xfrm>
            <a:off x="4538170" y="1188686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Actual: </a:t>
            </a:r>
            <a:r>
              <a:rPr lang="en-US" b="1" dirty="0">
                <a:solidFill>
                  <a:srgbClr val="FF0000"/>
                </a:solidFill>
              </a:rPr>
              <a:t>Whole surface</a:t>
            </a:r>
          </a:p>
          <a:p>
            <a:r>
              <a:rPr lang="en-US" b="1" dirty="0"/>
              <a:t>Prediction: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7CCDC9-D2A3-40EE-8DE2-12CA2C45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88686"/>
            <a:ext cx="2895231" cy="28952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81243A-BF05-4003-A869-D3400BA8932B}"/>
              </a:ext>
            </a:extLst>
          </p:cNvPr>
          <p:cNvSpPr/>
          <p:nvPr/>
        </p:nvSpPr>
        <p:spPr>
          <a:xfrm>
            <a:off x="4552550" y="2003354"/>
            <a:ext cx="4591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WHOLE-SURFACE</a:t>
            </a:r>
          </a:p>
          <a:p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probality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: 0.9995644688606262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8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21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 idx="4294967295"/>
          </p:nvPr>
        </p:nvSpPr>
        <p:spPr>
          <a:xfrm>
            <a:off x="1741271" y="109897"/>
            <a:ext cx="7380312" cy="776530"/>
          </a:xfrm>
          <a:prstGeom prst="rect">
            <a:avLst/>
          </a:prstGeom>
        </p:spPr>
        <p:txBody>
          <a:bodyPr/>
          <a:lstStyle/>
          <a:p>
            <a:r>
              <a:rPr lang="vi-VN" altLang="ko-KR" dirty="0" err="1"/>
              <a:t>Tổng</a:t>
            </a:r>
            <a:r>
              <a:rPr lang="vi-VN" altLang="ko-KR" dirty="0"/>
              <a:t> quan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AutoShape 92"/>
          <p:cNvSpPr>
            <a:spLocks noChangeArrowheads="1"/>
          </p:cNvSpPr>
          <p:nvPr/>
        </p:nvSpPr>
        <p:spPr bwMode="auto">
          <a:xfrm flipH="1">
            <a:off x="2411760" y="1508167"/>
            <a:ext cx="6012240" cy="73262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AutoShape 92"/>
          <p:cNvSpPr>
            <a:spLocks noChangeArrowheads="1"/>
          </p:cNvSpPr>
          <p:nvPr/>
        </p:nvSpPr>
        <p:spPr bwMode="auto">
          <a:xfrm flipH="1">
            <a:off x="2411760" y="2410576"/>
            <a:ext cx="6012240" cy="73262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92"/>
          <p:cNvSpPr>
            <a:spLocks noChangeArrowheads="1"/>
          </p:cNvSpPr>
          <p:nvPr/>
        </p:nvSpPr>
        <p:spPr bwMode="auto">
          <a:xfrm flipH="1">
            <a:off x="2411762" y="3312985"/>
            <a:ext cx="6012239" cy="73262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AutoShape 92"/>
          <p:cNvSpPr>
            <a:spLocks noChangeArrowheads="1"/>
          </p:cNvSpPr>
          <p:nvPr/>
        </p:nvSpPr>
        <p:spPr bwMode="auto">
          <a:xfrm flipH="1">
            <a:off x="2411760" y="4215394"/>
            <a:ext cx="6012240" cy="73262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20000"/>
              <a:defRPr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	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12"/>
          <p:cNvSpPr txBox="1"/>
          <p:nvPr/>
        </p:nvSpPr>
        <p:spPr bwMode="auto">
          <a:xfrm>
            <a:off x="2655849" y="1689811"/>
            <a:ext cx="5616624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SzPct val="120000"/>
              <a:buFont typeface="Wingdings" panose="05000000000000000000" pitchFamily="2" charset="2"/>
              <a:buChar char="ü"/>
              <a:defRPr/>
            </a:pP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Tổng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quan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về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bài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toán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78DB3DB9-0FA6-4099-946A-07A999FCDF2A}"/>
              </a:ext>
            </a:extLst>
          </p:cNvPr>
          <p:cNvSpPr txBox="1"/>
          <p:nvPr/>
        </p:nvSpPr>
        <p:spPr bwMode="auto">
          <a:xfrm>
            <a:off x="2655849" y="2589719"/>
            <a:ext cx="5616624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SzPct val="120000"/>
              <a:buFont typeface="Wingdings" panose="05000000000000000000" pitchFamily="2" charset="2"/>
              <a:buChar char="ü"/>
              <a:defRPr/>
            </a:pP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Giới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thiệu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về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CNN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công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cụ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sử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dụng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073823F3-5941-47A7-98D0-E2AEE9A4DCE8}"/>
              </a:ext>
            </a:extLst>
          </p:cNvPr>
          <p:cNvSpPr txBox="1"/>
          <p:nvPr/>
        </p:nvSpPr>
        <p:spPr bwMode="auto">
          <a:xfrm>
            <a:off x="2655849" y="3494629"/>
            <a:ext cx="5616624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SzPct val="120000"/>
              <a:buFont typeface="Wingdings" panose="05000000000000000000" pitchFamily="2" charset="2"/>
              <a:buChar char="ü"/>
              <a:defRPr/>
            </a:pP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Xây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dựng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quá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huấn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luyện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AAE072DC-3157-4DFB-96AB-B8D1C98C1078}"/>
              </a:ext>
            </a:extLst>
          </p:cNvPr>
          <p:cNvSpPr txBox="1"/>
          <p:nvPr/>
        </p:nvSpPr>
        <p:spPr bwMode="auto">
          <a:xfrm>
            <a:off x="2655849" y="4397038"/>
            <a:ext cx="5616624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SzPct val="120000"/>
              <a:buFont typeface="Wingdings" panose="05000000000000000000" pitchFamily="2" charset="2"/>
              <a:buChar char="ü"/>
              <a:defRPr/>
            </a:pP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Kết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quả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huấn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luyện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7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C798-BAE7-4C52-A019-D1C2D2A9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vi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9A7CA-6BE4-4812-9F74-C93DF928F5C3}"/>
              </a:ext>
            </a:extLst>
          </p:cNvPr>
          <p:cNvSpPr txBox="1"/>
          <p:nvPr/>
        </p:nvSpPr>
        <p:spPr>
          <a:xfrm>
            <a:off x="467544" y="1203598"/>
            <a:ext cx="8208912" cy="2687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err="1"/>
              <a:t>Công</a:t>
            </a:r>
            <a:r>
              <a:rPr lang="en-US" dirty="0"/>
              <a:t> ty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ngàn</a:t>
            </a:r>
            <a:r>
              <a:rPr lang="en-US" dirty="0"/>
              <a:t>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khâu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bề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do </a:t>
            </a:r>
            <a:r>
              <a:rPr lang="en-US" dirty="0" err="1"/>
              <a:t>bụi</a:t>
            </a:r>
            <a:r>
              <a:rPr lang="en-US" dirty="0"/>
              <a:t> </a:t>
            </a:r>
            <a:r>
              <a:rPr lang="en-US" dirty="0" err="1"/>
              <a:t>bẩn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trầy</a:t>
            </a:r>
            <a:r>
              <a:rPr lang="en-US" dirty="0"/>
              <a:t> x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7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err="1">
                <a:solidFill>
                  <a:schemeClr val="accent1"/>
                </a:solidFill>
              </a:rPr>
              <a:t>Giới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thiệu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về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công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cụ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39359" y="2571750"/>
            <a:ext cx="1798571" cy="1065841"/>
            <a:chOff x="3173724" y="4270540"/>
            <a:chExt cx="2157323" cy="1065841"/>
          </a:xfrm>
        </p:grpSpPr>
        <p:sp>
          <p:nvSpPr>
            <p:cNvPr id="13" name="TextBox 12"/>
            <p:cNvSpPr txBox="1"/>
            <p:nvPr/>
          </p:nvSpPr>
          <p:spPr>
            <a:xfrm>
              <a:off x="3173724" y="4597717"/>
              <a:ext cx="21201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 </a:t>
              </a:r>
              <a:r>
                <a:rPr lang="en-US" sz="1200" dirty="0">
                  <a:cs typeface="Times New Roman" panose="02020603050405020304" pitchFamily="18" charset="0"/>
                </a:rPr>
                <a:t>A free cloud service and now it supports free GPU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10913" y="4270540"/>
              <a:ext cx="2120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Google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Colab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522987" y="2584522"/>
            <a:ext cx="1767567" cy="1056667"/>
            <a:chOff x="4233791" y="4283313"/>
            <a:chExt cx="2120134" cy="914092"/>
          </a:xfrm>
        </p:grpSpPr>
        <p:sp>
          <p:nvSpPr>
            <p:cNvPr id="16" name="TextBox 15"/>
            <p:cNvSpPr txBox="1"/>
            <p:nvPr/>
          </p:nvSpPr>
          <p:spPr>
            <a:xfrm>
              <a:off x="4233791" y="4638283"/>
              <a:ext cx="2120134" cy="559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An open source Deep Learning library </a:t>
              </a:r>
            </a:p>
            <a:p>
              <a:pPr algn="ctr"/>
              <a:r>
                <a:rPr lang="en-US" sz="1200" dirty="0"/>
                <a:t>developed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33791" y="4283313"/>
              <a:ext cx="2120134" cy="319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PyTorch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87932F2-9B7B-452F-B08E-CCD54FE15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724" y="1374129"/>
            <a:ext cx="1874836" cy="915529"/>
          </a:xfrm>
          <a:prstGeom prst="rect">
            <a:avLst/>
          </a:prstGeom>
        </p:spPr>
      </p:pic>
      <p:pic>
        <p:nvPicPr>
          <p:cNvPr id="4" name="Picture 4" descr="Reasons to Choose PyTorch for Deep Learning - Towards Data Science">
            <a:extLst>
              <a:ext uri="{FF2B5EF4-FFF2-40B4-BE49-F238E27FC236}">
                <a16:creationId xmlns:a16="http://schemas.microsoft.com/office/drawing/2014/main" id="{A00A698A-D739-40DD-B9A0-FC17537B4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292727"/>
            <a:ext cx="2420936" cy="121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97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6D6587-B7BA-4AEA-A2F7-EB80B2837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31" y="1347614"/>
            <a:ext cx="785812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0672FA-2F19-42AF-BD2A-6D9011E4FD3C}"/>
              </a:ext>
            </a:extLst>
          </p:cNvPr>
          <p:cNvSpPr txBox="1"/>
          <p:nvPr/>
        </p:nvSpPr>
        <p:spPr>
          <a:xfrm>
            <a:off x="3131840" y="51470"/>
            <a:ext cx="3185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dirty="0" err="1"/>
              <a:t>Structure</a:t>
            </a:r>
            <a:r>
              <a:rPr lang="vi-VN" sz="3600" dirty="0"/>
              <a:t> CNN</a:t>
            </a:r>
          </a:p>
          <a:p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162935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solidFill>
                  <a:schemeClr val="tx1"/>
                </a:solidFill>
              </a:rPr>
              <a:t>Pre-trained</a:t>
            </a:r>
            <a:r>
              <a:rPr lang="vi-VN" dirty="0">
                <a:solidFill>
                  <a:schemeClr val="tx1"/>
                </a:solidFill>
              </a:rPr>
              <a:t> CNN </a:t>
            </a:r>
            <a:r>
              <a:rPr lang="vi-VN" dirty="0" err="1">
                <a:solidFill>
                  <a:schemeClr val="tx1"/>
                </a:solidFill>
              </a:rPr>
              <a:t>model</a:t>
            </a:r>
            <a:r>
              <a:rPr lang="vi-VN" dirty="0">
                <a:solidFill>
                  <a:schemeClr val="tx1"/>
                </a:solidFill>
              </a:rPr>
              <a:t> in </a:t>
            </a:r>
            <a:r>
              <a:rPr lang="vi-VN" dirty="0" err="1">
                <a:solidFill>
                  <a:schemeClr val="tx1"/>
                </a:solidFill>
              </a:rPr>
              <a:t>Keras</a:t>
            </a:r>
            <a:endParaRPr lang="vi-VN" dirty="0">
              <a:solidFill>
                <a:schemeClr val="tx1"/>
              </a:solidFill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95471"/>
              </p:ext>
            </p:extLst>
          </p:nvPr>
        </p:nvGraphicFramePr>
        <p:xfrm>
          <a:off x="920396" y="1112494"/>
          <a:ext cx="6963972" cy="369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8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8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8061">
                  <a:extLst>
                    <a:ext uri="{9D8B030D-6E8A-4147-A177-3AD203B41FA5}">
                      <a16:colId xmlns:a16="http://schemas.microsoft.com/office/drawing/2014/main" val="3086904208"/>
                    </a:ext>
                  </a:extLst>
                </a:gridCol>
              </a:tblGrid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Model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Size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Top-1 </a:t>
                      </a:r>
                      <a:r>
                        <a:rPr lang="vi-VN" sz="12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r>
                        <a:rPr lang="vi-VN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Top-5 </a:t>
                      </a:r>
                      <a:r>
                        <a:rPr lang="vi-VN" sz="12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VGG16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528 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0.713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0.901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138,357,544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VGG19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549 MB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0.713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0.900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143,667,240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ResNet50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 MB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0.749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25,636,712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DenseNet121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 MB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0.750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0.923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8,062,504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152365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1200" b="0" u="non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NASNetMobile</a:t>
                      </a:r>
                      <a:endParaRPr lang="ko-KR" altLang="en-US" sz="12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 MB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0.744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0.919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5,326,716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521066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algn="ctr" fontAlgn="t"/>
                      <a:r>
                        <a:rPr lang="vi-VN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MobileNet</a:t>
                      </a:r>
                      <a:endParaRPr lang="vi-VN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MB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0.704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0.895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4,253,864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28816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InceptionV3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 MB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0.779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0.937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23,851,784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06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3A4FABE-CDD6-4860-BB60-7DC19A5D08E5}"/>
              </a:ext>
            </a:extLst>
          </p:cNvPr>
          <p:cNvSpPr txBox="1">
            <a:spLocks/>
          </p:cNvSpPr>
          <p:nvPr/>
        </p:nvSpPr>
        <p:spPr>
          <a:xfrm>
            <a:off x="0" y="1795220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 err="1">
                <a:solidFill>
                  <a:schemeClr val="accent1"/>
                </a:solidFill>
              </a:rPr>
              <a:t>Quá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trình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huấn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luyện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6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151E8E0-A31C-4F0B-88E5-A23382EB8D4B}"/>
              </a:ext>
            </a:extLst>
          </p:cNvPr>
          <p:cNvSpPr txBox="1"/>
          <p:nvPr/>
        </p:nvSpPr>
        <p:spPr>
          <a:xfrm>
            <a:off x="1115616" y="411510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Train Model in Google </a:t>
            </a:r>
            <a:r>
              <a:rPr lang="en-US" sz="2400" b="1" dirty="0" err="1">
                <a:latin typeface="+mj-lt"/>
              </a:rPr>
              <a:t>Colab</a:t>
            </a:r>
            <a:endParaRPr lang="vi-VN" sz="2400" b="1" dirty="0">
              <a:latin typeface="+mj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55103B-633E-4E03-91D0-F41CDA6DE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103865"/>
              </p:ext>
            </p:extLst>
          </p:nvPr>
        </p:nvGraphicFramePr>
        <p:xfrm>
          <a:off x="1668016" y="134761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39609270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24177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Thuộc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tính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Thông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số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326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Pretrained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9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747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270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8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5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467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36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151E8E0-A31C-4F0B-88E5-A23382EB8D4B}"/>
              </a:ext>
            </a:extLst>
          </p:cNvPr>
          <p:cNvSpPr txBox="1"/>
          <p:nvPr/>
        </p:nvSpPr>
        <p:spPr>
          <a:xfrm>
            <a:off x="1115616" y="411510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Train Model in Google </a:t>
            </a:r>
            <a:r>
              <a:rPr lang="en-US" sz="2400" b="1" dirty="0" err="1">
                <a:latin typeface="+mj-lt"/>
              </a:rPr>
              <a:t>Colab</a:t>
            </a:r>
            <a:endParaRPr lang="vi-VN" sz="2400" b="1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399E8F-BC3C-496F-9CDD-8F3472559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203598"/>
            <a:ext cx="4752527" cy="317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7323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ntents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</TotalTime>
  <Words>292</Words>
  <Application>Microsoft Office PowerPoint</Application>
  <PresentationFormat>On-screen Show (16:9)</PresentationFormat>
  <Paragraphs>91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맑은 고딕</vt:lpstr>
      <vt:lpstr>Arial</vt:lpstr>
      <vt:lpstr>Courier New</vt:lpstr>
      <vt:lpstr>Wingdings</vt:lpstr>
      <vt:lpstr>Cover and End Slide Master</vt:lpstr>
      <vt:lpstr>Contents Slide Master</vt:lpstr>
      <vt:lpstr>Section Break Slide Master</vt:lpstr>
      <vt:lpstr>PowerPoint Presentation</vt:lpstr>
      <vt:lpstr>Tổng quan</vt:lpstr>
      <vt:lpstr>Tổng quan bài toán</vt:lpstr>
      <vt:lpstr>Giới thiệu về công cụ</vt:lpstr>
      <vt:lpstr>PowerPoint Presentation</vt:lpstr>
      <vt:lpstr>Pre-trained CNN model in Keras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Nguyen Huynh Duc 20155398</cp:lastModifiedBy>
  <cp:revision>154</cp:revision>
  <dcterms:created xsi:type="dcterms:W3CDTF">2016-11-09T00:26:40Z</dcterms:created>
  <dcterms:modified xsi:type="dcterms:W3CDTF">2020-05-21T10:21:22Z</dcterms:modified>
</cp:coreProperties>
</file>