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  <p:sldMasterId id="2147483700" r:id="rId3"/>
    <p:sldMasterId id="2147483711" r:id="rId4"/>
    <p:sldMasterId id="2147483735" r:id="rId5"/>
    <p:sldMasterId id="2147483741" r:id="rId6"/>
    <p:sldMasterId id="2147483747" r:id="rId7"/>
  </p:sldMasterIdLst>
  <p:notesMasterIdLst>
    <p:notesMasterId r:id="rId39"/>
  </p:notesMasterIdLst>
  <p:handoutMasterIdLst>
    <p:handoutMasterId r:id="rId40"/>
  </p:handoutMasterIdLst>
  <p:sldIdLst>
    <p:sldId id="256" r:id="rId8"/>
    <p:sldId id="373" r:id="rId9"/>
    <p:sldId id="365" r:id="rId10"/>
    <p:sldId id="366" r:id="rId11"/>
    <p:sldId id="367" r:id="rId12"/>
    <p:sldId id="368" r:id="rId13"/>
    <p:sldId id="369" r:id="rId14"/>
    <p:sldId id="370" r:id="rId15"/>
    <p:sldId id="378" r:id="rId16"/>
    <p:sldId id="355" r:id="rId17"/>
    <p:sldId id="334" r:id="rId18"/>
    <p:sldId id="313" r:id="rId19"/>
    <p:sldId id="375" r:id="rId20"/>
    <p:sldId id="384" r:id="rId21"/>
    <p:sldId id="379" r:id="rId22"/>
    <p:sldId id="338" r:id="rId23"/>
    <p:sldId id="356" r:id="rId24"/>
    <p:sldId id="357" r:id="rId25"/>
    <p:sldId id="358" r:id="rId26"/>
    <p:sldId id="380" r:id="rId27"/>
    <p:sldId id="331" r:id="rId28"/>
    <p:sldId id="333" r:id="rId29"/>
    <p:sldId id="337" r:id="rId30"/>
    <p:sldId id="340" r:id="rId31"/>
    <p:sldId id="342" r:id="rId32"/>
    <p:sldId id="343" r:id="rId33"/>
    <p:sldId id="344" r:id="rId34"/>
    <p:sldId id="381" r:id="rId35"/>
    <p:sldId id="382" r:id="rId36"/>
    <p:sldId id="383" r:id="rId37"/>
    <p:sldId id="288" r:id="rId38"/>
  </p:sldIdLst>
  <p:sldSz cx="10058400" cy="7772400"/>
  <p:notesSz cx="7010400" cy="9271000"/>
  <p:defaultTextStyle>
    <a:defPPr>
      <a:defRPr lang="en-US"/>
    </a:defPPr>
    <a:lvl1pPr marL="0" algn="l" defTabSz="10176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8819" algn="l" defTabSz="10176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7633" algn="l" defTabSz="10176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6452" algn="l" defTabSz="10176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5267" algn="l" defTabSz="10176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4086" algn="l" defTabSz="10176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2900" algn="l" defTabSz="10176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1719" algn="l" defTabSz="10176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0534" algn="l" defTabSz="10176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DF2"/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1" autoAdjust="0"/>
    <p:restoredTop sz="98983" autoAdjust="0"/>
  </p:normalViewPr>
  <p:slideViewPr>
    <p:cSldViewPr snapToGrid="0">
      <p:cViewPr varScale="1">
        <p:scale>
          <a:sx n="92" d="100"/>
          <a:sy n="92" d="100"/>
        </p:scale>
        <p:origin x="-1616" y="-11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3320" y="-112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12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862296.0</c:v>
                </c:pt>
                <c:pt idx="1">
                  <c:v>549.0</c:v>
                </c:pt>
                <c:pt idx="2">
                  <c:v>603.0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5820.0</c:v>
                </c:pt>
                <c:pt idx="1">
                  <c:v>8400.0</c:v>
                </c:pt>
                <c:pt idx="2">
                  <c:v>70.0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0521112"/>
        <c:axId val="2076854392"/>
      </c:scatterChart>
      <c:valAx>
        <c:axId val="2020521112"/>
        <c:scaling>
          <c:logBase val="10.0"/>
          <c:orientation val="minMax"/>
          <c:min val="100.0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b="1" i="0"/>
                </a:pPr>
                <a:r>
                  <a:rPr lang="en-US" b="1" i="0" dirty="0" smtClean="0"/>
                  <a:t>Code Volume (lines)</a:t>
                </a:r>
                <a:endParaRPr lang="en-US" b="1" i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076854392"/>
        <c:crosses val="autoZero"/>
        <c:crossBetween val="midCat"/>
        <c:majorUnit val="100.0"/>
      </c:valAx>
      <c:valAx>
        <c:axId val="2076854392"/>
        <c:scaling>
          <c:logBase val="10.0"/>
          <c:orientation val="minMax"/>
          <c:min val="10.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b="1" i="0"/>
                </a:pPr>
                <a:r>
                  <a:rPr lang="en-US" b="1" i="0" dirty="0" smtClean="0"/>
                  <a:t>Run</a:t>
                </a:r>
                <a:r>
                  <a:rPr lang="en-US" b="1" i="0" baseline="0" dirty="0" smtClean="0"/>
                  <a:t> </a:t>
                </a:r>
                <a:r>
                  <a:rPr lang="en-US" b="1" i="0" dirty="0" smtClean="0"/>
                  <a:t>Time</a:t>
                </a:r>
                <a:r>
                  <a:rPr lang="en-US" b="1" i="0" baseline="0" dirty="0" smtClean="0"/>
                  <a:t> (seconds)</a:t>
                </a:r>
                <a:endParaRPr lang="en-US" b="1" i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020521112"/>
        <c:crosses val="autoZero"/>
        <c:crossBetween val="midCat"/>
      </c:valAx>
      <c:spPr>
        <a:ln w="19050"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4/1/14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7633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8819" algn="l" defTabSz="1017633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633" algn="l" defTabSz="1017633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52" algn="l" defTabSz="1017633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267" algn="l" defTabSz="1017633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4086" algn="l" defTabSz="101763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2900" algn="l" defTabSz="101763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1719" algn="l" defTabSz="101763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0534" algn="l" defTabSz="101763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ted_States_Navy" TargetMode="External"/><Relationship Id="rId4" Type="http://schemas.openxmlformats.org/officeDocument/2006/relationships/hyperlink" Target="http://en.wikipedia.org/wiki/Work_of_the_United_States_Government" TargetMode="External"/><Relationship Id="rId5" Type="http://schemas.openxmlformats.org/officeDocument/2006/relationships/hyperlink" Target="http://en.wikipedia.org/wiki/Federal_government_of_the_United_States" TargetMode="External"/><Relationship Id="rId6" Type="http://schemas.openxmlformats.org/officeDocument/2006/relationships/hyperlink" Target="http://en.wikipedia.org/wiki/public_domain" TargetMode="External"/><Relationship Id="rId7" Type="http://schemas.openxmlformats.org/officeDocument/2006/relationships/hyperlink" Target="http://commons.wikimedia.org/wiki/United_States_Air_Force" TargetMode="External"/><Relationship Id="rId8" Type="http://schemas.openxmlformats.org/officeDocument/2006/relationships/hyperlink" Target="http://en.wikipedia.org/wiki/Federal_Government_of_the_United_States" TargetMode="External"/><Relationship Id="rId9" Type="http://schemas.openxmlformats.org/officeDocument/2006/relationships/hyperlink" Target="http://en.wikipedia.org/wiki/NAS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ted_States_Navy" TargetMode="External"/><Relationship Id="rId4" Type="http://schemas.openxmlformats.org/officeDocument/2006/relationships/hyperlink" Target="http://en.wikipedia.org/wiki/Work_of_the_United_States_Government" TargetMode="External"/><Relationship Id="rId5" Type="http://schemas.openxmlformats.org/officeDocument/2006/relationships/hyperlink" Target="http://en.wikipedia.org/wiki/Federal_government_of_the_United_States" TargetMode="External"/><Relationship Id="rId6" Type="http://schemas.openxmlformats.org/officeDocument/2006/relationships/hyperlink" Target="http://en.wikipedia.org/wiki/public_domain" TargetMode="External"/><Relationship Id="rId7" Type="http://schemas.openxmlformats.org/officeDocument/2006/relationships/hyperlink" Target="http://commons.wikimedia.org/wiki/United_States_Air_Force" TargetMode="External"/><Relationship Id="rId8" Type="http://schemas.openxmlformats.org/officeDocument/2006/relationships/hyperlink" Target="http://en.wikipedia.org/wiki/Federal_Government_of_the_United_States" TargetMode="External"/><Relationship Id="rId9" Type="http://schemas.openxmlformats.org/officeDocument/2006/relationships/hyperlink" Target="http://en.wikipedia.org/wiki/NAS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ted_States_Navy" TargetMode="External"/><Relationship Id="rId4" Type="http://schemas.openxmlformats.org/officeDocument/2006/relationships/hyperlink" Target="http://en.wikipedia.org/wiki/Work_of_the_United_States_Government" TargetMode="External"/><Relationship Id="rId5" Type="http://schemas.openxmlformats.org/officeDocument/2006/relationships/hyperlink" Target="http://en.wikipedia.org/wiki/Federal_government_of_the_United_States" TargetMode="External"/><Relationship Id="rId6" Type="http://schemas.openxmlformats.org/officeDocument/2006/relationships/hyperlink" Target="http://en.wikipedia.org/wiki/public_domain" TargetMode="External"/><Relationship Id="rId7" Type="http://schemas.openxmlformats.org/officeDocument/2006/relationships/hyperlink" Target="http://commons.wikimedia.org/wiki/United_States_Air_Force" TargetMode="External"/><Relationship Id="rId8" Type="http://schemas.openxmlformats.org/officeDocument/2006/relationships/hyperlink" Target="http://en.wikipedia.org/wiki/Federal_Government_of_the_United_States" TargetMode="External"/><Relationship Id="rId9" Type="http://schemas.openxmlformats.org/officeDocument/2006/relationships/hyperlink" Target="http://en.wikipedia.org/wiki/NAS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ted_States_Navy" TargetMode="External"/><Relationship Id="rId4" Type="http://schemas.openxmlformats.org/officeDocument/2006/relationships/hyperlink" Target="http://en.wikipedia.org/wiki/Work_of_the_United_States_Government" TargetMode="External"/><Relationship Id="rId5" Type="http://schemas.openxmlformats.org/officeDocument/2006/relationships/hyperlink" Target="http://en.wikipedia.org/wiki/Federal_government_of_the_United_States" TargetMode="External"/><Relationship Id="rId6" Type="http://schemas.openxmlformats.org/officeDocument/2006/relationships/hyperlink" Target="http://en.wikipedia.org/wiki/public_domain" TargetMode="External"/><Relationship Id="rId7" Type="http://schemas.openxmlformats.org/officeDocument/2006/relationships/hyperlink" Target="http://commons.wikimedia.org/wiki/United_States_Air_Force" TargetMode="External"/><Relationship Id="rId8" Type="http://schemas.openxmlformats.org/officeDocument/2006/relationships/hyperlink" Target="http://en.wikipedia.org/wiki/Federal_Government_of_the_United_States" TargetMode="External"/><Relationship Id="rId9" Type="http://schemas.openxmlformats.org/officeDocument/2006/relationships/hyperlink" Target="http://en.wikipedia.org/wiki/NAS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ted_States_Navy" TargetMode="External"/><Relationship Id="rId4" Type="http://schemas.openxmlformats.org/officeDocument/2006/relationships/hyperlink" Target="http://en.wikipedia.org/wiki/Work_of_the_United_States_Government" TargetMode="External"/><Relationship Id="rId5" Type="http://schemas.openxmlformats.org/officeDocument/2006/relationships/hyperlink" Target="http://en.wikipedia.org/wiki/Federal_government_of_the_United_States" TargetMode="External"/><Relationship Id="rId6" Type="http://schemas.openxmlformats.org/officeDocument/2006/relationships/hyperlink" Target="http://en.wikipedia.org/wiki/public_domain" TargetMode="External"/><Relationship Id="rId7" Type="http://schemas.openxmlformats.org/officeDocument/2006/relationships/hyperlink" Target="http://commons.wikimedia.org/wiki/United_States_Air_Force" TargetMode="External"/><Relationship Id="rId8" Type="http://schemas.openxmlformats.org/officeDocument/2006/relationships/hyperlink" Target="http://en.wikipedia.org/wiki/Federal_Government_of_the_United_States" TargetMode="External"/><Relationship Id="rId9" Type="http://schemas.openxmlformats.org/officeDocument/2006/relationships/hyperlink" Target="http://en.wikipedia.org/wiki/NAS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51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make use of the high-level language</a:t>
            </a:r>
            <a:r>
              <a:rPr lang="en-US" baseline="0" dirty="0" smtClean="0"/>
              <a:t> D4M to enable to construction of graph representations of large-scale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arrays bridge strings, adjacency matrices and graphs.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 arrays operations are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composable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enabling complex queries to be constructed with a few lines.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55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5325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018715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Data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containing words and strings with semantic meaning are increasingly important.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284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5325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Mathematical definition</a:t>
            </a:r>
            <a:r>
              <a:rPr lang="en-US" baseline="0" dirty="0" smtClean="0"/>
              <a:t> of an associative array.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503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353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696913"/>
            <a:ext cx="4498975" cy="3476625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Exploded</a:t>
            </a:r>
            <a:r>
              <a:rPr lang="en-US" baseline="0" dirty="0" smtClean="0"/>
              <a:t> schema allow fast access to row and columns.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SQL tables</a:t>
            </a:r>
            <a:r>
              <a:rPr lang="en-US" baseline="0" dirty="0" smtClean="0"/>
              <a:t> are dense.  D4M+Accumulo tables are sparse.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1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queries use human language</a:t>
            </a:r>
            <a:r>
              <a:rPr lang="en-US" baseline="0" dirty="0" smtClean="0"/>
              <a:t> style constructs.  D4M uses linear algebraic style constructs.</a:t>
            </a:r>
          </a:p>
          <a:p>
            <a:r>
              <a:rPr lang="en-US" baseline="0" dirty="0" smtClean="0"/>
              <a:t>For queries, both are compact. SQL is more readable.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73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analytics,</a:t>
            </a:r>
            <a:r>
              <a:rPr lang="en-US" baseline="0" dirty="0" smtClean="0"/>
              <a:t> SQL queries grow in size, while D4M queries remain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53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35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Tweets2011</a:t>
            </a:r>
            <a:r>
              <a:rPr lang="en-US" baseline="0" dirty="0" smtClean="0"/>
              <a:t> is a publicly available data of over 16 million Tweets.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02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Tweets found in the Tweet2011</a:t>
            </a:r>
            <a:r>
              <a:rPr lang="en-US" baseline="0" dirty="0" smtClean="0"/>
              <a:t> corpus.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1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696913"/>
            <a:ext cx="4498975" cy="3476625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Tweets2011  fits</a:t>
            </a:r>
            <a:r>
              <a:rPr lang="en-US" baseline="0" dirty="0" smtClean="0"/>
              <a:t> naturally into the standard D4M schema.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Tally table allows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counts to be obtained quickly.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5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Count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table can be used to plan the phases of a query.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5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Large queries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can be executed in parallel using a database.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5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Large queries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can be executed in parallel using a file system.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5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3650" y="701675"/>
            <a:ext cx="44831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beauty of D4M is that we can extend the concept of comparing two</a:t>
            </a:r>
            <a:r>
              <a:rPr lang="en-US" baseline="0" dirty="0" smtClean="0"/>
              <a:t> sequences with a vector dot product and compare numerous sequences with a simple matrix multiplication.</a:t>
            </a:r>
          </a:p>
          <a:p>
            <a:pPr marL="174423" indent="-174423">
              <a:buFontTx/>
              <a:buChar char="•"/>
            </a:pPr>
            <a:r>
              <a:rPr lang="en-US" baseline="0" dirty="0" smtClean="0"/>
              <a:t>Break all sequences into 10-mers and index into matrices</a:t>
            </a:r>
          </a:p>
          <a:p>
            <a:pPr marL="174423" indent="-174423">
              <a:buFontTx/>
              <a:buChar char="•"/>
            </a:pPr>
            <a:r>
              <a:rPr lang="en-US" baseline="0" dirty="0" smtClean="0"/>
              <a:t>Simple sparse linear algebra multiplication – A1 A2’</a:t>
            </a:r>
          </a:p>
          <a:p>
            <a:pPr marL="174423" indent="-174423">
              <a:buFontTx/>
              <a:buChar char="•"/>
            </a:pPr>
            <a:r>
              <a:rPr lang="en-US" baseline="0" dirty="0" smtClean="0"/>
              <a:t>One matrix multiplication tells how many words every reference has in common with every sample.</a:t>
            </a:r>
          </a:p>
          <a:p>
            <a:pPr marL="174423" indent="-174423">
              <a:buFontTx/>
              <a:buChar char="•"/>
            </a:pPr>
            <a:r>
              <a:rPr lang="en-US" baseline="0" dirty="0" smtClean="0"/>
              <a:t>MOST IMPORTANT STEP! – one line of D4M code does what thousands of lines of BLAST code do</a:t>
            </a:r>
          </a:p>
          <a:p>
            <a:pPr marL="174423" indent="-174423">
              <a:buFontTx/>
              <a:buChar char="•"/>
            </a:pPr>
            <a:r>
              <a:rPr lang="en-US" baseline="0" dirty="0" smtClean="0"/>
              <a:t>Multiplication is built-in function, so it goes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12F5A-17D0-4294-9BC5-AB66574BA75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0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3650" y="701675"/>
            <a:ext cx="44831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D4M combined with </a:t>
            </a:r>
            <a:r>
              <a:rPr lang="en-US" dirty="0" err="1" smtClean="0"/>
              <a:t>Accumulo</a:t>
            </a:r>
            <a:r>
              <a:rPr lang="en-US" dirty="0" smtClean="0"/>
              <a:t> database accelerates</a:t>
            </a:r>
            <a:r>
              <a:rPr lang="en-US" baseline="0" dirty="0" smtClean="0"/>
              <a:t> sequence comparison by 100x with </a:t>
            </a:r>
            <a:r>
              <a:rPr lang="en-US" baseline="0" smtClean="0"/>
              <a:t>100x less code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70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5325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Increasing</a:t>
            </a:r>
            <a:r>
              <a:rPr lang="en-US" i="0" baseline="0" dirty="0" smtClean="0"/>
              <a:t> data volume, velocity, and variety has created a growing gap between data and users.</a:t>
            </a:r>
            <a:endParaRPr lang="en-US" i="0" dirty="0" smtClean="0"/>
          </a:p>
          <a:p>
            <a:endParaRPr lang="en-US" i="0" dirty="0" smtClean="0"/>
          </a:p>
          <a:p>
            <a:endParaRPr lang="en-US" i="0" baseline="0" dirty="0" smtClean="0"/>
          </a:p>
          <a:p>
            <a:r>
              <a:rPr lang="en-US" b="1" i="0" baseline="0" dirty="0" smtClean="0"/>
              <a:t>Image Sources: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Operators: http://</a:t>
            </a:r>
            <a:r>
              <a:rPr lang="en-US" i="0" baseline="0" dirty="0" err="1" smtClean="0"/>
              <a:t>en.wikipedia.org</a:t>
            </a:r>
            <a:r>
              <a:rPr lang="en-US" i="0" baseline="0" dirty="0" smtClean="0"/>
              <a:t>/wiki/</a:t>
            </a:r>
            <a:r>
              <a:rPr lang="en-US" i="0" baseline="0" dirty="0" err="1" smtClean="0"/>
              <a:t>Air_and_Space_Operations_Center</a:t>
            </a:r>
            <a:endParaRPr lang="en-US" i="0" baseline="0" dirty="0" smtClean="0"/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Analysts: © Comstock http://</a:t>
            </a:r>
            <a:r>
              <a:rPr lang="en-US" i="0" baseline="0" dirty="0" err="1" smtClean="0"/>
              <a:t>www.gettyimages.com</a:t>
            </a:r>
            <a:r>
              <a:rPr lang="en-US" i="0" baseline="0" dirty="0" smtClean="0"/>
              <a:t>/detail/photo/businessman-at-computer-royalty-free-image/78479774. 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Commanders:  US Forces Korea General News http://</a:t>
            </a:r>
            <a:r>
              <a:rPr lang="en-US" i="0" baseline="0" dirty="0" err="1" smtClean="0"/>
              <a:t>www.usfk.mil</a:t>
            </a:r>
            <a:r>
              <a:rPr lang="en-US" i="0" baseline="0" dirty="0" smtClean="0"/>
              <a:t>/</a:t>
            </a:r>
            <a:r>
              <a:rPr lang="en-US" i="0" baseline="0" dirty="0" err="1" smtClean="0"/>
              <a:t>usfk</a:t>
            </a:r>
            <a:r>
              <a:rPr lang="en-US" i="0" baseline="0" dirty="0" smtClean="0"/>
              <a:t>/%28A%28dL8DLge1ywEkAAAAYzg4NWY4MzMtM2I0OS00YWI5LTljYjctMWQ0NDM4MGUwYzVmgU4GPacw1yQ4-d8XCgyTu_0lbjQ1%29S%28aw5nfc45hpuvapn5pihn0o45%29%29/news.annual.command.post.exercise.winds.down.in.korea.printview.648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OSINT: Acrobat logo is  © </a:t>
            </a:r>
            <a:r>
              <a:rPr lang="en-US" i="0" dirty="0" smtClean="0"/>
              <a:t>Adobe Systems</a:t>
            </a:r>
            <a:r>
              <a:rPr lang="en-US" i="0" baseline="0" dirty="0" smtClean="0"/>
              <a:t> Inc., © Twitter and  Office 2011 logos are © Microsoft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Weather: © </a:t>
            </a:r>
            <a:r>
              <a:rPr lang="en-US" i="0" dirty="0" smtClean="0"/>
              <a:t>Rebecca van </a:t>
            </a:r>
            <a:r>
              <a:rPr lang="en-US" i="0" dirty="0" err="1" smtClean="0"/>
              <a:t>Ommen</a:t>
            </a:r>
            <a:r>
              <a:rPr lang="en-US" i="0" dirty="0" smtClean="0"/>
              <a:t> :</a:t>
            </a:r>
            <a:r>
              <a:rPr lang="en-US" i="0" baseline="0" dirty="0" smtClean="0"/>
              <a:t> http://</a:t>
            </a:r>
            <a:r>
              <a:rPr lang="en-US" i="0" baseline="0" dirty="0" err="1" smtClean="0"/>
              <a:t>www.gettyimages.com</a:t>
            </a:r>
            <a:r>
              <a:rPr lang="en-US" i="0" baseline="0" dirty="0" smtClean="0"/>
              <a:t>/detail/photo/paper-craft-weather-royalty-free-image/180478515</a:t>
            </a:r>
          </a:p>
          <a:p>
            <a:endParaRPr lang="en-US" i="0" baseline="0" dirty="0" smtClean="0"/>
          </a:p>
          <a:p>
            <a:r>
              <a:rPr lang="en-US" b="0" i="0" dirty="0" smtClean="0">
                <a:solidFill>
                  <a:srgbClr val="008000"/>
                </a:solidFill>
              </a:rPr>
              <a:t>HUMINT: U.S.</a:t>
            </a:r>
            <a:r>
              <a:rPr lang="en-US" b="0" i="0" baseline="0" dirty="0" smtClean="0">
                <a:solidFill>
                  <a:srgbClr val="008000"/>
                </a:solidFill>
              </a:rPr>
              <a:t> </a:t>
            </a:r>
            <a:r>
              <a:rPr lang="en-US" b="0" i="0" baseline="0" dirty="0" err="1" smtClean="0">
                <a:solidFill>
                  <a:srgbClr val="008000"/>
                </a:solidFill>
              </a:rPr>
              <a:t>Dept</a:t>
            </a:r>
            <a:r>
              <a:rPr lang="en-US" b="0" i="0" baseline="0" dirty="0" smtClean="0">
                <a:solidFill>
                  <a:srgbClr val="008000"/>
                </a:solidFill>
              </a:rPr>
              <a:t> of State  </a:t>
            </a:r>
            <a:r>
              <a:rPr lang="en-US" b="0" i="0" dirty="0" smtClean="0">
                <a:solidFill>
                  <a:srgbClr val="008000"/>
                </a:solidFill>
              </a:rPr>
              <a:t>http://</a:t>
            </a:r>
            <a:r>
              <a:rPr lang="en-US" b="0" i="0" dirty="0" err="1" smtClean="0">
                <a:solidFill>
                  <a:srgbClr val="008000"/>
                </a:solidFill>
              </a:rPr>
              <a:t>www.rewardsforjustice.net</a:t>
            </a:r>
            <a:r>
              <a:rPr lang="en-US" b="0" i="0" dirty="0" smtClean="0">
                <a:solidFill>
                  <a:srgbClr val="008000"/>
                </a:solidFill>
              </a:rPr>
              <a:t>/</a:t>
            </a:r>
            <a:r>
              <a:rPr lang="en-US" b="0" i="0" dirty="0" err="1" smtClean="0">
                <a:solidFill>
                  <a:srgbClr val="008000"/>
                </a:solidFill>
              </a:rPr>
              <a:t>index.cfm?page</a:t>
            </a:r>
            <a:r>
              <a:rPr lang="en-US" b="0" i="0" dirty="0" smtClean="0">
                <a:solidFill>
                  <a:srgbClr val="008000"/>
                </a:solidFill>
              </a:rPr>
              <a:t>=</a:t>
            </a:r>
            <a:r>
              <a:rPr lang="en-US" b="0" i="0" dirty="0" err="1" smtClean="0">
                <a:solidFill>
                  <a:srgbClr val="008000"/>
                </a:solidFill>
              </a:rPr>
              <a:t>zulkifli&amp;language</a:t>
            </a:r>
            <a:r>
              <a:rPr lang="en-US" b="0" i="0" dirty="0" smtClean="0">
                <a:solidFill>
                  <a:srgbClr val="008000"/>
                </a:solidFill>
              </a:rPr>
              <a:t>=</a:t>
            </a:r>
            <a:r>
              <a:rPr lang="en-US" b="0" i="0" dirty="0" err="1" smtClean="0">
                <a:solidFill>
                  <a:srgbClr val="008000"/>
                </a:solidFill>
              </a:rPr>
              <a:t>english</a:t>
            </a:r>
            <a:endParaRPr lang="en-US" b="0" i="0" dirty="0" smtClean="0">
              <a:solidFill>
                <a:srgbClr val="008000"/>
              </a:solidFill>
            </a:endParaRPr>
          </a:p>
          <a:p>
            <a:endParaRPr lang="en-US" b="0" i="0" baseline="0" dirty="0" smtClean="0">
              <a:solidFill>
                <a:srgbClr val="008000"/>
              </a:solidFill>
            </a:endParaRPr>
          </a:p>
          <a:p>
            <a:r>
              <a:rPr lang="en-US" b="0" i="0" baseline="0" dirty="0" smtClean="0">
                <a:solidFill>
                  <a:srgbClr val="008000"/>
                </a:solidFill>
              </a:rPr>
              <a:t>C2: http://</a:t>
            </a:r>
            <a:r>
              <a:rPr lang="en-US" b="0" i="0" baseline="0" dirty="0" err="1" smtClean="0">
                <a:solidFill>
                  <a:srgbClr val="008000"/>
                </a:solidFill>
              </a:rPr>
              <a:t>www.disa.mil</a:t>
            </a:r>
            <a:r>
              <a:rPr lang="en-US" b="0" i="0" baseline="0" dirty="0" smtClean="0">
                <a:solidFill>
                  <a:srgbClr val="008000"/>
                </a:solidFill>
              </a:rPr>
              <a:t>/Services/Command-and-Control/GCCS-J</a:t>
            </a:r>
          </a:p>
          <a:p>
            <a:endParaRPr lang="en-US" b="0" i="0" baseline="0" dirty="0" smtClean="0">
              <a:solidFill>
                <a:srgbClr val="008000"/>
              </a:solidFill>
            </a:endParaRPr>
          </a:p>
          <a:p>
            <a:r>
              <a:rPr lang="en-US" b="0" i="0" baseline="0" dirty="0" smtClean="0">
                <a:solidFill>
                  <a:srgbClr val="008000"/>
                </a:solidFill>
              </a:rPr>
              <a:t>Ground: </a:t>
            </a:r>
            <a:r>
              <a:rPr lang="en-US" i="0" dirty="0" smtClean="0"/>
              <a:t>Staff Sgt. William Tremblay/U.S. Army via Wired : http://</a:t>
            </a:r>
            <a:r>
              <a:rPr lang="en-US" i="0" dirty="0" err="1" smtClean="0"/>
              <a:t>www.wired.com</a:t>
            </a:r>
            <a:r>
              <a:rPr lang="en-US" i="0" dirty="0" smtClean="0"/>
              <a:t>/</a:t>
            </a:r>
            <a:r>
              <a:rPr lang="en-US" i="0" dirty="0" err="1" smtClean="0"/>
              <a:t>dangerroom</a:t>
            </a:r>
            <a:r>
              <a:rPr lang="en-US" i="0" dirty="0" smtClean="0"/>
              <a:t>/2010/09/afghan-biometric-dragnet-could-snag-millions/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Maritime: T</a:t>
            </a:r>
            <a:r>
              <a:rPr lang="en-US" i="0" dirty="0" smtClean="0"/>
              <a:t>his file is a work of a sailor or employee of the </a:t>
            </a:r>
            <a:r>
              <a:rPr lang="en-US" i="0" dirty="0" smtClean="0">
                <a:hlinkClick r:id="rId3" tooltip="w:United States Navy"/>
              </a:rPr>
              <a:t>U.S. Navy</a:t>
            </a:r>
            <a:r>
              <a:rPr lang="en-US" i="0" dirty="0" smtClean="0"/>
              <a:t>, taken or made as part of that person's official duties. As a </a:t>
            </a:r>
            <a:r>
              <a:rPr lang="en-US" i="0" dirty="0" smtClean="0">
                <a:hlinkClick r:id="rId4" tooltip="w:Work of the United States Government"/>
              </a:rPr>
              <a:t>work</a:t>
            </a:r>
            <a:r>
              <a:rPr lang="en-US" i="0" dirty="0" smtClean="0"/>
              <a:t> of the </a:t>
            </a:r>
            <a:r>
              <a:rPr lang="en-US" i="0" dirty="0" smtClean="0">
                <a:hlinkClick r:id="rId5" tooltip="w:Federal government of the United States"/>
              </a:rPr>
              <a:t>U.S. federal government</a:t>
            </a:r>
            <a:r>
              <a:rPr lang="en-US" i="0" dirty="0" smtClean="0"/>
              <a:t>, the image is in the </a:t>
            </a:r>
            <a:r>
              <a:rPr lang="en-US" b="1" i="0" dirty="0" smtClean="0">
                <a:hlinkClick r:id="rId6" tooltip="w:public domain"/>
              </a:rPr>
              <a:t>public domain</a:t>
            </a:r>
            <a:r>
              <a:rPr lang="en-US" i="0" dirty="0" smtClean="0"/>
              <a:t>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/wiki/File:USS_Lake_Champlain_%28CG-57%29.JPG</a:t>
            </a:r>
            <a:endParaRPr lang="en-US" b="0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Air: </a:t>
            </a:r>
            <a:r>
              <a:rPr lang="en-US" i="0" dirty="0" smtClean="0"/>
              <a:t>This image or file is a work of a </a:t>
            </a:r>
            <a:r>
              <a:rPr lang="en-US" i="0" dirty="0" smtClean="0">
                <a:hlinkClick r:id="rId7" tooltip="United States Air Force"/>
              </a:rPr>
              <a:t>U.S. Air Force</a:t>
            </a:r>
            <a:r>
              <a:rPr lang="en-US" i="0" dirty="0" smtClean="0"/>
              <a:t> Airman or employee, taken or made as part of that person's official duties. As a </a:t>
            </a:r>
            <a:r>
              <a:rPr lang="en-US" i="0" dirty="0" smtClean="0">
                <a:hlinkClick r:id="rId4" tooltip="en:Work of the United States Government"/>
              </a:rPr>
              <a:t>work</a:t>
            </a:r>
            <a:r>
              <a:rPr lang="en-US" i="0" dirty="0" smtClean="0"/>
              <a:t> of the </a:t>
            </a:r>
            <a:r>
              <a:rPr lang="en-US" i="0" dirty="0" smtClean="0">
                <a:hlinkClick r:id="rId8" tooltip="en:Federal Government of the United States"/>
              </a:rPr>
              <a:t>U.S. federal government</a:t>
            </a:r>
            <a:r>
              <a:rPr lang="en-US" i="0" dirty="0" smtClean="0"/>
              <a:t>, the image or file is in the </a:t>
            </a:r>
            <a:r>
              <a:rPr lang="en-US" b="1" i="0" dirty="0" smtClean="0">
                <a:hlinkClick r:id="rId6" tooltip="en:public domain"/>
              </a:rPr>
              <a:t>public domain</a:t>
            </a:r>
            <a:r>
              <a:rPr lang="en-US" i="0" dirty="0" smtClean="0"/>
              <a:t>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/wiki/File:MQ-9_Reaper_in_flight_%282007%29.jpg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Space: T</a:t>
            </a:r>
            <a:r>
              <a:rPr lang="en-US" i="0" dirty="0" smtClean="0"/>
              <a:t>his file is in the </a:t>
            </a:r>
            <a:r>
              <a:rPr lang="en-US" b="1" i="0" dirty="0" smtClean="0">
                <a:hlinkClick r:id="rId6" tooltip="w:public domain"/>
              </a:rPr>
              <a:t>public domain</a:t>
            </a:r>
            <a:r>
              <a:rPr lang="en-US" i="0" dirty="0" smtClean="0"/>
              <a:t> because it was solely created by </a:t>
            </a:r>
            <a:r>
              <a:rPr lang="en-US" i="0" dirty="0" smtClean="0">
                <a:hlinkClick r:id="rId9" tooltip="w:NASA"/>
              </a:rPr>
              <a:t>NASA</a:t>
            </a:r>
            <a:r>
              <a:rPr lang="en-US" i="0" dirty="0" smtClean="0"/>
              <a:t>. NASA copyright policy states that "NASA material is not protected by copyright </a:t>
            </a:r>
            <a:r>
              <a:rPr lang="en-US" b="1" i="0" dirty="0" smtClean="0"/>
              <a:t>unless noted</a:t>
            </a:r>
            <a:r>
              <a:rPr lang="en-US" i="0" dirty="0" smtClean="0"/>
              <a:t>".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</a:t>
            </a:r>
            <a:r>
              <a:rPr lang="en-US" i="0" dirty="0" err="1" smtClean="0"/>
              <a:t>File:CloudSat</a:t>
            </a:r>
            <a:r>
              <a:rPr lang="en-US" i="0" dirty="0" smtClean="0"/>
              <a:t>_-_</a:t>
            </a:r>
            <a:r>
              <a:rPr lang="en-US" i="0" dirty="0" err="1" smtClean="0"/>
              <a:t>Artist_Concept.jpg</a:t>
            </a:r>
            <a:endParaRPr lang="en-US" i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Cyber: © </a:t>
            </a:r>
            <a:r>
              <a:rPr lang="en-US" dirty="0" err="1" smtClean="0"/>
              <a:t>derrrek</a:t>
            </a:r>
            <a:r>
              <a:rPr lang="en-US" dirty="0" smtClean="0"/>
              <a:t> : http://</a:t>
            </a:r>
            <a:r>
              <a:rPr lang="en-US" dirty="0" err="1" smtClean="0"/>
              <a:t>www.gettyimages.com</a:t>
            </a:r>
            <a:r>
              <a:rPr lang="en-US" dirty="0" smtClean="0"/>
              <a:t>/detail/illustration/abstract-backgrounds-royalty-free-illustration/185548379</a:t>
            </a:r>
          </a:p>
          <a:p>
            <a:endParaRPr lang="en-US" i="0" baseline="0" dirty="0" smtClean="0"/>
          </a:p>
          <a:p>
            <a:endParaRPr lang="en-US" b="1" i="0" baseline="0" dirty="0" smtClean="0"/>
          </a:p>
          <a:p>
            <a:r>
              <a:rPr lang="en-US" b="1" i="0" baseline="0" dirty="0" smtClean="0"/>
              <a:t>This graphic was previously approved for public release as </a:t>
            </a:r>
            <a:r>
              <a:rPr lang="en-US" b="1" dirty="0" smtClean="0"/>
              <a:t>MS-77705</a:t>
            </a:r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9835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3650" y="701675"/>
            <a:ext cx="44831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Computing</a:t>
            </a:r>
            <a:r>
              <a:rPr lang="en-US" baseline="0" dirty="0" smtClean="0"/>
              <a:t> on masked seeks to raise the bar on current big data which is generally stored in the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15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5325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The Common Big Data Architecture </a:t>
            </a:r>
            <a:r>
              <a:rPr lang="en-US" i="0" baseline="0" dirty="0" smtClean="0"/>
              <a:t>shows the components that are common to many big data and supercomputing systems.  </a:t>
            </a:r>
            <a:r>
              <a:rPr lang="en-US" i="0" dirty="0" smtClean="0"/>
              <a:t>The platform is designed to </a:t>
            </a:r>
            <a:r>
              <a:rPr lang="en-US" i="0" baseline="0" dirty="0" smtClean="0"/>
              <a:t>support standardized data access and dynamic composition of functionalities.</a:t>
            </a:r>
          </a:p>
          <a:p>
            <a:endParaRPr lang="en-US" i="0" baseline="0" dirty="0" smtClean="0"/>
          </a:p>
          <a:p>
            <a:r>
              <a:rPr lang="en-US" b="1" i="0" baseline="0" dirty="0" smtClean="0"/>
              <a:t>Image Sources: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Operators: http://</a:t>
            </a:r>
            <a:r>
              <a:rPr lang="en-US" i="0" baseline="0" dirty="0" err="1" smtClean="0"/>
              <a:t>en.wikipedia.org</a:t>
            </a:r>
            <a:r>
              <a:rPr lang="en-US" i="0" baseline="0" dirty="0" smtClean="0"/>
              <a:t>/wiki/</a:t>
            </a:r>
            <a:r>
              <a:rPr lang="en-US" i="0" baseline="0" dirty="0" err="1" smtClean="0"/>
              <a:t>Air_and_Space_Operations_Center</a:t>
            </a:r>
            <a:endParaRPr lang="en-US" i="0" baseline="0" dirty="0" smtClean="0"/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Analysts: © Comstock http://</a:t>
            </a:r>
            <a:r>
              <a:rPr lang="en-US" i="0" baseline="0" dirty="0" err="1" smtClean="0"/>
              <a:t>www.gettyimages.com</a:t>
            </a:r>
            <a:r>
              <a:rPr lang="en-US" i="0" baseline="0" dirty="0" smtClean="0"/>
              <a:t>/detail/photo/businessman-at-computer-royalty-free-image/78479774. 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Commanders:  US Forces Korea General News http://</a:t>
            </a:r>
            <a:r>
              <a:rPr lang="en-US" i="0" baseline="0" dirty="0" err="1" smtClean="0"/>
              <a:t>www.usfk.mil</a:t>
            </a:r>
            <a:r>
              <a:rPr lang="en-US" i="0" baseline="0" dirty="0" smtClean="0"/>
              <a:t>/</a:t>
            </a:r>
            <a:r>
              <a:rPr lang="en-US" i="0" baseline="0" dirty="0" err="1" smtClean="0"/>
              <a:t>usfk</a:t>
            </a:r>
            <a:r>
              <a:rPr lang="en-US" i="0" baseline="0" dirty="0" smtClean="0"/>
              <a:t>/%28A%28dL8DLge1ywEkAAAAYzg4NWY4MzMtM2I0OS00YWI5LTljYjctMWQ0NDM4MGUwYzVmgU4GPacw1yQ4-d8XCgyTu_0lbjQ1%29S%28aw5nfc45hpuvapn5pihn0o45%29%29/news.annual.command.post.exercise.winds.down.in.korea.printview.648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OSINT: Acrobat logo is  © </a:t>
            </a:r>
            <a:r>
              <a:rPr lang="en-US" i="0" dirty="0" smtClean="0"/>
              <a:t>Adobe Systems</a:t>
            </a:r>
            <a:r>
              <a:rPr lang="en-US" i="0" baseline="0" dirty="0" smtClean="0"/>
              <a:t> Inc., © Twitter and  Office 2011 logos are © Microsoft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Weather: © </a:t>
            </a:r>
            <a:r>
              <a:rPr lang="en-US" i="0" dirty="0" smtClean="0"/>
              <a:t>Rebecca van </a:t>
            </a:r>
            <a:r>
              <a:rPr lang="en-US" i="0" dirty="0" err="1" smtClean="0"/>
              <a:t>Ommen</a:t>
            </a:r>
            <a:r>
              <a:rPr lang="en-US" i="0" dirty="0" smtClean="0"/>
              <a:t> :</a:t>
            </a:r>
            <a:r>
              <a:rPr lang="en-US" i="0" baseline="0" dirty="0" smtClean="0"/>
              <a:t> http://</a:t>
            </a:r>
            <a:r>
              <a:rPr lang="en-US" i="0" baseline="0" dirty="0" err="1" smtClean="0"/>
              <a:t>www.gettyimages.com</a:t>
            </a:r>
            <a:r>
              <a:rPr lang="en-US" i="0" baseline="0" dirty="0" smtClean="0"/>
              <a:t>/detail/photo/paper-craft-weather-royalty-free-image/180478515</a:t>
            </a:r>
          </a:p>
          <a:p>
            <a:endParaRPr lang="en-US" i="0" baseline="0" dirty="0" smtClean="0"/>
          </a:p>
          <a:p>
            <a:r>
              <a:rPr lang="en-US" b="0" i="0" dirty="0" smtClean="0">
                <a:solidFill>
                  <a:srgbClr val="008000"/>
                </a:solidFill>
              </a:rPr>
              <a:t>HUMINT: U.S.</a:t>
            </a:r>
            <a:r>
              <a:rPr lang="en-US" b="0" i="0" baseline="0" dirty="0" smtClean="0">
                <a:solidFill>
                  <a:srgbClr val="008000"/>
                </a:solidFill>
              </a:rPr>
              <a:t> </a:t>
            </a:r>
            <a:r>
              <a:rPr lang="en-US" b="0" i="0" baseline="0" dirty="0" err="1" smtClean="0">
                <a:solidFill>
                  <a:srgbClr val="008000"/>
                </a:solidFill>
              </a:rPr>
              <a:t>Dept</a:t>
            </a:r>
            <a:r>
              <a:rPr lang="en-US" b="0" i="0" baseline="0" dirty="0" smtClean="0">
                <a:solidFill>
                  <a:srgbClr val="008000"/>
                </a:solidFill>
              </a:rPr>
              <a:t> of State  </a:t>
            </a:r>
            <a:r>
              <a:rPr lang="en-US" b="0" i="0" dirty="0" smtClean="0">
                <a:solidFill>
                  <a:srgbClr val="008000"/>
                </a:solidFill>
              </a:rPr>
              <a:t>http://</a:t>
            </a:r>
            <a:r>
              <a:rPr lang="en-US" b="0" i="0" dirty="0" err="1" smtClean="0">
                <a:solidFill>
                  <a:srgbClr val="008000"/>
                </a:solidFill>
              </a:rPr>
              <a:t>www.rewardsforjustice.net</a:t>
            </a:r>
            <a:r>
              <a:rPr lang="en-US" b="0" i="0" dirty="0" smtClean="0">
                <a:solidFill>
                  <a:srgbClr val="008000"/>
                </a:solidFill>
              </a:rPr>
              <a:t>/</a:t>
            </a:r>
            <a:r>
              <a:rPr lang="en-US" b="0" i="0" dirty="0" err="1" smtClean="0">
                <a:solidFill>
                  <a:srgbClr val="008000"/>
                </a:solidFill>
              </a:rPr>
              <a:t>index.cfm?page</a:t>
            </a:r>
            <a:r>
              <a:rPr lang="en-US" b="0" i="0" dirty="0" smtClean="0">
                <a:solidFill>
                  <a:srgbClr val="008000"/>
                </a:solidFill>
              </a:rPr>
              <a:t>=</a:t>
            </a:r>
            <a:r>
              <a:rPr lang="en-US" b="0" i="0" dirty="0" err="1" smtClean="0">
                <a:solidFill>
                  <a:srgbClr val="008000"/>
                </a:solidFill>
              </a:rPr>
              <a:t>zulkifli&amp;language</a:t>
            </a:r>
            <a:r>
              <a:rPr lang="en-US" b="0" i="0" dirty="0" smtClean="0">
                <a:solidFill>
                  <a:srgbClr val="008000"/>
                </a:solidFill>
              </a:rPr>
              <a:t>=</a:t>
            </a:r>
            <a:r>
              <a:rPr lang="en-US" b="0" i="0" dirty="0" err="1" smtClean="0">
                <a:solidFill>
                  <a:srgbClr val="008000"/>
                </a:solidFill>
              </a:rPr>
              <a:t>english</a:t>
            </a:r>
            <a:endParaRPr lang="en-US" b="0" i="0" dirty="0" smtClean="0">
              <a:solidFill>
                <a:srgbClr val="008000"/>
              </a:solidFill>
            </a:endParaRPr>
          </a:p>
          <a:p>
            <a:endParaRPr lang="en-US" b="0" i="0" baseline="0" dirty="0" smtClean="0">
              <a:solidFill>
                <a:srgbClr val="008000"/>
              </a:solidFill>
            </a:endParaRPr>
          </a:p>
          <a:p>
            <a:r>
              <a:rPr lang="en-US" b="0" i="0" baseline="0" dirty="0" smtClean="0">
                <a:solidFill>
                  <a:srgbClr val="008000"/>
                </a:solidFill>
              </a:rPr>
              <a:t>C2: http://</a:t>
            </a:r>
            <a:r>
              <a:rPr lang="en-US" b="0" i="0" baseline="0" dirty="0" err="1" smtClean="0">
                <a:solidFill>
                  <a:srgbClr val="008000"/>
                </a:solidFill>
              </a:rPr>
              <a:t>www.disa.mil</a:t>
            </a:r>
            <a:r>
              <a:rPr lang="en-US" b="0" i="0" baseline="0" dirty="0" smtClean="0">
                <a:solidFill>
                  <a:srgbClr val="008000"/>
                </a:solidFill>
              </a:rPr>
              <a:t>/Services/Command-and-Control/GCCS-J</a:t>
            </a:r>
          </a:p>
          <a:p>
            <a:endParaRPr lang="en-US" b="0" i="0" baseline="0" dirty="0" smtClean="0">
              <a:solidFill>
                <a:srgbClr val="008000"/>
              </a:solidFill>
            </a:endParaRPr>
          </a:p>
          <a:p>
            <a:r>
              <a:rPr lang="en-US" b="0" i="0" baseline="0" dirty="0" smtClean="0">
                <a:solidFill>
                  <a:srgbClr val="008000"/>
                </a:solidFill>
              </a:rPr>
              <a:t>Ground: </a:t>
            </a:r>
            <a:r>
              <a:rPr lang="en-US" i="0" dirty="0" smtClean="0"/>
              <a:t>Staff Sgt. William Tremblay/U.S. Army via Wired : http://</a:t>
            </a:r>
            <a:r>
              <a:rPr lang="en-US" i="0" dirty="0" err="1" smtClean="0"/>
              <a:t>www.wired.com</a:t>
            </a:r>
            <a:r>
              <a:rPr lang="en-US" i="0" dirty="0" smtClean="0"/>
              <a:t>/</a:t>
            </a:r>
            <a:r>
              <a:rPr lang="en-US" i="0" dirty="0" err="1" smtClean="0"/>
              <a:t>dangerroom</a:t>
            </a:r>
            <a:r>
              <a:rPr lang="en-US" i="0" dirty="0" smtClean="0"/>
              <a:t>/2010/09/afghan-biometric-dragnet-could-snag-millions/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Maritime: T</a:t>
            </a:r>
            <a:r>
              <a:rPr lang="en-US" i="0" dirty="0" smtClean="0"/>
              <a:t>his file is a work of a sailor or employee of the </a:t>
            </a:r>
            <a:r>
              <a:rPr lang="en-US" i="0" dirty="0" smtClean="0">
                <a:hlinkClick r:id="rId3" tooltip="w:United States Navy"/>
              </a:rPr>
              <a:t>U.S. Navy</a:t>
            </a:r>
            <a:r>
              <a:rPr lang="en-US" i="0" dirty="0" smtClean="0"/>
              <a:t>, taken or made as part of that person's official duties. As a </a:t>
            </a:r>
            <a:r>
              <a:rPr lang="en-US" i="0" dirty="0" smtClean="0">
                <a:hlinkClick r:id="rId4" tooltip="w:Work of the United States Government"/>
              </a:rPr>
              <a:t>work</a:t>
            </a:r>
            <a:r>
              <a:rPr lang="en-US" i="0" dirty="0" smtClean="0"/>
              <a:t> of the </a:t>
            </a:r>
            <a:r>
              <a:rPr lang="en-US" i="0" dirty="0" smtClean="0">
                <a:hlinkClick r:id="rId5" tooltip="w:Federal government of the United States"/>
              </a:rPr>
              <a:t>U.S. federal government</a:t>
            </a:r>
            <a:r>
              <a:rPr lang="en-US" i="0" dirty="0" smtClean="0"/>
              <a:t>, the image is in the </a:t>
            </a:r>
            <a:r>
              <a:rPr lang="en-US" b="1" i="0" dirty="0" smtClean="0">
                <a:hlinkClick r:id="rId6" tooltip="w:public domain"/>
              </a:rPr>
              <a:t>public domain</a:t>
            </a:r>
            <a:r>
              <a:rPr lang="en-US" i="0" dirty="0" smtClean="0"/>
              <a:t>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/wiki/File:USS_Lake_Champlain_%28CG-57%29.JPG</a:t>
            </a:r>
            <a:endParaRPr lang="en-US" b="0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Air: </a:t>
            </a:r>
            <a:r>
              <a:rPr lang="en-US" i="0" dirty="0" smtClean="0"/>
              <a:t>This image or file is a work of a </a:t>
            </a:r>
            <a:r>
              <a:rPr lang="en-US" i="0" dirty="0" smtClean="0">
                <a:hlinkClick r:id="rId7" tooltip="United States Air Force"/>
              </a:rPr>
              <a:t>U.S. Air Force</a:t>
            </a:r>
            <a:r>
              <a:rPr lang="en-US" i="0" dirty="0" smtClean="0"/>
              <a:t> Airman or employee, taken or made as part of that person's official duties. As a </a:t>
            </a:r>
            <a:r>
              <a:rPr lang="en-US" i="0" dirty="0" smtClean="0">
                <a:hlinkClick r:id="rId4" tooltip="en:Work of the United States Government"/>
              </a:rPr>
              <a:t>work</a:t>
            </a:r>
            <a:r>
              <a:rPr lang="en-US" i="0" dirty="0" smtClean="0"/>
              <a:t> of the </a:t>
            </a:r>
            <a:r>
              <a:rPr lang="en-US" i="0" dirty="0" smtClean="0">
                <a:hlinkClick r:id="rId8" tooltip="en:Federal Government of the United States"/>
              </a:rPr>
              <a:t>U.S. federal government</a:t>
            </a:r>
            <a:r>
              <a:rPr lang="en-US" i="0" dirty="0" smtClean="0"/>
              <a:t>, the image or file is in the </a:t>
            </a:r>
            <a:r>
              <a:rPr lang="en-US" b="1" i="0" dirty="0" smtClean="0">
                <a:hlinkClick r:id="rId6" tooltip="en:public domain"/>
              </a:rPr>
              <a:t>public domain</a:t>
            </a:r>
            <a:r>
              <a:rPr lang="en-US" i="0" dirty="0" smtClean="0"/>
              <a:t>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/wiki/File:MQ-9_Reaper_in_flight_%282007%29.jpg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Space: T</a:t>
            </a:r>
            <a:r>
              <a:rPr lang="en-US" i="0" dirty="0" smtClean="0"/>
              <a:t>his file is in the </a:t>
            </a:r>
            <a:r>
              <a:rPr lang="en-US" b="1" i="0" dirty="0" smtClean="0">
                <a:hlinkClick r:id="rId6" tooltip="w:public domain"/>
              </a:rPr>
              <a:t>public domain</a:t>
            </a:r>
            <a:r>
              <a:rPr lang="en-US" i="0" dirty="0" smtClean="0"/>
              <a:t> because it was solely created by </a:t>
            </a:r>
            <a:r>
              <a:rPr lang="en-US" i="0" dirty="0" smtClean="0">
                <a:hlinkClick r:id="rId9" tooltip="w:NASA"/>
              </a:rPr>
              <a:t>NASA</a:t>
            </a:r>
            <a:r>
              <a:rPr lang="en-US" i="0" dirty="0" smtClean="0"/>
              <a:t>. NASA copyright policy states that "NASA material is not protected by copyright </a:t>
            </a:r>
            <a:r>
              <a:rPr lang="en-US" b="1" i="0" dirty="0" smtClean="0"/>
              <a:t>unless noted</a:t>
            </a:r>
            <a:r>
              <a:rPr lang="en-US" i="0" dirty="0" smtClean="0"/>
              <a:t>".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</a:t>
            </a:r>
            <a:r>
              <a:rPr lang="en-US" i="0" dirty="0" err="1" smtClean="0"/>
              <a:t>File:CloudSat</a:t>
            </a:r>
            <a:r>
              <a:rPr lang="en-US" i="0" dirty="0" smtClean="0"/>
              <a:t>_-_</a:t>
            </a:r>
            <a:r>
              <a:rPr lang="en-US" i="0" dirty="0" err="1" smtClean="0"/>
              <a:t>Artist_Concept.jpg</a:t>
            </a:r>
            <a:endParaRPr lang="en-US" i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Cyber: © </a:t>
            </a:r>
            <a:r>
              <a:rPr lang="en-US" dirty="0" err="1" smtClean="0"/>
              <a:t>derrrek</a:t>
            </a:r>
            <a:r>
              <a:rPr lang="en-US" dirty="0" smtClean="0"/>
              <a:t> : http://</a:t>
            </a:r>
            <a:r>
              <a:rPr lang="en-US" dirty="0" err="1" smtClean="0"/>
              <a:t>www.gettyimages.com</a:t>
            </a:r>
            <a:r>
              <a:rPr lang="en-US" dirty="0" smtClean="0"/>
              <a:t>/detail/illustration/abstract-backgrounds-royalty-free-illustration/185548379</a:t>
            </a:r>
          </a:p>
          <a:p>
            <a:endParaRPr lang="en-US" i="0" baseline="0" dirty="0" smtClean="0"/>
          </a:p>
          <a:p>
            <a:endParaRPr lang="en-US" b="1" i="0" baseline="0" dirty="0" smtClean="0"/>
          </a:p>
          <a:p>
            <a:r>
              <a:rPr lang="en-US" b="1" i="0" baseline="0" dirty="0" smtClean="0"/>
              <a:t>This graphic was previously approved for public release as </a:t>
            </a:r>
            <a:r>
              <a:rPr lang="en-US" b="1" dirty="0" smtClean="0"/>
              <a:t>MS-77705</a:t>
            </a:r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983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5325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Addressing data</a:t>
            </a:r>
            <a:r>
              <a:rPr lang="en-US" i="0" baseline="0" dirty="0" smtClean="0"/>
              <a:t> volume requires a large computing cloud.  MIT </a:t>
            </a:r>
            <a:r>
              <a:rPr lang="en-US" i="0" baseline="0" dirty="0" err="1" smtClean="0"/>
              <a:t>SuperCloud</a:t>
            </a:r>
            <a:r>
              <a:rPr lang="en-US" i="0" baseline="0" dirty="0" smtClean="0"/>
              <a:t> merges four main clouds.</a:t>
            </a:r>
            <a:endParaRPr lang="en-US" i="0" dirty="0" smtClean="0"/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b="1" i="0" baseline="0" dirty="0" smtClean="0"/>
              <a:t>Image Sources: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Operators: http://</a:t>
            </a:r>
            <a:r>
              <a:rPr lang="en-US" i="0" baseline="0" dirty="0" err="1" smtClean="0"/>
              <a:t>en.wikipedia.org</a:t>
            </a:r>
            <a:r>
              <a:rPr lang="en-US" i="0" baseline="0" dirty="0" smtClean="0"/>
              <a:t>/wiki/</a:t>
            </a:r>
            <a:r>
              <a:rPr lang="en-US" i="0" baseline="0" dirty="0" err="1" smtClean="0"/>
              <a:t>Air_and_Space_Operations_Center</a:t>
            </a:r>
            <a:endParaRPr lang="en-US" i="0" baseline="0" dirty="0" smtClean="0"/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Analysts: © Comstock http://</a:t>
            </a:r>
            <a:r>
              <a:rPr lang="en-US" i="0" baseline="0" dirty="0" err="1" smtClean="0"/>
              <a:t>www.gettyimages.com</a:t>
            </a:r>
            <a:r>
              <a:rPr lang="en-US" i="0" baseline="0" dirty="0" smtClean="0"/>
              <a:t>/detail/photo/businessman-at-computer-royalty-free-image/78479774. 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Commanders:  US Forces Korea General News http://</a:t>
            </a:r>
            <a:r>
              <a:rPr lang="en-US" i="0" baseline="0" dirty="0" err="1" smtClean="0"/>
              <a:t>www.usfk.mil</a:t>
            </a:r>
            <a:r>
              <a:rPr lang="en-US" i="0" baseline="0" dirty="0" smtClean="0"/>
              <a:t>/</a:t>
            </a:r>
            <a:r>
              <a:rPr lang="en-US" i="0" baseline="0" dirty="0" err="1" smtClean="0"/>
              <a:t>usfk</a:t>
            </a:r>
            <a:r>
              <a:rPr lang="en-US" i="0" baseline="0" dirty="0" smtClean="0"/>
              <a:t>/%28A%28dL8DLge1ywEkAAAAYzg4NWY4MzMtM2I0OS00YWI5LTljYjctMWQ0NDM4MGUwYzVmgU4GPacw1yQ4-d8XCgyTu_0lbjQ1%29S%28aw5nfc45hpuvapn5pihn0o45%29%29/news.annual.command.post.exercise.winds.down.in.korea.printview.648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OSINT: Acrobat logo is  © </a:t>
            </a:r>
            <a:r>
              <a:rPr lang="en-US" i="0" dirty="0" smtClean="0"/>
              <a:t>Adobe Systems</a:t>
            </a:r>
            <a:r>
              <a:rPr lang="en-US" i="0" baseline="0" dirty="0" smtClean="0"/>
              <a:t> Inc., © Twitter and  Office 2011 logos are © Microsoft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Weather: © </a:t>
            </a:r>
            <a:r>
              <a:rPr lang="en-US" i="0" dirty="0" smtClean="0"/>
              <a:t>Rebecca van </a:t>
            </a:r>
            <a:r>
              <a:rPr lang="en-US" i="0" dirty="0" err="1" smtClean="0"/>
              <a:t>Ommen</a:t>
            </a:r>
            <a:r>
              <a:rPr lang="en-US" i="0" dirty="0" smtClean="0"/>
              <a:t> :</a:t>
            </a:r>
            <a:r>
              <a:rPr lang="en-US" i="0" baseline="0" dirty="0" smtClean="0"/>
              <a:t> http://</a:t>
            </a:r>
            <a:r>
              <a:rPr lang="en-US" i="0" baseline="0" dirty="0" err="1" smtClean="0"/>
              <a:t>www.gettyimages.com</a:t>
            </a:r>
            <a:r>
              <a:rPr lang="en-US" i="0" baseline="0" dirty="0" smtClean="0"/>
              <a:t>/detail/photo/paper-craft-weather-royalty-free-image/180478515</a:t>
            </a:r>
          </a:p>
          <a:p>
            <a:endParaRPr lang="en-US" i="0" baseline="0" dirty="0" smtClean="0"/>
          </a:p>
          <a:p>
            <a:r>
              <a:rPr lang="en-US" b="0" i="0" dirty="0" smtClean="0">
                <a:solidFill>
                  <a:srgbClr val="008000"/>
                </a:solidFill>
              </a:rPr>
              <a:t>HUMINT: U.S.</a:t>
            </a:r>
            <a:r>
              <a:rPr lang="en-US" b="0" i="0" baseline="0" dirty="0" smtClean="0">
                <a:solidFill>
                  <a:srgbClr val="008000"/>
                </a:solidFill>
              </a:rPr>
              <a:t> </a:t>
            </a:r>
            <a:r>
              <a:rPr lang="en-US" b="0" i="0" baseline="0" dirty="0" err="1" smtClean="0">
                <a:solidFill>
                  <a:srgbClr val="008000"/>
                </a:solidFill>
              </a:rPr>
              <a:t>Dept</a:t>
            </a:r>
            <a:r>
              <a:rPr lang="en-US" b="0" i="0" baseline="0" dirty="0" smtClean="0">
                <a:solidFill>
                  <a:srgbClr val="008000"/>
                </a:solidFill>
              </a:rPr>
              <a:t> of State  </a:t>
            </a:r>
            <a:r>
              <a:rPr lang="en-US" b="0" i="0" dirty="0" smtClean="0">
                <a:solidFill>
                  <a:srgbClr val="008000"/>
                </a:solidFill>
              </a:rPr>
              <a:t>http://</a:t>
            </a:r>
            <a:r>
              <a:rPr lang="en-US" b="0" i="0" dirty="0" err="1" smtClean="0">
                <a:solidFill>
                  <a:srgbClr val="008000"/>
                </a:solidFill>
              </a:rPr>
              <a:t>www.rewardsforjustice.net</a:t>
            </a:r>
            <a:r>
              <a:rPr lang="en-US" b="0" i="0" dirty="0" smtClean="0">
                <a:solidFill>
                  <a:srgbClr val="008000"/>
                </a:solidFill>
              </a:rPr>
              <a:t>/</a:t>
            </a:r>
            <a:r>
              <a:rPr lang="en-US" b="0" i="0" dirty="0" err="1" smtClean="0">
                <a:solidFill>
                  <a:srgbClr val="008000"/>
                </a:solidFill>
              </a:rPr>
              <a:t>index.cfm?page</a:t>
            </a:r>
            <a:r>
              <a:rPr lang="en-US" b="0" i="0" dirty="0" smtClean="0">
                <a:solidFill>
                  <a:srgbClr val="008000"/>
                </a:solidFill>
              </a:rPr>
              <a:t>=</a:t>
            </a:r>
            <a:r>
              <a:rPr lang="en-US" b="0" i="0" dirty="0" err="1" smtClean="0">
                <a:solidFill>
                  <a:srgbClr val="008000"/>
                </a:solidFill>
              </a:rPr>
              <a:t>zulkifli&amp;language</a:t>
            </a:r>
            <a:r>
              <a:rPr lang="en-US" b="0" i="0" dirty="0" smtClean="0">
                <a:solidFill>
                  <a:srgbClr val="008000"/>
                </a:solidFill>
              </a:rPr>
              <a:t>=</a:t>
            </a:r>
            <a:r>
              <a:rPr lang="en-US" b="0" i="0" dirty="0" err="1" smtClean="0">
                <a:solidFill>
                  <a:srgbClr val="008000"/>
                </a:solidFill>
              </a:rPr>
              <a:t>english</a:t>
            </a:r>
            <a:endParaRPr lang="en-US" b="0" i="0" dirty="0" smtClean="0">
              <a:solidFill>
                <a:srgbClr val="008000"/>
              </a:solidFill>
            </a:endParaRPr>
          </a:p>
          <a:p>
            <a:endParaRPr lang="en-US" b="0" i="0" baseline="0" dirty="0" smtClean="0">
              <a:solidFill>
                <a:srgbClr val="008000"/>
              </a:solidFill>
            </a:endParaRPr>
          </a:p>
          <a:p>
            <a:r>
              <a:rPr lang="en-US" b="0" i="0" baseline="0" dirty="0" smtClean="0">
                <a:solidFill>
                  <a:srgbClr val="008000"/>
                </a:solidFill>
              </a:rPr>
              <a:t>C2: http://</a:t>
            </a:r>
            <a:r>
              <a:rPr lang="en-US" b="0" i="0" baseline="0" dirty="0" err="1" smtClean="0">
                <a:solidFill>
                  <a:srgbClr val="008000"/>
                </a:solidFill>
              </a:rPr>
              <a:t>www.disa.mil</a:t>
            </a:r>
            <a:r>
              <a:rPr lang="en-US" b="0" i="0" baseline="0" dirty="0" smtClean="0">
                <a:solidFill>
                  <a:srgbClr val="008000"/>
                </a:solidFill>
              </a:rPr>
              <a:t>/Services/Command-and-Control/GCCS-J</a:t>
            </a:r>
          </a:p>
          <a:p>
            <a:endParaRPr lang="en-US" b="0" i="0" baseline="0" dirty="0" smtClean="0">
              <a:solidFill>
                <a:srgbClr val="008000"/>
              </a:solidFill>
            </a:endParaRPr>
          </a:p>
          <a:p>
            <a:r>
              <a:rPr lang="en-US" b="0" i="0" baseline="0" dirty="0" smtClean="0">
                <a:solidFill>
                  <a:srgbClr val="008000"/>
                </a:solidFill>
              </a:rPr>
              <a:t>Ground: </a:t>
            </a:r>
            <a:r>
              <a:rPr lang="en-US" i="0" dirty="0" smtClean="0"/>
              <a:t>Staff Sgt. William Tremblay/U.S. Army via Wired : http://</a:t>
            </a:r>
            <a:r>
              <a:rPr lang="en-US" i="0" dirty="0" err="1" smtClean="0"/>
              <a:t>www.wired.com</a:t>
            </a:r>
            <a:r>
              <a:rPr lang="en-US" i="0" dirty="0" smtClean="0"/>
              <a:t>/</a:t>
            </a:r>
            <a:r>
              <a:rPr lang="en-US" i="0" dirty="0" err="1" smtClean="0"/>
              <a:t>dangerroom</a:t>
            </a:r>
            <a:r>
              <a:rPr lang="en-US" i="0" dirty="0" smtClean="0"/>
              <a:t>/2010/09/afghan-biometric-dragnet-could-snag-millions/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Maritime: T</a:t>
            </a:r>
            <a:r>
              <a:rPr lang="en-US" i="0" dirty="0" smtClean="0"/>
              <a:t>his file is a work of a sailor or employee of the </a:t>
            </a:r>
            <a:r>
              <a:rPr lang="en-US" i="0" dirty="0" smtClean="0">
                <a:hlinkClick r:id="rId3" tooltip="w:United States Navy"/>
              </a:rPr>
              <a:t>U.S. Navy</a:t>
            </a:r>
            <a:r>
              <a:rPr lang="en-US" i="0" dirty="0" smtClean="0"/>
              <a:t>, taken or made as part of that person's official duties. As a </a:t>
            </a:r>
            <a:r>
              <a:rPr lang="en-US" i="0" dirty="0" smtClean="0">
                <a:hlinkClick r:id="rId4" tooltip="w:Work of the United States Government"/>
              </a:rPr>
              <a:t>work</a:t>
            </a:r>
            <a:r>
              <a:rPr lang="en-US" i="0" dirty="0" smtClean="0"/>
              <a:t> of the </a:t>
            </a:r>
            <a:r>
              <a:rPr lang="en-US" i="0" dirty="0" smtClean="0">
                <a:hlinkClick r:id="rId5" tooltip="w:Federal government of the United States"/>
              </a:rPr>
              <a:t>U.S. federal government</a:t>
            </a:r>
            <a:r>
              <a:rPr lang="en-US" i="0" dirty="0" smtClean="0"/>
              <a:t>, the image is in the </a:t>
            </a:r>
            <a:r>
              <a:rPr lang="en-US" b="1" i="0" dirty="0" smtClean="0">
                <a:hlinkClick r:id="rId6" tooltip="w:public domain"/>
              </a:rPr>
              <a:t>public domain</a:t>
            </a:r>
            <a:r>
              <a:rPr lang="en-US" i="0" dirty="0" smtClean="0"/>
              <a:t>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/wiki/File:USS_Lake_Champlain_%28CG-57%29.JPG</a:t>
            </a:r>
            <a:endParaRPr lang="en-US" b="0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Air: </a:t>
            </a:r>
            <a:r>
              <a:rPr lang="en-US" i="0" dirty="0" smtClean="0"/>
              <a:t>This image or file is a work of a </a:t>
            </a:r>
            <a:r>
              <a:rPr lang="en-US" i="0" dirty="0" smtClean="0">
                <a:hlinkClick r:id="rId7" tooltip="United States Air Force"/>
              </a:rPr>
              <a:t>U.S. Air Force</a:t>
            </a:r>
            <a:r>
              <a:rPr lang="en-US" i="0" dirty="0" smtClean="0"/>
              <a:t> Airman or employee, taken or made as part of that person's official duties. As a </a:t>
            </a:r>
            <a:r>
              <a:rPr lang="en-US" i="0" dirty="0" smtClean="0">
                <a:hlinkClick r:id="rId4" tooltip="en:Work of the United States Government"/>
              </a:rPr>
              <a:t>work</a:t>
            </a:r>
            <a:r>
              <a:rPr lang="en-US" i="0" dirty="0" smtClean="0"/>
              <a:t> of the </a:t>
            </a:r>
            <a:r>
              <a:rPr lang="en-US" i="0" dirty="0" smtClean="0">
                <a:hlinkClick r:id="rId8" tooltip="en:Federal Government of the United States"/>
              </a:rPr>
              <a:t>U.S. federal government</a:t>
            </a:r>
            <a:r>
              <a:rPr lang="en-US" i="0" dirty="0" smtClean="0"/>
              <a:t>, the image or file is in the </a:t>
            </a:r>
            <a:r>
              <a:rPr lang="en-US" b="1" i="0" dirty="0" smtClean="0">
                <a:hlinkClick r:id="rId6" tooltip="en:public domain"/>
              </a:rPr>
              <a:t>public domain</a:t>
            </a:r>
            <a:r>
              <a:rPr lang="en-US" i="0" dirty="0" smtClean="0"/>
              <a:t>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/wiki/File:MQ-9_Reaper_in_flight_%282007%29.jpg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Space: T</a:t>
            </a:r>
            <a:r>
              <a:rPr lang="en-US" i="0" dirty="0" smtClean="0"/>
              <a:t>his file is in the </a:t>
            </a:r>
            <a:r>
              <a:rPr lang="en-US" b="1" i="0" dirty="0" smtClean="0">
                <a:hlinkClick r:id="rId6" tooltip="w:public domain"/>
              </a:rPr>
              <a:t>public domain</a:t>
            </a:r>
            <a:r>
              <a:rPr lang="en-US" i="0" dirty="0" smtClean="0"/>
              <a:t> because it was solely created by </a:t>
            </a:r>
            <a:r>
              <a:rPr lang="en-US" i="0" dirty="0" smtClean="0">
                <a:hlinkClick r:id="rId9" tooltip="w:NASA"/>
              </a:rPr>
              <a:t>NASA</a:t>
            </a:r>
            <a:r>
              <a:rPr lang="en-US" i="0" dirty="0" smtClean="0"/>
              <a:t>. NASA copyright policy states that "NASA material is not protected by copyright </a:t>
            </a:r>
            <a:r>
              <a:rPr lang="en-US" b="1" i="0" dirty="0" smtClean="0"/>
              <a:t>unless noted</a:t>
            </a:r>
            <a:r>
              <a:rPr lang="en-US" i="0" dirty="0" smtClean="0"/>
              <a:t>".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</a:t>
            </a:r>
            <a:r>
              <a:rPr lang="en-US" i="0" dirty="0" err="1" smtClean="0"/>
              <a:t>File:CloudSat</a:t>
            </a:r>
            <a:r>
              <a:rPr lang="en-US" i="0" dirty="0" smtClean="0"/>
              <a:t>_-_</a:t>
            </a:r>
            <a:r>
              <a:rPr lang="en-US" i="0" dirty="0" err="1" smtClean="0"/>
              <a:t>Artist_Concept.jpg</a:t>
            </a:r>
            <a:endParaRPr lang="en-US" i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Cyber: © </a:t>
            </a:r>
            <a:r>
              <a:rPr lang="en-US" dirty="0" err="1" smtClean="0"/>
              <a:t>derrrek</a:t>
            </a:r>
            <a:r>
              <a:rPr lang="en-US" dirty="0" smtClean="0"/>
              <a:t> : http://</a:t>
            </a:r>
            <a:r>
              <a:rPr lang="en-US" dirty="0" err="1" smtClean="0"/>
              <a:t>www.gettyimages.com</a:t>
            </a:r>
            <a:r>
              <a:rPr lang="en-US" dirty="0" smtClean="0"/>
              <a:t>/detail/illustration/abstract-backgrounds-royalty-free-illustration/185548379</a:t>
            </a:r>
          </a:p>
          <a:p>
            <a:endParaRPr lang="en-US" i="0" baseline="0" dirty="0" smtClean="0"/>
          </a:p>
          <a:p>
            <a:endParaRPr lang="en-US" b="1" i="0" baseline="0" dirty="0" smtClean="0"/>
          </a:p>
          <a:p>
            <a:r>
              <a:rPr lang="en-US" b="1" i="0" baseline="0" dirty="0" smtClean="0"/>
              <a:t>This graphic was previously approved for public release as </a:t>
            </a:r>
            <a:r>
              <a:rPr lang="en-US" b="1" dirty="0" smtClean="0"/>
              <a:t>MS-77705</a:t>
            </a:r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983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5325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Data velocity</a:t>
            </a:r>
            <a:r>
              <a:rPr lang="en-US" i="0" baseline="0" dirty="0" smtClean="0"/>
              <a:t> requires high performance databases.  Lincoln has confirmed the claims of the </a:t>
            </a:r>
            <a:r>
              <a:rPr lang="en-US" i="0" baseline="0" dirty="0" err="1" smtClean="0"/>
              <a:t>Accumulo</a:t>
            </a:r>
            <a:r>
              <a:rPr lang="en-US" i="0" baseline="0" dirty="0" smtClean="0"/>
              <a:t> database.</a:t>
            </a:r>
            <a:endParaRPr lang="en-US" i="0" dirty="0" smtClean="0"/>
          </a:p>
          <a:p>
            <a:endParaRPr lang="en-US" i="0" dirty="0" smtClean="0"/>
          </a:p>
          <a:p>
            <a:r>
              <a:rPr lang="en-US" b="1" i="0" baseline="0" dirty="0" smtClean="0"/>
              <a:t>Image Sources: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Operators: http://</a:t>
            </a:r>
            <a:r>
              <a:rPr lang="en-US" i="0" baseline="0" dirty="0" err="1" smtClean="0"/>
              <a:t>en.wikipedia.org</a:t>
            </a:r>
            <a:r>
              <a:rPr lang="en-US" i="0" baseline="0" dirty="0" smtClean="0"/>
              <a:t>/wiki/</a:t>
            </a:r>
            <a:r>
              <a:rPr lang="en-US" i="0" baseline="0" dirty="0" err="1" smtClean="0"/>
              <a:t>Air_and_Space_Operations_Center</a:t>
            </a:r>
            <a:endParaRPr lang="en-US" i="0" baseline="0" dirty="0" smtClean="0"/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Analysts: © Comstock http://</a:t>
            </a:r>
            <a:r>
              <a:rPr lang="en-US" i="0" baseline="0" dirty="0" err="1" smtClean="0"/>
              <a:t>www.gettyimages.com</a:t>
            </a:r>
            <a:r>
              <a:rPr lang="en-US" i="0" baseline="0" dirty="0" smtClean="0"/>
              <a:t>/detail/photo/businessman-at-computer-royalty-free-image/78479774. 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Commanders:  US Forces Korea General News http://</a:t>
            </a:r>
            <a:r>
              <a:rPr lang="en-US" i="0" baseline="0" dirty="0" err="1" smtClean="0"/>
              <a:t>www.usfk.mil</a:t>
            </a:r>
            <a:r>
              <a:rPr lang="en-US" i="0" baseline="0" dirty="0" smtClean="0"/>
              <a:t>/</a:t>
            </a:r>
            <a:r>
              <a:rPr lang="en-US" i="0" baseline="0" dirty="0" err="1" smtClean="0"/>
              <a:t>usfk</a:t>
            </a:r>
            <a:r>
              <a:rPr lang="en-US" i="0" baseline="0" dirty="0" smtClean="0"/>
              <a:t>/%28A%28dL8DLge1ywEkAAAAYzg4NWY4MzMtM2I0OS00YWI5LTljYjctMWQ0NDM4MGUwYzVmgU4GPacw1yQ4-d8XCgyTu_0lbjQ1%29S%28aw5nfc45hpuvapn5pihn0o45%29%29/news.annual.command.post.exercise.winds.down.in.korea.printview.648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OSINT: Acrobat logo is  © </a:t>
            </a:r>
            <a:r>
              <a:rPr lang="en-US" i="0" dirty="0" smtClean="0"/>
              <a:t>Adobe Systems</a:t>
            </a:r>
            <a:r>
              <a:rPr lang="en-US" i="0" baseline="0" dirty="0" smtClean="0"/>
              <a:t> Inc., © Twitter and  Office 2011 logos are © Microsoft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Weather: © </a:t>
            </a:r>
            <a:r>
              <a:rPr lang="en-US" i="0" dirty="0" smtClean="0"/>
              <a:t>Rebecca van </a:t>
            </a:r>
            <a:r>
              <a:rPr lang="en-US" i="0" dirty="0" err="1" smtClean="0"/>
              <a:t>Ommen</a:t>
            </a:r>
            <a:r>
              <a:rPr lang="en-US" i="0" dirty="0" smtClean="0"/>
              <a:t> :</a:t>
            </a:r>
            <a:r>
              <a:rPr lang="en-US" i="0" baseline="0" dirty="0" smtClean="0"/>
              <a:t> http://</a:t>
            </a:r>
            <a:r>
              <a:rPr lang="en-US" i="0" baseline="0" dirty="0" err="1" smtClean="0"/>
              <a:t>www.gettyimages.com</a:t>
            </a:r>
            <a:r>
              <a:rPr lang="en-US" i="0" baseline="0" dirty="0" smtClean="0"/>
              <a:t>/detail/photo/paper-craft-weather-royalty-free-image/180478515</a:t>
            </a:r>
          </a:p>
          <a:p>
            <a:endParaRPr lang="en-US" i="0" baseline="0" dirty="0" smtClean="0"/>
          </a:p>
          <a:p>
            <a:r>
              <a:rPr lang="en-US" b="0" i="0" dirty="0" smtClean="0">
                <a:solidFill>
                  <a:srgbClr val="008000"/>
                </a:solidFill>
              </a:rPr>
              <a:t>HUMINT: U.S.</a:t>
            </a:r>
            <a:r>
              <a:rPr lang="en-US" b="0" i="0" baseline="0" dirty="0" smtClean="0">
                <a:solidFill>
                  <a:srgbClr val="008000"/>
                </a:solidFill>
              </a:rPr>
              <a:t> </a:t>
            </a:r>
            <a:r>
              <a:rPr lang="en-US" b="0" i="0" baseline="0" dirty="0" err="1" smtClean="0">
                <a:solidFill>
                  <a:srgbClr val="008000"/>
                </a:solidFill>
              </a:rPr>
              <a:t>Dept</a:t>
            </a:r>
            <a:r>
              <a:rPr lang="en-US" b="0" i="0" baseline="0" dirty="0" smtClean="0">
                <a:solidFill>
                  <a:srgbClr val="008000"/>
                </a:solidFill>
              </a:rPr>
              <a:t> of State  </a:t>
            </a:r>
            <a:r>
              <a:rPr lang="en-US" b="0" i="0" dirty="0" smtClean="0">
                <a:solidFill>
                  <a:srgbClr val="008000"/>
                </a:solidFill>
              </a:rPr>
              <a:t>http://</a:t>
            </a:r>
            <a:r>
              <a:rPr lang="en-US" b="0" i="0" dirty="0" err="1" smtClean="0">
                <a:solidFill>
                  <a:srgbClr val="008000"/>
                </a:solidFill>
              </a:rPr>
              <a:t>www.rewardsforjustice.net</a:t>
            </a:r>
            <a:r>
              <a:rPr lang="en-US" b="0" i="0" dirty="0" smtClean="0">
                <a:solidFill>
                  <a:srgbClr val="008000"/>
                </a:solidFill>
              </a:rPr>
              <a:t>/</a:t>
            </a:r>
            <a:r>
              <a:rPr lang="en-US" b="0" i="0" dirty="0" err="1" smtClean="0">
                <a:solidFill>
                  <a:srgbClr val="008000"/>
                </a:solidFill>
              </a:rPr>
              <a:t>index.cfm?page</a:t>
            </a:r>
            <a:r>
              <a:rPr lang="en-US" b="0" i="0" dirty="0" smtClean="0">
                <a:solidFill>
                  <a:srgbClr val="008000"/>
                </a:solidFill>
              </a:rPr>
              <a:t>=</a:t>
            </a:r>
            <a:r>
              <a:rPr lang="en-US" b="0" i="0" dirty="0" err="1" smtClean="0">
                <a:solidFill>
                  <a:srgbClr val="008000"/>
                </a:solidFill>
              </a:rPr>
              <a:t>zulkifli&amp;language</a:t>
            </a:r>
            <a:r>
              <a:rPr lang="en-US" b="0" i="0" dirty="0" smtClean="0">
                <a:solidFill>
                  <a:srgbClr val="008000"/>
                </a:solidFill>
              </a:rPr>
              <a:t>=</a:t>
            </a:r>
            <a:r>
              <a:rPr lang="en-US" b="0" i="0" dirty="0" err="1" smtClean="0">
                <a:solidFill>
                  <a:srgbClr val="008000"/>
                </a:solidFill>
              </a:rPr>
              <a:t>english</a:t>
            </a:r>
            <a:endParaRPr lang="en-US" b="0" i="0" dirty="0" smtClean="0">
              <a:solidFill>
                <a:srgbClr val="008000"/>
              </a:solidFill>
            </a:endParaRPr>
          </a:p>
          <a:p>
            <a:endParaRPr lang="en-US" b="0" i="0" baseline="0" dirty="0" smtClean="0">
              <a:solidFill>
                <a:srgbClr val="008000"/>
              </a:solidFill>
            </a:endParaRPr>
          </a:p>
          <a:p>
            <a:r>
              <a:rPr lang="en-US" b="0" i="0" baseline="0" dirty="0" smtClean="0">
                <a:solidFill>
                  <a:srgbClr val="008000"/>
                </a:solidFill>
              </a:rPr>
              <a:t>C2: http://</a:t>
            </a:r>
            <a:r>
              <a:rPr lang="en-US" b="0" i="0" baseline="0" dirty="0" err="1" smtClean="0">
                <a:solidFill>
                  <a:srgbClr val="008000"/>
                </a:solidFill>
              </a:rPr>
              <a:t>www.disa.mil</a:t>
            </a:r>
            <a:r>
              <a:rPr lang="en-US" b="0" i="0" baseline="0" dirty="0" smtClean="0">
                <a:solidFill>
                  <a:srgbClr val="008000"/>
                </a:solidFill>
              </a:rPr>
              <a:t>/Services/Command-and-Control/GCCS-J</a:t>
            </a:r>
          </a:p>
          <a:p>
            <a:endParaRPr lang="en-US" b="0" i="0" baseline="0" dirty="0" smtClean="0">
              <a:solidFill>
                <a:srgbClr val="008000"/>
              </a:solidFill>
            </a:endParaRPr>
          </a:p>
          <a:p>
            <a:r>
              <a:rPr lang="en-US" b="0" i="0" baseline="0" dirty="0" smtClean="0">
                <a:solidFill>
                  <a:srgbClr val="008000"/>
                </a:solidFill>
              </a:rPr>
              <a:t>Ground: </a:t>
            </a:r>
            <a:r>
              <a:rPr lang="en-US" i="0" dirty="0" smtClean="0"/>
              <a:t>Staff Sgt. William Tremblay/U.S. Army via Wired : http://</a:t>
            </a:r>
            <a:r>
              <a:rPr lang="en-US" i="0" dirty="0" err="1" smtClean="0"/>
              <a:t>www.wired.com</a:t>
            </a:r>
            <a:r>
              <a:rPr lang="en-US" i="0" dirty="0" smtClean="0"/>
              <a:t>/</a:t>
            </a:r>
            <a:r>
              <a:rPr lang="en-US" i="0" dirty="0" err="1" smtClean="0"/>
              <a:t>dangerroom</a:t>
            </a:r>
            <a:r>
              <a:rPr lang="en-US" i="0" dirty="0" smtClean="0"/>
              <a:t>/2010/09/afghan-biometric-dragnet-could-snag-millions/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Maritime: T</a:t>
            </a:r>
            <a:r>
              <a:rPr lang="en-US" i="0" dirty="0" smtClean="0"/>
              <a:t>his file is a work of a sailor or employee of the </a:t>
            </a:r>
            <a:r>
              <a:rPr lang="en-US" i="0" dirty="0" smtClean="0">
                <a:hlinkClick r:id="rId3" tooltip="w:United States Navy"/>
              </a:rPr>
              <a:t>U.S. Navy</a:t>
            </a:r>
            <a:r>
              <a:rPr lang="en-US" i="0" dirty="0" smtClean="0"/>
              <a:t>, taken or made as part of that person's official duties. As a </a:t>
            </a:r>
            <a:r>
              <a:rPr lang="en-US" i="0" dirty="0" smtClean="0">
                <a:hlinkClick r:id="rId4" tooltip="w:Work of the United States Government"/>
              </a:rPr>
              <a:t>work</a:t>
            </a:r>
            <a:r>
              <a:rPr lang="en-US" i="0" dirty="0" smtClean="0"/>
              <a:t> of the </a:t>
            </a:r>
            <a:r>
              <a:rPr lang="en-US" i="0" dirty="0" smtClean="0">
                <a:hlinkClick r:id="rId5" tooltip="w:Federal government of the United States"/>
              </a:rPr>
              <a:t>U.S. federal government</a:t>
            </a:r>
            <a:r>
              <a:rPr lang="en-US" i="0" dirty="0" smtClean="0"/>
              <a:t>, the image is in the </a:t>
            </a:r>
            <a:r>
              <a:rPr lang="en-US" b="1" i="0" dirty="0" smtClean="0">
                <a:hlinkClick r:id="rId6" tooltip="w:public domain"/>
              </a:rPr>
              <a:t>public domain</a:t>
            </a:r>
            <a:r>
              <a:rPr lang="en-US" i="0" dirty="0" smtClean="0"/>
              <a:t>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/wiki/File:USS_Lake_Champlain_%28CG-57%29.JPG</a:t>
            </a:r>
            <a:endParaRPr lang="en-US" b="0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Air: </a:t>
            </a:r>
            <a:r>
              <a:rPr lang="en-US" i="0" dirty="0" smtClean="0"/>
              <a:t>This image or file is a work of a </a:t>
            </a:r>
            <a:r>
              <a:rPr lang="en-US" i="0" dirty="0" smtClean="0">
                <a:hlinkClick r:id="rId7" tooltip="United States Air Force"/>
              </a:rPr>
              <a:t>U.S. Air Force</a:t>
            </a:r>
            <a:r>
              <a:rPr lang="en-US" i="0" dirty="0" smtClean="0"/>
              <a:t> Airman or employee, taken or made as part of that person's official duties. As a </a:t>
            </a:r>
            <a:r>
              <a:rPr lang="en-US" i="0" dirty="0" smtClean="0">
                <a:hlinkClick r:id="rId4" tooltip="en:Work of the United States Government"/>
              </a:rPr>
              <a:t>work</a:t>
            </a:r>
            <a:r>
              <a:rPr lang="en-US" i="0" dirty="0" smtClean="0"/>
              <a:t> of the </a:t>
            </a:r>
            <a:r>
              <a:rPr lang="en-US" i="0" dirty="0" smtClean="0">
                <a:hlinkClick r:id="rId8" tooltip="en:Federal Government of the United States"/>
              </a:rPr>
              <a:t>U.S. federal government</a:t>
            </a:r>
            <a:r>
              <a:rPr lang="en-US" i="0" dirty="0" smtClean="0"/>
              <a:t>, the image or file is in the </a:t>
            </a:r>
            <a:r>
              <a:rPr lang="en-US" b="1" i="0" dirty="0" smtClean="0">
                <a:hlinkClick r:id="rId6" tooltip="en:public domain"/>
              </a:rPr>
              <a:t>public domain</a:t>
            </a:r>
            <a:r>
              <a:rPr lang="en-US" i="0" dirty="0" smtClean="0"/>
              <a:t>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/wiki/File:MQ-9_Reaper_in_flight_%282007%29.jpg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Space: T</a:t>
            </a:r>
            <a:r>
              <a:rPr lang="en-US" i="0" dirty="0" smtClean="0"/>
              <a:t>his file is in the </a:t>
            </a:r>
            <a:r>
              <a:rPr lang="en-US" b="1" i="0" dirty="0" smtClean="0">
                <a:hlinkClick r:id="rId6" tooltip="w:public domain"/>
              </a:rPr>
              <a:t>public domain</a:t>
            </a:r>
            <a:r>
              <a:rPr lang="en-US" i="0" dirty="0" smtClean="0"/>
              <a:t> because it was solely created by </a:t>
            </a:r>
            <a:r>
              <a:rPr lang="en-US" i="0" dirty="0" smtClean="0">
                <a:hlinkClick r:id="rId9" tooltip="w:NASA"/>
              </a:rPr>
              <a:t>NASA</a:t>
            </a:r>
            <a:r>
              <a:rPr lang="en-US" i="0" dirty="0" smtClean="0"/>
              <a:t>. NASA copyright policy states that "NASA material is not protected by copyright </a:t>
            </a:r>
            <a:r>
              <a:rPr lang="en-US" b="1" i="0" dirty="0" smtClean="0"/>
              <a:t>unless noted</a:t>
            </a:r>
            <a:r>
              <a:rPr lang="en-US" i="0" dirty="0" smtClean="0"/>
              <a:t>".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</a:t>
            </a:r>
            <a:r>
              <a:rPr lang="en-US" i="0" dirty="0" err="1" smtClean="0"/>
              <a:t>File:CloudSat</a:t>
            </a:r>
            <a:r>
              <a:rPr lang="en-US" i="0" dirty="0" smtClean="0"/>
              <a:t>_-_</a:t>
            </a:r>
            <a:r>
              <a:rPr lang="en-US" i="0" dirty="0" err="1" smtClean="0"/>
              <a:t>Artist_Concept.jpg</a:t>
            </a:r>
            <a:endParaRPr lang="en-US" i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Cyber: © </a:t>
            </a:r>
            <a:r>
              <a:rPr lang="en-US" dirty="0" err="1" smtClean="0"/>
              <a:t>derrrek</a:t>
            </a:r>
            <a:r>
              <a:rPr lang="en-US" dirty="0" smtClean="0"/>
              <a:t> : http://</a:t>
            </a:r>
            <a:r>
              <a:rPr lang="en-US" dirty="0" err="1" smtClean="0"/>
              <a:t>www.gettyimages.com</a:t>
            </a:r>
            <a:r>
              <a:rPr lang="en-US" dirty="0" smtClean="0"/>
              <a:t>/detail/illustration/abstract-backgrounds-royalty-free-illustration/185548379</a:t>
            </a:r>
          </a:p>
          <a:p>
            <a:endParaRPr lang="en-US" i="0" baseline="0" dirty="0" smtClean="0"/>
          </a:p>
          <a:p>
            <a:endParaRPr lang="en-US" b="1" i="0" baseline="0" dirty="0" smtClean="0"/>
          </a:p>
          <a:p>
            <a:r>
              <a:rPr lang="en-US" b="1" i="0" baseline="0" dirty="0" smtClean="0"/>
              <a:t>This graphic was previously approved for public release as </a:t>
            </a:r>
            <a:r>
              <a:rPr lang="en-US" b="1" dirty="0" smtClean="0"/>
              <a:t>MS-77705</a:t>
            </a:r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98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5325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Data variety require new schemas that allow data to be flexibly stored.  D4M</a:t>
            </a:r>
            <a:r>
              <a:rPr lang="en-US" i="0" baseline="0" dirty="0" smtClean="0"/>
              <a:t> Schema provides a simple approach that has been validated on a wide range of data.</a:t>
            </a:r>
            <a:endParaRPr lang="en-US" i="0" dirty="0" smtClean="0"/>
          </a:p>
          <a:p>
            <a:endParaRPr lang="en-US" i="0" dirty="0" smtClean="0"/>
          </a:p>
          <a:p>
            <a:endParaRPr lang="en-US" i="0" dirty="0" smtClean="0"/>
          </a:p>
          <a:p>
            <a:r>
              <a:rPr lang="en-US" b="1" i="0" baseline="0" dirty="0" smtClean="0"/>
              <a:t>Image Sources: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Operators: http://</a:t>
            </a:r>
            <a:r>
              <a:rPr lang="en-US" i="0" baseline="0" dirty="0" err="1" smtClean="0"/>
              <a:t>en.wikipedia.org</a:t>
            </a:r>
            <a:r>
              <a:rPr lang="en-US" i="0" baseline="0" dirty="0" smtClean="0"/>
              <a:t>/wiki/</a:t>
            </a:r>
            <a:r>
              <a:rPr lang="en-US" i="0" baseline="0" dirty="0" err="1" smtClean="0"/>
              <a:t>Air_and_Space_Operations_Center</a:t>
            </a:r>
            <a:endParaRPr lang="en-US" i="0" baseline="0" dirty="0" smtClean="0"/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Analysts: © Comstock http://</a:t>
            </a:r>
            <a:r>
              <a:rPr lang="en-US" i="0" baseline="0" dirty="0" err="1" smtClean="0"/>
              <a:t>www.gettyimages.com</a:t>
            </a:r>
            <a:r>
              <a:rPr lang="en-US" i="0" baseline="0" dirty="0" smtClean="0"/>
              <a:t>/detail/photo/businessman-at-computer-royalty-free-image/78479774. 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Commanders:  US Forces Korea General News http://</a:t>
            </a:r>
            <a:r>
              <a:rPr lang="en-US" i="0" baseline="0" dirty="0" err="1" smtClean="0"/>
              <a:t>www.usfk.mil</a:t>
            </a:r>
            <a:r>
              <a:rPr lang="en-US" i="0" baseline="0" dirty="0" smtClean="0"/>
              <a:t>/</a:t>
            </a:r>
            <a:r>
              <a:rPr lang="en-US" i="0" baseline="0" dirty="0" err="1" smtClean="0"/>
              <a:t>usfk</a:t>
            </a:r>
            <a:r>
              <a:rPr lang="en-US" i="0" baseline="0" dirty="0" smtClean="0"/>
              <a:t>/%28A%28dL8DLge1ywEkAAAAYzg4NWY4MzMtM2I0OS00YWI5LTljYjctMWQ0NDM4MGUwYzVmgU4GPacw1yQ4-d8XCgyTu_0lbjQ1%29S%28aw5nfc45hpuvapn5pihn0o45%29%29/news.annual.command.post.exercise.winds.down.in.korea.printview.648</a:t>
            </a:r>
          </a:p>
          <a:p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OSINT: Acrobat logo is  © </a:t>
            </a:r>
            <a:r>
              <a:rPr lang="en-US" i="0" dirty="0" smtClean="0"/>
              <a:t>Adobe Systems</a:t>
            </a:r>
            <a:r>
              <a:rPr lang="en-US" i="0" baseline="0" dirty="0" smtClean="0"/>
              <a:t> Inc., © Twitter and  Office 2011 logos are © Microsoft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Weather: © </a:t>
            </a:r>
            <a:r>
              <a:rPr lang="en-US" i="0" dirty="0" smtClean="0"/>
              <a:t>Rebecca van </a:t>
            </a:r>
            <a:r>
              <a:rPr lang="en-US" i="0" dirty="0" err="1" smtClean="0"/>
              <a:t>Ommen</a:t>
            </a:r>
            <a:r>
              <a:rPr lang="en-US" i="0" dirty="0" smtClean="0"/>
              <a:t> :</a:t>
            </a:r>
            <a:r>
              <a:rPr lang="en-US" i="0" baseline="0" dirty="0" smtClean="0"/>
              <a:t> http://</a:t>
            </a:r>
            <a:r>
              <a:rPr lang="en-US" i="0" baseline="0" dirty="0" err="1" smtClean="0"/>
              <a:t>www.gettyimages.com</a:t>
            </a:r>
            <a:r>
              <a:rPr lang="en-US" i="0" baseline="0" dirty="0" smtClean="0"/>
              <a:t>/detail/photo/paper-craft-weather-royalty-free-image/180478515</a:t>
            </a:r>
          </a:p>
          <a:p>
            <a:endParaRPr lang="en-US" i="0" baseline="0" dirty="0" smtClean="0"/>
          </a:p>
          <a:p>
            <a:r>
              <a:rPr lang="en-US" b="0" i="0" dirty="0" smtClean="0">
                <a:solidFill>
                  <a:srgbClr val="008000"/>
                </a:solidFill>
              </a:rPr>
              <a:t>HUMINT: U.S.</a:t>
            </a:r>
            <a:r>
              <a:rPr lang="en-US" b="0" i="0" baseline="0" dirty="0" smtClean="0">
                <a:solidFill>
                  <a:srgbClr val="008000"/>
                </a:solidFill>
              </a:rPr>
              <a:t> </a:t>
            </a:r>
            <a:r>
              <a:rPr lang="en-US" b="0" i="0" baseline="0" dirty="0" err="1" smtClean="0">
                <a:solidFill>
                  <a:srgbClr val="008000"/>
                </a:solidFill>
              </a:rPr>
              <a:t>Dept</a:t>
            </a:r>
            <a:r>
              <a:rPr lang="en-US" b="0" i="0" baseline="0" dirty="0" smtClean="0">
                <a:solidFill>
                  <a:srgbClr val="008000"/>
                </a:solidFill>
              </a:rPr>
              <a:t> of State  </a:t>
            </a:r>
            <a:r>
              <a:rPr lang="en-US" b="0" i="0" dirty="0" smtClean="0">
                <a:solidFill>
                  <a:srgbClr val="008000"/>
                </a:solidFill>
              </a:rPr>
              <a:t>http://</a:t>
            </a:r>
            <a:r>
              <a:rPr lang="en-US" b="0" i="0" dirty="0" err="1" smtClean="0">
                <a:solidFill>
                  <a:srgbClr val="008000"/>
                </a:solidFill>
              </a:rPr>
              <a:t>www.rewardsforjustice.net</a:t>
            </a:r>
            <a:r>
              <a:rPr lang="en-US" b="0" i="0" dirty="0" smtClean="0">
                <a:solidFill>
                  <a:srgbClr val="008000"/>
                </a:solidFill>
              </a:rPr>
              <a:t>/</a:t>
            </a:r>
            <a:r>
              <a:rPr lang="en-US" b="0" i="0" dirty="0" err="1" smtClean="0">
                <a:solidFill>
                  <a:srgbClr val="008000"/>
                </a:solidFill>
              </a:rPr>
              <a:t>index.cfm?page</a:t>
            </a:r>
            <a:r>
              <a:rPr lang="en-US" b="0" i="0" dirty="0" smtClean="0">
                <a:solidFill>
                  <a:srgbClr val="008000"/>
                </a:solidFill>
              </a:rPr>
              <a:t>=</a:t>
            </a:r>
            <a:r>
              <a:rPr lang="en-US" b="0" i="0" dirty="0" err="1" smtClean="0">
                <a:solidFill>
                  <a:srgbClr val="008000"/>
                </a:solidFill>
              </a:rPr>
              <a:t>zulkifli&amp;language</a:t>
            </a:r>
            <a:r>
              <a:rPr lang="en-US" b="0" i="0" dirty="0" smtClean="0">
                <a:solidFill>
                  <a:srgbClr val="008000"/>
                </a:solidFill>
              </a:rPr>
              <a:t>=</a:t>
            </a:r>
            <a:r>
              <a:rPr lang="en-US" b="0" i="0" dirty="0" err="1" smtClean="0">
                <a:solidFill>
                  <a:srgbClr val="008000"/>
                </a:solidFill>
              </a:rPr>
              <a:t>english</a:t>
            </a:r>
            <a:endParaRPr lang="en-US" b="0" i="0" dirty="0" smtClean="0">
              <a:solidFill>
                <a:srgbClr val="008000"/>
              </a:solidFill>
            </a:endParaRPr>
          </a:p>
          <a:p>
            <a:endParaRPr lang="en-US" b="0" i="0" baseline="0" dirty="0" smtClean="0">
              <a:solidFill>
                <a:srgbClr val="008000"/>
              </a:solidFill>
            </a:endParaRPr>
          </a:p>
          <a:p>
            <a:r>
              <a:rPr lang="en-US" b="0" i="0" baseline="0" dirty="0" smtClean="0">
                <a:solidFill>
                  <a:srgbClr val="008000"/>
                </a:solidFill>
              </a:rPr>
              <a:t>C2: http://</a:t>
            </a:r>
            <a:r>
              <a:rPr lang="en-US" b="0" i="0" baseline="0" dirty="0" err="1" smtClean="0">
                <a:solidFill>
                  <a:srgbClr val="008000"/>
                </a:solidFill>
              </a:rPr>
              <a:t>www.disa.mil</a:t>
            </a:r>
            <a:r>
              <a:rPr lang="en-US" b="0" i="0" baseline="0" dirty="0" smtClean="0">
                <a:solidFill>
                  <a:srgbClr val="008000"/>
                </a:solidFill>
              </a:rPr>
              <a:t>/Services/Command-and-Control/GCCS-J</a:t>
            </a:r>
          </a:p>
          <a:p>
            <a:endParaRPr lang="en-US" b="0" i="0" baseline="0" dirty="0" smtClean="0">
              <a:solidFill>
                <a:srgbClr val="008000"/>
              </a:solidFill>
            </a:endParaRPr>
          </a:p>
          <a:p>
            <a:r>
              <a:rPr lang="en-US" b="0" i="0" baseline="0" dirty="0" smtClean="0">
                <a:solidFill>
                  <a:srgbClr val="008000"/>
                </a:solidFill>
              </a:rPr>
              <a:t>Ground: </a:t>
            </a:r>
            <a:r>
              <a:rPr lang="en-US" i="0" dirty="0" smtClean="0"/>
              <a:t>Staff Sgt. William Tremblay/U.S. Army via Wired : http://</a:t>
            </a:r>
            <a:r>
              <a:rPr lang="en-US" i="0" dirty="0" err="1" smtClean="0"/>
              <a:t>www.wired.com</a:t>
            </a:r>
            <a:r>
              <a:rPr lang="en-US" i="0" dirty="0" smtClean="0"/>
              <a:t>/</a:t>
            </a:r>
            <a:r>
              <a:rPr lang="en-US" i="0" dirty="0" err="1" smtClean="0"/>
              <a:t>dangerroom</a:t>
            </a:r>
            <a:r>
              <a:rPr lang="en-US" i="0" dirty="0" smtClean="0"/>
              <a:t>/2010/09/afghan-biometric-dragnet-could-snag-millions/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Maritime: T</a:t>
            </a:r>
            <a:r>
              <a:rPr lang="en-US" i="0" dirty="0" smtClean="0"/>
              <a:t>his file is a work of a sailor or employee of the </a:t>
            </a:r>
            <a:r>
              <a:rPr lang="en-US" i="0" dirty="0" smtClean="0">
                <a:hlinkClick r:id="rId3" tooltip="w:United States Navy"/>
              </a:rPr>
              <a:t>U.S. Navy</a:t>
            </a:r>
            <a:r>
              <a:rPr lang="en-US" i="0" dirty="0" smtClean="0"/>
              <a:t>, taken or made as part of that person's official duties. As a </a:t>
            </a:r>
            <a:r>
              <a:rPr lang="en-US" i="0" dirty="0" smtClean="0">
                <a:hlinkClick r:id="rId4" tooltip="w:Work of the United States Government"/>
              </a:rPr>
              <a:t>work</a:t>
            </a:r>
            <a:r>
              <a:rPr lang="en-US" i="0" dirty="0" smtClean="0"/>
              <a:t> of the </a:t>
            </a:r>
            <a:r>
              <a:rPr lang="en-US" i="0" dirty="0" smtClean="0">
                <a:hlinkClick r:id="rId5" tooltip="w:Federal government of the United States"/>
              </a:rPr>
              <a:t>U.S. federal government</a:t>
            </a:r>
            <a:r>
              <a:rPr lang="en-US" i="0" dirty="0" smtClean="0"/>
              <a:t>, the image is in the </a:t>
            </a:r>
            <a:r>
              <a:rPr lang="en-US" b="1" i="0" dirty="0" smtClean="0">
                <a:hlinkClick r:id="rId6" tooltip="w:public domain"/>
              </a:rPr>
              <a:t>public domain</a:t>
            </a:r>
            <a:r>
              <a:rPr lang="en-US" i="0" dirty="0" smtClean="0"/>
              <a:t>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/wiki/File:USS_Lake_Champlain_%28CG-57%29.JPG</a:t>
            </a:r>
            <a:endParaRPr lang="en-US" b="0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Air: </a:t>
            </a:r>
            <a:r>
              <a:rPr lang="en-US" i="0" dirty="0" smtClean="0"/>
              <a:t>This image or file is a work of a </a:t>
            </a:r>
            <a:r>
              <a:rPr lang="en-US" i="0" dirty="0" smtClean="0">
                <a:hlinkClick r:id="rId7" tooltip="United States Air Force"/>
              </a:rPr>
              <a:t>U.S. Air Force</a:t>
            </a:r>
            <a:r>
              <a:rPr lang="en-US" i="0" dirty="0" smtClean="0"/>
              <a:t> Airman or employee, taken or made as part of that person's official duties. As a </a:t>
            </a:r>
            <a:r>
              <a:rPr lang="en-US" i="0" dirty="0" smtClean="0">
                <a:hlinkClick r:id="rId4" tooltip="en:Work of the United States Government"/>
              </a:rPr>
              <a:t>work</a:t>
            </a:r>
            <a:r>
              <a:rPr lang="en-US" i="0" dirty="0" smtClean="0"/>
              <a:t> of the </a:t>
            </a:r>
            <a:r>
              <a:rPr lang="en-US" i="0" dirty="0" smtClean="0">
                <a:hlinkClick r:id="rId8" tooltip="en:Federal Government of the United States"/>
              </a:rPr>
              <a:t>U.S. federal government</a:t>
            </a:r>
            <a:r>
              <a:rPr lang="en-US" i="0" dirty="0" smtClean="0"/>
              <a:t>, the image or file is in the </a:t>
            </a:r>
            <a:r>
              <a:rPr lang="en-US" b="1" i="0" dirty="0" smtClean="0">
                <a:hlinkClick r:id="rId6" tooltip="en:public domain"/>
              </a:rPr>
              <a:t>public domain</a:t>
            </a:r>
            <a:r>
              <a:rPr lang="en-US" i="0" dirty="0" smtClean="0"/>
              <a:t>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/wiki/File:MQ-9_Reaper_in_flight_%282007%29.jpg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Space: T</a:t>
            </a:r>
            <a:r>
              <a:rPr lang="en-US" i="0" dirty="0" smtClean="0"/>
              <a:t>his file is in the </a:t>
            </a:r>
            <a:r>
              <a:rPr lang="en-US" b="1" i="0" dirty="0" smtClean="0">
                <a:hlinkClick r:id="rId6" tooltip="w:public domain"/>
              </a:rPr>
              <a:t>public domain</a:t>
            </a:r>
            <a:r>
              <a:rPr lang="en-US" i="0" dirty="0" smtClean="0"/>
              <a:t> because it was solely created by </a:t>
            </a:r>
            <a:r>
              <a:rPr lang="en-US" i="0" dirty="0" smtClean="0">
                <a:hlinkClick r:id="rId9" tooltip="w:NASA"/>
              </a:rPr>
              <a:t>NASA</a:t>
            </a:r>
            <a:r>
              <a:rPr lang="en-US" i="0" dirty="0" smtClean="0"/>
              <a:t>. NASA copyright policy states that "NASA material is not protected by copyright </a:t>
            </a:r>
            <a:r>
              <a:rPr lang="en-US" b="1" i="0" dirty="0" smtClean="0"/>
              <a:t>unless noted</a:t>
            </a:r>
            <a:r>
              <a:rPr lang="en-US" i="0" dirty="0" smtClean="0"/>
              <a:t>". http://</a:t>
            </a:r>
            <a:r>
              <a:rPr lang="en-US" i="0" dirty="0" err="1" smtClean="0"/>
              <a:t>en.wikipedia.org</a:t>
            </a:r>
            <a:r>
              <a:rPr lang="en-US" i="0" dirty="0" smtClean="0"/>
              <a:t>/wiki/</a:t>
            </a:r>
            <a:r>
              <a:rPr lang="en-US" i="0" dirty="0" err="1" smtClean="0"/>
              <a:t>File:CloudSat</a:t>
            </a:r>
            <a:r>
              <a:rPr lang="en-US" i="0" dirty="0" smtClean="0"/>
              <a:t>_-_</a:t>
            </a:r>
            <a:r>
              <a:rPr lang="en-US" i="0" dirty="0" err="1" smtClean="0"/>
              <a:t>Artist_Concept.jpg</a:t>
            </a:r>
            <a:endParaRPr lang="en-US" i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Cyber: © </a:t>
            </a:r>
            <a:r>
              <a:rPr lang="en-US" dirty="0" err="1" smtClean="0"/>
              <a:t>derrrek</a:t>
            </a:r>
            <a:r>
              <a:rPr lang="en-US" dirty="0" smtClean="0"/>
              <a:t> : http://</a:t>
            </a:r>
            <a:r>
              <a:rPr lang="en-US" dirty="0" err="1" smtClean="0"/>
              <a:t>www.gettyimages.com</a:t>
            </a:r>
            <a:r>
              <a:rPr lang="en-US" dirty="0" smtClean="0"/>
              <a:t>/detail/illustration/abstract-backgrounds-royalty-free-illustration/185548379</a:t>
            </a:r>
          </a:p>
          <a:p>
            <a:endParaRPr lang="en-US" i="0" baseline="0" dirty="0" smtClean="0"/>
          </a:p>
          <a:p>
            <a:endParaRPr lang="en-US" b="1" i="0" baseline="0" dirty="0" smtClean="0"/>
          </a:p>
          <a:p>
            <a:r>
              <a:rPr lang="en-US" b="1" i="0" baseline="0" dirty="0" smtClean="0"/>
              <a:t>This graphic was previously approved for public release as </a:t>
            </a:r>
            <a:r>
              <a:rPr lang="en-US" b="1" dirty="0" smtClean="0"/>
              <a:t>MS-77705</a:t>
            </a:r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98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3650" y="701675"/>
            <a:ext cx="44831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provides a mathematical foundation for many of the concepts in the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4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696913"/>
            <a:ext cx="44989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35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8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6" y="3413100"/>
            <a:ext cx="8229599" cy="2031187"/>
          </a:xfrm>
          <a:prstGeom prst="rect">
            <a:avLst/>
          </a:prstGeom>
        </p:spPr>
        <p:txBody>
          <a:bodyPr lIns="101763" tIns="50882" rIns="101763" bIns="5088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6" y="1570185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7" y="1144377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882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7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327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15" y="165811"/>
            <a:ext cx="7986370" cy="5285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7" y="1461211"/>
            <a:ext cx="9012326" cy="5471770"/>
          </a:xfrm>
          <a:prstGeom prst="rect">
            <a:avLst/>
          </a:prstGeom>
        </p:spPr>
        <p:txBody>
          <a:bodyPr lIns="101621" tIns="50812" rIns="101621" bIns="50812"/>
          <a:lstStyle>
            <a:lvl1pPr marL="264215" indent="-264215">
              <a:lnSpc>
                <a:spcPts val="2451"/>
              </a:lnSpc>
              <a:spcBef>
                <a:spcPts val="1337"/>
              </a:spcBef>
              <a:buSzPct val="100000"/>
              <a:buFont typeface="Arial"/>
              <a:buChar char="•"/>
              <a:defRPr/>
            </a:lvl1pPr>
            <a:lvl2pPr marL="599562" indent="-284535">
              <a:lnSpc>
                <a:spcPts val="2227"/>
              </a:lnSpc>
              <a:spcBef>
                <a:spcPts val="669"/>
              </a:spcBef>
              <a:defRPr/>
            </a:lvl2pPr>
            <a:lvl3pPr marL="843455" indent="-203242">
              <a:lnSpc>
                <a:spcPts val="2006"/>
              </a:lnSpc>
              <a:spcBef>
                <a:spcPts val="669"/>
              </a:spcBef>
              <a:buSzPct val="90000"/>
              <a:buFont typeface="Wingdings" charset="2"/>
              <a:buChar char="§"/>
              <a:defRPr/>
            </a:lvl3pPr>
            <a:lvl4pPr marL="1148311" indent="0">
              <a:lnSpc>
                <a:spcPts val="1783"/>
              </a:lnSpc>
              <a:spcBef>
                <a:spcPts val="669"/>
              </a:spcBef>
              <a:buFontTx/>
              <a:buNone/>
              <a:defRPr/>
            </a:lvl4pPr>
            <a:lvl5pPr marL="1402362" indent="0">
              <a:lnSpc>
                <a:spcPts val="1560"/>
              </a:lnSpc>
              <a:spcBef>
                <a:spcPts val="669"/>
              </a:spcBef>
              <a:buSzPct val="85000"/>
              <a:buFontTx/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015" y="673608"/>
            <a:ext cx="7986370" cy="345440"/>
          </a:xfrm>
          <a:prstGeom prst="rect">
            <a:avLst/>
          </a:prstGeom>
        </p:spPr>
        <p:txBody>
          <a:bodyPr vert="horz" lIns="101621" tIns="50812" rIns="101621" bIns="50812"/>
          <a:lstStyle>
            <a:lvl1pPr marL="0" indent="0" algn="ctr">
              <a:lnSpc>
                <a:spcPts val="2674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2700" baseline="0"/>
            </a:lvl1pPr>
            <a:lvl2pPr marL="578671" indent="0">
              <a:buNone/>
              <a:defRPr/>
            </a:lvl2pPr>
            <a:lvl3pPr marL="1085015" indent="0">
              <a:buNone/>
              <a:defRPr/>
            </a:lvl3pPr>
            <a:lvl4pPr marL="1586067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41125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7" y="1906830"/>
            <a:ext cx="9012326" cy="5036515"/>
          </a:xfrm>
          <a:prstGeom prst="rect">
            <a:avLst/>
          </a:prstGeom>
        </p:spPr>
        <p:txBody>
          <a:bodyPr lIns="101621" tIns="50812" rIns="101621" bIns="50812" anchor="t" anchorCtr="1"/>
          <a:lstStyle>
            <a:lvl1pPr marL="264215" indent="-264215">
              <a:lnSpc>
                <a:spcPts val="2451"/>
              </a:lnSpc>
              <a:spcBef>
                <a:spcPts val="1671"/>
              </a:spcBef>
              <a:buSzPct val="100000"/>
              <a:buFont typeface="Arial"/>
              <a:buChar char="•"/>
              <a:defRPr/>
            </a:lvl1pPr>
            <a:lvl2pPr marL="599562" indent="-284535">
              <a:lnSpc>
                <a:spcPts val="2227"/>
              </a:lnSpc>
              <a:spcBef>
                <a:spcPts val="1671"/>
              </a:spcBef>
              <a:defRPr/>
            </a:lvl2pPr>
            <a:lvl3pPr marL="843455" indent="-203242">
              <a:lnSpc>
                <a:spcPts val="2006"/>
              </a:lnSpc>
              <a:spcBef>
                <a:spcPts val="1671"/>
              </a:spcBef>
              <a:buSzPct val="90000"/>
              <a:buFont typeface="Wingdings" charset="2"/>
              <a:buChar char="§"/>
              <a:defRPr/>
            </a:lvl3pPr>
            <a:lvl4pPr marL="1148311" indent="0">
              <a:lnSpc>
                <a:spcPts val="1783"/>
              </a:lnSpc>
              <a:spcBef>
                <a:spcPts val="1671"/>
              </a:spcBef>
              <a:buFontTx/>
              <a:buNone/>
              <a:defRPr/>
            </a:lvl4pPr>
            <a:lvl5pPr marL="1402362" indent="0">
              <a:lnSpc>
                <a:spcPts val="1560"/>
              </a:lnSpc>
              <a:spcBef>
                <a:spcPts val="1671"/>
              </a:spcBef>
              <a:buSzPct val="85000"/>
              <a:buFontTx/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740103" y="2000097"/>
            <a:ext cx="6568135" cy="428000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101621" tIns="50812" rIns="101621" bIns="50812"/>
          <a:lstStyle>
            <a:lvl1pPr marL="0" indent="0" algn="ctr">
              <a:lnSpc>
                <a:spcPts val="2227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0103" y="1492302"/>
            <a:ext cx="6568135" cy="424891"/>
          </a:xfrm>
          <a:prstGeom prst="rect">
            <a:avLst/>
          </a:prstGeom>
        </p:spPr>
        <p:txBody>
          <a:bodyPr vert="horz" lIns="101621" tIns="50812" rIns="101621" bIns="50812" anchor="b" anchorCtr="0"/>
          <a:lstStyle>
            <a:lvl1pPr marL="0" indent="0" algn="ctr">
              <a:lnSpc>
                <a:spcPts val="2227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2000" baseline="0"/>
            </a:lvl1pPr>
            <a:lvl2pPr marL="578671" indent="0">
              <a:buNone/>
              <a:defRPr/>
            </a:lvl2pPr>
            <a:lvl3pPr marL="1085015" indent="0">
              <a:buNone/>
              <a:defRPr/>
            </a:lvl3pPr>
            <a:lvl4pPr marL="1586067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40103" y="6352642"/>
            <a:ext cx="6568135" cy="310896"/>
          </a:xfrm>
          <a:prstGeom prst="rect">
            <a:avLst/>
          </a:prstGeom>
        </p:spPr>
        <p:txBody>
          <a:bodyPr vert="horz" lIns="101621" tIns="50812" rIns="101621" bIns="50812" anchor="t" anchorCtr="0"/>
          <a:lstStyle>
            <a:lvl1pPr marL="0" indent="0" algn="ctr">
              <a:lnSpc>
                <a:spcPts val="1560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1300" b="1" i="0" baseline="0"/>
            </a:lvl1pPr>
            <a:lvl2pPr marL="578671" indent="0">
              <a:buNone/>
              <a:defRPr/>
            </a:lvl2pPr>
            <a:lvl3pPr marL="1085015" indent="0">
              <a:buNone/>
              <a:defRPr/>
            </a:lvl3pPr>
            <a:lvl4pPr marL="1586067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139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911097" y="2072640"/>
            <a:ext cx="6256325" cy="37929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101621" tIns="50812" rIns="101621" bIns="50812"/>
          <a:lstStyle>
            <a:lvl1pPr marL="0" indent="0">
              <a:lnSpc>
                <a:spcPts val="2227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911097" y="1554480"/>
            <a:ext cx="6256325" cy="424891"/>
          </a:xfrm>
          <a:prstGeom prst="rect">
            <a:avLst/>
          </a:prstGeom>
        </p:spPr>
        <p:txBody>
          <a:bodyPr vert="horz" lIns="101621" tIns="50812" rIns="101621" bIns="50812" anchor="b" anchorCtr="0"/>
          <a:lstStyle>
            <a:lvl1pPr marL="0" indent="0" algn="ctr">
              <a:lnSpc>
                <a:spcPts val="2227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2000" baseline="0"/>
            </a:lvl1pPr>
            <a:lvl2pPr marL="578671" indent="0">
              <a:buNone/>
              <a:defRPr/>
            </a:lvl2pPr>
            <a:lvl3pPr marL="1085015" indent="0">
              <a:buNone/>
              <a:defRPr/>
            </a:lvl3pPr>
            <a:lvl4pPr marL="1586067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911097" y="5927750"/>
            <a:ext cx="6256325" cy="310896"/>
          </a:xfrm>
          <a:prstGeom prst="rect">
            <a:avLst/>
          </a:prstGeom>
        </p:spPr>
        <p:txBody>
          <a:bodyPr vert="horz" lIns="101621" tIns="50812" rIns="101621" bIns="50812" anchor="t" anchorCtr="0"/>
          <a:lstStyle>
            <a:lvl1pPr marL="0" indent="0" algn="ctr">
              <a:lnSpc>
                <a:spcPts val="1560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1300" b="1" i="0" baseline="0"/>
            </a:lvl1pPr>
            <a:lvl2pPr marL="578671" indent="0">
              <a:buNone/>
              <a:defRPr/>
            </a:lvl2pPr>
            <a:lvl3pPr marL="1085015" indent="0">
              <a:buNone/>
              <a:defRPr/>
            </a:lvl3pPr>
            <a:lvl4pPr marL="1586067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87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478585" y="1927555"/>
            <a:ext cx="7101230" cy="44665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101621" tIns="50812" rIns="101621" bIns="50812"/>
          <a:lstStyle>
            <a:lvl1pPr marL="0" indent="0">
              <a:lnSpc>
                <a:spcPts val="2227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78585" y="1419763"/>
            <a:ext cx="7101230" cy="424891"/>
          </a:xfrm>
          <a:prstGeom prst="rect">
            <a:avLst/>
          </a:prstGeom>
        </p:spPr>
        <p:txBody>
          <a:bodyPr vert="horz" lIns="101621" tIns="50812" rIns="101621" bIns="50812" anchor="b" anchorCtr="0"/>
          <a:lstStyle>
            <a:lvl1pPr marL="0" indent="0" algn="ctr">
              <a:lnSpc>
                <a:spcPts val="2227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2000" baseline="0"/>
            </a:lvl1pPr>
            <a:lvl2pPr marL="578671" indent="0">
              <a:buNone/>
              <a:defRPr/>
            </a:lvl2pPr>
            <a:lvl3pPr marL="1085015" indent="0">
              <a:buNone/>
              <a:defRPr/>
            </a:lvl3pPr>
            <a:lvl4pPr marL="1586067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478585" y="6466637"/>
            <a:ext cx="7101230" cy="310896"/>
          </a:xfrm>
          <a:prstGeom prst="rect">
            <a:avLst/>
          </a:prstGeom>
        </p:spPr>
        <p:txBody>
          <a:bodyPr vert="horz" lIns="101621" tIns="50812" rIns="101621" bIns="50812" anchor="t" anchorCtr="0"/>
          <a:lstStyle>
            <a:lvl1pPr marL="0" indent="0" algn="ctr">
              <a:lnSpc>
                <a:spcPts val="1560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1300" b="1" i="0" baseline="0"/>
            </a:lvl1pPr>
            <a:lvl2pPr marL="578671" indent="0">
              <a:buNone/>
              <a:defRPr/>
            </a:lvl2pPr>
            <a:lvl3pPr marL="1085015" indent="0">
              <a:buNone/>
              <a:defRPr/>
            </a:lvl3pPr>
            <a:lvl4pPr marL="1586067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66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5320" y="1575207"/>
            <a:ext cx="8227771" cy="1471574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69"/>
              </a:spcAft>
              <a:defRPr sz="4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5320" y="3409494"/>
            <a:ext cx="8227771" cy="2031187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101739" tIns="50871" rIns="101739" bIns="50871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Tx/>
              <a:buNone/>
              <a:defRPr sz="25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1077773"/>
            <a:ext cx="10058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 lIns="101739" tIns="50871" rIns="101739" bIns="50871">
            <a:prstTxWarp prst="textNoShape">
              <a:avLst/>
            </a:prstTxWarp>
          </a:bodyPr>
          <a:lstStyle/>
          <a:p>
            <a:pPr defTabSz="91375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7202424"/>
            <a:ext cx="10058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 lIns="101739" tIns="50871" rIns="101739" bIns="50871">
            <a:prstTxWarp prst="textNoShape">
              <a:avLst/>
            </a:prstTxWarp>
          </a:bodyPr>
          <a:lstStyle/>
          <a:p>
            <a:pPr defTabSz="91375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2" name="Picture 1" descr="LL_Logo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8279" y="5793032"/>
            <a:ext cx="3771900" cy="3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1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7" y="1461211"/>
            <a:ext cx="9012326" cy="5471770"/>
          </a:xfrm>
          <a:prstGeom prst="rect">
            <a:avLst/>
          </a:prstGeom>
        </p:spPr>
        <p:txBody>
          <a:bodyPr lIns="101739" tIns="50871" rIns="101739" bIns="50871"/>
          <a:lstStyle>
            <a:lvl1pPr marL="264524" indent="-264524">
              <a:lnSpc>
                <a:spcPts val="2451"/>
              </a:lnSpc>
              <a:spcBef>
                <a:spcPts val="1337"/>
              </a:spcBef>
              <a:buSzPct val="100000"/>
              <a:buFont typeface="Arial"/>
              <a:buChar char="•"/>
              <a:defRPr/>
            </a:lvl1pPr>
            <a:lvl2pPr marL="600264" indent="-284870">
              <a:lnSpc>
                <a:spcPts val="2227"/>
              </a:lnSpc>
              <a:spcBef>
                <a:spcPts val="669"/>
              </a:spcBef>
              <a:defRPr/>
            </a:lvl2pPr>
            <a:lvl3pPr marL="844439" indent="-203479">
              <a:lnSpc>
                <a:spcPts val="2006"/>
              </a:lnSpc>
              <a:spcBef>
                <a:spcPts val="669"/>
              </a:spcBef>
              <a:buSzPct val="90000"/>
              <a:buFont typeface="Arial"/>
              <a:buChar char="•"/>
              <a:defRPr/>
            </a:lvl3pPr>
            <a:lvl4pPr marL="1149656" indent="0">
              <a:lnSpc>
                <a:spcPts val="1783"/>
              </a:lnSpc>
              <a:spcBef>
                <a:spcPts val="669"/>
              </a:spcBef>
              <a:buFontTx/>
              <a:buNone/>
              <a:defRPr/>
            </a:lvl4pPr>
            <a:lvl5pPr marL="1404003" indent="0">
              <a:lnSpc>
                <a:spcPts val="1560"/>
              </a:lnSpc>
              <a:spcBef>
                <a:spcPts val="669"/>
              </a:spcBef>
              <a:buSzPct val="85000"/>
              <a:buFontTx/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3037" y="1461211"/>
            <a:ext cx="4385462" cy="5471770"/>
          </a:xfrm>
          <a:prstGeom prst="rect">
            <a:avLst/>
          </a:prstGeom>
        </p:spPr>
        <p:txBody>
          <a:bodyPr lIns="101739" tIns="50871" rIns="101739" bIns="50871"/>
          <a:lstStyle>
            <a:lvl1pPr marL="264524" indent="-264524">
              <a:lnSpc>
                <a:spcPts val="2451"/>
              </a:lnSpc>
              <a:spcBef>
                <a:spcPts val="1337"/>
              </a:spcBef>
              <a:buSzPct val="100000"/>
              <a:buFont typeface="Arial"/>
              <a:buChar char="•"/>
              <a:defRPr/>
            </a:lvl1pPr>
            <a:lvl2pPr marL="600264" indent="-284870">
              <a:lnSpc>
                <a:spcPts val="2227"/>
              </a:lnSpc>
              <a:spcBef>
                <a:spcPts val="669"/>
              </a:spcBef>
              <a:defRPr/>
            </a:lvl2pPr>
            <a:lvl3pPr marL="844439" indent="-203479">
              <a:lnSpc>
                <a:spcPts val="2006"/>
              </a:lnSpc>
              <a:spcBef>
                <a:spcPts val="669"/>
              </a:spcBef>
              <a:buSzPct val="90000"/>
              <a:buFont typeface="Wingdings" charset="2"/>
              <a:buChar char="§"/>
              <a:defRPr/>
            </a:lvl3pPr>
            <a:lvl4pPr marL="1149656" indent="0">
              <a:lnSpc>
                <a:spcPts val="1783"/>
              </a:lnSpc>
              <a:spcBef>
                <a:spcPts val="669"/>
              </a:spcBef>
              <a:buFontTx/>
              <a:buNone/>
              <a:defRPr/>
            </a:lvl4pPr>
            <a:lvl5pPr marL="1404003" indent="0">
              <a:lnSpc>
                <a:spcPts val="1560"/>
              </a:lnSpc>
              <a:spcBef>
                <a:spcPts val="669"/>
              </a:spcBef>
              <a:buSzPct val="85000"/>
              <a:buFontTx/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129784" y="1461211"/>
            <a:ext cx="4385462" cy="5471770"/>
          </a:xfrm>
          <a:prstGeom prst="rect">
            <a:avLst/>
          </a:prstGeom>
        </p:spPr>
        <p:txBody>
          <a:bodyPr lIns="101739" tIns="50871" rIns="101739" bIns="50871"/>
          <a:lstStyle>
            <a:lvl1pPr marL="264524" indent="-264524">
              <a:lnSpc>
                <a:spcPts val="2451"/>
              </a:lnSpc>
              <a:spcBef>
                <a:spcPts val="1337"/>
              </a:spcBef>
              <a:buSzPct val="100000"/>
              <a:buFont typeface="Arial"/>
              <a:buChar char="•"/>
              <a:defRPr/>
            </a:lvl1pPr>
            <a:lvl2pPr marL="600264" indent="-284870">
              <a:lnSpc>
                <a:spcPts val="2227"/>
              </a:lnSpc>
              <a:spcBef>
                <a:spcPts val="669"/>
              </a:spcBef>
              <a:defRPr/>
            </a:lvl2pPr>
            <a:lvl3pPr marL="844439" indent="-203479">
              <a:lnSpc>
                <a:spcPts val="2006"/>
              </a:lnSpc>
              <a:spcBef>
                <a:spcPts val="669"/>
              </a:spcBef>
              <a:buSzPct val="90000"/>
              <a:buFont typeface="Wingdings" charset="2"/>
              <a:buChar char="§"/>
              <a:defRPr/>
            </a:lvl3pPr>
            <a:lvl4pPr marL="1149656" indent="0">
              <a:lnSpc>
                <a:spcPts val="1783"/>
              </a:lnSpc>
              <a:spcBef>
                <a:spcPts val="669"/>
              </a:spcBef>
              <a:buFontTx/>
              <a:buNone/>
              <a:defRPr/>
            </a:lvl4pPr>
            <a:lvl5pPr marL="1404003" indent="0">
              <a:lnSpc>
                <a:spcPts val="1560"/>
              </a:lnSpc>
              <a:spcBef>
                <a:spcPts val="669"/>
              </a:spcBef>
              <a:buSzPct val="85000"/>
              <a:buFontTx/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2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32" y="1465507"/>
            <a:ext cx="9007651" cy="5474698"/>
          </a:xfrm>
          <a:prstGeom prst="rect">
            <a:avLst/>
          </a:prstGeom>
        </p:spPr>
        <p:txBody>
          <a:bodyPr lIns="101763" tIns="50882" rIns="101763" bIns="50882"/>
          <a:lstStyle>
            <a:lvl1pPr marL="382141" marR="0" indent="-382141" algn="l" defTabSz="1017983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59317" marR="0" indent="-380554" algn="l" defTabSz="10179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1457" marR="0" indent="-255288" algn="l" defTabSz="1017983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0425" marR="0" indent="-131607" algn="l" defTabSz="101798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5967" marR="0" indent="-209305" algn="l" defTabSz="101798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3331" eaLnBrk="1" fontAlgn="auto" latinLnBrk="0" hangingPunct="1">
              <a:lnSpc>
                <a:spcPts val="29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31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7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15" y="165811"/>
            <a:ext cx="7986370" cy="5285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7" y="1461211"/>
            <a:ext cx="9012326" cy="5471770"/>
          </a:xfrm>
          <a:prstGeom prst="rect">
            <a:avLst/>
          </a:prstGeom>
        </p:spPr>
        <p:txBody>
          <a:bodyPr lIns="101739" tIns="50871" rIns="101739" bIns="50871"/>
          <a:lstStyle>
            <a:lvl1pPr marL="264524" indent="-264524">
              <a:lnSpc>
                <a:spcPts val="2451"/>
              </a:lnSpc>
              <a:spcBef>
                <a:spcPts val="1337"/>
              </a:spcBef>
              <a:buSzPct val="100000"/>
              <a:buFont typeface="Arial"/>
              <a:buChar char="•"/>
              <a:defRPr/>
            </a:lvl1pPr>
            <a:lvl2pPr marL="600264" indent="-284870">
              <a:lnSpc>
                <a:spcPts val="2227"/>
              </a:lnSpc>
              <a:spcBef>
                <a:spcPts val="669"/>
              </a:spcBef>
              <a:defRPr/>
            </a:lvl2pPr>
            <a:lvl3pPr marL="844439" indent="-203479">
              <a:lnSpc>
                <a:spcPts val="2006"/>
              </a:lnSpc>
              <a:spcBef>
                <a:spcPts val="669"/>
              </a:spcBef>
              <a:buSzPct val="90000"/>
              <a:buFont typeface="Wingdings" charset="2"/>
              <a:buChar char="§"/>
              <a:defRPr/>
            </a:lvl3pPr>
            <a:lvl4pPr marL="1149656" indent="0">
              <a:lnSpc>
                <a:spcPts val="1783"/>
              </a:lnSpc>
              <a:spcBef>
                <a:spcPts val="669"/>
              </a:spcBef>
              <a:buFontTx/>
              <a:buNone/>
              <a:defRPr/>
            </a:lvl4pPr>
            <a:lvl5pPr marL="1404003" indent="0">
              <a:lnSpc>
                <a:spcPts val="1560"/>
              </a:lnSpc>
              <a:spcBef>
                <a:spcPts val="669"/>
              </a:spcBef>
              <a:buSzPct val="85000"/>
              <a:buFontTx/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015" y="673608"/>
            <a:ext cx="7986370" cy="345440"/>
          </a:xfrm>
          <a:prstGeom prst="rect">
            <a:avLst/>
          </a:prstGeom>
        </p:spPr>
        <p:txBody>
          <a:bodyPr vert="horz" lIns="101739" tIns="50871" rIns="101739" bIns="50871"/>
          <a:lstStyle>
            <a:lvl1pPr marL="0" indent="0" algn="ctr">
              <a:lnSpc>
                <a:spcPts val="2674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2700" baseline="0"/>
            </a:lvl1pPr>
            <a:lvl2pPr marL="579348" indent="0">
              <a:buNone/>
              <a:defRPr/>
            </a:lvl2pPr>
            <a:lvl3pPr marL="1086284" indent="0">
              <a:buNone/>
              <a:defRPr/>
            </a:lvl3pPr>
            <a:lvl4pPr marL="1587919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32866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7" y="1906830"/>
            <a:ext cx="9012326" cy="5036515"/>
          </a:xfrm>
          <a:prstGeom prst="rect">
            <a:avLst/>
          </a:prstGeom>
        </p:spPr>
        <p:txBody>
          <a:bodyPr lIns="101739" tIns="50871" rIns="101739" bIns="50871" anchor="t" anchorCtr="1"/>
          <a:lstStyle>
            <a:lvl1pPr marL="264524" indent="-264524">
              <a:lnSpc>
                <a:spcPts val="2451"/>
              </a:lnSpc>
              <a:spcBef>
                <a:spcPts val="1671"/>
              </a:spcBef>
              <a:buSzPct val="100000"/>
              <a:buFont typeface="Arial"/>
              <a:buChar char="•"/>
              <a:defRPr/>
            </a:lvl1pPr>
            <a:lvl2pPr marL="600264" indent="-284870">
              <a:lnSpc>
                <a:spcPts val="2227"/>
              </a:lnSpc>
              <a:spcBef>
                <a:spcPts val="1671"/>
              </a:spcBef>
              <a:defRPr/>
            </a:lvl2pPr>
            <a:lvl3pPr marL="844439" indent="-203479">
              <a:lnSpc>
                <a:spcPts val="2006"/>
              </a:lnSpc>
              <a:spcBef>
                <a:spcPts val="1671"/>
              </a:spcBef>
              <a:buSzPct val="90000"/>
              <a:buFont typeface="Wingdings" charset="2"/>
              <a:buChar char="§"/>
              <a:defRPr/>
            </a:lvl3pPr>
            <a:lvl4pPr marL="1149656" indent="0">
              <a:lnSpc>
                <a:spcPts val="1783"/>
              </a:lnSpc>
              <a:spcBef>
                <a:spcPts val="1671"/>
              </a:spcBef>
              <a:buFontTx/>
              <a:buNone/>
              <a:defRPr/>
            </a:lvl4pPr>
            <a:lvl5pPr marL="1404003" indent="0">
              <a:lnSpc>
                <a:spcPts val="1560"/>
              </a:lnSpc>
              <a:spcBef>
                <a:spcPts val="1671"/>
              </a:spcBef>
              <a:buSzPct val="85000"/>
              <a:buFontTx/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17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740103" y="2000097"/>
            <a:ext cx="6568135" cy="428000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101739" tIns="50871" rIns="101739" bIns="50871"/>
          <a:lstStyle>
            <a:lvl1pPr marL="0" indent="0" algn="ctr">
              <a:lnSpc>
                <a:spcPts val="2227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0103" y="1492302"/>
            <a:ext cx="6568135" cy="424891"/>
          </a:xfrm>
          <a:prstGeom prst="rect">
            <a:avLst/>
          </a:prstGeom>
        </p:spPr>
        <p:txBody>
          <a:bodyPr vert="horz" lIns="101739" tIns="50871" rIns="101739" bIns="50871" anchor="b" anchorCtr="0"/>
          <a:lstStyle>
            <a:lvl1pPr marL="0" indent="0" algn="ctr">
              <a:lnSpc>
                <a:spcPts val="2227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2000" baseline="0"/>
            </a:lvl1pPr>
            <a:lvl2pPr marL="579348" indent="0">
              <a:buNone/>
              <a:defRPr/>
            </a:lvl2pPr>
            <a:lvl3pPr marL="1086284" indent="0">
              <a:buNone/>
              <a:defRPr/>
            </a:lvl3pPr>
            <a:lvl4pPr marL="1587919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40103" y="6352642"/>
            <a:ext cx="6568135" cy="310896"/>
          </a:xfrm>
          <a:prstGeom prst="rect">
            <a:avLst/>
          </a:prstGeom>
        </p:spPr>
        <p:txBody>
          <a:bodyPr vert="horz" lIns="101739" tIns="50871" rIns="101739" bIns="50871" anchor="t" anchorCtr="0"/>
          <a:lstStyle>
            <a:lvl1pPr marL="0" indent="0" algn="ctr">
              <a:lnSpc>
                <a:spcPts val="1560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1300" b="1" i="0" baseline="0"/>
            </a:lvl1pPr>
            <a:lvl2pPr marL="579348" indent="0">
              <a:buNone/>
              <a:defRPr/>
            </a:lvl2pPr>
            <a:lvl3pPr marL="1086284" indent="0">
              <a:buNone/>
              <a:defRPr/>
            </a:lvl3pPr>
            <a:lvl4pPr marL="1587919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546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911097" y="2072640"/>
            <a:ext cx="6256325" cy="37929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101739" tIns="50871" rIns="101739" bIns="50871"/>
          <a:lstStyle>
            <a:lvl1pPr marL="0" indent="0">
              <a:lnSpc>
                <a:spcPts val="2227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911097" y="1554480"/>
            <a:ext cx="6256325" cy="424891"/>
          </a:xfrm>
          <a:prstGeom prst="rect">
            <a:avLst/>
          </a:prstGeom>
        </p:spPr>
        <p:txBody>
          <a:bodyPr vert="horz" lIns="101739" tIns="50871" rIns="101739" bIns="50871" anchor="b" anchorCtr="0"/>
          <a:lstStyle>
            <a:lvl1pPr marL="0" indent="0" algn="ctr">
              <a:lnSpc>
                <a:spcPts val="2227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2000" baseline="0"/>
            </a:lvl1pPr>
            <a:lvl2pPr marL="579348" indent="0">
              <a:buNone/>
              <a:defRPr/>
            </a:lvl2pPr>
            <a:lvl3pPr marL="1086284" indent="0">
              <a:buNone/>
              <a:defRPr/>
            </a:lvl3pPr>
            <a:lvl4pPr marL="1587919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911097" y="5927750"/>
            <a:ext cx="6256325" cy="310896"/>
          </a:xfrm>
          <a:prstGeom prst="rect">
            <a:avLst/>
          </a:prstGeom>
        </p:spPr>
        <p:txBody>
          <a:bodyPr vert="horz" lIns="101739" tIns="50871" rIns="101739" bIns="50871" anchor="t" anchorCtr="0"/>
          <a:lstStyle>
            <a:lvl1pPr marL="0" indent="0" algn="ctr">
              <a:lnSpc>
                <a:spcPts val="1560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1300" b="1" i="0" baseline="0"/>
            </a:lvl1pPr>
            <a:lvl2pPr marL="579348" indent="0">
              <a:buNone/>
              <a:defRPr/>
            </a:lvl2pPr>
            <a:lvl3pPr marL="1086284" indent="0">
              <a:buNone/>
              <a:defRPr/>
            </a:lvl3pPr>
            <a:lvl4pPr marL="1587919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14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478585" y="1927555"/>
            <a:ext cx="7101230" cy="44665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101739" tIns="50871" rIns="101739" bIns="50871"/>
          <a:lstStyle>
            <a:lvl1pPr marL="0" indent="0">
              <a:lnSpc>
                <a:spcPts val="2227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78585" y="1419763"/>
            <a:ext cx="7101230" cy="424891"/>
          </a:xfrm>
          <a:prstGeom prst="rect">
            <a:avLst/>
          </a:prstGeom>
        </p:spPr>
        <p:txBody>
          <a:bodyPr vert="horz" lIns="101739" tIns="50871" rIns="101739" bIns="50871" anchor="b" anchorCtr="0"/>
          <a:lstStyle>
            <a:lvl1pPr marL="0" indent="0" algn="ctr">
              <a:lnSpc>
                <a:spcPts val="2227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2000" baseline="0"/>
            </a:lvl1pPr>
            <a:lvl2pPr marL="579348" indent="0">
              <a:buNone/>
              <a:defRPr/>
            </a:lvl2pPr>
            <a:lvl3pPr marL="1086284" indent="0">
              <a:buNone/>
              <a:defRPr/>
            </a:lvl3pPr>
            <a:lvl4pPr marL="1587919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478585" y="6466637"/>
            <a:ext cx="7101230" cy="310896"/>
          </a:xfrm>
          <a:prstGeom prst="rect">
            <a:avLst/>
          </a:prstGeom>
        </p:spPr>
        <p:txBody>
          <a:bodyPr vert="horz" lIns="101739" tIns="50871" rIns="101739" bIns="50871" anchor="t" anchorCtr="0"/>
          <a:lstStyle>
            <a:lvl1pPr marL="0" indent="0" algn="ctr">
              <a:lnSpc>
                <a:spcPts val="1560"/>
              </a:lnSpc>
              <a:spcBef>
                <a:spcPts val="334"/>
              </a:spcBef>
              <a:spcAft>
                <a:spcPts val="669"/>
              </a:spcAft>
              <a:buFontTx/>
              <a:buNone/>
              <a:defRPr sz="1300" b="1" i="0" baseline="0"/>
            </a:lvl1pPr>
            <a:lvl2pPr marL="579348" indent="0">
              <a:buNone/>
              <a:defRPr/>
            </a:lvl2pPr>
            <a:lvl3pPr marL="1086284" indent="0">
              <a:buNone/>
              <a:defRPr/>
            </a:lvl3pPr>
            <a:lvl4pPr marL="1587919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9613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32" y="1640840"/>
            <a:ext cx="9007651" cy="5299364"/>
          </a:xfrm>
          <a:prstGeom prst="rect">
            <a:avLst/>
          </a:prstGeom>
        </p:spPr>
        <p:txBody>
          <a:bodyPr lIns="101739" tIns="50871" rIns="101739" bIns="50871" anchor="t" anchorCtr="1"/>
          <a:lstStyle>
            <a:lvl1pPr>
              <a:lnSpc>
                <a:spcPct val="100000"/>
              </a:lnSpc>
              <a:spcBef>
                <a:spcPts val="1337"/>
              </a:spcBef>
              <a:spcAft>
                <a:spcPts val="0"/>
              </a:spcAft>
              <a:defRPr/>
            </a:lvl1pPr>
            <a:lvl2pPr marL="600546" indent="-284377">
              <a:lnSpc>
                <a:spcPct val="100000"/>
              </a:lnSpc>
              <a:spcBef>
                <a:spcPts val="446"/>
              </a:spcBef>
              <a:spcAft>
                <a:spcPts val="0"/>
              </a:spcAft>
              <a:defRPr sz="2000"/>
            </a:lvl2pPr>
            <a:lvl3pPr marL="842535" indent="-204894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149656" indent="0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FontTx/>
              <a:buNone/>
              <a:defRPr/>
            </a:lvl4pPr>
            <a:lvl5pPr marL="1404003" indent="0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343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59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8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6" y="3413100"/>
            <a:ext cx="8229599" cy="2031187"/>
          </a:xfrm>
          <a:prstGeom prst="rect">
            <a:avLst/>
          </a:prstGeom>
        </p:spPr>
        <p:txBody>
          <a:bodyPr lIns="101787" tIns="50894" rIns="101787" bIns="5089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6" y="1570185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7" y="1144377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894" tIns="0" rIns="0" bIns="0"/>
          <a:lstStyle/>
          <a:p>
            <a:pPr defTabSz="1017871"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latin typeface="Arial"/>
                <a:cs typeface="Arial" pitchFamily="34" charset="0"/>
              </a:rPr>
              <a:pPr defTabSz="1017871"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32" y="1465507"/>
            <a:ext cx="9007651" cy="5474698"/>
          </a:xfrm>
          <a:prstGeom prst="rect">
            <a:avLst/>
          </a:prstGeom>
        </p:spPr>
        <p:txBody>
          <a:bodyPr lIns="101787" tIns="50894" rIns="101787" bIns="50894"/>
          <a:lstStyle>
            <a:lvl1pPr marL="382230" marR="0" indent="-382230" algn="l" defTabSz="1018222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59541" marR="0" indent="-380643" algn="l" defTabSz="1018222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1769" marR="0" indent="-255348" algn="l" defTabSz="1018222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0827" marR="0" indent="-131638" algn="l" defTabSz="1018222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6443" marR="0" indent="-209354" algn="l" defTabSz="1018222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3545" eaLnBrk="1" fontAlgn="auto" latinLnBrk="0" hangingPunct="1">
              <a:lnSpc>
                <a:spcPts val="29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9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32" y="1465507"/>
            <a:ext cx="4387972" cy="5474698"/>
          </a:xfrm>
          <a:prstGeom prst="rect">
            <a:avLst/>
          </a:prstGeom>
        </p:spPr>
        <p:txBody>
          <a:bodyPr lIns="101763" tIns="50882" rIns="101763" bIns="50882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0686" indent="-284443">
              <a:lnSpc>
                <a:spcPts val="2227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2731" indent="-204941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49925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4333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72" y="1465507"/>
            <a:ext cx="4387972" cy="5474698"/>
          </a:xfrm>
          <a:prstGeom prst="rect">
            <a:avLst/>
          </a:prstGeom>
        </p:spPr>
        <p:txBody>
          <a:bodyPr lIns="101763" tIns="50882" rIns="101763" bIns="50882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0686" indent="-284443">
              <a:lnSpc>
                <a:spcPts val="2227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2731" indent="-204941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49925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4333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32" y="1465507"/>
            <a:ext cx="4387972" cy="5474698"/>
          </a:xfrm>
          <a:prstGeom prst="rect">
            <a:avLst/>
          </a:prstGeom>
        </p:spPr>
        <p:txBody>
          <a:bodyPr lIns="101787" tIns="50894" rIns="101787" bIns="50894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0827" indent="-284510">
              <a:lnSpc>
                <a:spcPts val="2227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2927" indent="-204989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0194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4661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72" y="1465507"/>
            <a:ext cx="4387972" cy="5474698"/>
          </a:xfrm>
          <a:prstGeom prst="rect">
            <a:avLst/>
          </a:prstGeom>
        </p:spPr>
        <p:txBody>
          <a:bodyPr lIns="101787" tIns="50894" rIns="101787" bIns="50894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0827" indent="-284510">
              <a:lnSpc>
                <a:spcPts val="2227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2927" indent="-204989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0194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4661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30962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3545" eaLnBrk="1" fontAlgn="auto" latinLnBrk="0" hangingPunct="1">
              <a:lnSpc>
                <a:spcPts val="29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67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689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8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6" y="3413100"/>
            <a:ext cx="8229599" cy="2031187"/>
          </a:xfrm>
          <a:prstGeom prst="rect">
            <a:avLst/>
          </a:prstGeom>
        </p:spPr>
        <p:txBody>
          <a:bodyPr lIns="101763" tIns="50882" rIns="101763" bIns="5088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6" y="1570185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7" y="1144377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882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latin typeface="Arial"/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35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32" y="1465507"/>
            <a:ext cx="9007651" cy="5474698"/>
          </a:xfrm>
          <a:prstGeom prst="rect">
            <a:avLst/>
          </a:prstGeom>
        </p:spPr>
        <p:txBody>
          <a:bodyPr lIns="101763" tIns="50882" rIns="101763" bIns="50882"/>
          <a:lstStyle>
            <a:lvl1pPr marL="382141" marR="0" indent="-382141" algn="l" defTabSz="1017983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59317" marR="0" indent="-380554" algn="l" defTabSz="10179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1457" marR="0" indent="-255288" algn="l" defTabSz="1017983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0425" marR="0" indent="-131607" algn="l" defTabSz="101798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5967" marR="0" indent="-209305" algn="l" defTabSz="101798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3331" eaLnBrk="1" fontAlgn="auto" latinLnBrk="0" hangingPunct="1">
              <a:lnSpc>
                <a:spcPts val="29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767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32" y="1465507"/>
            <a:ext cx="4387972" cy="5474698"/>
          </a:xfrm>
          <a:prstGeom prst="rect">
            <a:avLst/>
          </a:prstGeom>
        </p:spPr>
        <p:txBody>
          <a:bodyPr lIns="101763" tIns="50882" rIns="101763" bIns="50882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0686" indent="-284443">
              <a:lnSpc>
                <a:spcPts val="2227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2731" indent="-204941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49925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4333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72" y="1465507"/>
            <a:ext cx="4387972" cy="5474698"/>
          </a:xfrm>
          <a:prstGeom prst="rect">
            <a:avLst/>
          </a:prstGeom>
        </p:spPr>
        <p:txBody>
          <a:bodyPr lIns="101763" tIns="50882" rIns="101763" bIns="50882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0686" indent="-284443">
              <a:lnSpc>
                <a:spcPts val="2227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2731" indent="-204941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49925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4333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3193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3331" eaLnBrk="1" fontAlgn="auto" latinLnBrk="0" hangingPunct="1">
              <a:lnSpc>
                <a:spcPts val="29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907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5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40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1077701"/>
            <a:ext cx="100584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7201411"/>
            <a:ext cx="100584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8" name="Picture 7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4312" y="5793029"/>
            <a:ext cx="3769777" cy="3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36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20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520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20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20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8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3331" eaLnBrk="1" fontAlgn="auto" latinLnBrk="0" hangingPunct="1">
              <a:lnSpc>
                <a:spcPts val="29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16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1931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20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34580" y="164501"/>
            <a:ext cx="7989241" cy="5263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34580" y="672994"/>
            <a:ext cx="7989167" cy="336445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 algn="ctr">
              <a:lnSpc>
                <a:spcPts val="2674"/>
              </a:lnSpc>
              <a:buNone/>
              <a:defRPr sz="270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7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904855"/>
            <a:ext cx="9007651" cy="5035349"/>
          </a:xfrm>
          <a:prstGeom prst="rect">
            <a:avLst/>
          </a:prstGeom>
        </p:spPr>
        <p:txBody>
          <a:bodyPr lIns="101882" tIns="50941" rIns="101882" bIns="50941" anchor="t" anchorCtr="1"/>
          <a:lstStyle>
            <a:lvl1pPr>
              <a:lnSpc>
                <a:spcPts val="2451"/>
              </a:lnSpc>
              <a:spcBef>
                <a:spcPts val="1671"/>
              </a:spcBef>
              <a:spcAft>
                <a:spcPts val="0"/>
              </a:spcAft>
              <a:defRPr/>
            </a:lvl1pPr>
            <a:lvl2pPr marL="601389" indent="-284776">
              <a:lnSpc>
                <a:spcPts val="2228"/>
              </a:lnSpc>
              <a:spcBef>
                <a:spcPts val="1671"/>
              </a:spcBef>
              <a:spcAft>
                <a:spcPts val="0"/>
              </a:spcAft>
              <a:defRPr sz="2000"/>
            </a:lvl2pPr>
            <a:lvl3pPr marL="843715" indent="-205180">
              <a:lnSpc>
                <a:spcPts val="2006"/>
              </a:lnSpc>
              <a:spcBef>
                <a:spcPts val="1671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151272" indent="0">
              <a:lnSpc>
                <a:spcPts val="1783"/>
              </a:lnSpc>
              <a:spcBef>
                <a:spcPts val="1671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1671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732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3389" y="2003851"/>
            <a:ext cx="6567491" cy="42768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lIns="101882" tIns="50941" rIns="101882" bIns="50941"/>
          <a:lstStyle>
            <a:lvl1pPr marL="0" indent="0" algn="ctr">
              <a:buNone/>
              <a:defRPr sz="22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3389" y="6350217"/>
            <a:ext cx="6567491" cy="310896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 algn="ctr">
              <a:lnSpc>
                <a:spcPts val="1560"/>
              </a:lnSpc>
              <a:buNone/>
              <a:defRPr sz="1300" b="1">
                <a:solidFill>
                  <a:schemeClr val="tx1"/>
                </a:solidFill>
              </a:defRPr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743389" y="1487908"/>
            <a:ext cx="6567491" cy="427709"/>
          </a:xfrm>
          <a:prstGeom prst="rect">
            <a:avLst/>
          </a:prstGeom>
        </p:spPr>
        <p:txBody>
          <a:bodyPr lIns="101882" tIns="50941" rIns="101882" bIns="50941" anchor="b"/>
          <a:lstStyle>
            <a:lvl1pPr marL="0" indent="0" algn="ctr">
              <a:lnSpc>
                <a:spcPts val="2228"/>
              </a:lnSpc>
              <a:buNone/>
              <a:defRPr sz="2000">
                <a:solidFill>
                  <a:schemeClr val="tx1"/>
                </a:solidFill>
              </a:defRPr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9809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910241" y="2072641"/>
            <a:ext cx="6256325" cy="378904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lIns="101882" tIns="50941" rIns="101882" bIns="50941"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1096" y="5926695"/>
            <a:ext cx="6256325" cy="310896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 algn="ctr">
              <a:lnSpc>
                <a:spcPts val="1560"/>
              </a:lnSpc>
              <a:buNone/>
              <a:defRPr sz="1300" b="1">
                <a:solidFill>
                  <a:schemeClr val="tx1"/>
                </a:solidFill>
              </a:defRPr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911096" y="1550986"/>
            <a:ext cx="6256325" cy="427709"/>
          </a:xfrm>
          <a:prstGeom prst="rect">
            <a:avLst/>
          </a:prstGeom>
        </p:spPr>
        <p:txBody>
          <a:bodyPr lIns="101882" tIns="50941" rIns="101882" bIns="50941"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9372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473993" y="1926908"/>
            <a:ext cx="7100253" cy="44691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lIns="101882" tIns="50941" rIns="101882" bIns="50941"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8585" y="6467363"/>
            <a:ext cx="7101230" cy="310896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 algn="ctr">
              <a:lnSpc>
                <a:spcPts val="1560"/>
              </a:lnSpc>
              <a:buNone/>
              <a:defRPr sz="1300" b="1">
                <a:solidFill>
                  <a:schemeClr val="tx1"/>
                </a:solidFill>
              </a:defRPr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478585" y="1415819"/>
            <a:ext cx="7101230" cy="427709"/>
          </a:xfrm>
          <a:prstGeom prst="rect">
            <a:avLst/>
          </a:prstGeom>
        </p:spPr>
        <p:txBody>
          <a:bodyPr lIns="101882" tIns="50941" rIns="101882" bIns="50941"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5698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294" eaLnBrk="1" fontAlgn="auto" latinLnBrk="0" hangingPunct="1">
              <a:lnSpc>
                <a:spcPts val="2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4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32" y="1640840"/>
            <a:ext cx="9007651" cy="5299364"/>
          </a:xfrm>
          <a:prstGeom prst="rect">
            <a:avLst/>
          </a:prstGeom>
        </p:spPr>
        <p:txBody>
          <a:bodyPr lIns="101716" tIns="50859" rIns="101716" bIns="50859" anchor="t" anchorCtr="1"/>
          <a:lstStyle>
            <a:lvl1pPr>
              <a:lnSpc>
                <a:spcPct val="100000"/>
              </a:lnSpc>
              <a:spcBef>
                <a:spcPts val="1337"/>
              </a:spcBef>
              <a:spcAft>
                <a:spcPts val="0"/>
              </a:spcAft>
              <a:defRPr/>
            </a:lvl1pPr>
            <a:lvl2pPr marL="600406" indent="-284310">
              <a:lnSpc>
                <a:spcPct val="100000"/>
              </a:lnSpc>
              <a:spcBef>
                <a:spcPts val="446"/>
              </a:spcBef>
              <a:spcAft>
                <a:spcPts val="0"/>
              </a:spcAft>
              <a:defRPr sz="2000"/>
            </a:lvl2pPr>
            <a:lvl3pPr marL="842339" indent="-204846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149386" indent="0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FontTx/>
              <a:buNone/>
              <a:defRPr/>
            </a:lvl4pPr>
            <a:lvl5pPr marL="1403675" indent="0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343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5320" y="1575207"/>
            <a:ext cx="8227771" cy="1471574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69"/>
              </a:spcAft>
              <a:defRPr sz="4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5320" y="3409494"/>
            <a:ext cx="8227771" cy="2031187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101621" tIns="50812" rIns="101621" bIns="50812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Tx/>
              <a:buNone/>
              <a:defRPr sz="25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1077773"/>
            <a:ext cx="10058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 lIns="101621" tIns="50812" rIns="101621" bIns="50812">
            <a:prstTxWarp prst="textNoShape">
              <a:avLst/>
            </a:prstTxWarp>
          </a:bodyPr>
          <a:lstStyle/>
          <a:p>
            <a:pPr defTabSz="91333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7202424"/>
            <a:ext cx="10058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 lIns="101621" tIns="50812" rIns="101621" bIns="50812">
            <a:prstTxWarp prst="textNoShape">
              <a:avLst/>
            </a:prstTxWarp>
          </a:bodyPr>
          <a:lstStyle/>
          <a:p>
            <a:pPr defTabSz="91333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2" name="Picture 1" descr="LL_Logo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8279" y="5793032"/>
            <a:ext cx="3771900" cy="3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7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7" y="1461211"/>
            <a:ext cx="9012326" cy="5471770"/>
          </a:xfrm>
          <a:prstGeom prst="rect">
            <a:avLst/>
          </a:prstGeom>
        </p:spPr>
        <p:txBody>
          <a:bodyPr lIns="101621" tIns="50812" rIns="101621" bIns="50812"/>
          <a:lstStyle>
            <a:lvl1pPr marL="264215" indent="-264215">
              <a:lnSpc>
                <a:spcPts val="2451"/>
              </a:lnSpc>
              <a:spcBef>
                <a:spcPts val="1337"/>
              </a:spcBef>
              <a:buSzPct val="100000"/>
              <a:buFont typeface="Arial"/>
              <a:buChar char="•"/>
              <a:defRPr/>
            </a:lvl1pPr>
            <a:lvl2pPr marL="599562" indent="-284535">
              <a:lnSpc>
                <a:spcPts val="2227"/>
              </a:lnSpc>
              <a:spcBef>
                <a:spcPts val="669"/>
              </a:spcBef>
              <a:defRPr/>
            </a:lvl2pPr>
            <a:lvl3pPr marL="843455" indent="-203242">
              <a:lnSpc>
                <a:spcPts val="2006"/>
              </a:lnSpc>
              <a:spcBef>
                <a:spcPts val="669"/>
              </a:spcBef>
              <a:buSzPct val="90000"/>
              <a:buFont typeface="Arial"/>
              <a:buChar char="•"/>
              <a:defRPr/>
            </a:lvl3pPr>
            <a:lvl4pPr marL="1148311" indent="0">
              <a:lnSpc>
                <a:spcPts val="1783"/>
              </a:lnSpc>
              <a:spcBef>
                <a:spcPts val="669"/>
              </a:spcBef>
              <a:buFontTx/>
              <a:buNone/>
              <a:defRPr/>
            </a:lvl4pPr>
            <a:lvl5pPr marL="1402362" indent="0">
              <a:lnSpc>
                <a:spcPts val="1560"/>
              </a:lnSpc>
              <a:spcBef>
                <a:spcPts val="669"/>
              </a:spcBef>
              <a:buSzPct val="85000"/>
              <a:buFontTx/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3037" y="1461211"/>
            <a:ext cx="4385462" cy="5471770"/>
          </a:xfrm>
          <a:prstGeom prst="rect">
            <a:avLst/>
          </a:prstGeom>
        </p:spPr>
        <p:txBody>
          <a:bodyPr lIns="101621" tIns="50812" rIns="101621" bIns="50812"/>
          <a:lstStyle>
            <a:lvl1pPr marL="264215" indent="-264215">
              <a:lnSpc>
                <a:spcPts val="2451"/>
              </a:lnSpc>
              <a:spcBef>
                <a:spcPts val="1337"/>
              </a:spcBef>
              <a:buSzPct val="100000"/>
              <a:buFont typeface="Arial"/>
              <a:buChar char="•"/>
              <a:defRPr/>
            </a:lvl1pPr>
            <a:lvl2pPr marL="599562" indent="-284535">
              <a:lnSpc>
                <a:spcPts val="2227"/>
              </a:lnSpc>
              <a:spcBef>
                <a:spcPts val="669"/>
              </a:spcBef>
              <a:defRPr/>
            </a:lvl2pPr>
            <a:lvl3pPr marL="843455" indent="-203242">
              <a:lnSpc>
                <a:spcPts val="2006"/>
              </a:lnSpc>
              <a:spcBef>
                <a:spcPts val="669"/>
              </a:spcBef>
              <a:buSzPct val="90000"/>
              <a:buFont typeface="Wingdings" charset="2"/>
              <a:buChar char="§"/>
              <a:defRPr/>
            </a:lvl3pPr>
            <a:lvl4pPr marL="1148311" indent="0">
              <a:lnSpc>
                <a:spcPts val="1783"/>
              </a:lnSpc>
              <a:spcBef>
                <a:spcPts val="669"/>
              </a:spcBef>
              <a:buFontTx/>
              <a:buNone/>
              <a:defRPr/>
            </a:lvl4pPr>
            <a:lvl5pPr marL="1402362" indent="0">
              <a:lnSpc>
                <a:spcPts val="1560"/>
              </a:lnSpc>
              <a:spcBef>
                <a:spcPts val="669"/>
              </a:spcBef>
              <a:buSzPct val="85000"/>
              <a:buFontTx/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129784" y="1461211"/>
            <a:ext cx="4385462" cy="5471770"/>
          </a:xfrm>
          <a:prstGeom prst="rect">
            <a:avLst/>
          </a:prstGeom>
        </p:spPr>
        <p:txBody>
          <a:bodyPr lIns="101621" tIns="50812" rIns="101621" bIns="50812"/>
          <a:lstStyle>
            <a:lvl1pPr marL="264215" indent="-264215">
              <a:lnSpc>
                <a:spcPts val="2451"/>
              </a:lnSpc>
              <a:spcBef>
                <a:spcPts val="1337"/>
              </a:spcBef>
              <a:buSzPct val="100000"/>
              <a:buFont typeface="Arial"/>
              <a:buChar char="•"/>
              <a:defRPr/>
            </a:lvl1pPr>
            <a:lvl2pPr marL="599562" indent="-284535">
              <a:lnSpc>
                <a:spcPts val="2227"/>
              </a:lnSpc>
              <a:spcBef>
                <a:spcPts val="669"/>
              </a:spcBef>
              <a:defRPr/>
            </a:lvl2pPr>
            <a:lvl3pPr marL="843455" indent="-203242">
              <a:lnSpc>
                <a:spcPts val="2006"/>
              </a:lnSpc>
              <a:spcBef>
                <a:spcPts val="669"/>
              </a:spcBef>
              <a:buSzPct val="90000"/>
              <a:buFont typeface="Wingdings" charset="2"/>
              <a:buChar char="§"/>
              <a:defRPr/>
            </a:lvl3pPr>
            <a:lvl4pPr marL="1148311" indent="0">
              <a:lnSpc>
                <a:spcPts val="1783"/>
              </a:lnSpc>
              <a:spcBef>
                <a:spcPts val="669"/>
              </a:spcBef>
              <a:buFontTx/>
              <a:buNone/>
              <a:defRPr/>
            </a:lvl4pPr>
            <a:lvl5pPr marL="1402362" indent="0">
              <a:lnSpc>
                <a:spcPts val="1560"/>
              </a:lnSpc>
              <a:spcBef>
                <a:spcPts val="669"/>
              </a:spcBef>
              <a:buSzPct val="85000"/>
              <a:buFontTx/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1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theme" Target="../theme/theme5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theme" Target="../theme/theme6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theme" Target="../theme/theme7.xml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5" y="280259"/>
            <a:ext cx="7989241" cy="925921"/>
          </a:xfrm>
          <a:prstGeom prst="rect">
            <a:avLst/>
          </a:prstGeom>
        </p:spPr>
        <p:txBody>
          <a:bodyPr vert="horz" lIns="101763" tIns="50882" rIns="101763" bIns="50882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7" y="1144377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882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</a:t>
            </a:r>
            <a:r>
              <a:rPr lang="en-US" sz="1000" baseline="0" dirty="0" smtClean="0">
                <a:solidFill>
                  <a:srgbClr val="000000"/>
                </a:solidFill>
                <a:cs typeface="Arial" pitchFamily="34" charset="0"/>
              </a:rPr>
              <a:t>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1" y="442915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7548" y="7223710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  <p:sldLayoutId id="2147483746" r:id="rId5"/>
  </p:sldLayoutIdLst>
  <p:txStyles>
    <p:titleStyle>
      <a:lvl1pPr algn="ctr" eaLnBrk="1" hangingPunct="1">
        <a:lnSpc>
          <a:spcPts val="2997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59710" indent="-259710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118" indent="-250879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0498" indent="-249108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1905" indent="-201408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6897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7345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8149" indent="-199640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41" y="7216768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4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470" tIns="51235" rIns="102470" bIns="512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74" y="1757368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470" tIns="51235" rIns="102470" bIns="5123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7" y="1144377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36" y="442916"/>
            <a:ext cx="536575" cy="53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8" tIns="45667" rIns="91338" bIns="4566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86" y="509590"/>
            <a:ext cx="358775" cy="428626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338" tIns="45667" rIns="91338" bIns="4566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338" tIns="45667" rIns="91338" bIns="4566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5" y="449266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338" tIns="45667" rIns="91338" bIns="4566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882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7983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7983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7983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7983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7983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6665" algn="ctr" defTabSz="1017983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3331" algn="ctr" defTabSz="1017983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69997" algn="ctr" defTabSz="1017983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6663" algn="ctr" defTabSz="1017983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141" indent="-382141" algn="l" defTabSz="1017983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59317" indent="-380554" algn="l" defTabSz="1017983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1457" indent="-255288" algn="l" defTabSz="1017983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0425" indent="-131607" algn="l" defTabSz="1017983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5967" indent="-209305" algn="l" defTabSz="1017983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2631" algn="l" defTabSz="1017983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49300" algn="l" defTabSz="1017983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5963" algn="l" defTabSz="1017983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2631" algn="l" defTabSz="1017983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65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31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97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63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28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95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59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324" algn="l" defTabSz="913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36015" y="113995"/>
            <a:ext cx="7986370" cy="9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316" tIns="51157" rIns="102316" bIns="511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1077773"/>
            <a:ext cx="10058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 lIns="101621" tIns="50812" rIns="101621" bIns="50812">
            <a:prstTxWarp prst="textNoShape">
              <a:avLst/>
            </a:prstTxWarp>
          </a:bodyPr>
          <a:lstStyle/>
          <a:p>
            <a:pPr defTabSz="91333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52044" y="7316419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defTabSz="10162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dirty="0" err="1" smtClean="0">
                <a:solidFill>
                  <a:srgbClr val="000000"/>
                </a:solidFill>
                <a:latin typeface="Arial" pitchFamily="-110" charset="0"/>
              </a:rPr>
              <a:t>LLGrid</a:t>
            </a:r>
            <a:r>
              <a:rPr lang="en-US" altLang="en-US" sz="800" dirty="0" smtClean="0">
                <a:solidFill>
                  <a:srgbClr val="000000"/>
                </a:solidFill>
                <a:latin typeface="Arial" pitchFamily="-110" charset="0"/>
              </a:rPr>
              <a:t>- </a:t>
            </a:r>
            <a:fld id="{321F32AB-3DDB-C54A-A434-42EC1FB733CD}" type="slidenum">
              <a:rPr lang="en-US" altLang="en-US" sz="800" smtClean="0">
                <a:solidFill>
                  <a:srgbClr val="000000"/>
                </a:solidFill>
                <a:latin typeface="Arial" pitchFamily="-110" charset="0"/>
              </a:rPr>
              <a:pPr defTabSz="101620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7202424"/>
            <a:ext cx="10058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 lIns="101621" tIns="50812" rIns="101621" bIns="50812">
            <a:prstTxWarp prst="textNoShape">
              <a:avLst/>
            </a:prstTxWarp>
          </a:bodyPr>
          <a:lstStyle/>
          <a:p>
            <a:pPr defTabSz="91333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3" name="Picture 2" descr="LL_Logo_blue_nomark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3277" y="7337171"/>
            <a:ext cx="2225596" cy="260747"/>
          </a:xfrm>
          <a:prstGeom prst="rect">
            <a:avLst/>
          </a:prstGeom>
        </p:spPr>
      </p:pic>
      <p:pic>
        <p:nvPicPr>
          <p:cNvPr id="6" name="Picture 5" descr="LL_Logo_alone_blu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36" y="279807"/>
            <a:ext cx="603524" cy="60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p:txStyles>
    <p:titleStyle>
      <a:lvl1pPr algn="ctr" rtl="0" eaLnBrk="1" fontAlgn="base" hangingPunct="1">
        <a:lnSpc>
          <a:spcPts val="3120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5pPr>
      <a:lvl6pPr marL="508108"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6pPr>
      <a:lvl7pPr marL="1016207"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7pPr>
      <a:lvl8pPr marL="1524311"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8pPr>
      <a:lvl9pPr marL="2032413"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9pPr>
    </p:titleStyle>
    <p:bodyStyle>
      <a:lvl1pPr marL="381078" indent="-38107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57987" indent="-379314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339077" indent="-254059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8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718377" indent="-132317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20324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54051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3048619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5567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406482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508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108" algn="l" defTabSz="508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207" algn="l" defTabSz="508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311" algn="l" defTabSz="508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413" algn="l" defTabSz="508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516" algn="l" defTabSz="508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619" algn="l" defTabSz="508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725" algn="l" defTabSz="508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826" algn="l" defTabSz="508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36015" y="113995"/>
            <a:ext cx="7986370" cy="9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434" tIns="51218" rIns="102434" bIns="512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1077773"/>
            <a:ext cx="10058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 lIns="101739" tIns="50871" rIns="101739" bIns="50871">
            <a:prstTxWarp prst="textNoShape">
              <a:avLst/>
            </a:prstTxWarp>
          </a:bodyPr>
          <a:lstStyle/>
          <a:p>
            <a:pPr defTabSz="91375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52044" y="7316419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defTabSz="10173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dirty="0" err="1" smtClean="0">
                <a:solidFill>
                  <a:srgbClr val="000000"/>
                </a:solidFill>
                <a:latin typeface="Arial" pitchFamily="-110" charset="0"/>
              </a:rPr>
              <a:t>LLGrid</a:t>
            </a:r>
            <a:r>
              <a:rPr lang="en-US" altLang="en-US" sz="800" dirty="0" smtClean="0">
                <a:solidFill>
                  <a:srgbClr val="000000"/>
                </a:solidFill>
                <a:latin typeface="Arial" pitchFamily="-110" charset="0"/>
              </a:rPr>
              <a:t>- </a:t>
            </a:r>
            <a:fld id="{321F32AB-3DDB-C54A-A434-42EC1FB733CD}" type="slidenum">
              <a:rPr lang="en-US" altLang="en-US" sz="800" smtClean="0">
                <a:solidFill>
                  <a:srgbClr val="000000"/>
                </a:solidFill>
                <a:latin typeface="Arial" pitchFamily="-110" charset="0"/>
              </a:rPr>
              <a:pPr defTabSz="101739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7202424"/>
            <a:ext cx="10058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 lIns="101739" tIns="50871" rIns="101739" bIns="50871">
            <a:prstTxWarp prst="textNoShape">
              <a:avLst/>
            </a:prstTxWarp>
          </a:bodyPr>
          <a:lstStyle/>
          <a:p>
            <a:pPr defTabSz="91375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3" name="Picture 2" descr="LL_Logo_blue_nomark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3277" y="7337160"/>
            <a:ext cx="2225596" cy="260747"/>
          </a:xfrm>
          <a:prstGeom prst="rect">
            <a:avLst/>
          </a:prstGeom>
        </p:spPr>
      </p:pic>
      <p:pic>
        <p:nvPicPr>
          <p:cNvPr id="6" name="Picture 5" descr="LL_Logo_alone_blu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36" y="279807"/>
            <a:ext cx="603524" cy="60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1" fontAlgn="base" hangingPunct="1">
        <a:lnSpc>
          <a:spcPts val="3120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5pPr>
      <a:lvl6pPr marL="508699"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6pPr>
      <a:lvl7pPr marL="1017395"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7pPr>
      <a:lvl8pPr marL="1526094"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8pPr>
      <a:lvl9pPr marL="2034791" algn="ctr" rtl="0" eaLnBrk="1" fontAlgn="base" hangingPunct="1">
        <a:lnSpc>
          <a:spcPts val="3343"/>
        </a:lnSpc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Arial" pitchFamily="-110" charset="0"/>
        </a:defRPr>
      </a:lvl9pPr>
    </p:titleStyle>
    <p:bodyStyle>
      <a:lvl1pPr marL="381523" indent="-38152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59108" indent="-37975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340637" indent="-254352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8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720388" indent="-13247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2034791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543491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305218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56088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4069582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5086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699" algn="l" defTabSz="5086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395" algn="l" defTabSz="5086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094" algn="l" defTabSz="5086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4791" algn="l" defTabSz="5086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3491" algn="l" defTabSz="5086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2186" algn="l" defTabSz="5086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0886" algn="l" defTabSz="5086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582" algn="l" defTabSz="5086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5" y="280257"/>
            <a:ext cx="7989241" cy="925921"/>
          </a:xfrm>
          <a:prstGeom prst="rect">
            <a:avLst/>
          </a:prstGeom>
        </p:spPr>
        <p:txBody>
          <a:bodyPr vert="horz" lIns="101787" tIns="50894" rIns="101787" bIns="50894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7" y="1144377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894" tIns="0" rIns="0" bIns="0"/>
          <a:lstStyle/>
          <a:p>
            <a:pPr defTabSz="1017871"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latin typeface="Arial"/>
                <a:cs typeface="Arial" pitchFamily="34" charset="0"/>
              </a:rPr>
              <a:pPr defTabSz="1017871"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1" y="442915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7548" y="7223710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134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xStyles>
    <p:titleStyle>
      <a:lvl1pPr algn="ctr" eaLnBrk="1" hangingPunct="1">
        <a:lnSpc>
          <a:spcPts val="2997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59771" indent="-259771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250" indent="-250937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0721" indent="-249166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2174" indent="-201455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10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7643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8492" indent="-199687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5" y="280259"/>
            <a:ext cx="7989241" cy="925921"/>
          </a:xfrm>
          <a:prstGeom prst="rect">
            <a:avLst/>
          </a:prstGeom>
        </p:spPr>
        <p:txBody>
          <a:bodyPr vert="horz" lIns="101763" tIns="50882" rIns="101763" bIns="50882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7" y="1144377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882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latin typeface="Arial"/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1" y="442915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7548" y="7223710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685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</p:sldLayoutIdLst>
  <p:txStyles>
    <p:titleStyle>
      <a:lvl1pPr algn="ctr" eaLnBrk="1" hangingPunct="1">
        <a:lnSpc>
          <a:spcPts val="2997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59710" indent="-259710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118" indent="-250879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0498" indent="-249108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1905" indent="-201408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6897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7345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8149" indent="-199640" algn="l" eaLnBrk="1" hangingPunct="1">
        <a:lnSpc>
          <a:spcPts val="2227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1151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1077701"/>
            <a:ext cx="100584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7201411"/>
            <a:ext cx="100584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354239" y="7311285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 defTabSz="1018824">
              <a:defRPr/>
            </a:pPr>
            <a:r>
              <a:rPr lang="en-US" sz="8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D4M- </a:t>
            </a:r>
            <a:fld id="{6A829F23-F466-44AA-A5B9-24580D3A690E}" type="slidenum">
              <a:rPr lang="en-US" sz="800" smtClean="0">
                <a:solidFill>
                  <a:srgbClr val="000000"/>
                </a:solidFill>
                <a:latin typeface="Arial"/>
                <a:cs typeface="Arial" pitchFamily="34" charset="0"/>
              </a:rPr>
              <a:pPr defTabSz="1018824">
                <a:defRPr/>
              </a:pPr>
              <a:t>‹#›</a:t>
            </a:fld>
            <a:endParaRPr lang="en-US" sz="800" dirty="0" smtClean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Content Placeholder 3" descr="LL_Logo_alone_blu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02336" y="279807"/>
            <a:ext cx="603504" cy="601894"/>
          </a:xfrm>
          <a:prstGeom prst="rect">
            <a:avLst/>
          </a:prstGeom>
        </p:spPr>
      </p:pic>
      <p:pic>
        <p:nvPicPr>
          <p:cNvPr id="16" name="Picture 15" descr="LL_Logo_blue_nomar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53275" y="7337146"/>
            <a:ext cx="2207735" cy="2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1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eaLnBrk="1" hangingPunct="1">
        <a:lnSpc>
          <a:spcPts val="3120"/>
        </a:lnSpc>
        <a:defRPr sz="31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20" Type="http://schemas.openxmlformats.org/officeDocument/2006/relationships/image" Target="../media/image24.png"/><Relationship Id="rId10" Type="http://schemas.openxmlformats.org/officeDocument/2006/relationships/image" Target="../media/image17.jpeg"/><Relationship Id="rId11" Type="http://schemas.openxmlformats.org/officeDocument/2006/relationships/image" Target="../media/image18.png"/><Relationship Id="rId12" Type="http://schemas.openxmlformats.org/officeDocument/2006/relationships/image" Target="../media/image25.emf"/><Relationship Id="rId13" Type="http://schemas.openxmlformats.org/officeDocument/2006/relationships/image" Target="../media/image26.jpeg"/><Relationship Id="rId14" Type="http://schemas.openxmlformats.org/officeDocument/2006/relationships/image" Target="../media/image27.emf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20" Type="http://schemas.openxmlformats.org/officeDocument/2006/relationships/image" Target="../media/image24.png"/><Relationship Id="rId21" Type="http://schemas.openxmlformats.org/officeDocument/2006/relationships/image" Target="../media/image28.jpeg"/><Relationship Id="rId22" Type="http://schemas.openxmlformats.org/officeDocument/2006/relationships/image" Target="../media/image29.jpeg"/><Relationship Id="rId23" Type="http://schemas.openxmlformats.org/officeDocument/2006/relationships/image" Target="../media/image30.jpeg"/><Relationship Id="rId24" Type="http://schemas.openxmlformats.org/officeDocument/2006/relationships/image" Target="../media/image31.png"/><Relationship Id="rId10" Type="http://schemas.openxmlformats.org/officeDocument/2006/relationships/image" Target="../media/image17.jpeg"/><Relationship Id="rId11" Type="http://schemas.openxmlformats.org/officeDocument/2006/relationships/image" Target="../media/image18.png"/><Relationship Id="rId12" Type="http://schemas.openxmlformats.org/officeDocument/2006/relationships/image" Target="../media/image25.emf"/><Relationship Id="rId13" Type="http://schemas.openxmlformats.org/officeDocument/2006/relationships/image" Target="../media/image26.jpeg"/><Relationship Id="rId14" Type="http://schemas.openxmlformats.org/officeDocument/2006/relationships/image" Target="../media/image27.emf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20" Type="http://schemas.openxmlformats.org/officeDocument/2006/relationships/image" Target="../media/image24.png"/><Relationship Id="rId21" Type="http://schemas.openxmlformats.org/officeDocument/2006/relationships/image" Target="../media/image32.emf"/><Relationship Id="rId10" Type="http://schemas.openxmlformats.org/officeDocument/2006/relationships/image" Target="../media/image17.jpeg"/><Relationship Id="rId11" Type="http://schemas.openxmlformats.org/officeDocument/2006/relationships/image" Target="../media/image18.png"/><Relationship Id="rId12" Type="http://schemas.openxmlformats.org/officeDocument/2006/relationships/image" Target="../media/image25.emf"/><Relationship Id="rId13" Type="http://schemas.openxmlformats.org/officeDocument/2006/relationships/image" Target="../media/image26.jpeg"/><Relationship Id="rId14" Type="http://schemas.openxmlformats.org/officeDocument/2006/relationships/image" Target="../media/image27.emf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20" Type="http://schemas.openxmlformats.org/officeDocument/2006/relationships/image" Target="../media/image24.png"/><Relationship Id="rId21" Type="http://schemas.openxmlformats.org/officeDocument/2006/relationships/image" Target="../media/image33.png"/><Relationship Id="rId10" Type="http://schemas.openxmlformats.org/officeDocument/2006/relationships/image" Target="../media/image17.jpeg"/><Relationship Id="rId11" Type="http://schemas.openxmlformats.org/officeDocument/2006/relationships/image" Target="../media/image18.png"/><Relationship Id="rId12" Type="http://schemas.openxmlformats.org/officeDocument/2006/relationships/image" Target="../media/image25.emf"/><Relationship Id="rId13" Type="http://schemas.openxmlformats.org/officeDocument/2006/relationships/image" Target="../media/image26.jpeg"/><Relationship Id="rId14" Type="http://schemas.openxmlformats.org/officeDocument/2006/relationships/image" Target="../media/image27.emf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jpe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jpg"/><Relationship Id="rId9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9455" y="3413100"/>
            <a:ext cx="8889179" cy="2031187"/>
          </a:xfrm>
        </p:spPr>
        <p:txBody>
          <a:bodyPr/>
          <a:lstStyle/>
          <a:p>
            <a:r>
              <a:rPr lang="en-US" sz="2500" dirty="0"/>
              <a:t>Jeremy Kepner &amp; Vijay </a:t>
            </a:r>
            <a:r>
              <a:rPr lang="en-US" sz="2500" dirty="0" err="1"/>
              <a:t>Gadepally</a:t>
            </a:r>
            <a:endParaRPr lang="en-US" sz="2500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en-US" sz="2500" b="0" dirty="0">
                <a:solidFill>
                  <a:srgbClr val="000000"/>
                </a:solidFill>
              </a:rPr>
              <a:t>IPDPS Graph Algorithm Building Blocks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21" y="2031616"/>
            <a:ext cx="9352660" cy="1467294"/>
          </a:xfrm>
        </p:spPr>
        <p:txBody>
          <a:bodyPr/>
          <a:lstStyle/>
          <a:p>
            <a:r>
              <a:rPr lang="en-US" dirty="0"/>
              <a:t>Adjacency Matrices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Incidence </a:t>
            </a:r>
            <a:r>
              <a:rPr lang="en-US" dirty="0"/>
              <a:t>Matrices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Database </a:t>
            </a:r>
            <a:r>
              <a:rPr lang="en-US" dirty="0"/>
              <a:t>Schemas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Associative Arrays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8061" y="6359344"/>
            <a:ext cx="6067529" cy="507831"/>
          </a:xfrm>
          <a:prstGeom prst="rect">
            <a:avLst/>
          </a:prstGeom>
          <a:noFill/>
        </p:spPr>
        <p:txBody>
          <a:bodyPr wrap="square" lIns="91338" tIns="45667" rIns="91338" bIns="45667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This work is sponsored by the Assistant Secretary of Defense for Research and Engineering under Air Force Contract #FA8721-05-C-0002.  Opinions, interpretations, recommendations and conclusions are those of the authors and are not necessarily endorsed by the United States Government.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65" y="158330"/>
            <a:ext cx="7986370" cy="922325"/>
          </a:xfrm>
        </p:spPr>
        <p:txBody>
          <a:bodyPr/>
          <a:lstStyle/>
          <a:p>
            <a:r>
              <a:rPr lang="en-US" dirty="0" smtClean="0"/>
              <a:t>High Level Language: D4M</a:t>
            </a:r>
            <a:br>
              <a:rPr lang="en-US" dirty="0" smtClean="0"/>
            </a:br>
            <a:r>
              <a:rPr lang="en-US" sz="2000" dirty="0" smtClean="0"/>
              <a:t>d4m.mit.edu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448300" y="1295412"/>
            <a:ext cx="4023360" cy="4740805"/>
          </a:xfrm>
          <a:prstGeom prst="roundRect">
            <a:avLst>
              <a:gd name="adj" fmla="val 2038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1751" tIns="50877" rIns="101751" bIns="5087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latin typeface="Arial" charset="0"/>
            </a:endParaRPr>
          </a:p>
        </p:txBody>
      </p:sp>
      <p:pic>
        <p:nvPicPr>
          <p:cNvPr id="5" name="Picture 4" descr="CB_matrix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020" y="1816090"/>
            <a:ext cx="3009527" cy="284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255007"/>
            <a:ext cx="2933700" cy="662731"/>
          </a:xfrm>
          <a:prstGeom prst="rect">
            <a:avLst/>
          </a:prstGeom>
          <a:noFill/>
        </p:spPr>
        <p:txBody>
          <a:bodyPr wrap="square" lIns="101751" tIns="50877" rIns="101751" bIns="50877" rtlCol="0">
            <a:spAutoFit/>
          </a:bodyPr>
          <a:lstStyle/>
          <a:p>
            <a:pPr algn="ctr"/>
            <a:r>
              <a:rPr lang="en-US" sz="1800" b="1" dirty="0" err="1"/>
              <a:t>Accumulo</a:t>
            </a:r>
            <a:endParaRPr lang="en-US" sz="1800" b="1" dirty="0"/>
          </a:p>
          <a:p>
            <a:pPr algn="ctr"/>
            <a:r>
              <a:rPr lang="en-US" sz="1800" b="1" dirty="0"/>
              <a:t>Distributed Database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4820" y="3072815"/>
            <a:ext cx="670560" cy="9941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1751" tIns="50877" rIns="101751" bIns="50877" rtlCol="0">
            <a:spAutoFit/>
          </a:bodyPr>
          <a:lstStyle/>
          <a:p>
            <a:r>
              <a:rPr lang="en-US" sz="1100" b="1" dirty="0"/>
              <a:t>Query:</a:t>
            </a:r>
          </a:p>
          <a:p>
            <a:r>
              <a:rPr lang="en-US" sz="900" b="1" i="1" dirty="0"/>
              <a:t>Alice</a:t>
            </a:r>
          </a:p>
          <a:p>
            <a:r>
              <a:rPr lang="en-US" sz="900" b="1" i="1" dirty="0"/>
              <a:t>Bob</a:t>
            </a:r>
          </a:p>
          <a:p>
            <a:r>
              <a:rPr lang="en-US" sz="900" b="1" i="1" dirty="0"/>
              <a:t>Cathy</a:t>
            </a:r>
          </a:p>
          <a:p>
            <a:r>
              <a:rPr lang="en-US" sz="900" b="1" i="1" dirty="0"/>
              <a:t>David</a:t>
            </a:r>
          </a:p>
          <a:p>
            <a:r>
              <a:rPr lang="en-US" sz="900" b="1" i="1" dirty="0"/>
              <a:t>Earl</a:t>
            </a:r>
          </a:p>
        </p:txBody>
      </p:sp>
      <p:graphicFrame>
        <p:nvGraphicFramePr>
          <p:cNvPr id="8" name="Group 172"/>
          <p:cNvGraphicFramePr>
            <a:graphicFrameLocks noGrp="1"/>
          </p:cNvGraphicFramePr>
          <p:nvPr/>
        </p:nvGraphicFramePr>
        <p:xfrm>
          <a:off x="6230620" y="2348993"/>
          <a:ext cx="642620" cy="673610"/>
        </p:xfrm>
        <a:graphic>
          <a:graphicData uri="http://schemas.openxmlformats.org/drawingml/2006/table">
            <a:tbl>
              <a:tblPr/>
              <a:tblGrid>
                <a:gridCol w="128524"/>
                <a:gridCol w="128524"/>
                <a:gridCol w="128524"/>
                <a:gridCol w="128524"/>
                <a:gridCol w="128524"/>
              </a:tblGrid>
              <a:tr h="1347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1347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1347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7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7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0292" marR="50292" marT="51816" marB="51816" anchor="ctr" anchorCtr="1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 bwMode="auto">
          <a:xfrm>
            <a:off x="7683500" y="2418080"/>
            <a:ext cx="83820" cy="86360"/>
          </a:xfrm>
          <a:prstGeom prst="ellipse">
            <a:avLst/>
          </a:prstGeom>
          <a:solidFill>
            <a:srgbClr val="66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01751" tIns="50877" rIns="101751" bIns="5087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934960" y="3108960"/>
            <a:ext cx="83820" cy="86360"/>
          </a:xfrm>
          <a:prstGeom prst="ellipse">
            <a:avLst/>
          </a:prstGeom>
          <a:solidFill>
            <a:srgbClr val="66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01751" tIns="50877" rIns="101751" bIns="5087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14360" y="3195320"/>
            <a:ext cx="83820" cy="86360"/>
          </a:xfrm>
          <a:prstGeom prst="ellipse">
            <a:avLst/>
          </a:prstGeom>
          <a:solidFill>
            <a:srgbClr val="66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01751" tIns="50877" rIns="101751" bIns="5087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354060" y="2331720"/>
            <a:ext cx="83820" cy="86360"/>
          </a:xfrm>
          <a:prstGeom prst="ellipse">
            <a:avLst/>
          </a:prstGeom>
          <a:solidFill>
            <a:srgbClr val="66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01751" tIns="50877" rIns="101751" bIns="5087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354060" y="2763520"/>
            <a:ext cx="83820" cy="86360"/>
          </a:xfrm>
          <a:prstGeom prst="ellipse">
            <a:avLst/>
          </a:prstGeom>
          <a:solidFill>
            <a:srgbClr val="66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01751" tIns="50877" rIns="101751" bIns="5087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latin typeface="Arial" charset="0"/>
            </a:endParaRPr>
          </a:p>
        </p:txBody>
      </p:sp>
      <p:cxnSp>
        <p:nvCxnSpPr>
          <p:cNvPr id="14" name="Curved Connector 13"/>
          <p:cNvCxnSpPr>
            <a:stCxn id="9" idx="7"/>
            <a:endCxn id="12" idx="1"/>
          </p:cNvCxnSpPr>
          <p:nvPr/>
        </p:nvCxnSpPr>
        <p:spPr bwMode="auto">
          <a:xfrm rot="5400000" flipH="1" flipV="1">
            <a:off x="8017510" y="2081902"/>
            <a:ext cx="86360" cy="611290"/>
          </a:xfrm>
          <a:prstGeom prst="curvedConnector3">
            <a:avLst>
              <a:gd name="adj1" fmla="val 41464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5" name="Curved Connector 14"/>
          <p:cNvCxnSpPr>
            <a:stCxn id="12" idx="6"/>
            <a:endCxn id="13" idx="6"/>
          </p:cNvCxnSpPr>
          <p:nvPr/>
        </p:nvCxnSpPr>
        <p:spPr bwMode="auto">
          <a:xfrm>
            <a:off x="8437881" y="2374900"/>
            <a:ext cx="1747" cy="431800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Curved Connector 15"/>
          <p:cNvCxnSpPr>
            <a:stCxn id="9" idx="4"/>
            <a:endCxn id="10" idx="1"/>
          </p:cNvCxnSpPr>
          <p:nvPr/>
        </p:nvCxnSpPr>
        <p:spPr bwMode="auto">
          <a:xfrm rot="16200000" flipH="1">
            <a:off x="7527752" y="2702123"/>
            <a:ext cx="617167" cy="221825"/>
          </a:xfrm>
          <a:prstGeom prst="curvedConnector3">
            <a:avLst>
              <a:gd name="adj1" fmla="val 9821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Curved Connector 16"/>
          <p:cNvCxnSpPr>
            <a:stCxn id="12" idx="4"/>
            <a:endCxn id="10" idx="7"/>
          </p:cNvCxnSpPr>
          <p:nvPr/>
        </p:nvCxnSpPr>
        <p:spPr bwMode="auto">
          <a:xfrm rot="5400000">
            <a:off x="7849488" y="2575124"/>
            <a:ext cx="703527" cy="38946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Curved Connector 37"/>
          <p:cNvCxnSpPr>
            <a:stCxn id="11" idx="6"/>
            <a:endCxn id="13" idx="5"/>
          </p:cNvCxnSpPr>
          <p:nvPr/>
        </p:nvCxnSpPr>
        <p:spPr bwMode="auto">
          <a:xfrm flipV="1">
            <a:off x="8298193" y="2837246"/>
            <a:ext cx="127425" cy="401267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Curved Connector 41"/>
          <p:cNvCxnSpPr>
            <a:stCxn id="11" idx="1"/>
            <a:endCxn id="9" idx="6"/>
          </p:cNvCxnSpPr>
          <p:nvPr/>
        </p:nvCxnSpPr>
        <p:spPr bwMode="auto">
          <a:xfrm rot="16200000" flipV="1">
            <a:off x="7623638" y="2604969"/>
            <a:ext cx="746707" cy="45931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Left-Right Arrow 19"/>
          <p:cNvSpPr/>
          <p:nvPr/>
        </p:nvSpPr>
        <p:spPr bwMode="auto">
          <a:xfrm>
            <a:off x="7096760" y="2504440"/>
            <a:ext cx="419100" cy="259080"/>
          </a:xfrm>
          <a:prstGeom prst="leftRightArrow">
            <a:avLst/>
          </a:prstGeom>
          <a:solidFill>
            <a:srgbClr val="6665F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01751" tIns="50877" rIns="101751" bIns="5087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0116" y="1231297"/>
            <a:ext cx="3045578" cy="627864"/>
          </a:xfrm>
          <a:prstGeom prst="rect">
            <a:avLst/>
          </a:prstGeom>
          <a:noFill/>
        </p:spPr>
        <p:txBody>
          <a:bodyPr wrap="none" lIns="101751" tIns="50877" rIns="101751" bIns="50877" rtlCol="0">
            <a:spAutoFit/>
          </a:bodyPr>
          <a:lstStyle/>
          <a:p>
            <a:pPr algn="ctr"/>
            <a:r>
              <a:rPr lang="en-US" b="1" dirty="0"/>
              <a:t>Associative Arrays</a:t>
            </a:r>
          </a:p>
          <a:p>
            <a:pPr lvl="0" algn="ctr"/>
            <a:r>
              <a:rPr lang="en-US" sz="1300" b="1" dirty="0">
                <a:solidFill>
                  <a:srgbClr val="000000"/>
                </a:solidFill>
              </a:rPr>
              <a:t>Numerical Computing Environment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1293879"/>
            <a:ext cx="1309358" cy="1255715"/>
          </a:xfrm>
          <a:prstGeom prst="rect">
            <a:avLst/>
          </a:prstGeom>
          <a:noFill/>
        </p:spPr>
        <p:txBody>
          <a:bodyPr wrap="square" lIns="101751" tIns="50877" rIns="101751" bIns="50877" rtlCol="0">
            <a:spAutoFit/>
          </a:bodyPr>
          <a:lstStyle/>
          <a:p>
            <a:r>
              <a:rPr lang="en-US" b="1" dirty="0"/>
              <a:t>D4M</a:t>
            </a:r>
          </a:p>
          <a:p>
            <a:r>
              <a:rPr lang="en-US" sz="1300" b="1" dirty="0"/>
              <a:t>Dynamic </a:t>
            </a:r>
          </a:p>
          <a:p>
            <a:r>
              <a:rPr lang="en-US" sz="1300" b="1" dirty="0"/>
              <a:t>Distributed </a:t>
            </a:r>
          </a:p>
          <a:p>
            <a:r>
              <a:rPr lang="en-US" sz="1300" b="1" dirty="0"/>
              <a:t>Dimensional </a:t>
            </a:r>
          </a:p>
          <a:p>
            <a:r>
              <a:rPr lang="en-US" sz="1300" b="1" dirty="0"/>
              <a:t>Data Model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7711440" y="4569243"/>
            <a:ext cx="83626" cy="78509"/>
          </a:xfrm>
          <a:prstGeom prst="ellipse">
            <a:avLst/>
          </a:prstGeom>
          <a:solidFill>
            <a:srgbClr val="66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01751" tIns="50877" rIns="101751" bIns="5087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962319" y="5197316"/>
            <a:ext cx="83626" cy="78509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01751" tIns="50877" rIns="101751" bIns="5087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241074" y="5275824"/>
            <a:ext cx="83626" cy="78509"/>
          </a:xfrm>
          <a:prstGeom prst="ellipse">
            <a:avLst/>
          </a:prstGeom>
          <a:solidFill>
            <a:srgbClr val="66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01751" tIns="50877" rIns="101751" bIns="5087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380451" y="4490733"/>
            <a:ext cx="83626" cy="78509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01751" tIns="50877" rIns="101751" bIns="5087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380451" y="4883279"/>
            <a:ext cx="83626" cy="78509"/>
          </a:xfrm>
          <a:prstGeom prst="ellipse">
            <a:avLst/>
          </a:prstGeom>
          <a:solidFill>
            <a:srgbClr val="66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01751" tIns="50877" rIns="101751" bIns="5087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latin typeface="Arial" charset="0"/>
            </a:endParaRPr>
          </a:p>
        </p:txBody>
      </p:sp>
      <p:cxnSp>
        <p:nvCxnSpPr>
          <p:cNvPr id="28" name="Curved Connector 27"/>
          <p:cNvCxnSpPr>
            <a:stCxn id="23" idx="7"/>
            <a:endCxn id="26" idx="1"/>
          </p:cNvCxnSpPr>
          <p:nvPr/>
        </p:nvCxnSpPr>
        <p:spPr bwMode="auto">
          <a:xfrm rot="5400000" flipH="1" flipV="1">
            <a:off x="8048516" y="4236533"/>
            <a:ext cx="78509" cy="609877"/>
          </a:xfrm>
          <a:prstGeom prst="curvedConnector3">
            <a:avLst>
              <a:gd name="adj1" fmla="val 414644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9" name="Curved Connector 28"/>
          <p:cNvCxnSpPr>
            <a:stCxn id="26" idx="6"/>
            <a:endCxn id="27" idx="6"/>
          </p:cNvCxnSpPr>
          <p:nvPr/>
        </p:nvCxnSpPr>
        <p:spPr bwMode="auto">
          <a:xfrm>
            <a:off x="8464078" y="4529974"/>
            <a:ext cx="1742" cy="392546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Curved Connector 29"/>
          <p:cNvCxnSpPr>
            <a:stCxn id="23" idx="4"/>
            <a:endCxn id="24" idx="1"/>
          </p:cNvCxnSpPr>
          <p:nvPr/>
        </p:nvCxnSpPr>
        <p:spPr bwMode="auto">
          <a:xfrm rot="16200000" flipH="1">
            <a:off x="7583379" y="4817612"/>
            <a:ext cx="561061" cy="221312"/>
          </a:xfrm>
          <a:prstGeom prst="curvedConnector3">
            <a:avLst>
              <a:gd name="adj1" fmla="val 98214"/>
            </a:avLst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Curved Connector 30"/>
          <p:cNvCxnSpPr>
            <a:stCxn id="26" idx="4"/>
            <a:endCxn id="24" idx="7"/>
          </p:cNvCxnSpPr>
          <p:nvPr/>
        </p:nvCxnSpPr>
        <p:spPr bwMode="auto">
          <a:xfrm rot="5400000">
            <a:off x="7908199" y="4694744"/>
            <a:ext cx="639569" cy="38856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2" name="Curved Connector 37"/>
          <p:cNvCxnSpPr>
            <a:stCxn id="25" idx="6"/>
            <a:endCxn id="27" idx="5"/>
          </p:cNvCxnSpPr>
          <p:nvPr/>
        </p:nvCxnSpPr>
        <p:spPr bwMode="auto">
          <a:xfrm flipV="1">
            <a:off x="8324706" y="4950278"/>
            <a:ext cx="127130" cy="36478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Curved Connector 41"/>
          <p:cNvCxnSpPr>
            <a:stCxn id="25" idx="1"/>
            <a:endCxn id="23" idx="6"/>
          </p:cNvCxnSpPr>
          <p:nvPr/>
        </p:nvCxnSpPr>
        <p:spPr bwMode="auto">
          <a:xfrm rot="16200000" flipV="1">
            <a:off x="7684795" y="4718770"/>
            <a:ext cx="678825" cy="458253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7469474" y="2289611"/>
            <a:ext cx="287747" cy="244155"/>
          </a:xfrm>
          <a:prstGeom prst="rect">
            <a:avLst/>
          </a:prstGeom>
          <a:noFill/>
        </p:spPr>
        <p:txBody>
          <a:bodyPr wrap="none" lIns="101751" tIns="50877" rIns="101751" bIns="50877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65401" y="2590812"/>
            <a:ext cx="287747" cy="244155"/>
          </a:xfrm>
          <a:prstGeom prst="rect">
            <a:avLst/>
          </a:prstGeom>
          <a:noFill/>
        </p:spPr>
        <p:txBody>
          <a:bodyPr wrap="none" lIns="101751" tIns="50877" rIns="101751" bIns="50877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30541" y="3281692"/>
            <a:ext cx="287747" cy="244155"/>
          </a:xfrm>
          <a:prstGeom prst="rect">
            <a:avLst/>
          </a:prstGeom>
          <a:noFill/>
        </p:spPr>
        <p:txBody>
          <a:bodyPr wrap="none" lIns="101751" tIns="50877" rIns="101751" bIns="50877" rtlCol="0">
            <a:spAutoFit/>
          </a:bodyPr>
          <a:lstStyle/>
          <a:p>
            <a:r>
              <a:rPr lang="en-US" sz="900" b="1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95269" y="3161354"/>
            <a:ext cx="282471" cy="241247"/>
          </a:xfrm>
          <a:prstGeom prst="rect">
            <a:avLst/>
          </a:prstGeom>
          <a:noFill/>
        </p:spPr>
        <p:txBody>
          <a:bodyPr wrap="none" lIns="101751" tIns="50877" rIns="101751" bIns="50877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36134" y="2149236"/>
            <a:ext cx="287747" cy="244155"/>
          </a:xfrm>
          <a:prstGeom prst="rect">
            <a:avLst/>
          </a:prstGeom>
          <a:noFill/>
        </p:spPr>
        <p:txBody>
          <a:bodyPr wrap="none" lIns="101751" tIns="50877" rIns="101751" bIns="50877" rtlCol="0">
            <a:spAutoFit/>
          </a:bodyPr>
          <a:lstStyle/>
          <a:p>
            <a:r>
              <a:rPr lang="en-US" sz="900" b="1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83580" y="3540761"/>
            <a:ext cx="3520440" cy="592983"/>
          </a:xfrm>
          <a:prstGeom prst="rect">
            <a:avLst/>
          </a:prstGeom>
          <a:noFill/>
        </p:spPr>
        <p:txBody>
          <a:bodyPr wrap="square" lIns="101751" tIns="50877" rIns="101751" bIns="50877" rtlCol="0">
            <a:spAutoFit/>
          </a:bodyPr>
          <a:lstStyle/>
          <a:p>
            <a:r>
              <a:rPr lang="en-US" sz="1600" b="1" dirty="0"/>
              <a:t>A D4M query returns a sparse matrix or a graph…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83580" y="5235642"/>
            <a:ext cx="3436620" cy="841411"/>
          </a:xfrm>
          <a:prstGeom prst="rect">
            <a:avLst/>
          </a:prstGeom>
          <a:noFill/>
        </p:spPr>
        <p:txBody>
          <a:bodyPr wrap="square" lIns="101751" tIns="50877" rIns="101751" bIns="50877" rtlCol="0">
            <a:spAutoFit/>
          </a:bodyPr>
          <a:lstStyle/>
          <a:p>
            <a:r>
              <a:rPr lang="en-US" sz="1600" b="1" dirty="0"/>
              <a:t>…for statistical signal processing or graph analysis in </a:t>
            </a:r>
            <a:r>
              <a:rPr lang="en-US" sz="1600" b="1" dirty="0" smtClean="0"/>
              <a:t>MATLAB or GNU Octave</a:t>
            </a:r>
            <a:endParaRPr lang="en-US" sz="1600" b="1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1220" y="4404373"/>
            <a:ext cx="1374780" cy="8528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43" name="Straight Arrow Connector 42"/>
          <p:cNvCxnSpPr/>
          <p:nvPr/>
        </p:nvCxnSpPr>
        <p:spPr bwMode="auto">
          <a:xfrm>
            <a:off x="3604260" y="2750438"/>
            <a:ext cx="2430780" cy="0"/>
          </a:xfrm>
          <a:prstGeom prst="straightConnector1">
            <a:avLst/>
          </a:prstGeom>
          <a:ln w="57150" cmpd="sng">
            <a:solidFill>
              <a:srgbClr val="6666FF"/>
            </a:solidFill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32120" y="1381760"/>
            <a:ext cx="471488" cy="4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507439" y="6198133"/>
            <a:ext cx="9043533" cy="84920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692" tIns="49463" rIns="100692" bIns="49463" numCol="1" anchor="ctr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0" indent="0" algn="ctr">
              <a:buSzPct val="125000"/>
              <a:defRPr/>
            </a:pPr>
            <a:r>
              <a:rPr lang="en-US" sz="2000" b="1" kern="0" dirty="0"/>
              <a:t>D4M binds associative arrays to databases, enabling rapid </a:t>
            </a:r>
            <a:br>
              <a:rPr lang="en-US" sz="2000" b="1" kern="0" dirty="0"/>
            </a:br>
            <a:r>
              <a:rPr lang="en-US" sz="2000" b="1" kern="0" dirty="0"/>
              <a:t>prototyping of data-intensive cloud analytics and visualization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51310" y="7184734"/>
            <a:ext cx="5755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Dynamic Distributed Dimensional Data Model (D4M) Database and Computation System</a:t>
            </a:r>
            <a:r>
              <a:rPr lang="en-US" sz="1400" dirty="0" smtClean="0"/>
              <a:t>, Kepner et al, ICASSP 2012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113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5" y="206429"/>
            <a:ext cx="7989241" cy="925921"/>
          </a:xfrm>
        </p:spPr>
        <p:txBody>
          <a:bodyPr/>
          <a:lstStyle/>
          <a:p>
            <a:r>
              <a:rPr lang="en-US" dirty="0" smtClean="0"/>
              <a:t>D4M Key Concept:</a:t>
            </a:r>
            <a:br>
              <a:rPr lang="en-US" dirty="0" smtClean="0"/>
            </a:br>
            <a:r>
              <a:rPr lang="en-US" dirty="0" smtClean="0"/>
              <a:t>Associative Arrays Unify Four Abstractions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5380" y="1304122"/>
            <a:ext cx="9007651" cy="5474698"/>
          </a:xfrm>
          <a:prstGeom prst="rect">
            <a:avLst/>
          </a:prstGeom>
        </p:spPr>
        <p:txBody>
          <a:bodyPr lIns="101763" tIns="50882" rIns="101763" bIns="50882"/>
          <a:lstStyle/>
          <a:p>
            <a:pPr>
              <a:spcBef>
                <a:spcPts val="599"/>
              </a:spcBef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Extends associative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arrays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to 2D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mixed data types</a:t>
            </a:r>
          </a:p>
          <a:p>
            <a:pPr algn="ctr"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A('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'cited '  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 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47.0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798"/>
              </a:spcBef>
              <a:tabLst>
                <a:tab pos="2110493" algn="l"/>
              </a:tabLst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Key innovation: 2D is 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-to-1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triple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store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 ','bob 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cited 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,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47.0)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8" name="Oval 217"/>
          <p:cNvSpPr>
            <a:spLocks noChangeAspect="1" noChangeArrowheads="1"/>
          </p:cNvSpPr>
          <p:nvPr/>
        </p:nvSpPr>
        <p:spPr bwMode="auto">
          <a:xfrm>
            <a:off x="9333190" y="5122686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28" tIns="45662" rIns="91328" bIns="45662" anchor="ctr"/>
          <a:lstStyle/>
          <a:p>
            <a:pPr>
              <a:defRPr/>
            </a:pPr>
            <a:endParaRPr lang="en-US"/>
          </a:p>
        </p:txBody>
      </p:sp>
      <p:sp>
        <p:nvSpPr>
          <p:cNvPr id="219" name="Rectangle 218"/>
          <p:cNvSpPr>
            <a:spLocks noChangeAspect="1" noChangeArrowheads="1"/>
          </p:cNvSpPr>
          <p:nvPr/>
        </p:nvSpPr>
        <p:spPr bwMode="auto">
          <a:xfrm>
            <a:off x="9268099" y="4403536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28" tIns="45662" rIns="91328" bIns="45662" anchor="ctr"/>
          <a:lstStyle/>
          <a:p>
            <a:pPr>
              <a:defRPr/>
            </a:pPr>
            <a:endParaRPr lang="en-US"/>
          </a:p>
        </p:txBody>
      </p:sp>
      <p:sp>
        <p:nvSpPr>
          <p:cNvPr id="220" name="Oval 219"/>
          <p:cNvSpPr>
            <a:spLocks noChangeAspect="1" noChangeArrowheads="1"/>
          </p:cNvSpPr>
          <p:nvPr/>
        </p:nvSpPr>
        <p:spPr bwMode="auto">
          <a:xfrm>
            <a:off x="9333190" y="610535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28" tIns="45662" rIns="91328" bIns="45662" anchor="ctr"/>
          <a:lstStyle/>
          <a:p>
            <a:pPr>
              <a:defRPr/>
            </a:pPr>
            <a:endParaRPr lang="en-US"/>
          </a:p>
        </p:txBody>
      </p:sp>
      <p:sp>
        <p:nvSpPr>
          <p:cNvPr id="221" name="Oval 220"/>
          <p:cNvSpPr>
            <a:spLocks noChangeAspect="1" noChangeArrowheads="1"/>
          </p:cNvSpPr>
          <p:nvPr/>
        </p:nvSpPr>
        <p:spPr bwMode="auto">
          <a:xfrm>
            <a:off x="9333190" y="4468636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28" tIns="45662" rIns="91328" bIns="45662" anchor="ctr"/>
          <a:lstStyle/>
          <a:p>
            <a:pPr>
              <a:defRPr/>
            </a:pPr>
            <a:endParaRPr lang="en-US"/>
          </a:p>
        </p:txBody>
      </p:sp>
      <p:sp>
        <p:nvSpPr>
          <p:cNvPr id="222" name="Oval 221"/>
          <p:cNvSpPr>
            <a:spLocks noChangeAspect="1" noChangeArrowheads="1"/>
          </p:cNvSpPr>
          <p:nvPr/>
        </p:nvSpPr>
        <p:spPr bwMode="auto">
          <a:xfrm>
            <a:off x="9333190" y="4795661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28" tIns="45662" rIns="91328" bIns="45662" anchor="ctr"/>
          <a:lstStyle/>
          <a:p>
            <a:pPr>
              <a:defRPr/>
            </a:pPr>
            <a:endParaRPr lang="en-US"/>
          </a:p>
        </p:txBody>
      </p:sp>
      <p:sp>
        <p:nvSpPr>
          <p:cNvPr id="223" name="Oval 222"/>
          <p:cNvSpPr>
            <a:spLocks noChangeAspect="1" noChangeArrowheads="1"/>
          </p:cNvSpPr>
          <p:nvPr/>
        </p:nvSpPr>
        <p:spPr bwMode="auto">
          <a:xfrm>
            <a:off x="9333190" y="5778324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28" tIns="45662" rIns="91328" bIns="45662" anchor="ctr"/>
          <a:lstStyle/>
          <a:p>
            <a:pPr>
              <a:defRPr/>
            </a:pPr>
            <a:endParaRPr lang="en-US"/>
          </a:p>
        </p:txBody>
      </p:sp>
      <p:sp>
        <p:nvSpPr>
          <p:cNvPr id="224" name="Oval 223"/>
          <p:cNvSpPr>
            <a:spLocks noChangeAspect="1" noChangeArrowheads="1"/>
          </p:cNvSpPr>
          <p:nvPr/>
        </p:nvSpPr>
        <p:spPr bwMode="auto">
          <a:xfrm>
            <a:off x="9333190" y="6433961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28" tIns="45662" rIns="91328" bIns="45662" anchor="ctr"/>
          <a:lstStyle/>
          <a:p>
            <a:pPr>
              <a:defRPr/>
            </a:pPr>
            <a:endParaRPr lang="en-US"/>
          </a:p>
        </p:txBody>
      </p:sp>
      <p:sp>
        <p:nvSpPr>
          <p:cNvPr id="225" name="Rectangle 224"/>
          <p:cNvSpPr>
            <a:spLocks noChangeAspect="1" noChangeArrowheads="1"/>
          </p:cNvSpPr>
          <p:nvPr/>
        </p:nvSpPr>
        <p:spPr bwMode="auto">
          <a:xfrm>
            <a:off x="8275924" y="4403536"/>
            <a:ext cx="258763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28" tIns="45662" rIns="91328" bIns="45662" anchor="ctr"/>
          <a:lstStyle/>
          <a:p>
            <a:pPr>
              <a:defRPr/>
            </a:pPr>
            <a:endParaRPr lang="en-US"/>
          </a:p>
        </p:txBody>
      </p:sp>
      <p:sp>
        <p:nvSpPr>
          <p:cNvPr id="226" name="Text Box 12"/>
          <p:cNvSpPr txBox="1">
            <a:spLocks noChangeArrowheads="1"/>
          </p:cNvSpPr>
          <p:nvPr/>
        </p:nvSpPr>
        <p:spPr bwMode="auto">
          <a:xfrm>
            <a:off x="8238675" y="3824499"/>
            <a:ext cx="357768" cy="50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28" tIns="45662" rIns="91328" bIns="45662">
            <a:spAutoFit/>
          </a:bodyPr>
          <a:lstStyle/>
          <a:p>
            <a:pPr algn="l">
              <a:defRPr/>
            </a:pPr>
            <a:r>
              <a:rPr lang="en-US" sz="2700" dirty="0">
                <a:latin typeface="Times" charset="0"/>
              </a:rPr>
              <a:t>x</a:t>
            </a:r>
          </a:p>
        </p:txBody>
      </p:sp>
      <p:sp>
        <p:nvSpPr>
          <p:cNvPr id="227" name="Text Box 13"/>
          <p:cNvSpPr txBox="1">
            <a:spLocks noChangeArrowheads="1"/>
          </p:cNvSpPr>
          <p:nvPr/>
        </p:nvSpPr>
        <p:spPr bwMode="auto">
          <a:xfrm>
            <a:off x="9006478" y="3824498"/>
            <a:ext cx="722708" cy="50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28" tIns="45662" rIns="91328" bIns="45662">
            <a:spAutoFit/>
          </a:bodyPr>
          <a:lstStyle/>
          <a:p>
            <a:pPr algn="l">
              <a:defRPr/>
            </a:pPr>
            <a:r>
              <a:rPr lang="en-US" sz="2700" dirty="0" err="1">
                <a:latin typeface="Times" charset="0"/>
              </a:rPr>
              <a:t>A</a:t>
            </a:r>
            <a:r>
              <a:rPr lang="en-US" sz="2200" baseline="50000" dirty="0" err="1">
                <a:latin typeface="Times" charset="0"/>
              </a:rPr>
              <a:t>T</a:t>
            </a:r>
            <a:r>
              <a:rPr lang="en-US" sz="2700" dirty="0" err="1">
                <a:latin typeface="Times" charset="0"/>
              </a:rPr>
              <a:t>x</a:t>
            </a:r>
            <a:endParaRPr lang="en-US" sz="2700" dirty="0">
              <a:latin typeface="Times" charset="0"/>
            </a:endParaRPr>
          </a:p>
        </p:txBody>
      </p:sp>
      <p:grpSp>
        <p:nvGrpSpPr>
          <p:cNvPr id="228" name="Group 227"/>
          <p:cNvGrpSpPr>
            <a:grpSpLocks/>
          </p:cNvGrpSpPr>
          <p:nvPr/>
        </p:nvGrpSpPr>
        <p:grpSpPr bwMode="auto">
          <a:xfrm>
            <a:off x="8341001" y="4468624"/>
            <a:ext cx="136525" cy="2101851"/>
            <a:chOff x="2017" y="814"/>
            <a:chExt cx="86" cy="1324"/>
          </a:xfrm>
        </p:grpSpPr>
        <p:sp>
          <p:nvSpPr>
            <p:cNvPr id="229" name="Oval 228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Oval 229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Oval 230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Oval 231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Oval 232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Oval 233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Oval 234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6" name="Group 235"/>
          <p:cNvGrpSpPr>
            <a:grpSpLocks/>
          </p:cNvGrpSpPr>
          <p:nvPr/>
        </p:nvGrpSpPr>
        <p:grpSpPr bwMode="auto">
          <a:xfrm>
            <a:off x="1463038" y="4490880"/>
            <a:ext cx="2800350" cy="2116137"/>
            <a:chOff x="3605" y="740"/>
            <a:chExt cx="1764" cy="1333"/>
          </a:xfrm>
        </p:grpSpPr>
        <p:grpSp>
          <p:nvGrpSpPr>
            <p:cNvPr id="237" name="Group 236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278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9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38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276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7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39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274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5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40" name="Oval 239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</a:endParaRPr>
            </a:p>
          </p:txBody>
        </p:sp>
        <p:grpSp>
          <p:nvGrpSpPr>
            <p:cNvPr id="241" name="Group 240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272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8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3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42" name="Oval 241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" name="Oval 242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" name="Oval 243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" name="Oval 244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46" name="Group 245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270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1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47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268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9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48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266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7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49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264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5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0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262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3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1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260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1" name="Freeform 26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2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258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0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9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3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256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7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54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5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0" name="Group 279"/>
          <p:cNvGrpSpPr>
            <a:grpSpLocks/>
          </p:cNvGrpSpPr>
          <p:nvPr/>
        </p:nvGrpSpPr>
        <p:grpSpPr bwMode="auto">
          <a:xfrm>
            <a:off x="5824814" y="4403536"/>
            <a:ext cx="2230438" cy="2233612"/>
            <a:chOff x="432" y="773"/>
            <a:chExt cx="1405" cy="1407"/>
          </a:xfrm>
        </p:grpSpPr>
        <p:sp>
          <p:nvSpPr>
            <p:cNvPr id="281" name="Oval 280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2" name="Rectangle 281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3" name="Oval 282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4" name="Oval 283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5" name="Oval 284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Oval 285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Oval 286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8" name="Oval 287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9" name="Oval 288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0" name="Oval 289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" name="Oval 290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" name="Oval 291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" name="Oval 292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" name="Oval 293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" name="Oval 294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" name="Oval 295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" name="Oval 296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" name="Oval 297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" name="Oval 298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" name="Oval 299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" name="Oval 300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" name="Oval 301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" name="Oval 302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" name="Oval 303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" name="Oval 304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" name="Oval 305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" name="Oval 306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" name="Oval 307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" name="Oval 308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" name="Oval 309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" name="Oval 310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" name="Oval 3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" name="Oval 3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4" name="Oval 3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5" name="Oval 3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6" name="Oval 3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" name="Oval 3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8" name="Text Box 118"/>
          <p:cNvSpPr txBox="1">
            <a:spLocks noChangeArrowheads="1"/>
          </p:cNvSpPr>
          <p:nvPr/>
        </p:nvSpPr>
        <p:spPr bwMode="auto">
          <a:xfrm>
            <a:off x="6721659" y="3834038"/>
            <a:ext cx="552235" cy="51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28" tIns="45662" rIns="91328" bIns="45662">
            <a:spAutoFit/>
          </a:bodyPr>
          <a:lstStyle/>
          <a:p>
            <a:pPr algn="r">
              <a:defRPr/>
            </a:pPr>
            <a:r>
              <a:rPr lang="en-US" sz="2700" dirty="0">
                <a:latin typeface="Times" charset="0"/>
              </a:rPr>
              <a:t>A</a:t>
            </a:r>
            <a:r>
              <a:rPr lang="en-US" sz="2200" baseline="50000" dirty="0">
                <a:latin typeface="Times" charset="0"/>
              </a:rPr>
              <a:t>T</a:t>
            </a:r>
            <a:endParaRPr lang="en-US" sz="3200" baseline="30000" dirty="0">
              <a:latin typeface="Times" charset="0"/>
            </a:endParaRPr>
          </a:p>
        </p:txBody>
      </p:sp>
      <p:sp>
        <p:nvSpPr>
          <p:cNvPr id="319" name="Text Box 119"/>
          <p:cNvSpPr txBox="1">
            <a:spLocks noChangeArrowheads="1"/>
          </p:cNvSpPr>
          <p:nvPr/>
        </p:nvSpPr>
        <p:spPr bwMode="auto">
          <a:xfrm>
            <a:off x="8671349" y="5261757"/>
            <a:ext cx="523793" cy="50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328" tIns="45662" rIns="91328" bIns="45662">
            <a:spAutoFit/>
          </a:bodyPr>
          <a:lstStyle/>
          <a:p>
            <a:pPr algn="l">
              <a:defRPr/>
            </a:pPr>
            <a:r>
              <a:rPr lang="en-US" sz="2700" dirty="0">
                <a:solidFill>
                  <a:schemeClr val="accent2"/>
                </a:solidFill>
                <a:sym typeface="Wingdings" charset="0"/>
              </a:rPr>
              <a:t></a:t>
            </a:r>
          </a:p>
        </p:txBody>
      </p:sp>
      <p:sp>
        <p:nvSpPr>
          <p:cNvPr id="320" name="Rectangle 104"/>
          <p:cNvSpPr>
            <a:spLocks noChangeArrowheads="1"/>
          </p:cNvSpPr>
          <p:nvPr/>
        </p:nvSpPr>
        <p:spPr bwMode="auto">
          <a:xfrm>
            <a:off x="6406488" y="6631294"/>
            <a:ext cx="1049631" cy="45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51" tIns="50877" rIns="101751" bIns="50877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FF0000"/>
              </a:solidFill>
              <a:latin typeface="Courier" charset="0"/>
            </a:endParaRPr>
          </a:p>
        </p:txBody>
      </p:sp>
      <p:sp>
        <p:nvSpPr>
          <p:cNvPr id="321" name="Rectangle 105"/>
          <p:cNvSpPr>
            <a:spLocks noChangeArrowheads="1"/>
          </p:cNvSpPr>
          <p:nvPr/>
        </p:nvSpPr>
        <p:spPr bwMode="auto">
          <a:xfrm>
            <a:off x="1354404" y="4180177"/>
            <a:ext cx="711022" cy="45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51" tIns="50877" rIns="101751" bIns="50877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" charset="0"/>
              </a:rPr>
              <a:t>bob</a:t>
            </a:r>
          </a:p>
        </p:txBody>
      </p:sp>
      <p:sp>
        <p:nvSpPr>
          <p:cNvPr id="322" name="Rectangle 104"/>
          <p:cNvSpPr>
            <a:spLocks noChangeArrowheads="1"/>
          </p:cNvSpPr>
          <p:nvPr/>
        </p:nvSpPr>
        <p:spPr bwMode="auto">
          <a:xfrm>
            <a:off x="647252" y="5267001"/>
            <a:ext cx="1049631" cy="45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51" tIns="50877" rIns="101751" bIns="50877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FF0000"/>
              </a:solidFill>
              <a:latin typeface="Courier" charset="0"/>
            </a:endParaRPr>
          </a:p>
        </p:txBody>
      </p:sp>
      <p:sp>
        <p:nvSpPr>
          <p:cNvPr id="323" name="Rectangle 105"/>
          <p:cNvSpPr>
            <a:spLocks noChangeArrowheads="1"/>
          </p:cNvSpPr>
          <p:nvPr/>
        </p:nvSpPr>
        <p:spPr bwMode="auto">
          <a:xfrm>
            <a:off x="1182998" y="6378962"/>
            <a:ext cx="880327" cy="45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51" tIns="50877" rIns="101751" bIns="50877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" charset="0"/>
              </a:rPr>
              <a:t>carl</a:t>
            </a: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5089014" y="4255087"/>
            <a:ext cx="711022" cy="45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51" tIns="50877" rIns="101751" bIns="50877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" charset="0"/>
              </a:rPr>
              <a:t>bob</a:t>
            </a:r>
          </a:p>
        </p:txBody>
      </p:sp>
      <p:sp>
        <p:nvSpPr>
          <p:cNvPr id="325" name="Rectangle 105"/>
          <p:cNvSpPr>
            <a:spLocks noChangeArrowheads="1"/>
          </p:cNvSpPr>
          <p:nvPr/>
        </p:nvSpPr>
        <p:spPr bwMode="auto">
          <a:xfrm>
            <a:off x="4944730" y="4944802"/>
            <a:ext cx="880327" cy="45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51" tIns="50877" rIns="101751" bIns="50877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" charset="0"/>
              </a:rPr>
              <a:t>carl</a:t>
            </a:r>
          </a:p>
        </p:txBody>
      </p:sp>
      <p:cxnSp>
        <p:nvCxnSpPr>
          <p:cNvPr id="326" name="Straight Connector 325"/>
          <p:cNvCxnSpPr/>
          <p:nvPr/>
        </p:nvCxnSpPr>
        <p:spPr bwMode="auto">
          <a:xfrm>
            <a:off x="6926585" y="6519129"/>
            <a:ext cx="0" cy="2235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7" name="Straight Connector 326"/>
          <p:cNvCxnSpPr/>
          <p:nvPr/>
        </p:nvCxnSpPr>
        <p:spPr bwMode="auto">
          <a:xfrm rot="5400000">
            <a:off x="5819336" y="4431534"/>
            <a:ext cx="0" cy="2169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8" name="Straight Connector 327"/>
          <p:cNvCxnSpPr/>
          <p:nvPr/>
        </p:nvCxnSpPr>
        <p:spPr bwMode="auto">
          <a:xfrm rot="5400000">
            <a:off x="5810659" y="5107278"/>
            <a:ext cx="0" cy="2169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9" name="Rectangle 105"/>
          <p:cNvSpPr>
            <a:spLocks noChangeArrowheads="1"/>
          </p:cNvSpPr>
          <p:nvPr/>
        </p:nvSpPr>
        <p:spPr bwMode="auto">
          <a:xfrm>
            <a:off x="723128" y="4721228"/>
            <a:ext cx="821383" cy="34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51" tIns="50877" rIns="101751" bIns="50877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urier" charset="0"/>
              </a:rPr>
              <a:t>cited</a:t>
            </a:r>
          </a:p>
        </p:txBody>
      </p:sp>
      <p:sp>
        <p:nvSpPr>
          <p:cNvPr id="330" name="Rectangle 105"/>
          <p:cNvSpPr>
            <a:spLocks noChangeArrowheads="1"/>
          </p:cNvSpPr>
          <p:nvPr/>
        </p:nvSpPr>
        <p:spPr bwMode="auto">
          <a:xfrm>
            <a:off x="714460" y="5955887"/>
            <a:ext cx="821383" cy="34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51" tIns="50877" rIns="101751" bIns="50877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urier" charset="0"/>
              </a:rPr>
              <a:t>cited</a:t>
            </a:r>
          </a:p>
        </p:txBody>
      </p:sp>
    </p:spTree>
    <p:extLst>
      <p:ext uri="{BB962C8B-B14F-4D97-AF65-F5344CB8AC3E}">
        <p14:creationId xmlns:p14="http://schemas.microsoft.com/office/powerpoint/2010/main" val="246100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32" y="1253812"/>
            <a:ext cx="9007651" cy="5474698"/>
          </a:xfrm>
        </p:spPr>
        <p:txBody>
          <a:bodyPr/>
          <a:lstStyle/>
          <a:p>
            <a:r>
              <a:rPr lang="en-US" dirty="0" smtClean="0"/>
              <a:t>Key innovation: mathematical closure</a:t>
            </a:r>
          </a:p>
          <a:p>
            <a:pPr lvl="1"/>
            <a:r>
              <a:rPr lang="en-US" dirty="0" smtClean="0"/>
              <a:t>All associative array operations return associative arrays</a:t>
            </a:r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mathematical operations</a:t>
            </a:r>
          </a:p>
          <a:p>
            <a:pPr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	A + B      A - B      A &amp; B      A|B      A*B</a:t>
            </a:r>
            <a:endParaRPr lang="en-US" b="0" dirty="0" smtClean="0"/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query operations via array indexing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bob ',:)    A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altLang="ja-JP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',:)   A('al* ',:)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: bob ',:)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A(1:2,:)        A == 47.0</a:t>
            </a:r>
            <a:endParaRPr lang="en-US" dirty="0" smtClean="0"/>
          </a:p>
          <a:p>
            <a:r>
              <a:rPr lang="en-US" dirty="0" smtClean="0"/>
              <a:t>Simple to implement in a library (~2000 lines) in programming environments with: 1</a:t>
            </a:r>
            <a:r>
              <a:rPr lang="en-US" baseline="30000" dirty="0" smtClean="0"/>
              <a:t>st</a:t>
            </a:r>
            <a:r>
              <a:rPr lang="en-US" dirty="0" smtClean="0"/>
              <a:t> class support of 2D arrays, operator overloading, sparse linear algebra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5" y="224431"/>
            <a:ext cx="7989241" cy="925921"/>
          </a:xfrm>
        </p:spPr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Associative Arrays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0992" y="6209215"/>
            <a:ext cx="8035925" cy="647700"/>
          </a:xfrm>
          <a:prstGeom prst="rect">
            <a:avLst/>
          </a:prstGeom>
          <a:solidFill>
            <a:srgbClr val="D2DC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960" tIns="45982" rIns="91960" bIns="45982"/>
          <a:lstStyle/>
          <a:p>
            <a:pPr marL="342498" indent="-342498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Complex queries with ~50x less effort than Java/SQL</a:t>
            </a:r>
          </a:p>
          <a:p>
            <a:pPr marL="342498" indent="-342498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Naturally leads to high performance parallel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6244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Spreadsheets and Big Tables?</a:t>
            </a:r>
            <a:endParaRPr lang="en-US" dirty="0"/>
          </a:p>
        </p:txBody>
      </p:sp>
      <p:pic>
        <p:nvPicPr>
          <p:cNvPr id="10" name="Picture 5" descr="h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/>
          <a:stretch>
            <a:fillRect/>
          </a:stretch>
        </p:blipFill>
        <p:spPr bwMode="auto">
          <a:xfrm>
            <a:off x="97802" y="1446502"/>
            <a:ext cx="6068219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660075" y="1211734"/>
            <a:ext cx="1133451" cy="28844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763" tIns="50882" rIns="101763" bIns="50882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60694" y="4096193"/>
            <a:ext cx="97790" cy="86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763" tIns="50882" rIns="101763" bIns="50882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2749600" y="4013088"/>
            <a:ext cx="7123368" cy="1662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763" tIns="50882" rIns="101763" bIns="50882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743210" y="1236449"/>
            <a:ext cx="7129849" cy="28533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763" tIns="50882" rIns="101763" bIns="50882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679258" y="4025877"/>
            <a:ext cx="1119021" cy="1662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763" tIns="50882" rIns="101763" bIns="50882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Picture 6" descr="Spreadshe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194607"/>
            <a:ext cx="6129338" cy="2828290"/>
          </a:xfrm>
          <a:prstGeom prst="rect">
            <a:avLst/>
          </a:prstGeom>
          <a:noFill/>
          <a:effectLst>
            <a:outerShdw blurRad="63500" dist="107763" dir="81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943096" y="4165041"/>
            <a:ext cx="1950230" cy="41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63" tIns="50882" rIns="101763" bIns="50882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Arial"/>
              </a:rPr>
              <a:t>Spreadsheets 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39704" y="1099263"/>
            <a:ext cx="1555491" cy="41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63" tIns="50882" rIns="101763" bIns="50882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Arial"/>
              </a:rPr>
              <a:t>Big Tables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28629" y="4861179"/>
            <a:ext cx="8910637" cy="2082800"/>
          </a:xfrm>
          <a:prstGeom prst="rect">
            <a:avLst/>
          </a:prstGeom>
          <a:solidFill>
            <a:srgbClr val="D2DCF2"/>
          </a:solidFill>
          <a:ln w="9525" cmpd="sng">
            <a:solidFill>
              <a:schemeClr val="tx1"/>
            </a:solidFill>
          </a:ln>
        </p:spPr>
        <p:txBody>
          <a:bodyPr lIns="91338" tIns="45667" rIns="91338" bIns="45667"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</a:pPr>
            <a:r>
              <a:rPr lang="en-US" sz="1800" i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Spreadsheets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are the most commonly used analytical structure on Earth (100M users/day?)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Big Tables (Google, Amazon, …) store most of the analyzed data in the world (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Exabytes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?)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diverse data: strings, dates, integers,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reals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, …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diverse uses: matrices, functions, hash tables, databases, …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No formal mathematical basis; Zero papers in AMA or SIAM</a:t>
            </a:r>
          </a:p>
        </p:txBody>
      </p:sp>
    </p:spTree>
    <p:extLst>
      <p:ext uri="{BB962C8B-B14F-4D97-AF65-F5344CB8AC3E}">
        <p14:creationId xmlns:p14="http://schemas.microsoft.com/office/powerpoint/2010/main" val="3852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22430" y="1259875"/>
            <a:ext cx="9007651" cy="5474698"/>
          </a:xfrm>
        </p:spPr>
        <p:txBody>
          <a:bodyPr/>
          <a:lstStyle/>
          <a:p>
            <a:r>
              <a:rPr lang="en-US" b="0" u="sng" dirty="0" smtClean="0"/>
              <a:t>First step</a:t>
            </a:r>
            <a:r>
              <a:rPr lang="en-US" b="0" dirty="0" smtClean="0"/>
              <a:t> </a:t>
            </a:r>
            <a:r>
              <a:rPr lang="en-US" b="0" dirty="0" err="1"/>
              <a:t>a</a:t>
            </a:r>
            <a:r>
              <a:rPr lang="en-US" b="0" dirty="0" err="1" smtClean="0"/>
              <a:t>xiomatization</a:t>
            </a:r>
            <a:r>
              <a:rPr lang="en-US" b="0" dirty="0" smtClean="0"/>
              <a:t> of the associative array</a:t>
            </a:r>
          </a:p>
          <a:p>
            <a:r>
              <a:rPr lang="en-US" b="0" dirty="0" smtClean="0"/>
              <a:t>Desirable features for our “axiomatic</a:t>
            </a:r>
            <a:r>
              <a:rPr lang="en-US" b="0" dirty="0"/>
              <a:t>” abstract </a:t>
            </a:r>
            <a:r>
              <a:rPr lang="en-US" b="0" dirty="0" smtClean="0"/>
              <a:t>arrays</a:t>
            </a:r>
          </a:p>
          <a:p>
            <a:pPr lvl="1"/>
            <a:r>
              <a:rPr lang="en-US" b="0" dirty="0" smtClean="0"/>
              <a:t>Accurately describe the tables and table operations from D4M</a:t>
            </a:r>
          </a:p>
          <a:p>
            <a:pPr lvl="1"/>
            <a:r>
              <a:rPr lang="en-US" b="0" dirty="0" smtClean="0"/>
              <a:t>Matrix addition and multiplication are defined appropriately</a:t>
            </a:r>
          </a:p>
          <a:p>
            <a:pPr lvl="1"/>
            <a:r>
              <a:rPr lang="en-US" b="0" dirty="0" smtClean="0"/>
              <a:t>As many matrix-like algebraic properties as possible</a:t>
            </a:r>
          </a:p>
          <a:p>
            <a:pPr marL="316577" lvl="1" indent="0">
              <a:buNone/>
            </a:pPr>
            <a:r>
              <a:rPr lang="en-US" b="0" dirty="0"/>
              <a:t>	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A(B + C) = AB + AC                       A + B = B + A</a:t>
            </a:r>
          </a:p>
          <a:p>
            <a:endParaRPr lang="en-US" b="0" u="sng" dirty="0" smtClean="0"/>
          </a:p>
          <a:p>
            <a:r>
              <a:rPr lang="en-US" b="0" u="sng" dirty="0" smtClean="0"/>
              <a:t>Definition</a:t>
            </a:r>
            <a:r>
              <a:rPr lang="en-US" b="0" dirty="0" smtClean="0"/>
              <a:t> An </a:t>
            </a:r>
            <a:r>
              <a:rPr lang="en-US" b="0" dirty="0" smtClean="0">
                <a:solidFill>
                  <a:srgbClr val="0B52FC"/>
                </a:solidFill>
              </a:rPr>
              <a:t>associative array </a:t>
            </a:r>
            <a:r>
              <a:rPr lang="en-US" b="0" dirty="0" smtClean="0"/>
              <a:t>is a map </a:t>
            </a:r>
            <a:r>
              <a:rPr lang="en-US" b="0" dirty="0" err="1" smtClean="0">
                <a:solidFill>
                  <a:srgbClr val="0B52FC"/>
                </a:solidFill>
              </a:rPr>
              <a:t>A:K</a:t>
            </a:r>
            <a:r>
              <a:rPr lang="en-US" b="0" baseline="30000" dirty="0" err="1" smtClean="0">
                <a:solidFill>
                  <a:srgbClr val="0B52FC"/>
                </a:solidFill>
              </a:rPr>
              <a:t>n</a:t>
            </a:r>
            <a:r>
              <a:rPr lang="en-US" b="0" dirty="0" smtClean="0">
                <a:solidFill>
                  <a:srgbClr val="0B52FC"/>
                </a:solidFill>
              </a:rPr>
              <a:t> </a:t>
            </a:r>
            <a:r>
              <a:rPr lang="en-US" dirty="0" smtClean="0">
                <a:solidFill>
                  <a:srgbClr val="0B52FC"/>
                </a:solidFill>
                <a:sym typeface="Symbol"/>
              </a:rPr>
              <a:t></a:t>
            </a:r>
            <a:r>
              <a:rPr lang="en-US" dirty="0">
                <a:solidFill>
                  <a:srgbClr val="0B52FC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0B52FC"/>
                </a:solidFill>
              </a:rPr>
              <a:t>S</a:t>
            </a:r>
            <a:r>
              <a:rPr lang="en-US" b="0" dirty="0" smtClean="0"/>
              <a:t> from a set of (possibly infinite keys) into a commutative semi-ring where           </a:t>
            </a:r>
            <a:r>
              <a:rPr lang="en-US" b="0" dirty="0" smtClean="0">
                <a:solidFill>
                  <a:srgbClr val="0B52FC"/>
                </a:solidFill>
              </a:rPr>
              <a:t>A(k</a:t>
            </a:r>
            <a:r>
              <a:rPr lang="en-US" b="0" baseline="-25000" dirty="0" smtClean="0">
                <a:solidFill>
                  <a:srgbClr val="0B52FC"/>
                </a:solidFill>
              </a:rPr>
              <a:t>1</a:t>
            </a:r>
            <a:r>
              <a:rPr lang="en-US" b="0" dirty="0" smtClean="0">
                <a:solidFill>
                  <a:srgbClr val="0B52FC"/>
                </a:solidFill>
              </a:rPr>
              <a:t>,…,</a:t>
            </a:r>
            <a:r>
              <a:rPr lang="en-US" b="0" dirty="0" err="1" smtClean="0">
                <a:solidFill>
                  <a:srgbClr val="0B52FC"/>
                </a:solidFill>
              </a:rPr>
              <a:t>k</a:t>
            </a:r>
            <a:r>
              <a:rPr lang="en-US" b="0" baseline="-25000" dirty="0" err="1" smtClean="0">
                <a:solidFill>
                  <a:srgbClr val="0B52FC"/>
                </a:solidFill>
              </a:rPr>
              <a:t>n</a:t>
            </a:r>
            <a:r>
              <a:rPr lang="en-US" b="0" dirty="0" smtClean="0">
                <a:solidFill>
                  <a:srgbClr val="0B52FC"/>
                </a:solidFill>
              </a:rPr>
              <a:t>) = 0</a:t>
            </a:r>
            <a:r>
              <a:rPr lang="en-US" b="0" dirty="0" smtClean="0"/>
              <a:t> for all but finitely many key tuples</a:t>
            </a:r>
          </a:p>
          <a:p>
            <a:pPr lvl="1"/>
            <a:r>
              <a:rPr lang="en-US" b="0" dirty="0" smtClean="0"/>
              <a:t>Like an infinite matrix whose entries are “</a:t>
            </a:r>
            <a:r>
              <a:rPr lang="en-US" b="0" dirty="0" smtClean="0">
                <a:solidFill>
                  <a:srgbClr val="0B52FC"/>
                </a:solidFill>
              </a:rPr>
              <a:t>0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B52FC"/>
                </a:solidFill>
              </a:rPr>
              <a:t>almost everywhere</a:t>
            </a:r>
            <a:r>
              <a:rPr lang="en-US" b="0" dirty="0" smtClean="0"/>
              <a:t>”</a:t>
            </a:r>
            <a:endParaRPr lang="en-US" b="0" dirty="0"/>
          </a:p>
          <a:p>
            <a:pPr lvl="1"/>
            <a:r>
              <a:rPr lang="en-US" b="0" dirty="0" smtClean="0"/>
              <a:t>“Matrix-like” arrays are the maps </a:t>
            </a:r>
            <a:r>
              <a:rPr lang="en-US" b="0" dirty="0" err="1">
                <a:solidFill>
                  <a:srgbClr val="0B52FC"/>
                </a:solidFill>
              </a:rPr>
              <a:t>A:K</a:t>
            </a:r>
            <a:r>
              <a:rPr lang="en-US" b="0" baseline="30000" dirty="0" err="1">
                <a:solidFill>
                  <a:srgbClr val="0B52FC"/>
                </a:solidFill>
              </a:rPr>
              <a:t>n</a:t>
            </a:r>
            <a:r>
              <a:rPr lang="en-US" b="0" dirty="0">
                <a:solidFill>
                  <a:srgbClr val="0B52FC"/>
                </a:solidFill>
              </a:rPr>
              <a:t> </a:t>
            </a:r>
            <a:r>
              <a:rPr lang="en-US" dirty="0">
                <a:solidFill>
                  <a:srgbClr val="0B52FC"/>
                </a:solidFill>
                <a:sym typeface="Symbol"/>
              </a:rPr>
              <a:t> </a:t>
            </a:r>
            <a:r>
              <a:rPr lang="en-US" b="0" dirty="0" smtClean="0">
                <a:solidFill>
                  <a:srgbClr val="0B52FC"/>
                </a:solidFill>
              </a:rPr>
              <a:t>S</a:t>
            </a:r>
            <a:r>
              <a:rPr lang="en-US" b="0" dirty="0" smtClean="0"/>
              <a:t> </a:t>
            </a:r>
            <a:endParaRPr lang="en-US" b="0" dirty="0"/>
          </a:p>
          <a:p>
            <a:pPr lvl="1"/>
            <a:r>
              <a:rPr lang="en-US" b="0" dirty="0" smtClean="0"/>
              <a:t>Addition           </a:t>
            </a:r>
            <a:r>
              <a:rPr lang="en-US" b="0" dirty="0" smtClean="0">
                <a:solidFill>
                  <a:srgbClr val="0B52FC"/>
                </a:solidFill>
              </a:rPr>
              <a:t>[A + B](</a:t>
            </a:r>
            <a:r>
              <a:rPr lang="en-US" b="0" dirty="0" err="1" smtClean="0">
                <a:solidFill>
                  <a:srgbClr val="0B52FC"/>
                </a:solidFill>
              </a:rPr>
              <a:t>i,j</a:t>
            </a:r>
            <a:r>
              <a:rPr lang="en-US" b="0" dirty="0" smtClean="0">
                <a:solidFill>
                  <a:srgbClr val="0B52FC"/>
                </a:solidFill>
              </a:rPr>
              <a:t>) = A(</a:t>
            </a:r>
            <a:r>
              <a:rPr lang="en-US" b="0" dirty="0" err="1" smtClean="0">
                <a:solidFill>
                  <a:srgbClr val="0B52FC"/>
                </a:solidFill>
              </a:rPr>
              <a:t>i,j</a:t>
            </a:r>
            <a:r>
              <a:rPr lang="en-US" b="0" dirty="0" smtClean="0">
                <a:solidFill>
                  <a:srgbClr val="0B52FC"/>
                </a:solidFill>
              </a:rPr>
              <a:t>) + B(</a:t>
            </a:r>
            <a:r>
              <a:rPr lang="en-US" b="0" dirty="0" err="1" smtClean="0">
                <a:solidFill>
                  <a:srgbClr val="0B52FC"/>
                </a:solidFill>
              </a:rPr>
              <a:t>i,j</a:t>
            </a:r>
            <a:r>
              <a:rPr lang="en-US" b="0" dirty="0" smtClean="0">
                <a:solidFill>
                  <a:srgbClr val="0B52FC"/>
                </a:solidFill>
              </a:rPr>
              <a:t>)</a:t>
            </a:r>
          </a:p>
          <a:p>
            <a:pPr lvl="1"/>
            <a:r>
              <a:rPr lang="en-US" b="0" dirty="0" smtClean="0"/>
              <a:t>Multiplication   </a:t>
            </a:r>
            <a:r>
              <a:rPr lang="en-US" b="0" dirty="0" smtClean="0">
                <a:solidFill>
                  <a:srgbClr val="0B52FC"/>
                </a:solidFill>
              </a:rPr>
              <a:t>[AB](</a:t>
            </a:r>
            <a:r>
              <a:rPr lang="en-US" b="0" dirty="0" err="1" smtClean="0">
                <a:solidFill>
                  <a:srgbClr val="0B52FC"/>
                </a:solidFill>
              </a:rPr>
              <a:t>i,j</a:t>
            </a:r>
            <a:r>
              <a:rPr lang="en-US" b="0" dirty="0" smtClean="0">
                <a:solidFill>
                  <a:srgbClr val="0B52FC"/>
                </a:solidFill>
              </a:rPr>
              <a:t>) = ∑</a:t>
            </a:r>
            <a:r>
              <a:rPr lang="en-US" b="0" baseline="-25000" dirty="0" smtClean="0">
                <a:solidFill>
                  <a:srgbClr val="0B52FC"/>
                </a:solidFill>
              </a:rPr>
              <a:t>k</a:t>
            </a:r>
            <a:r>
              <a:rPr lang="en-US" b="0" dirty="0" smtClean="0">
                <a:solidFill>
                  <a:srgbClr val="0B52FC"/>
                </a:solidFill>
              </a:rPr>
              <a:t> A(</a:t>
            </a:r>
            <a:r>
              <a:rPr lang="en-US" b="0" dirty="0" err="1" smtClean="0">
                <a:solidFill>
                  <a:srgbClr val="0B52FC"/>
                </a:solidFill>
              </a:rPr>
              <a:t>i,k</a:t>
            </a:r>
            <a:r>
              <a:rPr lang="en-US" b="0" dirty="0" smtClean="0">
                <a:solidFill>
                  <a:srgbClr val="0B52FC"/>
                </a:solidFill>
              </a:rPr>
              <a:t>) x A(</a:t>
            </a:r>
            <a:r>
              <a:rPr lang="en-US" b="0" dirty="0" err="1" smtClean="0">
                <a:solidFill>
                  <a:srgbClr val="0B52FC"/>
                </a:solidFill>
              </a:rPr>
              <a:t>k,j</a:t>
            </a:r>
            <a:r>
              <a:rPr lang="en-US" b="0" dirty="0" smtClean="0">
                <a:solidFill>
                  <a:srgbClr val="0B52FC"/>
                </a:solidFill>
              </a:rPr>
              <a:t>)</a:t>
            </a:r>
          </a:p>
          <a:p>
            <a:endParaRPr lang="en-US" b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Algebraic Definition For Tables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1310" y="7184734"/>
            <a:ext cx="5755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The Abstract Algebra of Big Data</a:t>
            </a:r>
            <a:r>
              <a:rPr lang="en-US" sz="1400" dirty="0" smtClean="0"/>
              <a:t>, Kepner &amp; </a:t>
            </a:r>
            <a:r>
              <a:rPr lang="en-US" sz="1400" dirty="0" err="1" smtClean="0"/>
              <a:t>Chaidez</a:t>
            </a:r>
            <a:r>
              <a:rPr lang="en-US" sz="1400" dirty="0" smtClean="0"/>
              <a:t>, Union College Mathematics Conference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306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876425" y="2266951"/>
            <a:ext cx="7653655" cy="467325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Associative Arrays &amp; Adjacency Matrices</a:t>
            </a:r>
          </a:p>
          <a:p>
            <a:r>
              <a:rPr lang="en-US" dirty="0" smtClean="0"/>
              <a:t>Database Schemas &amp; Incidence Matrices</a:t>
            </a:r>
          </a:p>
          <a:p>
            <a:r>
              <a:rPr lang="en-US" dirty="0" smtClean="0"/>
              <a:t>Examples: Twitter &amp; DNA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5" y="210474"/>
            <a:ext cx="7989241" cy="92592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63897" y="3356114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38" tIns="45667" rIns="91338" bIns="45667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96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Generic </a:t>
            </a:r>
            <a:r>
              <a:rPr lang="en-US" dirty="0" smtClean="0">
                <a:latin typeface="Arial" charset="0"/>
              </a:rPr>
              <a:t>D4M Triple Store Exploded Schema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15262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03595"/>
              </p:ext>
            </p:extLst>
          </p:nvPr>
        </p:nvGraphicFramePr>
        <p:xfrm>
          <a:off x="1035538" y="2009424"/>
          <a:ext cx="3207861" cy="1320102"/>
        </p:xfrm>
        <a:graphic>
          <a:graphicData uri="http://schemas.openxmlformats.org/drawingml/2006/table">
            <a:tbl>
              <a:tblPr/>
              <a:tblGrid>
                <a:gridCol w="1248568"/>
                <a:gridCol w="644367"/>
                <a:gridCol w="653098"/>
                <a:gridCol w="66182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71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92824"/>
              </p:ext>
            </p:extLst>
          </p:nvPr>
        </p:nvGraphicFramePr>
        <p:xfrm>
          <a:off x="1075688" y="4384324"/>
          <a:ext cx="6527378" cy="1320102"/>
        </p:xfrm>
        <a:graphic>
          <a:graphicData uri="http://schemas.openxmlformats.org/drawingml/2006/table">
            <a:tbl>
              <a:tblPr/>
              <a:tblGrid>
                <a:gridCol w="1403717"/>
                <a:gridCol w="849958"/>
                <a:gridCol w="848117"/>
                <a:gridCol w="846278"/>
                <a:gridCol w="849958"/>
                <a:gridCol w="859156"/>
                <a:gridCol w="870194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02-01-2001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03-01-2001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704" name="Rectangle 128"/>
          <p:cNvSpPr>
            <a:spLocks noChangeArrowheads="1"/>
          </p:cNvSpPr>
          <p:nvPr/>
        </p:nvSpPr>
        <p:spPr bwMode="auto">
          <a:xfrm>
            <a:off x="1896429" y="1547049"/>
            <a:ext cx="1585538" cy="45344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/>
          <a:p>
            <a:r>
              <a:rPr lang="en-US" sz="2200" b="1">
                <a:solidFill>
                  <a:schemeClr val="tx2"/>
                </a:solidFill>
              </a:rPr>
              <a:t>Input Data</a:t>
            </a:r>
          </a:p>
        </p:txBody>
      </p:sp>
      <p:sp>
        <p:nvSpPr>
          <p:cNvPr id="152705" name="Rectangle 129"/>
          <p:cNvSpPr>
            <a:spLocks noChangeArrowheads="1"/>
          </p:cNvSpPr>
          <p:nvPr/>
        </p:nvSpPr>
        <p:spPr bwMode="auto">
          <a:xfrm>
            <a:off x="2792254" y="5678040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/>
          <a:p>
            <a:r>
              <a:rPr lang="en-US" sz="2200" b="1" dirty="0" err="1">
                <a:solidFill>
                  <a:schemeClr val="tx2"/>
                </a:solidFill>
              </a:rPr>
              <a:t>Accumulo</a:t>
            </a:r>
            <a:r>
              <a:rPr lang="en-US" sz="2200" b="1" dirty="0">
                <a:solidFill>
                  <a:schemeClr val="tx2"/>
                </a:solidFill>
              </a:rPr>
              <a:t> Table: </a:t>
            </a:r>
            <a:r>
              <a:rPr lang="en-US" sz="2200" dirty="0">
                <a:solidFill>
                  <a:schemeClr val="tx2"/>
                </a:solidFill>
                <a:latin typeface="Courier"/>
                <a:cs typeface="Courier"/>
              </a:rPr>
              <a:t>T</a:t>
            </a:r>
          </a:p>
        </p:txBody>
      </p:sp>
      <p:sp>
        <p:nvSpPr>
          <p:cNvPr id="152716" name="Rectangle 4"/>
          <p:cNvSpPr>
            <a:spLocks noChangeArrowheads="1"/>
          </p:cNvSpPr>
          <p:nvPr/>
        </p:nvSpPr>
        <p:spPr bwMode="auto">
          <a:xfrm>
            <a:off x="777082" y="6082436"/>
            <a:ext cx="8839518" cy="981586"/>
          </a:xfrm>
          <a:prstGeom prst="rect">
            <a:avLst/>
          </a:prstGeom>
          <a:solidFill>
            <a:srgbClr val="D2DC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458" tIns="51229" rIns="102458" bIns="51229"/>
          <a:lstStyle/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Tabular data expanded to create many type/value columns</a:t>
            </a:r>
          </a:p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Transpose pairs allows quick look up of either row or </a:t>
            </a:r>
            <a:r>
              <a:rPr lang="en-US" b="1" dirty="0" smtClean="0"/>
              <a:t>column</a:t>
            </a:r>
          </a:p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Flip time for parallel performance</a:t>
            </a:r>
            <a:endParaRPr lang="en-US" b="1" dirty="0"/>
          </a:p>
        </p:txBody>
      </p:sp>
      <p:graphicFrame>
        <p:nvGraphicFramePr>
          <p:cNvPr id="152814" name="Group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32142"/>
              </p:ext>
            </p:extLst>
          </p:nvPr>
        </p:nvGraphicFramePr>
        <p:xfrm>
          <a:off x="5245473" y="1534444"/>
          <a:ext cx="3566285" cy="2695042"/>
        </p:xfrm>
        <a:graphic>
          <a:graphicData uri="http://schemas.openxmlformats.org/drawingml/2006/table">
            <a:tbl>
              <a:tblPr/>
              <a:tblGrid>
                <a:gridCol w="1115967"/>
                <a:gridCol w="805853"/>
                <a:gridCol w="816773"/>
                <a:gridCol w="827692"/>
              </a:tblGrid>
              <a:tr h="7565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02-01-2001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03-01-2001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815" name="Rectangle 239"/>
          <p:cNvSpPr>
            <a:spLocks noChangeArrowheads="1"/>
          </p:cNvSpPr>
          <p:nvPr/>
        </p:nvSpPr>
        <p:spPr bwMode="auto">
          <a:xfrm>
            <a:off x="4826641" y="1093659"/>
            <a:ext cx="4226608" cy="45344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/>
          <a:p>
            <a:r>
              <a:rPr lang="en-US" sz="2200" b="1" dirty="0" err="1">
                <a:solidFill>
                  <a:schemeClr val="tx2"/>
                </a:solidFill>
              </a:rPr>
              <a:t>Accumulo</a:t>
            </a:r>
            <a:r>
              <a:rPr lang="en-US" sz="2200" b="1" dirty="0">
                <a:solidFill>
                  <a:schemeClr val="tx2"/>
                </a:solidFill>
              </a:rPr>
              <a:t> Table: </a:t>
            </a:r>
            <a:r>
              <a:rPr lang="en-US" sz="2200" dirty="0" err="1">
                <a:solidFill>
                  <a:schemeClr val="tx2"/>
                </a:solidFill>
                <a:latin typeface="Courier"/>
                <a:cs typeface="Courier"/>
              </a:rPr>
              <a:t>Ttranspose</a:t>
            </a:r>
            <a:endParaRPr lang="en-US" sz="2200" dirty="0">
              <a:solidFill>
                <a:schemeClr val="tx2"/>
              </a:solidFill>
              <a:latin typeface="Courier"/>
              <a:cs typeface="Courier"/>
            </a:endParaRPr>
          </a:p>
        </p:txBody>
      </p:sp>
      <p:sp>
        <p:nvSpPr>
          <p:cNvPr id="152816" name="AutoShape 240"/>
          <p:cNvSpPr>
            <a:spLocks noChangeArrowheads="1"/>
          </p:cNvSpPr>
          <p:nvPr/>
        </p:nvSpPr>
        <p:spPr bwMode="auto">
          <a:xfrm>
            <a:off x="2769558" y="3437973"/>
            <a:ext cx="384175" cy="572135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763" tIns="50882" rIns="101763" bIns="50882" anchor="ctr"/>
          <a:lstStyle/>
          <a:p>
            <a:endParaRPr lang="en-US"/>
          </a:p>
        </p:txBody>
      </p:sp>
      <p:sp>
        <p:nvSpPr>
          <p:cNvPr id="152817" name="AutoShape 241"/>
          <p:cNvSpPr>
            <a:spLocks noChangeArrowheads="1"/>
          </p:cNvSpPr>
          <p:nvPr/>
        </p:nvSpPr>
        <p:spPr bwMode="auto">
          <a:xfrm rot="-5400000">
            <a:off x="4426167" y="2433447"/>
            <a:ext cx="395817" cy="555308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763" tIns="50882" rIns="101763" bIns="50882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1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Tables: SQL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D4M+Accumulo</a:t>
            </a:r>
            <a:endParaRPr lang="en-US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26409"/>
              </p:ext>
            </p:extLst>
          </p:nvPr>
        </p:nvGraphicFramePr>
        <p:xfrm>
          <a:off x="3598546" y="1834383"/>
          <a:ext cx="2651760" cy="1232408"/>
        </p:xfrm>
        <a:graphic>
          <a:graphicData uri="http://schemas.openxmlformats.org/drawingml/2006/table">
            <a:tbl>
              <a:tblPr firstRow="1" bandRow="1"/>
              <a:tblGrid>
                <a:gridCol w="640080"/>
                <a:gridCol w="914400"/>
                <a:gridCol w="1097280"/>
              </a:tblGrid>
              <a:tr h="281432"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log_id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srv_ip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 smtClean="0"/>
                        <a:t>001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 smtClean="0"/>
                        <a:t>128.0.0.1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 smtClean="0"/>
                        <a:t>208.29.69.138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 smtClean="0"/>
                        <a:t>002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 smtClean="0"/>
                        <a:t>192.168.1.2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 smtClean="0"/>
                        <a:t>157.166.255.18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 smtClean="0"/>
                        <a:t>003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 smtClean="0"/>
                        <a:t>128.0.0.1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74.125.224.72 208.29.69.138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 bwMode="auto">
          <a:xfrm>
            <a:off x="3091463" y="1170666"/>
            <a:ext cx="3953506" cy="52019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328" tIns="45662" rIns="91328" bIns="45662" numCol="1" rtlCol="0" anchor="ctr" anchorCtr="0" compatLnSpc="1">
            <a:prstTxWarp prst="textNoShape">
              <a:avLst/>
            </a:prstTxWarp>
          </a:bodyPr>
          <a:lstStyle/>
          <a:p>
            <a:pPr algn="ctr" defTabSz="91322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kern="0" dirty="0">
                <a:solidFill>
                  <a:schemeClr val="bg1"/>
                </a:solidFill>
              </a:rPr>
              <a:t>SQL Dense Table: T</a:t>
            </a:r>
            <a:endParaRPr lang="en-US" sz="2200" b="1" kern="0" baseline="-25000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36851"/>
              </p:ext>
            </p:extLst>
          </p:nvPr>
        </p:nvGraphicFramePr>
        <p:xfrm>
          <a:off x="809636" y="3983221"/>
          <a:ext cx="8229603" cy="1104392"/>
        </p:xfrm>
        <a:graphic>
          <a:graphicData uri="http://schemas.openxmlformats.org/drawingml/2006/table">
            <a:tbl>
              <a:tblPr firstRow="1" bandRow="1"/>
              <a:tblGrid>
                <a:gridCol w="777240"/>
                <a:gridCol w="1097280"/>
                <a:gridCol w="1280160"/>
                <a:gridCol w="1691641"/>
                <a:gridCol w="1691641"/>
                <a:gridCol w="1691641"/>
              </a:tblGrid>
              <a:tr h="281432"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src_ip|128.0.0.1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src_ip|192.168.1.2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srv_ip|157.166.255.18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srv_ip|208.29.69.138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>
                        <a:defRPr b="1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srv_ip|74.125.224.72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log_id|100</a:t>
                      </a:r>
                      <a:endParaRPr lang="en-US" sz="1000" dirty="0"/>
                    </a:p>
                  </a:txBody>
                  <a:tcPr marL="0" mar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F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log_id|200</a:t>
                      </a:r>
                      <a:endParaRPr lang="en-US" sz="1000" dirty="0"/>
                    </a:p>
                  </a:txBody>
                  <a:tcPr marL="0" mar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F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log_id|300</a:t>
                      </a:r>
                      <a:endParaRPr lang="en-US" sz="1000" dirty="0"/>
                    </a:p>
                  </a:txBody>
                  <a:tcPr marL="0" mar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F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 bwMode="auto">
          <a:xfrm>
            <a:off x="1213102" y="5209850"/>
            <a:ext cx="7663037" cy="52019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328" tIns="45662" rIns="91328" bIns="45662" numCol="1" rtlCol="0" anchor="ctr" anchorCtr="0" compatLnSpc="1">
            <a:prstTxWarp prst="textNoShape">
              <a:avLst/>
            </a:prstTxWarp>
          </a:bodyPr>
          <a:lstStyle/>
          <a:p>
            <a:pPr algn="ctr" defTabSz="91322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kern="0" dirty="0" err="1">
                <a:solidFill>
                  <a:srgbClr val="FFFFFF"/>
                </a:solidFill>
              </a:rPr>
              <a:t>Accumulo</a:t>
            </a:r>
            <a:r>
              <a:rPr lang="en-US" sz="2200" b="1" kern="0" dirty="0">
                <a:solidFill>
                  <a:srgbClr val="FFFFFF"/>
                </a:solidFill>
              </a:rPr>
              <a:t> D4M schema (aka </a:t>
            </a:r>
            <a:r>
              <a:rPr lang="en-US" sz="2200" b="1" kern="0" dirty="0" err="1">
                <a:solidFill>
                  <a:srgbClr val="FFFFFF"/>
                </a:solidFill>
              </a:rPr>
              <a:t>NuWave</a:t>
            </a:r>
            <a:r>
              <a:rPr lang="en-US" sz="2200" b="1" kern="0" dirty="0">
                <a:solidFill>
                  <a:srgbClr val="FFFFFF"/>
                </a:solidFill>
              </a:rPr>
              <a:t>) Tables: E and E</a:t>
            </a:r>
            <a:r>
              <a:rPr lang="en-US" sz="2200" b="1" kern="0" baseline="30000" dirty="0">
                <a:solidFill>
                  <a:srgbClr val="FFFFFF"/>
                </a:solidFill>
              </a:rPr>
              <a:t>T</a:t>
            </a:r>
            <a:endParaRPr lang="en-US" sz="2200" b="1" kern="0" baseline="30000" dirty="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09627" y="1834383"/>
            <a:ext cx="3429000" cy="3246122"/>
            <a:chOff x="457200" y="2514599"/>
            <a:chExt cx="3429000" cy="3246121"/>
          </a:xfrm>
        </p:grpSpPr>
        <p:sp>
          <p:nvSpPr>
            <p:cNvPr id="61" name="Rectangle 60"/>
            <p:cNvSpPr/>
            <p:nvPr/>
          </p:nvSpPr>
          <p:spPr bwMode="auto">
            <a:xfrm>
              <a:off x="1280161" y="2803727"/>
              <a:ext cx="1463039" cy="640080"/>
            </a:xfrm>
            <a:prstGeom prst="rect">
              <a:avLst/>
            </a:prstGeom>
            <a:solidFill>
              <a:srgbClr val="FFFFC6"/>
            </a:solidFill>
            <a:ln w="25400" cap="rnd" cmpd="sng" algn="ctr">
              <a:solidFill>
                <a:srgbClr val="00AE00"/>
              </a:solidFill>
              <a:prstDash val="solid"/>
              <a:round/>
              <a:headEnd type="none" w="lg" len="lg"/>
              <a:tailEnd type="none" w="sm" len="sm"/>
            </a:ln>
            <a:effectLst/>
          </p:spPr>
          <p:txBody>
            <a:bodyPr rtlCol="0" anchor="ctr"/>
            <a:lstStyle/>
            <a:p>
              <a:pPr algn="ctr" defTabSz="913224"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</a:rPr>
                <a:t>Use as row indices</a:t>
              </a:r>
            </a:p>
          </p:txBody>
        </p:sp>
        <p:grpSp>
          <p:nvGrpSpPr>
            <p:cNvPr id="62" name="Group 59"/>
            <p:cNvGrpSpPr/>
            <p:nvPr/>
          </p:nvGrpSpPr>
          <p:grpSpPr>
            <a:xfrm>
              <a:off x="457200" y="3123768"/>
              <a:ext cx="822962" cy="2636952"/>
              <a:chOff x="457200" y="3123768"/>
              <a:chExt cx="822962" cy="2636952"/>
            </a:xfrm>
          </p:grpSpPr>
          <p:sp>
            <p:nvSpPr>
              <p:cNvPr id="66" name="Rectangle 65"/>
              <p:cNvSpPr/>
              <p:nvPr/>
            </p:nvSpPr>
            <p:spPr bwMode="auto">
              <a:xfrm>
                <a:off x="457200" y="4937760"/>
                <a:ext cx="777240" cy="822960"/>
              </a:xfrm>
              <a:prstGeom prst="rect">
                <a:avLst/>
              </a:prstGeom>
              <a:solidFill>
                <a:srgbClr val="00AE00">
                  <a:alpha val="15000"/>
                </a:srgbClr>
              </a:solidFill>
              <a:ln w="25400" cap="rnd" cmpd="sng" algn="ctr">
                <a:solidFill>
                  <a:srgbClr val="00AE00"/>
                </a:solidFill>
                <a:prstDash val="solid"/>
                <a:round/>
                <a:headEnd type="none" w="lg" len="lg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 defTabSz="913224"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7" name="Shape 66"/>
              <p:cNvCxnSpPr>
                <a:stCxn id="61" idx="1"/>
                <a:endCxn id="66" idx="0"/>
              </p:cNvCxnSpPr>
              <p:nvPr/>
            </p:nvCxnSpPr>
            <p:spPr bwMode="auto">
              <a:xfrm rot="10800000" flipV="1">
                <a:off x="845821" y="3123768"/>
                <a:ext cx="434341" cy="1813993"/>
              </a:xfrm>
              <a:prstGeom prst="bentConnector2">
                <a:avLst/>
              </a:prstGeom>
              <a:solidFill>
                <a:srgbClr val="618FFD"/>
              </a:solidFill>
              <a:ln w="25400" cap="flat" cmpd="sng" algn="ctr">
                <a:solidFill>
                  <a:srgbClr val="00AE00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2743200" y="2514599"/>
              <a:ext cx="1143000" cy="1230454"/>
              <a:chOff x="2743200" y="2514599"/>
              <a:chExt cx="1143000" cy="1230454"/>
            </a:xfrm>
          </p:grpSpPr>
          <p:sp>
            <p:nvSpPr>
              <p:cNvPr id="64" name="Rectangle 63"/>
              <p:cNvSpPr/>
              <p:nvPr/>
            </p:nvSpPr>
            <p:spPr bwMode="auto">
              <a:xfrm>
                <a:off x="3246120" y="2514599"/>
                <a:ext cx="640080" cy="1230454"/>
              </a:xfrm>
              <a:prstGeom prst="rect">
                <a:avLst/>
              </a:prstGeom>
              <a:solidFill>
                <a:srgbClr val="00AE00">
                  <a:alpha val="15000"/>
                </a:srgbClr>
              </a:solidFill>
              <a:ln w="25400" cap="rnd" cmpd="sng" algn="ctr">
                <a:solidFill>
                  <a:srgbClr val="00AE00"/>
                </a:solidFill>
                <a:prstDash val="solid"/>
                <a:round/>
                <a:headEnd type="none" w="lg" len="lg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 defTabSz="913224"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5" name="Straight Connector 64"/>
              <p:cNvCxnSpPr>
                <a:stCxn id="61" idx="3"/>
                <a:endCxn id="64" idx="1"/>
              </p:cNvCxnSpPr>
              <p:nvPr/>
            </p:nvCxnSpPr>
            <p:spPr bwMode="auto">
              <a:xfrm>
                <a:off x="2743200" y="3123768"/>
                <a:ext cx="502920" cy="6059"/>
              </a:xfrm>
              <a:prstGeom prst="line">
                <a:avLst/>
              </a:prstGeom>
              <a:solidFill>
                <a:srgbClr val="618FFD"/>
              </a:solidFill>
              <a:ln w="25400" cap="flat" cmpd="sng" algn="ctr">
                <a:solidFill>
                  <a:srgbClr val="00AE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68" name="Group 67"/>
          <p:cNvGrpSpPr/>
          <p:nvPr/>
        </p:nvGrpSpPr>
        <p:grpSpPr>
          <a:xfrm>
            <a:off x="3964305" y="1834383"/>
            <a:ext cx="5074920" cy="3246122"/>
            <a:chOff x="3611880" y="2514599"/>
            <a:chExt cx="5074920" cy="3246121"/>
          </a:xfrm>
        </p:grpSpPr>
        <p:sp>
          <p:nvSpPr>
            <p:cNvPr id="69" name="Rectangle 68"/>
            <p:cNvSpPr/>
            <p:nvPr/>
          </p:nvSpPr>
          <p:spPr bwMode="auto">
            <a:xfrm>
              <a:off x="6400800" y="2673292"/>
              <a:ext cx="2286000" cy="914400"/>
            </a:xfrm>
            <a:prstGeom prst="rect">
              <a:avLst/>
            </a:prstGeom>
            <a:solidFill>
              <a:srgbClr val="FFFFC6"/>
            </a:solidFill>
            <a:ln w="22225" cap="rnd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 w="sm" len="sm"/>
            </a:ln>
            <a:effectLst/>
          </p:spPr>
          <p:txBody>
            <a:bodyPr rtlCol="0" anchor="ctr"/>
            <a:lstStyle/>
            <a:p>
              <a:pPr algn="ctr" defTabSz="913224"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</a:rPr>
                <a:t>Create columns for each unique type/value pair </a:t>
              </a:r>
            </a:p>
          </p:txBody>
        </p:sp>
        <p:grpSp>
          <p:nvGrpSpPr>
            <p:cNvPr id="70" name="Group 60"/>
            <p:cNvGrpSpPr/>
            <p:nvPr/>
          </p:nvGrpSpPr>
          <p:grpSpPr>
            <a:xfrm>
              <a:off x="4800600" y="2514599"/>
              <a:ext cx="1600200" cy="1230455"/>
              <a:chOff x="4800600" y="2514599"/>
              <a:chExt cx="1600200" cy="1230455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4800600" y="2514599"/>
                <a:ext cx="1097280" cy="1230455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 w="25400" cap="rnd" cmpd="sng" algn="ctr">
                <a:solidFill>
                  <a:srgbClr val="FF0000"/>
                </a:solidFill>
                <a:prstDash val="solid"/>
                <a:round/>
                <a:headEnd type="none" w="lg" len="lg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 defTabSz="913224"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9" name="Straight Connector 78"/>
              <p:cNvCxnSpPr>
                <a:stCxn id="69" idx="1"/>
                <a:endCxn id="78" idx="3"/>
              </p:cNvCxnSpPr>
              <p:nvPr/>
            </p:nvCxnSpPr>
            <p:spPr bwMode="auto">
              <a:xfrm flipH="1" flipV="1">
                <a:off x="5897880" y="3129827"/>
                <a:ext cx="502920" cy="665"/>
              </a:xfrm>
              <a:prstGeom prst="line">
                <a:avLst/>
              </a:prstGeom>
              <a:solidFill>
                <a:srgbClr val="618FFD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lg" len="lg"/>
              </a:ln>
              <a:effectLst/>
            </p:spPr>
          </p:cxnSp>
        </p:grpSp>
        <p:grpSp>
          <p:nvGrpSpPr>
            <p:cNvPr id="71" name="Group 58"/>
            <p:cNvGrpSpPr/>
            <p:nvPr/>
          </p:nvGrpSpPr>
          <p:grpSpPr>
            <a:xfrm>
              <a:off x="3611880" y="3587692"/>
              <a:ext cx="5074920" cy="2173028"/>
              <a:chOff x="3611880" y="3587692"/>
              <a:chExt cx="5074920" cy="2173028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3611880" y="4663440"/>
                <a:ext cx="1691640" cy="1097280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 w="25400" cap="rnd" cmpd="sng" algn="ctr">
                <a:solidFill>
                  <a:srgbClr val="FF0000"/>
                </a:solidFill>
                <a:prstDash val="solid"/>
                <a:round/>
                <a:headEnd type="none" w="lg" len="lg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 defTabSz="913224"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5303520" y="4663440"/>
                <a:ext cx="1691640" cy="1097280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 w="25400" cap="rnd" cmpd="sng" algn="ctr">
                <a:solidFill>
                  <a:srgbClr val="FF0000"/>
                </a:solidFill>
                <a:prstDash val="solid"/>
                <a:round/>
                <a:headEnd type="none" w="lg" len="lg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 defTabSz="913224"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6995160" y="4663440"/>
                <a:ext cx="1691640" cy="1097280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 w="25400" cap="rnd" cmpd="sng" algn="ctr">
                <a:solidFill>
                  <a:srgbClr val="FF0000"/>
                </a:solidFill>
                <a:prstDash val="solid"/>
                <a:round/>
                <a:headEnd type="none" w="lg" len="lg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 defTabSz="913224"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Elbow Connector 74"/>
              <p:cNvCxnSpPr>
                <a:stCxn id="69" idx="2"/>
                <a:endCxn id="72" idx="0"/>
              </p:cNvCxnSpPr>
              <p:nvPr/>
            </p:nvCxnSpPr>
            <p:spPr bwMode="auto">
              <a:xfrm rot="5400000">
                <a:off x="5462877" y="2582517"/>
                <a:ext cx="1075749" cy="3086099"/>
              </a:xfrm>
              <a:prstGeom prst="bentConnector3">
                <a:avLst>
                  <a:gd name="adj1" fmla="val 50000"/>
                </a:avLst>
              </a:prstGeom>
              <a:solidFill>
                <a:srgbClr val="618FFD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  <p:cxnSp>
            <p:nvCxnSpPr>
              <p:cNvPr id="76" name="Elbow Connector 75"/>
              <p:cNvCxnSpPr>
                <a:stCxn id="69" idx="2"/>
                <a:endCxn id="73" idx="0"/>
              </p:cNvCxnSpPr>
              <p:nvPr/>
            </p:nvCxnSpPr>
            <p:spPr bwMode="auto">
              <a:xfrm rot="5400000">
                <a:off x="6308696" y="3428337"/>
                <a:ext cx="1075748" cy="1394459"/>
              </a:xfrm>
              <a:prstGeom prst="bentConnector3">
                <a:avLst>
                  <a:gd name="adj1" fmla="val 50000"/>
                </a:avLst>
              </a:prstGeom>
              <a:solidFill>
                <a:srgbClr val="618FFD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  <p:cxnSp>
            <p:nvCxnSpPr>
              <p:cNvPr id="77" name="Elbow Connector 76"/>
              <p:cNvCxnSpPr>
                <a:stCxn id="69" idx="2"/>
                <a:endCxn id="74" idx="0"/>
              </p:cNvCxnSpPr>
              <p:nvPr/>
            </p:nvCxnSpPr>
            <p:spPr bwMode="auto">
              <a:xfrm rot="16200000" flipH="1">
                <a:off x="7154516" y="3976976"/>
                <a:ext cx="1075748" cy="297180"/>
              </a:xfrm>
              <a:prstGeom prst="bentConnector3">
                <a:avLst>
                  <a:gd name="adj1" fmla="val 50000"/>
                </a:avLst>
              </a:prstGeom>
              <a:solidFill>
                <a:srgbClr val="618FFD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</p:grpSp>
      </p:grp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07433" y="5856289"/>
            <a:ext cx="9079479" cy="1110086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692" tIns="49463" rIns="100692" bIns="49463" numCol="1" anchor="ctr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318009" indent="-318009">
              <a:lnSpc>
                <a:spcPct val="90000"/>
              </a:lnSpc>
              <a:spcBef>
                <a:spcPct val="25000"/>
              </a:spcBef>
              <a:buSzPct val="125000"/>
              <a:buFont typeface="Arial"/>
              <a:buChar char="•"/>
            </a:pPr>
            <a:r>
              <a:rPr lang="en-US" sz="2000" b="1" dirty="0"/>
              <a:t>Both dense and sparse tables stored the same data</a:t>
            </a:r>
          </a:p>
          <a:p>
            <a:pPr marL="318009" indent="-318009">
              <a:lnSpc>
                <a:spcPct val="90000"/>
              </a:lnSpc>
              <a:spcBef>
                <a:spcPct val="25000"/>
              </a:spcBef>
              <a:buSzPct val="125000"/>
              <a:buFont typeface="Arial"/>
              <a:buChar char="•"/>
            </a:pPr>
            <a:r>
              <a:rPr lang="en-US" sz="2000" b="1" dirty="0" err="1"/>
              <a:t>Accumulo</a:t>
            </a:r>
            <a:r>
              <a:rPr lang="en-US" sz="2000" b="1" dirty="0"/>
              <a:t> D4M schema uses table pairs to index every unique string for fast access to both rows and columns (ideal for graph analysis)</a:t>
            </a:r>
          </a:p>
        </p:txBody>
      </p:sp>
    </p:spTree>
    <p:extLst>
      <p:ext uri="{BB962C8B-B14F-4D97-AF65-F5344CB8AC3E}">
        <p14:creationId xmlns:p14="http://schemas.microsoft.com/office/powerpoint/2010/main" val="269528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Queries: SQL </a:t>
            </a:r>
            <a:r>
              <a:rPr lang="en-US" dirty="0" err="1" smtClean="0"/>
              <a:t>vs</a:t>
            </a:r>
            <a:r>
              <a:rPr lang="en-US" dirty="0" smtClean="0"/>
              <a:t> D4M</a:t>
            </a:r>
            <a:endParaRPr lang="en-US" dirty="0"/>
          </a:p>
        </p:txBody>
      </p:sp>
      <p:graphicFrame>
        <p:nvGraphicFramePr>
          <p:cNvPr id="6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705320"/>
              </p:ext>
            </p:extLst>
          </p:nvPr>
        </p:nvGraphicFramePr>
        <p:xfrm>
          <a:off x="1065018" y="1446381"/>
          <a:ext cx="8162191" cy="3998138"/>
        </p:xfrm>
        <a:graphic>
          <a:graphicData uri="http://schemas.openxmlformats.org/drawingml/2006/table">
            <a:tbl>
              <a:tblPr/>
              <a:tblGrid>
                <a:gridCol w="2346960"/>
                <a:gridCol w="2346960"/>
                <a:gridCol w="3468271"/>
              </a:tblGrid>
              <a:tr h="49385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</a:rPr>
                        <a:t>Query Operation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95195" marR="95195" marT="51816" marB="51816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FF"/>
                          </a:solidFill>
                        </a:rPr>
                        <a:t>SQL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95195" marR="95195" marT="51816" marB="51816" anchor="ctr" horzOverflow="overflow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FF"/>
                          </a:solidFill>
                        </a:rPr>
                        <a:t>D4M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95195" marR="95195" marT="51816" marB="51816" anchor="ctr" horzOverflow="overflow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67"/>
                    </a:solidFill>
                  </a:tcPr>
                </a:tc>
              </a:tr>
              <a:tr h="61711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Select all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FROM 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E(:,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sym typeface="Wingdings"/>
                        </a:rPr>
                        <a:t>:)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711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Select column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FROM 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E(:,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StartsWith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src_ip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07899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Select sub-column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FROM  T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WHERE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src_ip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=128.0.0.1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E(:,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src_ip|128.0.0.1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106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Select sub-matrix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SELECT *</a:t>
                      </a: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FROM  T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WHERE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src_ip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=128.0.0.1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E(Row(E(:,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src_ip|128.0.0.1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))),:)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7433" y="5856289"/>
            <a:ext cx="9079479" cy="111008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692" tIns="49463" rIns="100692" bIns="49463" numCol="1" anchor="ctr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318009" indent="-318009">
              <a:spcBef>
                <a:spcPct val="25000"/>
              </a:spcBef>
              <a:buSzPct val="125000"/>
              <a:buFont typeface="Arial"/>
              <a:buChar char="•"/>
            </a:pPr>
            <a:r>
              <a:rPr lang="en-US" sz="2000" b="1" dirty="0"/>
              <a:t>Queries are easy to represent in both SQL and D4M</a:t>
            </a:r>
          </a:p>
          <a:p>
            <a:pPr marL="318009" indent="-318009">
              <a:spcBef>
                <a:spcPct val="25000"/>
              </a:spcBef>
              <a:buSzPct val="125000"/>
              <a:buFont typeface="Arial"/>
              <a:buChar char="•"/>
            </a:pPr>
            <a:r>
              <a:rPr lang="en-US" sz="2000" b="1" dirty="0"/>
              <a:t>Pedigree (i.e., the source row ID) is always preserved since</a:t>
            </a:r>
            <a:br>
              <a:rPr lang="en-US" sz="2000" b="1" dirty="0"/>
            </a:br>
            <a:r>
              <a:rPr lang="en-US" sz="2000" b="1" dirty="0"/>
              <a:t>no information is lost</a:t>
            </a:r>
          </a:p>
        </p:txBody>
      </p:sp>
    </p:spTree>
    <p:extLst>
      <p:ext uri="{BB962C8B-B14F-4D97-AF65-F5344CB8AC3E}">
        <p14:creationId xmlns:p14="http://schemas.microsoft.com/office/powerpoint/2010/main" val="327659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Analytics: SQL </a:t>
            </a:r>
            <a:r>
              <a:rPr lang="en-US" dirty="0" err="1" smtClean="0"/>
              <a:t>vs</a:t>
            </a:r>
            <a:r>
              <a:rPr lang="en-US" dirty="0" smtClean="0"/>
              <a:t> D4M</a:t>
            </a:r>
            <a:endParaRPr lang="en-US" dirty="0"/>
          </a:p>
        </p:txBody>
      </p:sp>
      <p:graphicFrame>
        <p:nvGraphicFramePr>
          <p:cNvPr id="6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484783"/>
              </p:ext>
            </p:extLst>
          </p:nvPr>
        </p:nvGraphicFramePr>
        <p:xfrm>
          <a:off x="1077854" y="1425226"/>
          <a:ext cx="8111992" cy="4209169"/>
        </p:xfrm>
        <a:graphic>
          <a:graphicData uri="http://schemas.openxmlformats.org/drawingml/2006/table">
            <a:tbl>
              <a:tblPr/>
              <a:tblGrid>
                <a:gridCol w="2409118"/>
                <a:gridCol w="2409118"/>
                <a:gridCol w="3293756"/>
              </a:tblGrid>
              <a:tr h="49385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</a:rPr>
                        <a:t>Query Operation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95195" marR="95195" marT="51816" marB="51816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FF"/>
                          </a:solidFill>
                        </a:rPr>
                        <a:t>SQL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95195" marR="95195" marT="51816" marB="51816" anchor="ctr" horzOverflow="overflow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FF"/>
                          </a:solidFill>
                        </a:rPr>
                        <a:t>D4M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95195" marR="95195" marT="51816" marB="51816" anchor="ctr" horzOverflow="overflow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67"/>
                    </a:solidFill>
                  </a:tcPr>
                </a:tc>
              </a:tr>
              <a:tr h="107899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Histogram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COUNT(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src_ip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FROM T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GROUP BY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sum(E(:,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StartsWith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src_ip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)),2)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2283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Graph traversal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SELECT *</a:t>
                      </a: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FROM  T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WHERE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src_ip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=128.0.0.1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v0 = 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src_ip|128.0.0.1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v1 = Col(E(Row(E(:,v0)),:))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v2 = Col(E(Row(E(:,v1)),:))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</a:tr>
              <a:tr h="61711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Graph construction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… many lines …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 = E(:,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StartsWith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src_ip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)).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 ’ *</a:t>
                      </a:r>
                    </a:p>
                    <a:p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E(:,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StartsWith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</a:rPr>
                        <a:t>srv_ip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37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Graph eigenvalues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… many lines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…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eigs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Adj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(A))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1816" marB="51816">
                    <a:lnL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1A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7445" y="5775337"/>
            <a:ext cx="9062017" cy="1191051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692" tIns="49463" rIns="100692" bIns="49463" numCol="1" anchor="ctr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318009" indent="-318009">
              <a:spcBef>
                <a:spcPct val="25000"/>
              </a:spcBef>
              <a:buSzPct val="125000"/>
              <a:buFont typeface="Arial"/>
              <a:buChar char="•"/>
            </a:pPr>
            <a:r>
              <a:rPr lang="en-US" sz="2000" b="1" dirty="0"/>
              <a:t>Analytics are easy to represent in D4M</a:t>
            </a:r>
          </a:p>
          <a:p>
            <a:pPr marL="318009" indent="-318009">
              <a:spcBef>
                <a:spcPct val="25000"/>
              </a:spcBef>
              <a:buSzPct val="125000"/>
              <a:buFont typeface="Arial"/>
              <a:buChar char="•"/>
            </a:pPr>
            <a:r>
              <a:rPr lang="en-US" sz="2000" b="1" dirty="0"/>
              <a:t>Pedigree (i.e., the source row ID) is usually lost since analytics are a projection of the data and some information is lost</a:t>
            </a:r>
          </a:p>
        </p:txBody>
      </p:sp>
    </p:spTree>
    <p:extLst>
      <p:ext uri="{BB962C8B-B14F-4D97-AF65-F5344CB8AC3E}">
        <p14:creationId xmlns:p14="http://schemas.microsoft.com/office/powerpoint/2010/main" val="409728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876425" y="2266951"/>
            <a:ext cx="7653655" cy="467325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Associative Arrays &amp; Adjacency Matrices</a:t>
            </a:r>
          </a:p>
          <a:p>
            <a:r>
              <a:rPr lang="en-US" dirty="0" smtClean="0"/>
              <a:t>Database Schemas &amp; Incidence Matrices</a:t>
            </a:r>
          </a:p>
          <a:p>
            <a:r>
              <a:rPr lang="en-US" dirty="0" smtClean="0"/>
              <a:t>Examples: Twitter &amp; DNA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5" y="210474"/>
            <a:ext cx="7989241" cy="92592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63897" y="228045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38" tIns="45667" rIns="91338" bIns="4566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876425" y="2266951"/>
            <a:ext cx="7653655" cy="467325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Associative Arrays &amp; Adjacency Matrices</a:t>
            </a:r>
          </a:p>
          <a:p>
            <a:r>
              <a:rPr lang="en-US" dirty="0" smtClean="0"/>
              <a:t>Database Schemas &amp; Incidence Matrices</a:t>
            </a:r>
          </a:p>
          <a:p>
            <a:r>
              <a:rPr lang="en-US" dirty="0" smtClean="0"/>
              <a:t>Examples: Twitter &amp; DNA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5" y="210474"/>
            <a:ext cx="7989241" cy="92592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63897" y="392382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38" tIns="45667" rIns="91338" bIns="45667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25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30692" y="1242401"/>
            <a:ext cx="9019001" cy="5474698"/>
          </a:xfrm>
        </p:spPr>
        <p:txBody>
          <a:bodyPr/>
          <a:lstStyle/>
          <a:p>
            <a:r>
              <a:rPr lang="en-US" dirty="0" smtClean="0"/>
              <a:t>Assembled for Text </a:t>
            </a:r>
            <a:r>
              <a:rPr lang="en-US" dirty="0" err="1" smtClean="0"/>
              <a:t>REtrieval</a:t>
            </a:r>
            <a:r>
              <a:rPr lang="en-US" dirty="0" smtClean="0"/>
              <a:t> Conference (TREC 2011)*</a:t>
            </a:r>
          </a:p>
          <a:p>
            <a:pPr lvl="1"/>
            <a:r>
              <a:rPr lang="en-US" dirty="0"/>
              <a:t>Designed to be a reusable, representative sample of the </a:t>
            </a:r>
            <a:r>
              <a:rPr lang="en-US" dirty="0" err="1" smtClean="0"/>
              <a:t>twittersphere</a:t>
            </a:r>
            <a:endParaRPr lang="en-US" dirty="0" smtClean="0"/>
          </a:p>
          <a:p>
            <a:pPr lvl="1"/>
            <a:r>
              <a:rPr lang="en-US" dirty="0" smtClean="0"/>
              <a:t>Many languages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4585" y="218311"/>
            <a:ext cx="7989241" cy="925921"/>
          </a:xfrm>
        </p:spPr>
        <p:txBody>
          <a:bodyPr/>
          <a:lstStyle/>
          <a:p>
            <a:r>
              <a:rPr lang="en-US" dirty="0"/>
              <a:t>Tweets2011 </a:t>
            </a:r>
            <a:r>
              <a:rPr lang="en-US" dirty="0" smtClean="0"/>
              <a:t>Corpus</a:t>
            </a:r>
            <a:br>
              <a:rPr lang="en-US" dirty="0" smtClean="0"/>
            </a:br>
            <a:r>
              <a:rPr lang="en-US" sz="2500" dirty="0"/>
              <a:t>http://</a:t>
            </a:r>
            <a:r>
              <a:rPr lang="en-US" sz="2500" dirty="0" err="1"/>
              <a:t>trec.nist.gov</a:t>
            </a:r>
            <a:r>
              <a:rPr lang="en-US" sz="2500" dirty="0"/>
              <a:t>/data/tweets/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5218" y="154459"/>
            <a:ext cx="2181571" cy="8844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704" y="6671407"/>
            <a:ext cx="8732974" cy="400002"/>
          </a:xfrm>
          <a:prstGeom prst="rect">
            <a:avLst/>
          </a:prstGeom>
        </p:spPr>
        <p:txBody>
          <a:bodyPr wrap="none" lIns="91338" tIns="45667" rIns="91338" bIns="45667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McCreadie</a:t>
            </a:r>
            <a:r>
              <a:rPr lang="en-US" dirty="0" smtClean="0"/>
              <a:t> et al</a:t>
            </a:r>
            <a:r>
              <a:rPr lang="en-US" dirty="0"/>
              <a:t>, “On building a reusable Twitter corpus,” </a:t>
            </a:r>
            <a:r>
              <a:rPr lang="en-US" dirty="0" smtClean="0"/>
              <a:t>ACM SIGIR 2012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066" y="2735430"/>
            <a:ext cx="4851210" cy="2936748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97295" y="2597998"/>
            <a:ext cx="4782322" cy="3786398"/>
          </a:xfrm>
          <a:prstGeom prst="rect">
            <a:avLst/>
          </a:prstGeom>
        </p:spPr>
        <p:txBody>
          <a:bodyPr lIns="101763" tIns="50882" rIns="101763" bIns="50882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r>
              <a:rPr lang="en-US" dirty="0" smtClean="0"/>
              <a:t>16,141,812 million tweets sampled during 2011-01-23 to 2011-02-08 (16,951 from before)</a:t>
            </a:r>
          </a:p>
          <a:p>
            <a:pPr lvl="1"/>
            <a:r>
              <a:rPr lang="en-US" dirty="0" smtClean="0"/>
              <a:t>11,595,844 undeleted tweets at time of scrape (2012-02-14)</a:t>
            </a:r>
          </a:p>
          <a:p>
            <a:pPr lvl="1"/>
            <a:r>
              <a:rPr lang="en-US" dirty="0" smtClean="0"/>
              <a:t>161,735,518 distinct data entries</a:t>
            </a:r>
          </a:p>
          <a:p>
            <a:pPr lvl="1"/>
            <a:r>
              <a:rPr lang="en-US" dirty="0" smtClean="0"/>
              <a:t>5,356,842 unique users</a:t>
            </a:r>
          </a:p>
          <a:p>
            <a:pPr lvl="1"/>
            <a:r>
              <a:rPr lang="en-US" dirty="0" smtClean="0"/>
              <a:t>3,513,897 unique handles (@)</a:t>
            </a:r>
          </a:p>
          <a:p>
            <a:pPr lvl="1"/>
            <a:r>
              <a:rPr lang="en-US" dirty="0" smtClean="0"/>
              <a:t>519,617 unique </a:t>
            </a:r>
            <a:r>
              <a:rPr lang="en-US" dirty="0" err="1" smtClean="0"/>
              <a:t>hashtags</a:t>
            </a:r>
            <a:r>
              <a:rPr lang="en-US" dirty="0" smtClean="0"/>
              <a:t> (#)</a:t>
            </a:r>
          </a:p>
          <a:p>
            <a:pPr lvl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6109275" y="5656766"/>
            <a:ext cx="3277717" cy="338554"/>
          </a:xfrm>
          <a:prstGeom prst="rect">
            <a:avLst/>
          </a:prstGeom>
        </p:spPr>
        <p:txBody>
          <a:bodyPr wrap="square" lIns="91338" tIns="45667" rIns="91338" bIns="45667">
            <a:spAutoFit/>
          </a:bodyPr>
          <a:lstStyle/>
          <a:p>
            <a:r>
              <a:rPr lang="en-US" sz="1600" dirty="0"/>
              <a:t>Ben </a:t>
            </a:r>
            <a:r>
              <a:rPr lang="en-US" sz="1600" dirty="0" err="1"/>
              <a:t>Jabur</a:t>
            </a:r>
            <a:r>
              <a:rPr lang="en-US" sz="1600" dirty="0"/>
              <a:t> et al, ACM SAC 2012</a:t>
            </a:r>
          </a:p>
        </p:txBody>
      </p:sp>
    </p:spTree>
    <p:extLst>
      <p:ext uri="{BB962C8B-B14F-4D97-AF65-F5344CB8AC3E}">
        <p14:creationId xmlns:p14="http://schemas.microsoft.com/office/powerpoint/2010/main" val="421650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Input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49025"/>
              </p:ext>
            </p:extLst>
          </p:nvPr>
        </p:nvGraphicFramePr>
        <p:xfrm>
          <a:off x="169211" y="1260200"/>
          <a:ext cx="9725216" cy="4079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45043"/>
                <a:gridCol w="1486260"/>
                <a:gridCol w="781506"/>
                <a:gridCol w="2819004"/>
                <a:gridCol w="2693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TweetID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29002227913850880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Michislipstick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Sun Jan 23 02:27:24 +0000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@</a:t>
                      </a:r>
                      <a:r>
                        <a:rPr lang="pt-BR" sz="1400" dirty="0" err="1" smtClean="0"/>
                        <a:t>mi_pegadejeito</a:t>
                      </a:r>
                      <a:r>
                        <a:rPr lang="pt-BR" sz="1400" dirty="0" smtClean="0"/>
                        <a:t> Tipo. Você ...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29002228131954688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__</a:t>
                      </a:r>
                      <a:r>
                        <a:rPr lang="pt-BR" sz="1400" dirty="0" err="1" smtClean="0"/>
                        <a:t>rosana</a:t>
                      </a:r>
                      <a:r>
                        <a:rPr lang="pt-BR" sz="1400" dirty="0" smtClean="0"/>
                        <a:t>__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Sun Jan 23 02:27:24 +0000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para </a:t>
                      </a:r>
                      <a:r>
                        <a:rPr lang="pt-BR" sz="1400" dirty="0" err="1" smtClean="0"/>
                        <a:t>la</a:t>
                      </a:r>
                      <a:r>
                        <a:rPr lang="pt-BR" sz="1400" dirty="0" smtClean="0"/>
                        <a:t> semana </a:t>
                      </a:r>
                      <a:r>
                        <a:rPr lang="pt-BR" sz="1400" dirty="0" err="1" smtClean="0"/>
                        <a:t>q</a:t>
                      </a:r>
                      <a:r>
                        <a:rPr lang="pt-BR" sz="1400" dirty="0" smtClean="0"/>
                        <a:t> termino ...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29002228165509120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doasabo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Sun Jan 23 02:27:24 +0000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お腹すいたずえ</a:t>
                      </a:r>
                      <a:endParaRPr lang="pt-B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29002228937265152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agusscastillo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Sun Jan 23 02:27:24 +0000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 </a:t>
                      </a:r>
                      <a:r>
                        <a:rPr lang="pt-BR" sz="1400" dirty="0" err="1" smtClean="0"/>
                        <a:t>nadie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err="1" smtClean="0"/>
                        <a:t>le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err="1" smtClean="0"/>
                        <a:t>va</a:t>
                      </a:r>
                      <a:r>
                        <a:rPr lang="pt-BR" sz="1400" dirty="0" smtClean="0"/>
                        <a:t> a importar ...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29002229444771841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nob_sin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Sun Jan 23 02:27:24 +0000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さて。札幌に帰るか</a:t>
                      </a:r>
                      <a:r>
                        <a:rPr lang="pt-BR" sz="1400" dirty="0" smtClean="0"/>
                        <a:t>。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29002230724038657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bimosephano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Sun Jan 23 02:27:25 +0000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Wait</a:t>
                      </a:r>
                      <a:r>
                        <a:rPr lang="pt-BR" sz="1400" dirty="0" smtClean="0"/>
                        <a:t> :)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29002231177019392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_</a:t>
                      </a:r>
                      <a:r>
                        <a:rPr lang="pt-BR" sz="1400" dirty="0" err="1" smtClean="0"/>
                        <a:t>Word_Play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Sun Jan 23 02:27:25 +0000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Shawty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err="1" smtClean="0"/>
                        <a:t>is</a:t>
                      </a:r>
                      <a:r>
                        <a:rPr lang="pt-BR" sz="1400" dirty="0" smtClean="0"/>
                        <a:t> 53% </a:t>
                      </a:r>
                      <a:r>
                        <a:rPr lang="pt-BR" sz="1400" dirty="0" err="1" smtClean="0"/>
                        <a:t>and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err="1" smtClean="0"/>
                        <a:t>he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err="1" smtClean="0"/>
                        <a:t>pick</a:t>
                      </a:r>
                      <a:r>
                        <a:rPr lang="pt-BR" sz="1400" dirty="0" smtClean="0"/>
                        <a:t> ...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29002231202193408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missogeeeeb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Sun Jan 23 02:27:25 +0000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Lazy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err="1" smtClean="0"/>
                        <a:t>sunday</a:t>
                      </a:r>
                      <a:r>
                        <a:rPr lang="pt-BR" sz="1400" dirty="0" smtClean="0"/>
                        <a:t> ╰(◣﹏◢)╯ </a:t>
                      </a:r>
                      <a:r>
                        <a:rPr lang="pt-BR" sz="1400" dirty="0" err="1" smtClean="0"/>
                        <a:t>oooo</a:t>
                      </a:r>
                      <a:r>
                        <a:rPr lang="pt-BR" sz="1400" dirty="0" smtClean="0"/>
                        <a:t> !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29002231692922880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PennyCheco06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51460" y="5834102"/>
            <a:ext cx="9639300" cy="840046"/>
          </a:xfrm>
          <a:prstGeom prst="rect">
            <a:avLst/>
          </a:prstGeom>
          <a:solidFill>
            <a:srgbClr val="D2DC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1763" tIns="50882" rIns="101763" bIns="50882"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</a:pPr>
            <a:r>
              <a:rPr lang="en-US" sz="2000" dirty="0"/>
              <a:t>Mixture of structured (</a:t>
            </a:r>
            <a:r>
              <a:rPr lang="en-US" sz="2000" dirty="0" err="1"/>
              <a:t>TweetID</a:t>
            </a:r>
            <a:r>
              <a:rPr lang="en-US" sz="2000" dirty="0"/>
              <a:t>, User, Status, Time) and unstructured (Text)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Fits well into standard D4M Exploded Schema</a:t>
            </a:r>
          </a:p>
        </p:txBody>
      </p:sp>
    </p:spTree>
    <p:extLst>
      <p:ext uri="{BB962C8B-B14F-4D97-AF65-F5344CB8AC3E}">
        <p14:creationId xmlns:p14="http://schemas.microsoft.com/office/powerpoint/2010/main" val="395573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585" y="224431"/>
            <a:ext cx="7989241" cy="925921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Tweets2011 D4M Schema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3000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89239"/>
              </p:ext>
            </p:extLst>
          </p:nvPr>
        </p:nvGraphicFramePr>
        <p:xfrm>
          <a:off x="877952" y="2079234"/>
          <a:ext cx="8532188" cy="3526142"/>
        </p:xfrm>
        <a:graphic>
          <a:graphicData uri="http://schemas.openxmlformats.org/drawingml/2006/table">
            <a:tbl>
              <a:tblPr/>
              <a:tblGrid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08805831972220092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75683042703220092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08822929613220092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554">
                <a:tc gridSpan="1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3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Degree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10864273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2861507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836327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825822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4545968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4546039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10223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1624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554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08805831972220092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@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mi_pegadejeito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Tipo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Você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fazer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uma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plaquinha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pra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mim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, com o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nome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do FC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pra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você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tirar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uma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foto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,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pode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fazer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isso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75683042703220092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Wait :)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08822929613220092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8973" name="Text Box 262"/>
          <p:cNvSpPr txBox="1">
            <a:spLocks noChangeArrowheads="1"/>
          </p:cNvSpPr>
          <p:nvPr/>
        </p:nvSpPr>
        <p:spPr bwMode="auto">
          <a:xfrm rot="-3142095">
            <a:off x="2769891" y="1668609"/>
            <a:ext cx="750878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/>
              <a:t>stat|200</a:t>
            </a:r>
          </a:p>
        </p:txBody>
      </p:sp>
      <p:sp>
        <p:nvSpPr>
          <p:cNvPr id="158974" name="Text Box 263"/>
          <p:cNvSpPr txBox="1">
            <a:spLocks noChangeArrowheads="1"/>
          </p:cNvSpPr>
          <p:nvPr/>
        </p:nvSpPr>
        <p:spPr bwMode="auto">
          <a:xfrm rot="-3142095">
            <a:off x="3085921" y="1668609"/>
            <a:ext cx="750878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/>
              <a:t>stat|301</a:t>
            </a:r>
          </a:p>
        </p:txBody>
      </p:sp>
      <p:sp>
        <p:nvSpPr>
          <p:cNvPr id="158975" name="Text Box 264"/>
          <p:cNvSpPr txBox="1">
            <a:spLocks noChangeArrowheads="1"/>
          </p:cNvSpPr>
          <p:nvPr/>
        </p:nvSpPr>
        <p:spPr bwMode="auto">
          <a:xfrm rot="-3142095">
            <a:off x="3401941" y="1668609"/>
            <a:ext cx="750878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/>
              <a:t>stat|302</a:t>
            </a:r>
          </a:p>
        </p:txBody>
      </p:sp>
      <p:sp>
        <p:nvSpPr>
          <p:cNvPr id="158976" name="Text Box 265"/>
          <p:cNvSpPr txBox="1">
            <a:spLocks noChangeArrowheads="1"/>
          </p:cNvSpPr>
          <p:nvPr/>
        </p:nvSpPr>
        <p:spPr bwMode="auto">
          <a:xfrm rot="-3142095">
            <a:off x="4319652" y="1601425"/>
            <a:ext cx="927002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/>
              <a:t>time|2011-</a:t>
            </a:r>
          </a:p>
        </p:txBody>
      </p:sp>
      <p:sp>
        <p:nvSpPr>
          <p:cNvPr id="158979" name="Text Box 270"/>
          <p:cNvSpPr txBox="1">
            <a:spLocks noChangeArrowheads="1"/>
          </p:cNvSpPr>
          <p:nvPr/>
        </p:nvSpPr>
        <p:spPr bwMode="auto">
          <a:xfrm rot="-3142095">
            <a:off x="3717969" y="1668609"/>
            <a:ext cx="750878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/>
              <a:t>stat|403</a:t>
            </a:r>
          </a:p>
        </p:txBody>
      </p:sp>
      <p:sp>
        <p:nvSpPr>
          <p:cNvPr id="158980" name="Text Box 271"/>
          <p:cNvSpPr txBox="1">
            <a:spLocks noChangeArrowheads="1"/>
          </p:cNvSpPr>
          <p:nvPr/>
        </p:nvSpPr>
        <p:spPr bwMode="auto">
          <a:xfrm rot="-3142095">
            <a:off x="7380239" y="1561500"/>
            <a:ext cx="1029562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b="1" dirty="0"/>
              <a:t>word|</a:t>
            </a:r>
            <a:r>
              <a:rPr lang="pt-BR" sz="1100" b="1" dirty="0"/>
              <a:t>@mi...</a:t>
            </a:r>
            <a:endParaRPr lang="en-US" sz="1100" b="1" dirty="0"/>
          </a:p>
        </p:txBody>
      </p:sp>
      <p:sp>
        <p:nvSpPr>
          <p:cNvPr id="158981" name="Text Box 272"/>
          <p:cNvSpPr txBox="1">
            <a:spLocks noChangeArrowheads="1"/>
          </p:cNvSpPr>
          <p:nvPr/>
        </p:nvSpPr>
        <p:spPr bwMode="auto">
          <a:xfrm rot="-3142095">
            <a:off x="8044170" y="1595322"/>
            <a:ext cx="941564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err="1"/>
              <a:t>word|Tipo</a:t>
            </a:r>
            <a:r>
              <a:rPr lang="en-US" sz="1100" b="1" dirty="0"/>
              <a:t>.</a:t>
            </a:r>
          </a:p>
        </p:txBody>
      </p:sp>
      <p:sp>
        <p:nvSpPr>
          <p:cNvPr id="158982" name="Text Box 273"/>
          <p:cNvSpPr txBox="1">
            <a:spLocks noChangeArrowheads="1"/>
          </p:cNvSpPr>
          <p:nvPr/>
        </p:nvSpPr>
        <p:spPr bwMode="auto">
          <a:xfrm rot="-3142095">
            <a:off x="6146781" y="1569354"/>
            <a:ext cx="1009123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b="1" dirty="0"/>
              <a:t>user|</a:t>
            </a:r>
            <a:r>
              <a:rPr lang="pt-BR" sz="1100" b="1" dirty="0" err="1"/>
              <a:t>Mich</a:t>
            </a:r>
            <a:r>
              <a:rPr lang="pt-BR" sz="1100" b="1" dirty="0"/>
              <a:t>...</a:t>
            </a:r>
            <a:endParaRPr lang="en-US" sz="1100" b="1" dirty="0"/>
          </a:p>
        </p:txBody>
      </p:sp>
      <p:sp>
        <p:nvSpPr>
          <p:cNvPr id="158983" name="Text Box 274"/>
          <p:cNvSpPr txBox="1">
            <a:spLocks noChangeArrowheads="1"/>
          </p:cNvSpPr>
          <p:nvPr/>
        </p:nvSpPr>
        <p:spPr bwMode="auto">
          <a:xfrm rot="-3142095">
            <a:off x="5821584" y="1563166"/>
            <a:ext cx="1025233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b="1" dirty="0"/>
              <a:t>user|</a:t>
            </a:r>
            <a:r>
              <a:rPr lang="pt-BR" sz="1100" b="1" dirty="0"/>
              <a:t>bimo...</a:t>
            </a:r>
            <a:endParaRPr lang="en-US" sz="1100" b="1" dirty="0"/>
          </a:p>
        </p:txBody>
      </p:sp>
      <p:sp>
        <p:nvSpPr>
          <p:cNvPr id="158984" name="Text Box 275"/>
          <p:cNvSpPr txBox="1">
            <a:spLocks noChangeArrowheads="1"/>
          </p:cNvSpPr>
          <p:nvPr/>
        </p:nvSpPr>
        <p:spPr bwMode="auto">
          <a:xfrm rot="-3142095">
            <a:off x="6455304" y="1597200"/>
            <a:ext cx="944615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b="1" dirty="0"/>
              <a:t>user|</a:t>
            </a:r>
            <a:r>
              <a:rPr lang="pt-BR" sz="1100" b="1" dirty="0"/>
              <a:t>Pen...</a:t>
            </a:r>
            <a:endParaRPr lang="en-US" sz="1100" b="1" dirty="0"/>
          </a:p>
        </p:txBody>
      </p:sp>
      <p:sp>
        <p:nvSpPr>
          <p:cNvPr id="158986" name="Text Box 280"/>
          <p:cNvSpPr txBox="1">
            <a:spLocks noChangeArrowheads="1"/>
          </p:cNvSpPr>
          <p:nvPr/>
        </p:nvSpPr>
        <p:spPr bwMode="auto">
          <a:xfrm rot="-3142095">
            <a:off x="6822855" y="1687292"/>
            <a:ext cx="702265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/>
              <a:t>user|…</a:t>
            </a:r>
          </a:p>
        </p:txBody>
      </p:sp>
      <p:sp>
        <p:nvSpPr>
          <p:cNvPr id="158987" name="Text Box 281"/>
          <p:cNvSpPr txBox="1">
            <a:spLocks noChangeArrowheads="1"/>
          </p:cNvSpPr>
          <p:nvPr/>
        </p:nvSpPr>
        <p:spPr bwMode="auto">
          <a:xfrm rot="-3142095">
            <a:off x="8358076" y="1597472"/>
            <a:ext cx="933686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b="1" dirty="0"/>
              <a:t>word|</a:t>
            </a:r>
            <a:r>
              <a:rPr lang="pt-BR" sz="1100" b="1" dirty="0"/>
              <a:t>Você</a:t>
            </a:r>
            <a:endParaRPr lang="en-US" sz="1100" b="1" dirty="0"/>
          </a:p>
        </p:txBody>
      </p:sp>
      <p:sp>
        <p:nvSpPr>
          <p:cNvPr id="158990" name="Rectangle 270"/>
          <p:cNvSpPr>
            <a:spLocks noChangeArrowheads="1"/>
          </p:cNvSpPr>
          <p:nvPr/>
        </p:nvSpPr>
        <p:spPr bwMode="auto">
          <a:xfrm>
            <a:off x="60035" y="1321087"/>
            <a:ext cx="2395491" cy="7183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/>
          <a:p>
            <a:r>
              <a:rPr lang="en-US" b="1" u="sng" dirty="0" err="1" smtClean="0">
                <a:solidFill>
                  <a:schemeClr val="tx2"/>
                </a:solidFill>
              </a:rPr>
              <a:t>Accumulo</a:t>
            </a:r>
            <a:r>
              <a:rPr lang="en-US" b="1" u="sng" dirty="0" smtClean="0">
                <a:solidFill>
                  <a:schemeClr val="tx2"/>
                </a:solidFill>
              </a:rPr>
              <a:t> Tables:</a:t>
            </a:r>
          </a:p>
          <a:p>
            <a:r>
              <a:rPr lang="en-US" dirty="0" err="1" smtClean="0">
                <a:solidFill>
                  <a:schemeClr val="tx2"/>
                </a:solidFill>
                <a:latin typeface="Courier"/>
                <a:cs typeface="Courier"/>
              </a:rPr>
              <a:t>Tedge</a:t>
            </a:r>
            <a:r>
              <a:rPr lang="en-US" dirty="0" smtClean="0">
                <a:solidFill>
                  <a:schemeClr val="tx2"/>
                </a:solidFill>
                <a:latin typeface="Courier"/>
                <a:cs typeface="Courier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Courier"/>
                <a:cs typeface="Courier"/>
              </a:rPr>
              <a:t>TedgeT</a:t>
            </a:r>
            <a:endParaRPr lang="en-US" dirty="0">
              <a:solidFill>
                <a:schemeClr val="tx2"/>
              </a:solidFill>
              <a:latin typeface="Courier"/>
              <a:cs typeface="Courier"/>
            </a:endParaRPr>
          </a:p>
        </p:txBody>
      </p:sp>
      <p:sp>
        <p:nvSpPr>
          <p:cNvPr id="158994" name="Rectangle 4"/>
          <p:cNvSpPr>
            <a:spLocks noChangeArrowheads="1"/>
          </p:cNvSpPr>
          <p:nvPr/>
        </p:nvSpPr>
        <p:spPr bwMode="auto">
          <a:xfrm>
            <a:off x="707232" y="5942016"/>
            <a:ext cx="8839518" cy="1008656"/>
          </a:xfrm>
          <a:prstGeom prst="rect">
            <a:avLst/>
          </a:prstGeom>
          <a:solidFill>
            <a:srgbClr val="D2DC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458" tIns="51229" rIns="102458" bIns="51229"/>
          <a:lstStyle/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Standard exploded schema indexes every unique string in data set</a:t>
            </a:r>
          </a:p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TedgeDeg</a:t>
            </a:r>
            <a:r>
              <a:rPr lang="en-US" b="1" dirty="0" smtClean="0"/>
              <a:t> accumulate sums of every unique string</a:t>
            </a:r>
          </a:p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TedgeTxt</a:t>
            </a:r>
            <a:r>
              <a:rPr lang="en-US" b="1" dirty="0" smtClean="0"/>
              <a:t> stores original text for viewing purposes</a:t>
            </a:r>
          </a:p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endParaRPr lang="en-US" b="1" dirty="0"/>
          </a:p>
        </p:txBody>
      </p:sp>
      <p:sp>
        <p:nvSpPr>
          <p:cNvPr id="26" name="Text Box 265"/>
          <p:cNvSpPr txBox="1">
            <a:spLocks noChangeArrowheads="1"/>
          </p:cNvSpPr>
          <p:nvPr/>
        </p:nvSpPr>
        <p:spPr bwMode="auto">
          <a:xfrm rot="-3142095">
            <a:off x="4597644" y="1601425"/>
            <a:ext cx="927002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/>
              <a:t>time|2011-</a:t>
            </a:r>
          </a:p>
        </p:txBody>
      </p:sp>
      <p:sp>
        <p:nvSpPr>
          <p:cNvPr id="27" name="Text Box 265"/>
          <p:cNvSpPr txBox="1">
            <a:spLocks noChangeArrowheads="1"/>
          </p:cNvSpPr>
          <p:nvPr/>
        </p:nvSpPr>
        <p:spPr bwMode="auto">
          <a:xfrm rot="-3142095">
            <a:off x="4931461" y="1601425"/>
            <a:ext cx="927002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/>
              <a:t>time|2011-</a:t>
            </a:r>
          </a:p>
        </p:txBody>
      </p:sp>
      <p:sp>
        <p:nvSpPr>
          <p:cNvPr id="28" name="Text Box 265"/>
          <p:cNvSpPr txBox="1">
            <a:spLocks noChangeArrowheads="1"/>
          </p:cNvSpPr>
          <p:nvPr/>
        </p:nvSpPr>
        <p:spPr bwMode="auto">
          <a:xfrm rot="-3142095">
            <a:off x="5317964" y="1641927"/>
            <a:ext cx="821617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err="1"/>
              <a:t>time|null</a:t>
            </a:r>
            <a:endParaRPr lang="en-US" sz="1100" b="1" dirty="0"/>
          </a:p>
        </p:txBody>
      </p:sp>
      <p:sp>
        <p:nvSpPr>
          <p:cNvPr id="2" name="Rectangle 1"/>
          <p:cNvSpPr/>
          <p:nvPr/>
        </p:nvSpPr>
        <p:spPr>
          <a:xfrm>
            <a:off x="5089625" y="1144811"/>
            <a:ext cx="1274502" cy="317929"/>
          </a:xfrm>
          <a:prstGeom prst="rect">
            <a:avLst/>
          </a:prstGeom>
        </p:spPr>
        <p:txBody>
          <a:bodyPr wrap="none" lIns="91338" tIns="45667" rIns="91338" bIns="45667">
            <a:spAutoFit/>
          </a:bodyPr>
          <a:lstStyle/>
          <a:p>
            <a:pPr defTabSz="913331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</a:pPr>
            <a:r>
              <a:rPr lang="en-US" sz="1600" b="1" dirty="0">
                <a:latin typeface="Arial" charset="0"/>
                <a:ea typeface="ＭＳ Ｐゴシック" charset="0"/>
                <a:cs typeface="ＭＳ Ｐゴシック" charset="0"/>
              </a:rPr>
              <a:t>Colum Key</a:t>
            </a:r>
          </a:p>
        </p:txBody>
      </p:sp>
      <p:sp>
        <p:nvSpPr>
          <p:cNvPr id="30" name="Rectangle 29"/>
          <p:cNvSpPr/>
          <p:nvPr/>
        </p:nvSpPr>
        <p:spPr>
          <a:xfrm rot="16200000">
            <a:off x="120369" y="2399822"/>
            <a:ext cx="1069524" cy="318036"/>
          </a:xfrm>
          <a:prstGeom prst="rect">
            <a:avLst/>
          </a:prstGeom>
        </p:spPr>
        <p:txBody>
          <a:bodyPr wrap="none" lIns="91338" tIns="45667" rIns="91338" bIns="45667">
            <a:spAutoFit/>
          </a:bodyPr>
          <a:lstStyle/>
          <a:p>
            <a:pPr defTabSz="913331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</a:pPr>
            <a:r>
              <a:rPr lang="en-US" sz="1600" b="1" dirty="0">
                <a:latin typeface="Arial" charset="0"/>
                <a:ea typeface="ＭＳ Ｐゴシック" charset="0"/>
                <a:cs typeface="ＭＳ Ｐゴシック" charset="0"/>
              </a:rPr>
              <a:t>Row Key</a:t>
            </a:r>
          </a:p>
        </p:txBody>
      </p:sp>
      <p:sp>
        <p:nvSpPr>
          <p:cNvPr id="31" name="Text Box 272"/>
          <p:cNvSpPr txBox="1">
            <a:spLocks noChangeArrowheads="1"/>
          </p:cNvSpPr>
          <p:nvPr/>
        </p:nvSpPr>
        <p:spPr bwMode="auto">
          <a:xfrm rot="-3142095">
            <a:off x="7777279" y="1628429"/>
            <a:ext cx="855411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err="1"/>
              <a:t>word|null</a:t>
            </a:r>
            <a:endParaRPr lang="en-US" sz="1100" b="1" dirty="0"/>
          </a:p>
        </p:txBody>
      </p:sp>
      <p:sp>
        <p:nvSpPr>
          <p:cNvPr id="32" name="Text Box 281"/>
          <p:cNvSpPr txBox="1">
            <a:spLocks noChangeArrowheads="1"/>
          </p:cNvSpPr>
          <p:nvPr/>
        </p:nvSpPr>
        <p:spPr bwMode="auto">
          <a:xfrm rot="-3142095">
            <a:off x="8685653" y="1607630"/>
            <a:ext cx="898487" cy="2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b="1" dirty="0"/>
              <a:t>word|</a:t>
            </a:r>
            <a:r>
              <a:rPr lang="pt-BR" sz="1100" b="1" dirty="0" err="1"/>
              <a:t>Wait</a:t>
            </a:r>
            <a:endParaRPr lang="en-US" sz="1100" b="1" dirty="0"/>
          </a:p>
        </p:txBody>
      </p:sp>
      <p:sp>
        <p:nvSpPr>
          <p:cNvPr id="4" name="Rectangle 3"/>
          <p:cNvSpPr/>
          <p:nvPr/>
        </p:nvSpPr>
        <p:spPr>
          <a:xfrm>
            <a:off x="60031" y="3239523"/>
            <a:ext cx="1518375" cy="400002"/>
          </a:xfrm>
          <a:prstGeom prst="rect">
            <a:avLst/>
          </a:prstGeom>
        </p:spPr>
        <p:txBody>
          <a:bodyPr wrap="none" lIns="91338" tIns="45667" rIns="91338" bIns="45667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Courier"/>
                <a:cs typeface="Courier"/>
              </a:rPr>
              <a:t>TedgeDeg</a:t>
            </a:r>
            <a:r>
              <a:rPr lang="en-US" baseline="30000" dirty="0" err="1" smtClean="0">
                <a:solidFill>
                  <a:schemeClr val="tx2"/>
                </a:solidFill>
                <a:latin typeface="Courier"/>
                <a:cs typeface="Courier"/>
              </a:rPr>
              <a:t>t</a:t>
            </a:r>
            <a:endParaRPr lang="en-US" baseline="30000" dirty="0">
              <a:latin typeface="Courier"/>
              <a:cs typeface="Couri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14105" y="3334957"/>
            <a:ext cx="1069318" cy="317929"/>
          </a:xfrm>
          <a:prstGeom prst="rect">
            <a:avLst/>
          </a:prstGeom>
        </p:spPr>
        <p:txBody>
          <a:bodyPr wrap="none" lIns="91338" tIns="45667" rIns="91338" bIns="45667">
            <a:spAutoFit/>
          </a:bodyPr>
          <a:lstStyle/>
          <a:p>
            <a:pPr defTabSz="913331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</a:pPr>
            <a:r>
              <a:rPr lang="en-US" sz="1600" b="1" dirty="0">
                <a:latin typeface="Arial" charset="0"/>
                <a:ea typeface="ＭＳ Ｐゴシック" charset="0"/>
                <a:cs typeface="ＭＳ Ｐゴシック" charset="0"/>
              </a:rPr>
              <a:t>Row Key</a:t>
            </a:r>
          </a:p>
        </p:txBody>
      </p:sp>
      <p:sp>
        <p:nvSpPr>
          <p:cNvPr id="36" name="Text Box 262"/>
          <p:cNvSpPr txBox="1">
            <a:spLocks noChangeArrowheads="1"/>
          </p:cNvSpPr>
          <p:nvPr/>
        </p:nvSpPr>
        <p:spPr bwMode="auto">
          <a:xfrm>
            <a:off x="2822966" y="4234939"/>
            <a:ext cx="474818" cy="27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/>
              <a:t>text</a:t>
            </a:r>
          </a:p>
        </p:txBody>
      </p:sp>
      <p:sp>
        <p:nvSpPr>
          <p:cNvPr id="37" name="Rectangle 36"/>
          <p:cNvSpPr/>
          <p:nvPr/>
        </p:nvSpPr>
        <p:spPr>
          <a:xfrm rot="16200000">
            <a:off x="147173" y="4883071"/>
            <a:ext cx="1069524" cy="318036"/>
          </a:xfrm>
          <a:prstGeom prst="rect">
            <a:avLst/>
          </a:prstGeom>
        </p:spPr>
        <p:txBody>
          <a:bodyPr wrap="none" lIns="91338" tIns="45667" rIns="91338" bIns="45667">
            <a:spAutoFit/>
          </a:bodyPr>
          <a:lstStyle/>
          <a:p>
            <a:pPr defTabSz="913331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</a:pPr>
            <a:r>
              <a:rPr lang="en-US" sz="1600" b="1" dirty="0">
                <a:latin typeface="Arial" charset="0"/>
                <a:ea typeface="ＭＳ Ｐゴシック" charset="0"/>
                <a:cs typeface="ＭＳ Ｐゴシック" charset="0"/>
              </a:rPr>
              <a:t>Row Key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029" y="4117692"/>
            <a:ext cx="1415767" cy="400002"/>
          </a:xfrm>
          <a:prstGeom prst="rect">
            <a:avLst/>
          </a:prstGeom>
        </p:spPr>
        <p:txBody>
          <a:bodyPr wrap="none" lIns="91338" tIns="45667" rIns="91338" bIns="45667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Courier"/>
                <a:cs typeface="Courier"/>
              </a:rPr>
              <a:t>TedgeTxt</a:t>
            </a:r>
            <a:endParaRPr lang="en-US" baseline="30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1888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5" y="206429"/>
            <a:ext cx="7989241" cy="925921"/>
          </a:xfrm>
        </p:spPr>
        <p:txBody>
          <a:bodyPr/>
          <a:lstStyle/>
          <a:p>
            <a:r>
              <a:rPr lang="en-US" dirty="0" smtClean="0"/>
              <a:t>Word Tallies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5380" y="1164552"/>
            <a:ext cx="9007651" cy="5474698"/>
          </a:xfrm>
          <a:prstGeom prst="rect">
            <a:avLst/>
          </a:prstGeom>
        </p:spPr>
        <p:txBody>
          <a:bodyPr lIns="101763" tIns="50882" rIns="101763" bIns="50882"/>
          <a:lstStyle/>
          <a:p>
            <a:pPr>
              <a:spcBef>
                <a:spcPts val="599"/>
              </a:spcBef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D4M Code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Tdeg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 = DB('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TedgeDeg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');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str2num(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Tdeg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StartsWith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('word|: '),:)) &gt; 20000</a:t>
            </a:r>
          </a:p>
          <a:p>
            <a:pPr>
              <a:spcBef>
                <a:spcPts val="1798"/>
              </a:spcBef>
              <a:tabLst>
                <a:tab pos="2110493" algn="l"/>
              </a:tabLst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798"/>
              </a:spcBef>
              <a:tabLst>
                <a:tab pos="2110493" algn="l"/>
              </a:tabLst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D4M Result (1.2 seconds,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1800" baseline="-25000" dirty="0" err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= 1)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	</a:t>
            </a:r>
            <a:r>
              <a:rPr lang="nl-NL" sz="1800" b="0" dirty="0">
                <a:latin typeface="Courier" charset="0"/>
                <a:ea typeface="ＭＳ Ｐゴシック" charset="0"/>
                <a:cs typeface="ＭＳ Ｐゴシック" charset="0"/>
              </a:rPr>
              <a:t>word|:       77946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nl-NL" sz="1800" b="0" dirty="0">
                <a:latin typeface="Courier" charset="0"/>
                <a:ea typeface="ＭＳ Ｐゴシック" charset="0"/>
                <a:cs typeface="ＭＳ Ｐゴシック" charset="0"/>
              </a:rPr>
              <a:t>		word|:(      80637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nl-NL" sz="1800" b="0" dirty="0">
                <a:latin typeface="Courier" charset="0"/>
                <a:ea typeface="ＭＳ Ｐゴシック" charset="0"/>
                <a:cs typeface="ＭＳ Ｐゴシック" charset="0"/>
              </a:rPr>
              <a:t>		word|:)     263222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nl-NL" sz="1800" b="0" dirty="0">
                <a:latin typeface="Courier" charset="0"/>
                <a:ea typeface="ＭＳ Ｐゴシック" charset="0"/>
                <a:cs typeface="ＭＳ Ｐゴシック" charset="0"/>
              </a:rPr>
              <a:t>		word|:D     151191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nl-NL" sz="1800" b="0" dirty="0">
                <a:latin typeface="Courier" charset="0"/>
                <a:ea typeface="ＭＳ Ｐゴシック" charset="0"/>
                <a:cs typeface="ＭＳ Ｐゴシック" charset="0"/>
              </a:rPr>
              <a:t>		word|:P      34340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nl-NL" sz="1800" b="0" dirty="0">
                <a:latin typeface="Courier" charset="0"/>
                <a:ea typeface="ＭＳ Ｐゴシック" charset="0"/>
                <a:cs typeface="ＭＳ Ｐゴシック" charset="0"/>
              </a:rPr>
              <a:t>		word|:p      56696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endParaRPr lang="en-US" b="0" dirty="0">
              <a:latin typeface="Courier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798"/>
              </a:spcBef>
              <a:tabLst>
                <a:tab pos="2110493" algn="l"/>
              </a:tabLst>
            </a:pPr>
            <a:endParaRPr lang="en-US" b="0" dirty="0">
              <a:latin typeface="Courier" charset="0"/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798"/>
              </a:spcBef>
              <a:buNone/>
              <a:tabLst>
                <a:tab pos="2110493" algn="l"/>
              </a:tabLst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707232" y="6490085"/>
            <a:ext cx="8839518" cy="460587"/>
          </a:xfrm>
          <a:prstGeom prst="rect">
            <a:avLst/>
          </a:prstGeom>
          <a:solidFill>
            <a:srgbClr val="D2DC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458" tIns="51229" rIns="102458" bIns="51229"/>
          <a:lstStyle/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Sum table</a:t>
            </a: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TedgeDeg</a:t>
            </a:r>
            <a:r>
              <a:rPr lang="en-US" b="1" dirty="0" smtClean="0"/>
              <a:t> allows tallies to be seen instantly</a:t>
            </a:r>
          </a:p>
        </p:txBody>
      </p:sp>
    </p:spTree>
    <p:extLst>
      <p:ext uri="{BB962C8B-B14F-4D97-AF65-F5344CB8AC3E}">
        <p14:creationId xmlns:p14="http://schemas.microsoft.com/office/powerpoint/2010/main" val="61640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5" y="206429"/>
            <a:ext cx="7989241" cy="925921"/>
          </a:xfrm>
        </p:spPr>
        <p:txBody>
          <a:bodyPr/>
          <a:lstStyle/>
          <a:p>
            <a:r>
              <a:rPr lang="en-US" dirty="0" smtClean="0"/>
              <a:t>Users Who </a:t>
            </a:r>
            <a:r>
              <a:rPr lang="en-US" dirty="0" err="1" smtClean="0"/>
              <a:t>ReTweet</a:t>
            </a:r>
            <a:r>
              <a:rPr lang="en-US" dirty="0" smtClean="0"/>
              <a:t> the Most</a:t>
            </a:r>
            <a:br>
              <a:rPr lang="en-US" dirty="0" smtClean="0"/>
            </a:br>
            <a:r>
              <a:rPr lang="en-US" sz="2500" b="0" dirty="0"/>
              <a:t>Problem Size</a:t>
            </a:r>
            <a:endParaRPr lang="en-US" b="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5385" y="1164552"/>
            <a:ext cx="9327183" cy="5474698"/>
          </a:xfrm>
          <a:prstGeom prst="rect">
            <a:avLst/>
          </a:prstGeom>
        </p:spPr>
        <p:txBody>
          <a:bodyPr lIns="101763" tIns="50882" rIns="101763" bIns="50882"/>
          <a:lstStyle/>
          <a:p>
            <a:pPr>
              <a:spcBef>
                <a:spcPts val="599"/>
              </a:spcBef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D4M Code to check size of status codes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Tdeg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 = DB('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TedgeDeg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');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Tdeg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StartsWith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(’stat| '),:))</a:t>
            </a:r>
          </a:p>
          <a:p>
            <a:pPr>
              <a:spcBef>
                <a:spcPts val="1798"/>
              </a:spcBef>
              <a:tabLst>
                <a:tab pos="2110493" algn="l"/>
              </a:tabLst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798"/>
              </a:spcBef>
              <a:tabLst>
                <a:tab pos="2110493" algn="l"/>
              </a:tabLst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D4M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Results (0.02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seconds,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1800" baseline="-25000" dirty="0" err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= 1)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stat|200     10864273		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OK</a:t>
            </a:r>
            <a:endParaRPr lang="en-US" sz="1800" b="0" dirty="0">
              <a:latin typeface="Courier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stat|301      2861507		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Moved permanently</a:t>
            </a:r>
            <a:endParaRPr lang="en-US" sz="1800" b="0" dirty="0">
              <a:latin typeface="Courier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stat|302       836327		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ReTweet</a:t>
            </a:r>
            <a:endParaRPr lang="en-US" sz="1800" b="0" dirty="0">
              <a:latin typeface="Courier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stat|403       825822		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Protected</a:t>
            </a:r>
            <a:endParaRPr lang="en-US" sz="1800" b="0" dirty="0">
              <a:latin typeface="Courier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stat|404       753882		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Deleted tweet </a:t>
            </a:r>
            <a:endParaRPr lang="en-US" sz="1800" b="0" dirty="0">
              <a:latin typeface="Courier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stat|408            1		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Request timeout</a:t>
            </a:r>
            <a:endParaRPr lang="en-US" sz="1800" b="0" dirty="0">
              <a:latin typeface="Courier" charset="0"/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798"/>
              </a:spcBef>
              <a:buNone/>
              <a:tabLst>
                <a:tab pos="2110493" algn="l"/>
              </a:tabLst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707232" y="5888069"/>
            <a:ext cx="8839518" cy="989589"/>
          </a:xfrm>
          <a:prstGeom prst="rect">
            <a:avLst/>
          </a:prstGeom>
          <a:solidFill>
            <a:srgbClr val="D2DC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458" tIns="51229" rIns="102458" bIns="51229"/>
          <a:lstStyle/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Sum table</a:t>
            </a: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TedgeDeg</a:t>
            </a:r>
            <a:r>
              <a:rPr lang="en-US" b="1" dirty="0" smtClean="0"/>
              <a:t> indicates 836K </a:t>
            </a:r>
            <a:r>
              <a:rPr lang="en-US" b="1" dirty="0" err="1" smtClean="0"/>
              <a:t>retweets</a:t>
            </a:r>
            <a:r>
              <a:rPr lang="en-US" b="1" dirty="0" smtClean="0"/>
              <a:t> (~5% of total)</a:t>
            </a:r>
          </a:p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Small enough to hold all </a:t>
            </a:r>
            <a:r>
              <a:rPr lang="en-US" b="1" dirty="0" err="1" smtClean="0"/>
              <a:t>TweeetIDs</a:t>
            </a:r>
            <a:r>
              <a:rPr lang="en-US" b="1" dirty="0" smtClean="0"/>
              <a:t> in memory</a:t>
            </a:r>
          </a:p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On boundary between database query and complete file scan</a:t>
            </a:r>
          </a:p>
        </p:txBody>
      </p:sp>
    </p:spTree>
    <p:extLst>
      <p:ext uri="{BB962C8B-B14F-4D97-AF65-F5344CB8AC3E}">
        <p14:creationId xmlns:p14="http://schemas.microsoft.com/office/powerpoint/2010/main" val="366910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5" y="206429"/>
            <a:ext cx="7989241" cy="925921"/>
          </a:xfrm>
        </p:spPr>
        <p:txBody>
          <a:bodyPr/>
          <a:lstStyle/>
          <a:p>
            <a:r>
              <a:rPr lang="en-US" dirty="0" smtClean="0"/>
              <a:t>Users Who </a:t>
            </a:r>
            <a:r>
              <a:rPr lang="en-US" dirty="0" err="1" smtClean="0"/>
              <a:t>ReTweet</a:t>
            </a:r>
            <a:r>
              <a:rPr lang="en-US" dirty="0" smtClean="0"/>
              <a:t> the Most</a:t>
            </a:r>
            <a:br>
              <a:rPr lang="en-US" dirty="0" smtClean="0"/>
            </a:br>
            <a:r>
              <a:rPr lang="en-US" sz="2500" b="0" dirty="0"/>
              <a:t>Parallel Database Query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5385" y="1164552"/>
            <a:ext cx="9327183" cy="5474698"/>
          </a:xfrm>
          <a:prstGeom prst="rect">
            <a:avLst/>
          </a:prstGeom>
        </p:spPr>
        <p:txBody>
          <a:bodyPr lIns="101763" tIns="50882" rIns="101763" bIns="50882"/>
          <a:lstStyle/>
          <a:p>
            <a:pPr>
              <a:spcBef>
                <a:spcPts val="599"/>
              </a:spcBef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D4M Parallel Database Code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T = DB('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Tedge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','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TedgeT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');         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Ar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 = T(:,'stat|302 ');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my = 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global_ind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(zeros(size(Ar,2),1,map([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Np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 1],{},0:Np-1)));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An = 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Assoc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('','','');             N = 10000;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	for i=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my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(1):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N:my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(end)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	  Ai = 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dblLogi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T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Row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(Ar(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i:min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i+N,my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(end)),:)),:));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	  An = An + 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sum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(Ai(:,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StartsWith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('user|,')),1);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	end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	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Asum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 = 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gagg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Asum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 &gt; 2);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798"/>
              </a:spcBef>
              <a:tabLst>
                <a:tab pos="2110493" algn="l"/>
              </a:tabLst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D4M Result (130 seconds,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1800" baseline="-25000" dirty="0" err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= 8)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</a:t>
            </a: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user|Puque007    103,   </a:t>
            </a:r>
            <a:r>
              <a:rPr lang="fi-FI" sz="1800" b="0" dirty="0" err="1">
                <a:latin typeface="Courier" charset="0"/>
                <a:ea typeface="ＭＳ Ｐゴシック" charset="0"/>
                <a:cs typeface="ＭＳ Ｐゴシック" charset="0"/>
              </a:rPr>
              <a:t>user|</a:t>
            </a:r>
            <a:r>
              <a:rPr lang="fi-FI" sz="1800" b="0" dirty="0" err="1">
                <a:latin typeface="Wingdings"/>
                <a:ea typeface="Wingdings"/>
                <a:cs typeface="Wingdings"/>
                <a:sym typeface="Wingdings"/>
              </a:rPr>
              <a:t></a:t>
            </a:r>
            <a:r>
              <a:rPr lang="fi-FI" sz="1800" b="0" dirty="0" err="1">
                <a:latin typeface="Courier" charset="0"/>
                <a:ea typeface="ＭＳ Ｐゴシック" charset="0"/>
                <a:cs typeface="ＭＳ Ｐゴシック" charset="0"/>
              </a:rPr>
              <a:t>Say</a:t>
            </a: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 113,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	</a:t>
            </a:r>
            <a:r>
              <a:rPr lang="fi-FI" sz="1800" b="0" dirty="0" err="1">
                <a:latin typeface="Courier" charset="0"/>
                <a:ea typeface="ＭＳ Ｐゴシック" charset="0"/>
                <a:cs typeface="ＭＳ Ｐゴシック" charset="0"/>
              </a:rPr>
              <a:t>user|carp_fans</a:t>
            </a: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   115,   </a:t>
            </a:r>
            <a:r>
              <a:rPr lang="fi-FI" sz="1800" b="0" dirty="0" err="1">
                <a:latin typeface="Courier" charset="0"/>
                <a:ea typeface="ＭＳ Ｐゴシック" charset="0"/>
                <a:cs typeface="ＭＳ Ｐゴシック" charset="0"/>
              </a:rPr>
              <a:t>user|habu_bot</a:t>
            </a: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           111,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	</a:t>
            </a:r>
            <a:r>
              <a:rPr lang="fi-FI" sz="1800" b="0" dirty="0" err="1">
                <a:latin typeface="Courier" charset="0"/>
                <a:ea typeface="ＭＳ Ｐゴシック" charset="0"/>
                <a:cs typeface="ＭＳ Ｐゴシック" charset="0"/>
              </a:rPr>
              <a:t>user|kakusan_RT</a:t>
            </a: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  135,   </a:t>
            </a:r>
            <a:r>
              <a:rPr lang="fi-FI" sz="1800" b="0" dirty="0" err="1">
                <a:latin typeface="Courier" charset="0"/>
                <a:ea typeface="ＭＳ Ｐゴシック" charset="0"/>
                <a:cs typeface="ＭＳ Ｐゴシック" charset="0"/>
              </a:rPr>
              <a:t>user|umaitofu</a:t>
            </a: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           116</a:t>
            </a:r>
            <a:r>
              <a:rPr lang="nl-NL" sz="1800" b="0" dirty="0">
                <a:latin typeface="Courier" charset="0"/>
                <a:ea typeface="ＭＳ Ｐゴシック" charset="0"/>
                <a:cs typeface="ＭＳ Ｐゴシック" charset="0"/>
              </a:rPr>
              <a:t>		</a:t>
            </a:r>
            <a:endParaRPr lang="en-US" b="0" dirty="0" smtClean="0">
              <a:latin typeface="Courier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798"/>
              </a:spcBef>
              <a:tabLst>
                <a:tab pos="2110493" algn="l"/>
              </a:tabLst>
            </a:pPr>
            <a:endParaRPr lang="en-US" b="0" dirty="0">
              <a:latin typeface="Courier" charset="0"/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798"/>
              </a:spcBef>
              <a:buNone/>
              <a:tabLst>
                <a:tab pos="2110493" algn="l"/>
              </a:tabLst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707232" y="6217921"/>
            <a:ext cx="8839518" cy="732752"/>
          </a:xfrm>
          <a:prstGeom prst="rect">
            <a:avLst/>
          </a:prstGeom>
          <a:solidFill>
            <a:srgbClr val="D2DC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458" tIns="51229" rIns="102458" bIns="51229"/>
          <a:lstStyle/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Each processor queries all the </a:t>
            </a:r>
            <a:r>
              <a:rPr lang="en-US" b="1" dirty="0" err="1" smtClean="0"/>
              <a:t>retweet</a:t>
            </a:r>
            <a:r>
              <a:rPr lang="en-US" b="1" dirty="0" smtClean="0"/>
              <a:t> </a:t>
            </a:r>
            <a:r>
              <a:rPr lang="en-US" b="1" dirty="0" err="1" smtClean="0"/>
              <a:t>TweetIDs</a:t>
            </a:r>
            <a:r>
              <a:rPr lang="en-US" b="1" dirty="0" smtClean="0"/>
              <a:t> and picks a subset</a:t>
            </a:r>
          </a:p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Processors each sum all users in their tweets and then aggregate</a:t>
            </a:r>
          </a:p>
        </p:txBody>
      </p:sp>
    </p:spTree>
    <p:extLst>
      <p:ext uri="{BB962C8B-B14F-4D97-AF65-F5344CB8AC3E}">
        <p14:creationId xmlns:p14="http://schemas.microsoft.com/office/powerpoint/2010/main" val="145259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5" y="206429"/>
            <a:ext cx="7989241" cy="925921"/>
          </a:xfrm>
        </p:spPr>
        <p:txBody>
          <a:bodyPr/>
          <a:lstStyle/>
          <a:p>
            <a:r>
              <a:rPr lang="en-US" dirty="0" smtClean="0"/>
              <a:t>Users Who </a:t>
            </a:r>
            <a:r>
              <a:rPr lang="en-US" dirty="0" err="1" smtClean="0"/>
              <a:t>ReTweet</a:t>
            </a:r>
            <a:r>
              <a:rPr lang="en-US" dirty="0" smtClean="0"/>
              <a:t> the Most</a:t>
            </a:r>
            <a:br>
              <a:rPr lang="en-US" dirty="0" smtClean="0"/>
            </a:br>
            <a:r>
              <a:rPr lang="en-US" sz="2500" b="0" dirty="0"/>
              <a:t>Parallel File Scan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5379" y="1164552"/>
            <a:ext cx="9533026" cy="5474698"/>
          </a:xfrm>
          <a:prstGeom prst="rect">
            <a:avLst/>
          </a:prstGeom>
        </p:spPr>
        <p:txBody>
          <a:bodyPr lIns="101763" tIns="50882" rIns="101763" bIns="50882"/>
          <a:lstStyle/>
          <a:p>
            <a:pPr>
              <a:spcBef>
                <a:spcPts val="599"/>
              </a:spcBef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D4M Parallel File Scan Code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Nfile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 = size(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fileList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my = 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global_ind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(zeros(Nfile,1,map([</a:t>
            </a:r>
            <a:r>
              <a:rPr lang="en-US" sz="1800" b="0" dirty="0" err="1">
                <a:latin typeface="Courier" charset="0"/>
                <a:ea typeface="ＭＳ Ｐゴシック" charset="0"/>
                <a:cs typeface="ＭＳ Ｐゴシック" charset="0"/>
              </a:rPr>
              <a:t>Np</a:t>
            </a: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 1],{},0:Np-1)));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An = 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Assoc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('','','');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	for i=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my</a:t>
            </a:r>
            <a:endParaRPr lang="fr-FR" sz="1800" b="0" dirty="0">
              <a:latin typeface="Courier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	  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load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fileList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{i});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	  An = An + 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sum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(A(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Row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(A(:,'stat|302,')),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StartsWith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('user|,')),1);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	end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	An = </a:t>
            </a:r>
            <a:r>
              <a:rPr lang="fr-FR" sz="1800" b="0" dirty="0" err="1">
                <a:latin typeface="Courier" charset="0"/>
                <a:ea typeface="ＭＳ Ｐゴシック" charset="0"/>
                <a:cs typeface="ＭＳ Ｐゴシック" charset="0"/>
              </a:rPr>
              <a:t>gagg</a:t>
            </a:r>
            <a:r>
              <a:rPr lang="fr-FR" sz="1800" b="0" dirty="0">
                <a:latin typeface="Courier" charset="0"/>
                <a:ea typeface="ＭＳ Ｐゴシック" charset="0"/>
                <a:cs typeface="ＭＳ Ｐゴシック" charset="0"/>
              </a:rPr>
              <a:t>(An &gt; 2);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798"/>
              </a:spcBef>
              <a:tabLst>
                <a:tab pos="2110493" algn="l"/>
              </a:tabLst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D4M Result (150 seconds,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1800" baseline="-25000" dirty="0" err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= 16)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en-US" sz="1800" b="0" dirty="0">
                <a:latin typeface="Courier" charset="0"/>
                <a:ea typeface="ＭＳ Ｐゴシック" charset="0"/>
                <a:cs typeface="ＭＳ Ｐゴシック" charset="0"/>
              </a:rPr>
              <a:t>	</a:t>
            </a: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user|Puque007    100,   </a:t>
            </a:r>
            <a:r>
              <a:rPr lang="fi-FI" sz="1800" b="0" dirty="0" err="1">
                <a:latin typeface="Courier" charset="0"/>
                <a:ea typeface="ＭＳ Ｐゴシック" charset="0"/>
                <a:cs typeface="ＭＳ Ｐゴシック" charset="0"/>
              </a:rPr>
              <a:t>user|</a:t>
            </a:r>
            <a:r>
              <a:rPr lang="fi-FI" sz="1800" b="0" dirty="0" err="1">
                <a:latin typeface="Wingdings"/>
                <a:ea typeface="Wingdings"/>
                <a:cs typeface="Wingdings"/>
                <a:sym typeface="Wingdings"/>
              </a:rPr>
              <a:t></a:t>
            </a:r>
            <a:r>
              <a:rPr lang="fi-FI" sz="1800" b="0" dirty="0" err="1">
                <a:latin typeface="Courier" charset="0"/>
                <a:ea typeface="ＭＳ Ｐゴシック" charset="0"/>
                <a:cs typeface="ＭＳ Ｐゴシック" charset="0"/>
              </a:rPr>
              <a:t>Say</a:t>
            </a: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 113,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	</a:t>
            </a:r>
            <a:r>
              <a:rPr lang="fi-FI" sz="1800" b="0" dirty="0" err="1">
                <a:latin typeface="Courier" charset="0"/>
                <a:ea typeface="ＭＳ Ｐゴシック" charset="0"/>
                <a:cs typeface="ＭＳ Ｐゴシック" charset="0"/>
              </a:rPr>
              <a:t>user|carp_fans</a:t>
            </a: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   114,   </a:t>
            </a:r>
            <a:r>
              <a:rPr lang="fi-FI" sz="1800" b="0" dirty="0" err="1">
                <a:latin typeface="Courier" charset="0"/>
                <a:ea typeface="ＭＳ Ｐゴシック" charset="0"/>
                <a:cs typeface="ＭＳ Ｐゴシック" charset="0"/>
              </a:rPr>
              <a:t>user|habu_bot</a:t>
            </a: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           109,</a:t>
            </a:r>
          </a:p>
          <a:p>
            <a:pPr>
              <a:spcBef>
                <a:spcPts val="599"/>
              </a:spcBef>
              <a:buNone/>
              <a:tabLst>
                <a:tab pos="2110493" algn="l"/>
              </a:tabLst>
            </a:pP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	</a:t>
            </a:r>
            <a:r>
              <a:rPr lang="fi-FI" sz="1800" b="0" dirty="0" err="1">
                <a:latin typeface="Courier" charset="0"/>
                <a:ea typeface="ＭＳ Ｐゴシック" charset="0"/>
                <a:cs typeface="ＭＳ Ｐゴシック" charset="0"/>
              </a:rPr>
              <a:t>user|kakusan_RT</a:t>
            </a: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  135,   </a:t>
            </a:r>
            <a:r>
              <a:rPr lang="fi-FI" sz="1800" b="0" dirty="0" err="1">
                <a:latin typeface="Courier" charset="0"/>
                <a:ea typeface="ＭＳ Ｐゴシック" charset="0"/>
                <a:cs typeface="ＭＳ Ｐゴシック" charset="0"/>
              </a:rPr>
              <a:t>user|umaitofu</a:t>
            </a:r>
            <a:r>
              <a:rPr lang="fi-FI" sz="1800" b="0" dirty="0">
                <a:latin typeface="Courier" charset="0"/>
                <a:ea typeface="ＭＳ Ｐゴシック" charset="0"/>
                <a:cs typeface="ＭＳ Ｐゴシック" charset="0"/>
              </a:rPr>
              <a:t>           114</a:t>
            </a:r>
            <a:r>
              <a:rPr lang="nl-NL" sz="1800" b="0" dirty="0">
                <a:latin typeface="Courier" charset="0"/>
                <a:ea typeface="ＭＳ Ｐゴシック" charset="0"/>
                <a:cs typeface="ＭＳ Ｐゴシック" charset="0"/>
              </a:rPr>
              <a:t>		</a:t>
            </a:r>
            <a:endParaRPr lang="en-US" b="0" dirty="0" smtClean="0">
              <a:latin typeface="Courier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798"/>
              </a:spcBef>
              <a:tabLst>
                <a:tab pos="2110493" algn="l"/>
              </a:tabLst>
            </a:pPr>
            <a:endParaRPr lang="en-US" b="0" dirty="0">
              <a:latin typeface="Courier" charset="0"/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798"/>
              </a:spcBef>
              <a:buNone/>
              <a:tabLst>
                <a:tab pos="2110493" algn="l"/>
              </a:tabLst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707232" y="6217921"/>
            <a:ext cx="8839518" cy="732752"/>
          </a:xfrm>
          <a:prstGeom prst="rect">
            <a:avLst/>
          </a:prstGeom>
          <a:solidFill>
            <a:srgbClr val="D2DC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458" tIns="51229" rIns="102458" bIns="51229"/>
          <a:lstStyle/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Each processor picks a subset of files and scans them for </a:t>
            </a:r>
            <a:r>
              <a:rPr lang="en-US" b="1" dirty="0" err="1" smtClean="0"/>
              <a:t>retweets</a:t>
            </a:r>
            <a:endParaRPr lang="en-US" b="1" dirty="0" smtClean="0"/>
          </a:p>
          <a:p>
            <a:pPr marL="381612" indent="-381612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Processors each sum all users in their tweets and then aggregate</a:t>
            </a:r>
          </a:p>
        </p:txBody>
      </p:sp>
    </p:spTree>
    <p:extLst>
      <p:ext uri="{BB962C8B-B14F-4D97-AF65-F5344CB8AC3E}">
        <p14:creationId xmlns:p14="http://schemas.microsoft.com/office/powerpoint/2010/main" val="417912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7356"/>
          <a:stretch/>
        </p:blipFill>
        <p:spPr>
          <a:xfrm>
            <a:off x="3487748" y="4663445"/>
            <a:ext cx="3050212" cy="1682498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-1" t="1" r="51" b="35723"/>
          <a:stretch/>
        </p:blipFill>
        <p:spPr>
          <a:xfrm>
            <a:off x="6204275" y="2799614"/>
            <a:ext cx="3099745" cy="169110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18769" r="4134" b="16804"/>
          <a:stretch/>
        </p:blipFill>
        <p:spPr>
          <a:xfrm>
            <a:off x="754380" y="2795013"/>
            <a:ext cx="3102536" cy="1695707"/>
          </a:xfrm>
          <a:prstGeom prst="rect">
            <a:avLst/>
          </a:prstGeom>
          <a:ln w="3175" cmpd="sng">
            <a:solidFill>
              <a:schemeClr val="tx2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1440316" y="1041377"/>
            <a:ext cx="1996308" cy="349098"/>
          </a:xfrm>
          <a:prstGeom prst="rect">
            <a:avLst/>
          </a:prstGeom>
        </p:spPr>
        <p:txBody>
          <a:bodyPr wrap="none" lIns="101787" tIns="50894" rIns="101787" bIns="50894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RNA Reference Set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74137" y="1036325"/>
            <a:ext cx="1813842" cy="349086"/>
          </a:xfrm>
          <a:prstGeom prst="rect">
            <a:avLst/>
          </a:prstGeom>
        </p:spPr>
        <p:txBody>
          <a:bodyPr wrap="none" lIns="101787" tIns="50894" rIns="101787" bIns="50894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Collected Sample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388" y="4417441"/>
            <a:ext cx="2372613" cy="349098"/>
          </a:xfrm>
          <a:prstGeom prst="rect">
            <a:avLst/>
          </a:prstGeom>
        </p:spPr>
        <p:txBody>
          <a:bodyPr wrap="none" lIns="101787" tIns="50894" rIns="101787" bIns="50894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sequence word (10mer)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-213606" y="3144775"/>
            <a:ext cx="1357812" cy="595319"/>
          </a:xfrm>
          <a:prstGeom prst="rect">
            <a:avLst/>
          </a:prstGeom>
        </p:spPr>
        <p:txBody>
          <a:bodyPr wrap="none" lIns="101787" tIns="50894" rIns="101787" bIns="50894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reference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sequence ID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5189947" y="2995661"/>
            <a:ext cx="1357812" cy="595319"/>
          </a:xfrm>
          <a:prstGeom prst="rect">
            <a:avLst/>
          </a:prstGeom>
        </p:spPr>
        <p:txBody>
          <a:bodyPr wrap="none" lIns="101787" tIns="50894" rIns="101787" bIns="50894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unknown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sequence ID</a:t>
            </a:r>
          </a:p>
        </p:txBody>
      </p:sp>
      <p:sp>
        <p:nvSpPr>
          <p:cNvPr id="19" name="Down Arrow 18"/>
          <p:cNvSpPr/>
          <p:nvPr/>
        </p:nvSpPr>
        <p:spPr bwMode="auto">
          <a:xfrm>
            <a:off x="1932280" y="2570704"/>
            <a:ext cx="1097711" cy="1016223"/>
          </a:xfrm>
          <a:prstGeom prst="downArrow">
            <a:avLst/>
          </a:prstGeom>
          <a:solidFill>
            <a:srgbClr val="22A4D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01787" tIns="50894" rIns="101787" bIns="50894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Times"/>
                <a:cs typeface="Times"/>
              </a:rPr>
              <a:t>A</a:t>
            </a:r>
            <a:r>
              <a:rPr lang="en-US" i="1" baseline="-25000" dirty="0">
                <a:solidFill>
                  <a:srgbClr val="000000"/>
                </a:solidFill>
                <a:latin typeface="Times"/>
                <a:cs typeface="Times"/>
              </a:rPr>
              <a:t>1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7135548" y="2570696"/>
            <a:ext cx="1097711" cy="1042986"/>
          </a:xfrm>
          <a:prstGeom prst="downArrow">
            <a:avLst/>
          </a:prstGeom>
          <a:solidFill>
            <a:srgbClr val="22A4D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01787" tIns="50894" rIns="101787" bIns="50894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Times"/>
                <a:cs typeface="Times"/>
              </a:rPr>
              <a:t>A</a:t>
            </a:r>
            <a:r>
              <a:rPr lang="en-US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sp>
        <p:nvSpPr>
          <p:cNvPr id="21" name="Down Arrow Callout 20"/>
          <p:cNvSpPr/>
          <p:nvPr/>
        </p:nvSpPr>
        <p:spPr bwMode="auto">
          <a:xfrm>
            <a:off x="3925041" y="3929589"/>
            <a:ext cx="2221580" cy="1424348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8744"/>
            </a:avLst>
          </a:prstGeom>
          <a:solidFill>
            <a:srgbClr val="22A4D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01787" tIns="50894" rIns="101787" bIns="50894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Times"/>
                <a:cs typeface="Times"/>
              </a:rPr>
              <a:t>A</a:t>
            </a:r>
            <a:r>
              <a:rPr lang="en-US" i="1" baseline="-25000" dirty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r>
              <a:rPr lang="en-US" i="1" dirty="0">
                <a:solidFill>
                  <a:srgbClr val="000000"/>
                </a:solidFill>
                <a:latin typeface="Times"/>
                <a:cs typeface="Times"/>
              </a:rPr>
              <a:t>  A</a:t>
            </a:r>
            <a:r>
              <a:rPr lang="en-US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r>
              <a:rPr lang="en-US" i="1" dirty="0">
                <a:solidFill>
                  <a:srgbClr val="000000"/>
                </a:solidFill>
                <a:latin typeface="Times"/>
                <a:cs typeface="Times"/>
              </a:rPr>
              <a:t>'</a:t>
            </a:r>
            <a:endParaRPr lang="en-US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-80871" y="1666956"/>
            <a:ext cx="1072553" cy="595307"/>
          </a:xfrm>
          <a:prstGeom prst="rect">
            <a:avLst/>
          </a:prstGeom>
        </p:spPr>
        <p:txBody>
          <a:bodyPr wrap="none" lIns="101787" tIns="50894" rIns="101787" bIns="50894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reference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fungi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4630512" y="1684211"/>
            <a:ext cx="1372923" cy="595307"/>
          </a:xfrm>
          <a:prstGeom prst="rect">
            <a:avLst/>
          </a:prstGeom>
        </p:spPr>
        <p:txBody>
          <a:bodyPr wrap="square" lIns="101787" tIns="50894" rIns="101787" bIns="50894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unknown sample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51247" y="4421226"/>
            <a:ext cx="2372613" cy="349098"/>
          </a:xfrm>
          <a:prstGeom prst="rect">
            <a:avLst/>
          </a:prstGeom>
        </p:spPr>
        <p:txBody>
          <a:bodyPr wrap="none" lIns="101787" tIns="50894" rIns="101787" bIns="50894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sequence word (10mer)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2527596" y="5223306"/>
            <a:ext cx="1357812" cy="595319"/>
          </a:xfrm>
          <a:prstGeom prst="rect">
            <a:avLst/>
          </a:prstGeom>
        </p:spPr>
        <p:txBody>
          <a:bodyPr wrap="none" lIns="101787" tIns="50894" rIns="101787" bIns="50894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reference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sequence ID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55726" y="6274458"/>
            <a:ext cx="2236158" cy="349098"/>
          </a:xfrm>
          <a:prstGeom prst="rect">
            <a:avLst/>
          </a:prstGeom>
        </p:spPr>
        <p:txBody>
          <a:bodyPr wrap="none" lIns="101787" tIns="50894" rIns="101787" bIns="50894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unknown sequence ID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036015" y="113995"/>
            <a:ext cx="7986370" cy="922325"/>
          </a:xfrm>
        </p:spPr>
        <p:txBody>
          <a:bodyPr/>
          <a:lstStyle/>
          <a:p>
            <a:r>
              <a:rPr lang="en-US" dirty="0" smtClean="0"/>
              <a:t>Sequence Matching </a:t>
            </a:r>
            <a:r>
              <a:rPr lang="en-US" dirty="0">
                <a:sym typeface="Wingdings"/>
              </a:rPr>
              <a:t> Graph  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/>
              <a:t>Sparse Matrix Multiply in D4M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44830" y="6649720"/>
            <a:ext cx="8968740" cy="431800"/>
          </a:xfrm>
          <a:prstGeom prst="rect">
            <a:avLst/>
          </a:prstGeom>
          <a:solidFill>
            <a:srgbClr val="D2DC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1787" tIns="50894" rIns="101787" bIns="50894"/>
          <a:lstStyle>
            <a:lvl1pPr marL="237744" indent="-237744" algn="l" rtl="0" eaLnBrk="1" fontAlgn="base" hangingPunct="1"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ts val="16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ts val="14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Associative arrays provide a natural framework for sequence matching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r="54468"/>
          <a:stretch/>
        </p:blipFill>
        <p:spPr>
          <a:xfrm>
            <a:off x="754380" y="1373221"/>
            <a:ext cx="3723920" cy="1217579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r="48463"/>
          <a:stretch/>
        </p:blipFill>
        <p:spPr>
          <a:xfrm>
            <a:off x="5573707" y="1367401"/>
            <a:ext cx="3730321" cy="122340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29" name="Rectangle 28"/>
          <p:cNvSpPr/>
          <p:nvPr/>
        </p:nvSpPr>
        <p:spPr>
          <a:xfrm>
            <a:off x="1051310" y="7184734"/>
            <a:ext cx="5755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Taming Biological Big Data with </a:t>
            </a:r>
            <a:r>
              <a:rPr lang="en-US" sz="1400" i="1" dirty="0" smtClean="0"/>
              <a:t>D4M</a:t>
            </a:r>
            <a:r>
              <a:rPr lang="en-US" sz="1400" dirty="0" smtClean="0"/>
              <a:t>, Kepner</a:t>
            </a:r>
            <a:r>
              <a:rPr lang="en-US" sz="1400" dirty="0"/>
              <a:t>, </a:t>
            </a:r>
            <a:r>
              <a:rPr lang="en-US" sz="1400" dirty="0" err="1" smtClean="0"/>
              <a:t>Ricke</a:t>
            </a:r>
            <a:r>
              <a:rPr lang="en-US" sz="1400" dirty="0" smtClean="0"/>
              <a:t> </a:t>
            </a:r>
            <a:r>
              <a:rPr lang="en-US" sz="1400" dirty="0"/>
              <a:t>&amp; </a:t>
            </a:r>
            <a:r>
              <a:rPr lang="en-US" sz="1400" dirty="0" smtClean="0"/>
              <a:t>Hutchison</a:t>
            </a:r>
            <a:r>
              <a:rPr lang="en-US" sz="1400" dirty="0"/>
              <a:t>, MIT Lincoln Laboratory Journal, Fall 2013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489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“Big Data” Technologies for High Speed Sequence </a:t>
            </a:r>
            <a:r>
              <a:rPr lang="en-US" dirty="0"/>
              <a:t>M</a:t>
            </a:r>
            <a:r>
              <a:rPr lang="en-US" dirty="0" smtClean="0"/>
              <a:t>atching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95596960"/>
              </p:ext>
            </p:extLst>
          </p:nvPr>
        </p:nvGraphicFramePr>
        <p:xfrm>
          <a:off x="1424940" y="1352973"/>
          <a:ext cx="6705600" cy="460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3185160" y="1201228"/>
            <a:ext cx="780170" cy="360427"/>
          </a:xfrm>
          <a:prstGeom prst="rect">
            <a:avLst/>
          </a:prstGeom>
        </p:spPr>
        <p:txBody>
          <a:bodyPr wrap="square" lIns="101787" tIns="50894" rIns="101787" bIns="50894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  <a:latin typeface="Arial"/>
              </a:rPr>
              <a:t>D4M</a:t>
            </a:r>
          </a:p>
        </p:txBody>
      </p:sp>
      <p:sp>
        <p:nvSpPr>
          <p:cNvPr id="6" name="Rectangle 5"/>
          <p:cNvSpPr/>
          <p:nvPr/>
        </p:nvSpPr>
        <p:spPr>
          <a:xfrm>
            <a:off x="2882120" y="4214533"/>
            <a:ext cx="1476521" cy="606935"/>
          </a:xfrm>
          <a:prstGeom prst="rect">
            <a:avLst/>
          </a:prstGeom>
        </p:spPr>
        <p:txBody>
          <a:bodyPr wrap="square" lIns="101787" tIns="50894" rIns="101787" bIns="50894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  <a:latin typeface="Arial"/>
              </a:rPr>
              <a:t>D4M +</a:t>
            </a:r>
          </a:p>
          <a:p>
            <a:pPr algn="ctr">
              <a:lnSpc>
                <a:spcPct val="90000"/>
              </a:lnSpc>
            </a:pPr>
            <a:r>
              <a:rPr lang="en-US" sz="1800" b="1" dirty="0" err="1">
                <a:solidFill>
                  <a:srgbClr val="000000"/>
                </a:solidFill>
                <a:latin typeface="Arial"/>
              </a:rPr>
              <a:t>Accumulo</a:t>
            </a:r>
            <a:endParaRPr lang="en-US" sz="18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74747" y="1655610"/>
            <a:ext cx="1645453" cy="862732"/>
          </a:xfrm>
          <a:prstGeom prst="rect">
            <a:avLst/>
          </a:prstGeom>
        </p:spPr>
        <p:txBody>
          <a:bodyPr wrap="square" lIns="101787" tIns="50894" rIns="101787" bIns="50894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  <a:latin typeface="Arial"/>
              </a:rPr>
              <a:t>BLAST (industry standard) 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3268980" y="2131128"/>
            <a:ext cx="670560" cy="1676743"/>
          </a:xfrm>
          <a:prstGeom prst="downArrow">
            <a:avLst/>
          </a:prstGeom>
          <a:solidFill>
            <a:srgbClr val="00376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101787" tIns="50894" rIns="101787" bIns="50894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rgbClr val="FFFFFF"/>
                </a:solidFill>
                <a:latin typeface="Arial" pitchFamily="-106" charset="0"/>
              </a:rPr>
              <a:t>100x  faster</a:t>
            </a: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5177095" y="1021613"/>
            <a:ext cx="672519" cy="1881591"/>
          </a:xfrm>
          <a:prstGeom prst="downArrow">
            <a:avLst/>
          </a:prstGeom>
          <a:solidFill>
            <a:srgbClr val="00376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101787" tIns="50894" rIns="101787" bIns="50894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rgbClr val="FFFFFF"/>
                </a:solidFill>
                <a:latin typeface="Arial" pitchFamily="-106" charset="0"/>
              </a:rPr>
              <a:t>100x  smaller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51462" y="5931481"/>
            <a:ext cx="9555478" cy="1119691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03574" tIns="101787" rIns="101787" bIns="101787" rtlCol="0" anchor="ctr">
            <a:sp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342539" indent="-34253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High performance triple store database trades computations for lookups</a:t>
            </a:r>
          </a:p>
          <a:p>
            <a:pPr marL="342539" indent="-34253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Used Apache </a:t>
            </a:r>
            <a:r>
              <a:rPr lang="en-US" sz="2000" b="1" dirty="0" err="1">
                <a:solidFill>
                  <a:srgbClr val="000000"/>
                </a:solidFill>
              </a:rPr>
              <a:t>Accumulo</a:t>
            </a:r>
            <a:r>
              <a:rPr lang="en-US" sz="2000" b="1" dirty="0">
                <a:solidFill>
                  <a:srgbClr val="000000"/>
                </a:solidFill>
              </a:rPr>
              <a:t> database to accelerate comparison by 100x</a:t>
            </a:r>
          </a:p>
          <a:p>
            <a:pPr marL="342539" indent="-34253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Used Lincoln D4M software to reduce code size by 100x</a:t>
            </a:r>
          </a:p>
        </p:txBody>
      </p:sp>
    </p:spTree>
    <p:extLst>
      <p:ext uri="{BB962C8B-B14F-4D97-AF65-F5344CB8AC3E}">
        <p14:creationId xmlns:p14="http://schemas.microsoft.com/office/powerpoint/2010/main" val="22654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traight Connector 192"/>
          <p:cNvCxnSpPr/>
          <p:nvPr/>
        </p:nvCxnSpPr>
        <p:spPr bwMode="auto">
          <a:xfrm>
            <a:off x="2339124" y="2211759"/>
            <a:ext cx="3559" cy="489167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 bwMode="auto">
          <a:xfrm>
            <a:off x="5534673" y="2262901"/>
            <a:ext cx="6043" cy="433594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 bwMode="auto">
          <a:xfrm flipH="1">
            <a:off x="8328269" y="2196230"/>
            <a:ext cx="7522" cy="537565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1292424" y="5271756"/>
            <a:ext cx="0" cy="1500221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 bwMode="auto">
          <a:xfrm>
            <a:off x="7033913" y="568964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 bwMode="auto">
          <a:xfrm>
            <a:off x="8129576" y="561785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 bwMode="auto">
          <a:xfrm>
            <a:off x="9177774" y="5656142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 bwMode="auto">
          <a:xfrm>
            <a:off x="2248835" y="5378193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 bwMode="auto">
          <a:xfrm>
            <a:off x="3144325" y="533032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 bwMode="auto">
          <a:xfrm>
            <a:off x="4079241" y="535426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 bwMode="auto">
          <a:xfrm>
            <a:off x="5067886" y="535426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 bwMode="auto">
          <a:xfrm>
            <a:off x="5992279" y="533032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33"/>
          <p:cNvSpPr>
            <a:spLocks noChangeArrowheads="1"/>
          </p:cNvSpPr>
          <p:nvPr/>
        </p:nvSpPr>
        <p:spPr bwMode="auto">
          <a:xfrm>
            <a:off x="294640" y="2563937"/>
            <a:ext cx="9485787" cy="3208668"/>
          </a:xfrm>
          <a:prstGeom prst="rect">
            <a:avLst/>
          </a:prstGeom>
          <a:ln>
            <a:solidFill>
              <a:srgbClr val="4F81BD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01657" tIns="50829" rIns="101657" bIns="50829" anchor="ctr"/>
          <a:lstStyle/>
          <a:p>
            <a:pPr algn="ctr" defTabSz="508285">
              <a:defRPr/>
            </a:pPr>
            <a:endParaRPr lang="en-US" sz="1300" b="1" dirty="0">
              <a:solidFill>
                <a:srgbClr val="000000"/>
              </a:solidFill>
              <a:latin typeface="Arial"/>
              <a:ea typeface="ＭＳ Ｐゴシック" pitchFamily="4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113995"/>
            <a:ext cx="8717280" cy="922325"/>
          </a:xfrm>
        </p:spPr>
        <p:txBody>
          <a:bodyPr/>
          <a:lstStyle/>
          <a:p>
            <a:r>
              <a:rPr lang="en-US" dirty="0" smtClean="0"/>
              <a:t>Common Big Data Challenge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02965" y="1114377"/>
            <a:ext cx="1676400" cy="296478"/>
          </a:xfrm>
          <a:prstGeom prst="rect">
            <a:avLst/>
          </a:prstGeom>
          <a:noFill/>
        </p:spPr>
        <p:txBody>
          <a:bodyPr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Commanders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2580" y="1112576"/>
            <a:ext cx="1508760" cy="296478"/>
          </a:xfrm>
          <a:prstGeom prst="rect">
            <a:avLst/>
          </a:prstGeom>
          <a:noFill/>
        </p:spPr>
        <p:txBody>
          <a:bodyPr wrap="square"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Operators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5380" y="1112576"/>
            <a:ext cx="1257300" cy="296478"/>
          </a:xfrm>
          <a:prstGeom prst="rect">
            <a:avLst/>
          </a:prstGeom>
          <a:noFill/>
        </p:spPr>
        <p:txBody>
          <a:bodyPr wrap="square"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Analysts</a:t>
            </a:r>
          </a:p>
        </p:txBody>
      </p:sp>
      <p:sp>
        <p:nvSpPr>
          <p:cNvPr id="124" name="TextBox 39"/>
          <p:cNvSpPr txBox="1">
            <a:spLocks noChangeArrowheads="1"/>
          </p:cNvSpPr>
          <p:nvPr/>
        </p:nvSpPr>
        <p:spPr bwMode="auto">
          <a:xfrm>
            <a:off x="5972" y="1571788"/>
            <a:ext cx="1257300" cy="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08285"/>
            <a:r>
              <a:rPr lang="en-US" sz="1800" b="1" dirty="0">
                <a:solidFill>
                  <a:srgbClr val="800040"/>
                </a:solidFill>
                <a:latin typeface="Arial"/>
                <a:cs typeface="Arial"/>
              </a:rPr>
              <a:t>Users</a:t>
            </a:r>
          </a:p>
        </p:txBody>
      </p:sp>
      <p:pic>
        <p:nvPicPr>
          <p:cNvPr id="127" name="Picture 126" descr="Analyst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4917" y="1415612"/>
            <a:ext cx="979512" cy="961648"/>
          </a:xfrm>
          <a:prstGeom prst="rect">
            <a:avLst/>
          </a:prstGeom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2" name="Text Box 8"/>
          <p:cNvSpPr txBox="1">
            <a:spLocks noChangeArrowheads="1"/>
          </p:cNvSpPr>
          <p:nvPr/>
        </p:nvSpPr>
        <p:spPr bwMode="auto">
          <a:xfrm>
            <a:off x="5663048" y="6823108"/>
            <a:ext cx="73266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Maritime</a:t>
            </a:r>
          </a:p>
        </p:txBody>
      </p:sp>
      <p:sp>
        <p:nvSpPr>
          <p:cNvPr id="234" name="Rectangle 208"/>
          <p:cNvSpPr>
            <a:spLocks noChangeArrowheads="1"/>
          </p:cNvSpPr>
          <p:nvPr/>
        </p:nvSpPr>
        <p:spPr bwMode="auto">
          <a:xfrm>
            <a:off x="4601805" y="6190058"/>
            <a:ext cx="764858" cy="63690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 Box 8"/>
          <p:cNvSpPr txBox="1">
            <a:spLocks noChangeArrowheads="1"/>
          </p:cNvSpPr>
          <p:nvPr/>
        </p:nvSpPr>
        <p:spPr bwMode="auto">
          <a:xfrm>
            <a:off x="4659707" y="6805360"/>
            <a:ext cx="66829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Ground</a:t>
            </a:r>
          </a:p>
        </p:txBody>
      </p:sp>
      <p:sp>
        <p:nvSpPr>
          <p:cNvPr id="238" name="Text Box 8"/>
          <p:cNvSpPr txBox="1">
            <a:spLocks noChangeArrowheads="1"/>
          </p:cNvSpPr>
          <p:nvPr/>
        </p:nvSpPr>
        <p:spPr bwMode="auto">
          <a:xfrm>
            <a:off x="7683872" y="6802134"/>
            <a:ext cx="94981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Space</a:t>
            </a:r>
          </a:p>
        </p:txBody>
      </p:sp>
      <p:sp>
        <p:nvSpPr>
          <p:cNvPr id="240" name="Rectangle 209"/>
          <p:cNvSpPr>
            <a:spLocks noChangeArrowheads="1"/>
          </p:cNvSpPr>
          <p:nvPr/>
        </p:nvSpPr>
        <p:spPr bwMode="auto">
          <a:xfrm>
            <a:off x="3695259" y="6190060"/>
            <a:ext cx="764422" cy="63729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 Box 8"/>
          <p:cNvSpPr txBox="1">
            <a:spLocks noChangeArrowheads="1"/>
          </p:cNvSpPr>
          <p:nvPr/>
        </p:nvSpPr>
        <p:spPr bwMode="auto">
          <a:xfrm>
            <a:off x="4151028" y="6552767"/>
            <a:ext cx="205299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2" name="Text Box 8"/>
          <p:cNvSpPr txBox="1">
            <a:spLocks noChangeArrowheads="1"/>
          </p:cNvSpPr>
          <p:nvPr/>
        </p:nvSpPr>
        <p:spPr bwMode="auto">
          <a:xfrm>
            <a:off x="3903035" y="6794939"/>
            <a:ext cx="36923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C2</a:t>
            </a:r>
          </a:p>
        </p:txBody>
      </p:sp>
      <p:sp>
        <p:nvSpPr>
          <p:cNvPr id="245" name="Text Box 8"/>
          <p:cNvSpPr txBox="1">
            <a:spLocks noChangeArrowheads="1"/>
          </p:cNvSpPr>
          <p:nvPr/>
        </p:nvSpPr>
        <p:spPr bwMode="auto">
          <a:xfrm>
            <a:off x="8864247" y="6794943"/>
            <a:ext cx="568793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Cyber</a:t>
            </a:r>
          </a:p>
        </p:txBody>
      </p:sp>
      <p:sp>
        <p:nvSpPr>
          <p:cNvPr id="252" name="Rectangle 209"/>
          <p:cNvSpPr>
            <a:spLocks noChangeArrowheads="1"/>
          </p:cNvSpPr>
          <p:nvPr/>
        </p:nvSpPr>
        <p:spPr bwMode="auto">
          <a:xfrm>
            <a:off x="909999" y="6173398"/>
            <a:ext cx="764859" cy="63690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 Box 8"/>
          <p:cNvSpPr txBox="1">
            <a:spLocks noChangeArrowheads="1"/>
          </p:cNvSpPr>
          <p:nvPr/>
        </p:nvSpPr>
        <p:spPr bwMode="auto">
          <a:xfrm>
            <a:off x="995608" y="6785104"/>
            <a:ext cx="597159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OSINT</a:t>
            </a:r>
          </a:p>
        </p:txBody>
      </p:sp>
      <p:pic>
        <p:nvPicPr>
          <p:cNvPr id="254" name="Picture 253" descr="Screen Shot 2013-01-01 at 8.37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233" y="6189791"/>
            <a:ext cx="331657" cy="262852"/>
          </a:xfrm>
          <a:prstGeom prst="rect">
            <a:avLst/>
          </a:prstGeom>
        </p:spPr>
      </p:pic>
      <p:pic>
        <p:nvPicPr>
          <p:cNvPr id="255" name="Picture 254" descr="Screen Shot 2013-01-01 at 8.36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668" y="6494586"/>
            <a:ext cx="293391" cy="273493"/>
          </a:xfrm>
          <a:prstGeom prst="rect">
            <a:avLst/>
          </a:prstGeom>
        </p:spPr>
      </p:pic>
      <p:pic>
        <p:nvPicPr>
          <p:cNvPr id="256" name="Picture 255" descr="Screen Shot 2013-01-01 at 8.37.04 PM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108" y="6434984"/>
            <a:ext cx="349548" cy="240094"/>
          </a:xfrm>
          <a:prstGeom prst="rect">
            <a:avLst/>
          </a:prstGeom>
        </p:spPr>
      </p:pic>
      <p:sp>
        <p:nvSpPr>
          <p:cNvPr id="257" name="TextBox 256"/>
          <p:cNvSpPr txBox="1"/>
          <p:nvPr/>
        </p:nvSpPr>
        <p:spPr>
          <a:xfrm>
            <a:off x="1206670" y="6182975"/>
            <a:ext cx="584007" cy="244170"/>
          </a:xfrm>
          <a:prstGeom prst="rect">
            <a:avLst/>
          </a:prstGeom>
          <a:noFill/>
        </p:spPr>
        <p:txBody>
          <a:bodyPr wrap="none" lIns="101657" tIns="50829" rIns="101657" bIns="50829" rtlCol="0">
            <a:spAutoFit/>
          </a:bodyPr>
          <a:lstStyle/>
          <a:p>
            <a:pPr algn="ctr" defTabSz="508285"/>
            <a:r>
              <a:rPr lang="en-US" sz="900" b="1" dirty="0">
                <a:solidFill>
                  <a:srgbClr val="000000"/>
                </a:solidFill>
                <a:latin typeface="Arial"/>
              </a:rPr>
              <a:t>&lt;html&gt;</a:t>
            </a:r>
          </a:p>
        </p:txBody>
      </p:sp>
      <p:sp>
        <p:nvSpPr>
          <p:cNvPr id="258" name="TextBox 39"/>
          <p:cNvSpPr txBox="1">
            <a:spLocks noChangeArrowheads="1"/>
          </p:cNvSpPr>
          <p:nvPr/>
        </p:nvSpPr>
        <p:spPr bwMode="auto">
          <a:xfrm>
            <a:off x="5974" y="6237174"/>
            <a:ext cx="942159" cy="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08285"/>
            <a:r>
              <a:rPr lang="en-US" sz="1800" b="1" dirty="0">
                <a:solidFill>
                  <a:srgbClr val="008000"/>
                </a:solidFill>
                <a:latin typeface="Arial"/>
                <a:cs typeface="Arial"/>
              </a:rPr>
              <a:t>Data </a:t>
            </a: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475" y="6501018"/>
            <a:ext cx="253769" cy="26497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8" cstate="screen">
            <a:alphaModFix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2906" y="6240084"/>
            <a:ext cx="416517" cy="553589"/>
          </a:xfrm>
          <a:prstGeom prst="rect">
            <a:avLst/>
          </a:prstGeom>
        </p:spPr>
      </p:pic>
      <p:pic>
        <p:nvPicPr>
          <p:cNvPr id="262" name="Picture 261" descr="100622-A.jpg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1876" y="6338487"/>
            <a:ext cx="643924" cy="340397"/>
          </a:xfrm>
          <a:prstGeom prst="rect">
            <a:avLst/>
          </a:prstGeom>
          <a:ln>
            <a:noFill/>
          </a:ln>
        </p:spPr>
      </p:pic>
      <p:sp>
        <p:nvSpPr>
          <p:cNvPr id="268" name="Text Box 8"/>
          <p:cNvSpPr txBox="1">
            <a:spLocks noChangeArrowheads="1"/>
          </p:cNvSpPr>
          <p:nvPr/>
        </p:nvSpPr>
        <p:spPr bwMode="auto">
          <a:xfrm>
            <a:off x="6573983" y="6794059"/>
            <a:ext cx="94981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Air</a:t>
            </a:r>
          </a:p>
        </p:txBody>
      </p:sp>
      <p:sp>
        <p:nvSpPr>
          <p:cNvPr id="272" name="Rectangle 212"/>
          <p:cNvSpPr>
            <a:spLocks noChangeArrowheads="1"/>
          </p:cNvSpPr>
          <p:nvPr/>
        </p:nvSpPr>
        <p:spPr bwMode="auto">
          <a:xfrm>
            <a:off x="2812454" y="6190055"/>
            <a:ext cx="764678" cy="63729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 Box 8"/>
          <p:cNvSpPr txBox="1">
            <a:spLocks noChangeArrowheads="1"/>
          </p:cNvSpPr>
          <p:nvPr/>
        </p:nvSpPr>
        <p:spPr bwMode="auto">
          <a:xfrm>
            <a:off x="2833245" y="6802134"/>
            <a:ext cx="703921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HUMINT</a:t>
            </a:r>
          </a:p>
        </p:txBody>
      </p:sp>
      <p:pic>
        <p:nvPicPr>
          <p:cNvPr id="275" name="Picture 13"/>
          <p:cNvPicPr>
            <a:picLocks noChangeAspect="1" noChangeArrowheads="1"/>
          </p:cNvPicPr>
          <p:nvPr/>
        </p:nvPicPr>
        <p:blipFill>
          <a:blip r:embed="rId10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9937" y="6280877"/>
            <a:ext cx="569720" cy="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7" name="Text Box 8"/>
          <p:cNvSpPr txBox="1">
            <a:spLocks noChangeArrowheads="1"/>
          </p:cNvSpPr>
          <p:nvPr/>
        </p:nvSpPr>
        <p:spPr bwMode="auto">
          <a:xfrm>
            <a:off x="1908860" y="6794565"/>
            <a:ext cx="708930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Weather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0490" y="1433968"/>
            <a:ext cx="1073183" cy="921419"/>
          </a:xfrm>
          <a:prstGeom prst="rect">
            <a:avLst/>
          </a:prstGeom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9820675" y="6089487"/>
            <a:ext cx="205754" cy="349098"/>
          </a:xfrm>
          <a:prstGeom prst="rect">
            <a:avLst/>
          </a:prstGeom>
          <a:noFill/>
        </p:spPr>
        <p:txBody>
          <a:bodyPr wrap="none" lIns="101657" tIns="50829" rIns="101657" bIns="50829" rtlCol="0">
            <a:spAutoFit/>
          </a:bodyPr>
          <a:lstStyle/>
          <a:p>
            <a:pPr algn="ctr" defTabSz="508285"/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6618" y="1417114"/>
            <a:ext cx="1496939" cy="1002236"/>
          </a:xfrm>
          <a:prstGeom prst="rect">
            <a:avLst/>
          </a:prstGeom>
          <a:noFill/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226" y="6198576"/>
            <a:ext cx="765395" cy="613972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017" y="6190170"/>
            <a:ext cx="953985" cy="629689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584651" y="6190173"/>
            <a:ext cx="917796" cy="62305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872" y="6179502"/>
            <a:ext cx="938658" cy="63359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8283" y="6163108"/>
            <a:ext cx="945050" cy="668450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600018" y="2769947"/>
            <a:ext cx="8970130" cy="2581321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lIns="101597" tIns="50800" rIns="101597" bIns="50800" anchor="ctr"/>
          <a:lstStyle/>
          <a:p>
            <a:pPr defTabSz="1015969"/>
            <a:endParaRPr lang="en-US">
              <a:solidFill>
                <a:prstClr val="black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" name="Freeform 47"/>
          <p:cNvSpPr>
            <a:spLocks/>
          </p:cNvSpPr>
          <p:nvPr/>
        </p:nvSpPr>
        <p:spPr bwMode="auto">
          <a:xfrm>
            <a:off x="611128" y="2769945"/>
            <a:ext cx="8019024" cy="2339098"/>
          </a:xfrm>
          <a:custGeom>
            <a:avLst/>
            <a:gdLst>
              <a:gd name="connsiteX0" fmla="*/ 0 w 10000"/>
              <a:gd name="connsiteY0" fmla="*/ 10000 h 10000"/>
              <a:gd name="connsiteX1" fmla="*/ 6650 w 10000"/>
              <a:gd name="connsiteY1" fmla="*/ 6272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109" y="9553"/>
                  <a:pt x="4983" y="7937"/>
                  <a:pt x="6650" y="6272"/>
                </a:cubicBezTo>
                <a:cubicBezTo>
                  <a:pt x="8316" y="4608"/>
                  <a:pt x="9303" y="1525"/>
                  <a:pt x="10000" y="0"/>
                </a:cubicBezTo>
              </a:path>
            </a:pathLst>
          </a:custGeom>
          <a:noFill/>
          <a:ln w="76320">
            <a:solidFill>
              <a:srgbClr val="008000"/>
            </a:solidFill>
            <a:round/>
            <a:headEnd/>
            <a:tailEnd type="triangle" w="med" len="med"/>
          </a:ln>
          <a:effectLst>
            <a:outerShdw dist="17819" dir="2700000" algn="ctr" rotWithShape="0">
              <a:srgbClr val="FFFFFF"/>
            </a:outerShdw>
          </a:effectLst>
        </p:spPr>
        <p:txBody>
          <a:bodyPr wrap="none" lIns="101597" tIns="50800" rIns="101597" bIns="50800" anchor="ctr"/>
          <a:lstStyle/>
          <a:p>
            <a:pPr defTabSz="1015969"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" name="Freeform 47"/>
          <p:cNvSpPr>
            <a:spLocks/>
          </p:cNvSpPr>
          <p:nvPr/>
        </p:nvSpPr>
        <p:spPr bwMode="auto">
          <a:xfrm>
            <a:off x="611133" y="5089852"/>
            <a:ext cx="8019024" cy="172430"/>
          </a:xfrm>
          <a:custGeom>
            <a:avLst/>
            <a:gdLst>
              <a:gd name="connsiteX0" fmla="*/ 0 w 10000"/>
              <a:gd name="connsiteY0" fmla="*/ 10000 h 10000"/>
              <a:gd name="connsiteX1" fmla="*/ 6650 w 10000"/>
              <a:gd name="connsiteY1" fmla="*/ 6272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109" y="9553"/>
                  <a:pt x="4983" y="7937"/>
                  <a:pt x="6650" y="6272"/>
                </a:cubicBezTo>
                <a:cubicBezTo>
                  <a:pt x="8316" y="4608"/>
                  <a:pt x="9303" y="1525"/>
                  <a:pt x="10000" y="0"/>
                </a:cubicBezTo>
              </a:path>
            </a:pathLst>
          </a:custGeom>
          <a:noFill/>
          <a:ln w="28575" cmpd="sng">
            <a:solidFill>
              <a:srgbClr val="800040"/>
            </a:solidFill>
            <a:round/>
            <a:headEnd/>
            <a:tailEnd type="triangle" w="med" len="med"/>
          </a:ln>
          <a:effectLst>
            <a:outerShdw dist="17819" dir="2700000" algn="ctr" rotWithShape="0">
              <a:srgbClr val="FFFFFF"/>
            </a:outerShdw>
          </a:effectLst>
        </p:spPr>
        <p:txBody>
          <a:bodyPr wrap="none" lIns="101597" tIns="50800" rIns="101597" bIns="50800" anchor="ctr"/>
          <a:lstStyle/>
          <a:p>
            <a:pPr defTabSz="1015969"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1" name="TextBox 39"/>
          <p:cNvSpPr txBox="1">
            <a:spLocks noChangeArrowheads="1"/>
          </p:cNvSpPr>
          <p:nvPr/>
        </p:nvSpPr>
        <p:spPr bwMode="auto">
          <a:xfrm>
            <a:off x="6556557" y="3327029"/>
            <a:ext cx="1383160" cy="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597" tIns="50800" rIns="101597" bIns="508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07988"/>
            <a:r>
              <a:rPr lang="en-US" sz="1800" b="1" dirty="0">
                <a:solidFill>
                  <a:srgbClr val="008000"/>
                </a:solidFill>
                <a:latin typeface="Arial"/>
                <a:cs typeface="Arial"/>
              </a:rPr>
              <a:t>Data </a:t>
            </a:r>
          </a:p>
        </p:txBody>
      </p:sp>
      <p:sp>
        <p:nvSpPr>
          <p:cNvPr id="122" name="TextBox 39"/>
          <p:cNvSpPr txBox="1">
            <a:spLocks noChangeArrowheads="1"/>
          </p:cNvSpPr>
          <p:nvPr/>
        </p:nvSpPr>
        <p:spPr bwMode="auto">
          <a:xfrm>
            <a:off x="6484071" y="4812039"/>
            <a:ext cx="1845811" cy="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7" tIns="50800" rIns="101597" bIns="508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07988"/>
            <a:r>
              <a:rPr lang="en-US" sz="1800" b="1" dirty="0">
                <a:solidFill>
                  <a:srgbClr val="800040"/>
                </a:solidFill>
                <a:latin typeface="Arial"/>
                <a:cs typeface="Arial"/>
              </a:rPr>
              <a:t>Users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>
            <a:off x="8315641" y="3195818"/>
            <a:ext cx="0" cy="179294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5" name="Rectangle 124"/>
          <p:cNvSpPr/>
          <p:nvPr/>
        </p:nvSpPr>
        <p:spPr>
          <a:xfrm>
            <a:off x="8324518" y="3844611"/>
            <a:ext cx="703988" cy="410369"/>
          </a:xfrm>
          <a:prstGeom prst="rect">
            <a:avLst/>
          </a:prstGeom>
        </p:spPr>
        <p:txBody>
          <a:bodyPr wrap="none" lIns="101597" tIns="50800" rIns="101597" bIns="50800">
            <a:spAutoFit/>
          </a:bodyPr>
          <a:lstStyle/>
          <a:p>
            <a:pPr algn="ctr" defTabSz="507988"/>
            <a:r>
              <a:rPr lang="en-US" b="1" dirty="0">
                <a:solidFill>
                  <a:srgbClr val="000000"/>
                </a:solidFill>
                <a:latin typeface="Arial"/>
              </a:rPr>
              <a:t>Gap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96761" y="5297156"/>
            <a:ext cx="662209" cy="349098"/>
          </a:xfrm>
          <a:prstGeom prst="rect">
            <a:avLst/>
          </a:prstGeom>
        </p:spPr>
        <p:txBody>
          <a:bodyPr wrap="none" lIns="101597" tIns="50800" rIns="101597" bIns="50800">
            <a:spAutoFit/>
          </a:bodyPr>
          <a:lstStyle/>
          <a:p>
            <a:pPr defTabSz="507988"/>
            <a:r>
              <a:rPr lang="en-GB" sz="1600" b="1" dirty="0">
                <a:solidFill>
                  <a:srgbClr val="003767"/>
                </a:solidFill>
                <a:latin typeface="Arial"/>
                <a:cs typeface="MS Gothic" charset="0"/>
              </a:rPr>
              <a:t>2000</a:t>
            </a:r>
            <a:endParaRPr lang="en-US" sz="1600" dirty="0">
              <a:solidFill>
                <a:srgbClr val="003767"/>
              </a:solidFill>
              <a:latin typeface="Arial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009352" y="5297156"/>
            <a:ext cx="662209" cy="349098"/>
          </a:xfrm>
          <a:prstGeom prst="rect">
            <a:avLst/>
          </a:prstGeom>
        </p:spPr>
        <p:txBody>
          <a:bodyPr wrap="none" lIns="101597" tIns="50800" rIns="101597" bIns="50800">
            <a:spAutoFit/>
          </a:bodyPr>
          <a:lstStyle/>
          <a:p>
            <a:pPr defTabSz="507988"/>
            <a:r>
              <a:rPr lang="en-GB" sz="1600" b="1" dirty="0">
                <a:solidFill>
                  <a:srgbClr val="003767"/>
                </a:solidFill>
                <a:latin typeface="Arial"/>
                <a:cs typeface="MS Gothic" charset="0"/>
              </a:rPr>
              <a:t>2005</a:t>
            </a:r>
            <a:endParaRPr lang="en-US" sz="1600" dirty="0">
              <a:solidFill>
                <a:srgbClr val="003767"/>
              </a:solidFill>
              <a:latin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528810" y="5297156"/>
            <a:ext cx="662209" cy="349098"/>
          </a:xfrm>
          <a:prstGeom prst="rect">
            <a:avLst/>
          </a:prstGeom>
        </p:spPr>
        <p:txBody>
          <a:bodyPr wrap="none" lIns="101597" tIns="50800" rIns="101597" bIns="50800">
            <a:spAutoFit/>
          </a:bodyPr>
          <a:lstStyle/>
          <a:p>
            <a:pPr defTabSz="507988"/>
            <a:r>
              <a:rPr lang="en-GB" sz="1600" b="1" dirty="0">
                <a:solidFill>
                  <a:srgbClr val="003767"/>
                </a:solidFill>
                <a:latin typeface="Arial"/>
                <a:cs typeface="MS Gothic" charset="0"/>
              </a:rPr>
              <a:t>2010</a:t>
            </a:r>
            <a:endParaRPr lang="en-US" sz="1600" dirty="0">
              <a:solidFill>
                <a:srgbClr val="003767"/>
              </a:solidFill>
              <a:latin typeface="Arial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141402" y="5305960"/>
            <a:ext cx="1676810" cy="349098"/>
          </a:xfrm>
          <a:prstGeom prst="rect">
            <a:avLst/>
          </a:prstGeom>
        </p:spPr>
        <p:txBody>
          <a:bodyPr wrap="none" lIns="101597" tIns="50800" rIns="101597" bIns="50800">
            <a:spAutoFit/>
          </a:bodyPr>
          <a:lstStyle/>
          <a:p>
            <a:pPr defTabSz="507988"/>
            <a:r>
              <a:rPr lang="en-GB" sz="1600" b="1" dirty="0">
                <a:solidFill>
                  <a:srgbClr val="003767"/>
                </a:solidFill>
                <a:latin typeface="Arial"/>
                <a:cs typeface="MS Gothic" charset="0"/>
              </a:rPr>
              <a:t>2015 &amp; Beyond</a:t>
            </a:r>
            <a:endParaRPr lang="en-US" sz="1600" dirty="0">
              <a:solidFill>
                <a:srgbClr val="003767"/>
              </a:solidFill>
              <a:latin typeface="Arial"/>
            </a:endParaRPr>
          </a:p>
        </p:txBody>
      </p:sp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622945" y="2802112"/>
            <a:ext cx="2329633" cy="108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597" tIns="50800" rIns="101597" bIns="508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07988"/>
            <a:r>
              <a:rPr lang="en-US" sz="1600" b="1" dirty="0">
                <a:solidFill>
                  <a:srgbClr val="008000"/>
                </a:solidFill>
                <a:latin typeface="Arial"/>
                <a:cs typeface="Arial"/>
              </a:rPr>
              <a:t>Rapidly increasing</a:t>
            </a:r>
          </a:p>
          <a:p>
            <a:pPr defTabSz="507988"/>
            <a:r>
              <a:rPr lang="en-US" sz="1600" b="1" dirty="0">
                <a:solidFill>
                  <a:srgbClr val="008000"/>
                </a:solidFill>
                <a:latin typeface="Arial"/>
                <a:cs typeface="Arial"/>
              </a:rPr>
              <a:t>- Data volume</a:t>
            </a:r>
          </a:p>
          <a:p>
            <a:pPr defTabSz="507988"/>
            <a:r>
              <a:rPr lang="en-US" sz="1600" b="1" dirty="0">
                <a:solidFill>
                  <a:srgbClr val="008000"/>
                </a:solidFill>
                <a:latin typeface="Arial"/>
                <a:cs typeface="Arial"/>
              </a:rPr>
              <a:t>- Data velocity</a:t>
            </a:r>
          </a:p>
          <a:p>
            <a:pPr defTabSz="507988"/>
            <a:r>
              <a:rPr lang="en-US" sz="1600" b="1" dirty="0">
                <a:solidFill>
                  <a:srgbClr val="008000"/>
                </a:solidFill>
                <a:latin typeface="Arial"/>
                <a:cs typeface="Arial"/>
              </a:rPr>
              <a:t>- Data variety</a:t>
            </a:r>
          </a:p>
        </p:txBody>
      </p:sp>
    </p:spTree>
    <p:extLst>
      <p:ext uri="{BB962C8B-B14F-4D97-AF65-F5344CB8AC3E}">
        <p14:creationId xmlns:p14="http://schemas.microsoft.com/office/powerpoint/2010/main" val="203793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4582" y="115164"/>
            <a:ext cx="8185619" cy="925921"/>
          </a:xfrm>
        </p:spPr>
        <p:txBody>
          <a:bodyPr/>
          <a:lstStyle/>
          <a:p>
            <a:r>
              <a:rPr lang="en-US" dirty="0" smtClean="0"/>
              <a:t>Computing on Masked Data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7434" y="4951307"/>
            <a:ext cx="9027091" cy="213021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645" tIns="49440" rIns="100645" bIns="49440" numCol="1" anchor="ctr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381390" indent="-381390">
              <a:spcBef>
                <a:spcPct val="25000"/>
              </a:spcBef>
              <a:buSzPct val="125000"/>
              <a:buFontTx/>
              <a:buChar char="•"/>
            </a:pPr>
            <a:r>
              <a:rPr lang="en-US" sz="2000" b="1" dirty="0"/>
              <a:t>Computing on masked data (CMD) raises the bar on data in the clear</a:t>
            </a:r>
          </a:p>
          <a:p>
            <a:pPr marL="381390" indent="-381390">
              <a:spcBef>
                <a:spcPct val="25000"/>
              </a:spcBef>
              <a:buSzPct val="125000"/>
              <a:buFontTx/>
              <a:buChar char="•"/>
            </a:pPr>
            <a:r>
              <a:rPr lang="en-US" sz="2000" b="1" dirty="0"/>
              <a:t>Uses lower over head approaches than Fully </a:t>
            </a:r>
            <a:r>
              <a:rPr lang="en-US" sz="2000" b="1" dirty="0" err="1"/>
              <a:t>Homomorphic</a:t>
            </a:r>
            <a:r>
              <a:rPr lang="en-US" sz="2000" b="1" dirty="0"/>
              <a:t> </a:t>
            </a:r>
            <a:r>
              <a:rPr lang="en-US" sz="2000" b="1" dirty="0" err="1"/>
              <a:t>Encyption</a:t>
            </a:r>
            <a:r>
              <a:rPr lang="en-US" sz="2000" b="1" dirty="0"/>
              <a:t> (</a:t>
            </a:r>
            <a:r>
              <a:rPr lang="en-US" sz="2000" dirty="0">
                <a:solidFill>
                  <a:srgbClr val="0000FF"/>
                </a:solidFill>
              </a:rPr>
              <a:t>FHE</a:t>
            </a:r>
            <a:r>
              <a:rPr lang="en-US" sz="2000" b="1" dirty="0"/>
              <a:t>) such as deterministic (</a:t>
            </a:r>
            <a:r>
              <a:rPr lang="en-US" sz="2000" dirty="0">
                <a:solidFill>
                  <a:srgbClr val="0B52FC"/>
                </a:solidFill>
              </a:rPr>
              <a:t>DET</a:t>
            </a:r>
            <a:r>
              <a:rPr lang="en-US" sz="2000" b="1" dirty="0"/>
              <a:t>) encryption and order preserving encryption (</a:t>
            </a:r>
            <a:r>
              <a:rPr lang="en-US" sz="2000" dirty="0">
                <a:solidFill>
                  <a:srgbClr val="0B52FC"/>
                </a:solidFill>
              </a:rPr>
              <a:t>OPE</a:t>
            </a:r>
            <a:r>
              <a:rPr lang="en-US" sz="2000" b="1" dirty="0"/>
              <a:t>)</a:t>
            </a:r>
          </a:p>
          <a:p>
            <a:pPr marL="381390" indent="-381390">
              <a:spcBef>
                <a:spcPct val="25000"/>
              </a:spcBef>
              <a:buSzPct val="125000"/>
              <a:buFontTx/>
              <a:buChar char="•"/>
            </a:pPr>
            <a:r>
              <a:rPr lang="en-US" sz="2000" b="1" dirty="0"/>
              <a:t>Associative array (D4M) algebra is defined over sets (not real numbers); allows linear algebra to work on </a:t>
            </a:r>
            <a:r>
              <a:rPr lang="en-US" sz="2000" dirty="0">
                <a:solidFill>
                  <a:srgbClr val="0B52FC"/>
                </a:solidFill>
              </a:rPr>
              <a:t>DET</a:t>
            </a:r>
            <a:r>
              <a:rPr lang="en-US" sz="2000" b="1" dirty="0">
                <a:solidFill>
                  <a:srgbClr val="0B52FC"/>
                </a:solidFill>
              </a:rPr>
              <a:t> </a:t>
            </a:r>
            <a:r>
              <a:rPr lang="en-US" sz="2000" b="1" dirty="0"/>
              <a:t>or </a:t>
            </a:r>
            <a:r>
              <a:rPr lang="en-US" sz="2000" dirty="0">
                <a:solidFill>
                  <a:srgbClr val="0B52FC"/>
                </a:solidFill>
              </a:rPr>
              <a:t>OPE</a:t>
            </a:r>
            <a:r>
              <a:rPr lang="en-US" sz="2000" b="1" dirty="0">
                <a:solidFill>
                  <a:srgbClr val="0B52FC"/>
                </a:solidFill>
              </a:rPr>
              <a:t> </a:t>
            </a:r>
            <a:r>
              <a:rPr lang="en-US" sz="2000" b="1" dirty="0"/>
              <a:t>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94353" y="1424940"/>
            <a:ext cx="3793503" cy="12107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01716" tIns="50859" rIns="101716" bIns="50859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RND</a:t>
            </a:r>
            <a:r>
              <a:rPr lang="en-US" sz="1800" dirty="0"/>
              <a:t>: Semantically Secure</a:t>
            </a:r>
          </a:p>
          <a:p>
            <a:r>
              <a:rPr lang="en-US" sz="1800" dirty="0">
                <a:solidFill>
                  <a:srgbClr val="0B52FC"/>
                </a:solidFill>
              </a:rPr>
              <a:t>DET</a:t>
            </a:r>
            <a:r>
              <a:rPr lang="en-US" sz="1800" dirty="0"/>
              <a:t>: Deterministic</a:t>
            </a:r>
          </a:p>
          <a:p>
            <a:r>
              <a:rPr lang="en-US" sz="1800" dirty="0">
                <a:solidFill>
                  <a:srgbClr val="0B52FC"/>
                </a:solidFill>
              </a:rPr>
              <a:t>OPE</a:t>
            </a:r>
            <a:r>
              <a:rPr lang="en-US" sz="1800" dirty="0"/>
              <a:t>: Order Preserving Encryption</a:t>
            </a:r>
          </a:p>
          <a:p>
            <a:r>
              <a:rPr lang="en-US" sz="1800" dirty="0">
                <a:solidFill>
                  <a:srgbClr val="0B52FC"/>
                </a:solidFill>
              </a:rPr>
              <a:t>CLEAR</a:t>
            </a:r>
            <a:r>
              <a:rPr lang="en-US" sz="1800" dirty="0"/>
              <a:t>: No Masking (L=∞)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520338" y="4050580"/>
            <a:ext cx="453390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526686" y="1485182"/>
            <a:ext cx="0" cy="257175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67095" y="4317281"/>
            <a:ext cx="2191196" cy="338490"/>
          </a:xfrm>
          <a:prstGeom prst="rect">
            <a:avLst/>
          </a:prstGeom>
        </p:spPr>
        <p:txBody>
          <a:bodyPr wrap="none" lIns="91355" tIns="45677" rIns="91355" bIns="45677">
            <a:spAutoFit/>
          </a:bodyPr>
          <a:lstStyle/>
          <a:p>
            <a:r>
              <a:rPr lang="en-US" sz="1600" b="1" dirty="0"/>
              <a:t>Information Leakage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19326" y="3738918"/>
            <a:ext cx="473798" cy="599621"/>
          </a:xfrm>
          <a:prstGeom prst="rect">
            <a:avLst/>
          </a:prstGeom>
        </p:spPr>
        <p:txBody>
          <a:bodyPr wrap="none" lIns="91355" tIns="45677" rIns="91355" bIns="45677">
            <a:spAutoFit/>
          </a:bodyPr>
          <a:lstStyle/>
          <a:p>
            <a:r>
              <a:rPr lang="en-US" sz="3200" dirty="0"/>
              <a:t>∞</a:t>
            </a:r>
          </a:p>
        </p:txBody>
      </p:sp>
      <p:sp>
        <p:nvSpPr>
          <p:cNvPr id="46" name="Rectangle 45"/>
          <p:cNvSpPr/>
          <p:nvPr/>
        </p:nvSpPr>
        <p:spPr>
          <a:xfrm rot="16200000">
            <a:off x="-195500" y="2779439"/>
            <a:ext cx="2077182" cy="338490"/>
          </a:xfrm>
          <a:prstGeom prst="rect">
            <a:avLst/>
          </a:prstGeom>
        </p:spPr>
        <p:txBody>
          <a:bodyPr wrap="none" lIns="91355" tIns="45677" rIns="91355" bIns="45677">
            <a:spAutoFit/>
          </a:bodyPr>
          <a:lstStyle/>
          <a:p>
            <a:r>
              <a:rPr lang="en-US" sz="1600" b="1" dirty="0"/>
              <a:t>Compute Overhead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564951" y="4043712"/>
            <a:ext cx="868718" cy="338490"/>
          </a:xfrm>
          <a:prstGeom prst="rect">
            <a:avLst/>
          </a:prstGeom>
        </p:spPr>
        <p:txBody>
          <a:bodyPr wrap="none" lIns="91355" tIns="45677" rIns="91355" bIns="45677">
            <a:spAutoFit/>
          </a:bodyPr>
          <a:lstStyle/>
          <a:p>
            <a:r>
              <a:rPr lang="en-US" sz="1600" dirty="0">
                <a:solidFill>
                  <a:srgbClr val="0B52FC"/>
                </a:solidFill>
              </a:rPr>
              <a:t>CLEAR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96170" y="4043712"/>
            <a:ext cx="629069" cy="338490"/>
          </a:xfrm>
          <a:prstGeom prst="rect">
            <a:avLst/>
          </a:prstGeom>
        </p:spPr>
        <p:txBody>
          <a:bodyPr wrap="none" lIns="91355" tIns="45677" rIns="91355" bIns="45677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RND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02127" y="4043712"/>
            <a:ext cx="591198" cy="338490"/>
          </a:xfrm>
          <a:prstGeom prst="rect">
            <a:avLst/>
          </a:prstGeom>
        </p:spPr>
        <p:txBody>
          <a:bodyPr wrap="none" lIns="91355" tIns="45677" rIns="91355" bIns="45677">
            <a:spAutoFit/>
          </a:bodyPr>
          <a:lstStyle/>
          <a:p>
            <a:r>
              <a:rPr lang="en-US" sz="1600" dirty="0">
                <a:solidFill>
                  <a:srgbClr val="0B52FC"/>
                </a:solidFill>
              </a:rPr>
              <a:t>DET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370214" y="4043712"/>
            <a:ext cx="617848" cy="338490"/>
          </a:xfrm>
          <a:prstGeom prst="rect">
            <a:avLst/>
          </a:prstGeom>
        </p:spPr>
        <p:txBody>
          <a:bodyPr wrap="none" lIns="91355" tIns="45677" rIns="91355" bIns="45677">
            <a:spAutoFit/>
          </a:bodyPr>
          <a:lstStyle/>
          <a:p>
            <a:r>
              <a:rPr lang="en-US" sz="1600" dirty="0">
                <a:solidFill>
                  <a:srgbClr val="0B52FC"/>
                </a:solidFill>
              </a:rPr>
              <a:t>OPE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70416" y="1418909"/>
            <a:ext cx="788020" cy="2709942"/>
          </a:xfrm>
          <a:prstGeom prst="rect">
            <a:avLst/>
          </a:prstGeom>
        </p:spPr>
        <p:txBody>
          <a:bodyPr wrap="square" lIns="91355" tIns="45677" rIns="91355" bIns="45677">
            <a:spAutoFit/>
          </a:bodyPr>
          <a:lstStyle/>
          <a:p>
            <a:pPr algn="r">
              <a:lnSpc>
                <a:spcPct val="140000"/>
              </a:lnSpc>
            </a:pPr>
            <a:r>
              <a:rPr lang="en-US" dirty="0"/>
              <a:t>10</a:t>
            </a:r>
            <a:r>
              <a:rPr lang="en-US" baseline="30000" dirty="0"/>
              <a:t>5</a:t>
            </a:r>
          </a:p>
          <a:p>
            <a:pPr algn="r">
              <a:lnSpc>
                <a:spcPct val="140000"/>
              </a:lnSpc>
            </a:pPr>
            <a:r>
              <a:rPr lang="en-US" dirty="0"/>
              <a:t>10</a:t>
            </a:r>
            <a:r>
              <a:rPr lang="en-US" baseline="30000" dirty="0"/>
              <a:t>4</a:t>
            </a:r>
          </a:p>
          <a:p>
            <a:pPr algn="r">
              <a:lnSpc>
                <a:spcPct val="140000"/>
              </a:lnSpc>
            </a:pPr>
            <a:r>
              <a:rPr lang="en-US" dirty="0"/>
              <a:t>10</a:t>
            </a:r>
            <a:r>
              <a:rPr lang="en-US" baseline="30000" dirty="0"/>
              <a:t>3</a:t>
            </a:r>
          </a:p>
          <a:p>
            <a:pPr algn="r">
              <a:lnSpc>
                <a:spcPct val="140000"/>
              </a:lnSpc>
            </a:pPr>
            <a:r>
              <a:rPr lang="en-US" dirty="0"/>
              <a:t>10</a:t>
            </a:r>
            <a:r>
              <a:rPr lang="en-US" baseline="30000" dirty="0"/>
              <a:t>2</a:t>
            </a:r>
          </a:p>
          <a:p>
            <a:pPr algn="r">
              <a:lnSpc>
                <a:spcPct val="140000"/>
              </a:lnSpc>
            </a:pPr>
            <a:r>
              <a:rPr lang="en-US" dirty="0"/>
              <a:t>10</a:t>
            </a:r>
            <a:r>
              <a:rPr lang="en-US" baseline="30000" dirty="0"/>
              <a:t>1</a:t>
            </a:r>
          </a:p>
          <a:p>
            <a:pPr algn="r">
              <a:lnSpc>
                <a:spcPct val="140000"/>
              </a:lnSpc>
            </a:pPr>
            <a:r>
              <a:rPr lang="en-US" dirty="0"/>
              <a:t>10</a:t>
            </a:r>
            <a:r>
              <a:rPr lang="en-US" baseline="30000" dirty="0"/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5355738" y="3580681"/>
            <a:ext cx="1092200" cy="393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5" tIns="45677" rIns="91355" bIns="45677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Big Data Today</a:t>
            </a:r>
          </a:p>
        </p:txBody>
      </p:sp>
      <p:sp>
        <p:nvSpPr>
          <p:cNvPr id="53" name="Oval 52"/>
          <p:cNvSpPr/>
          <p:nvPr/>
        </p:nvSpPr>
        <p:spPr>
          <a:xfrm>
            <a:off x="1710837" y="1548681"/>
            <a:ext cx="1092200" cy="393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5" tIns="45677" rIns="91355" bIns="45677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FHE</a:t>
            </a:r>
          </a:p>
        </p:txBody>
      </p:sp>
      <p:sp>
        <p:nvSpPr>
          <p:cNvPr id="54" name="Oval 53"/>
          <p:cNvSpPr/>
          <p:nvPr/>
        </p:nvSpPr>
        <p:spPr>
          <a:xfrm>
            <a:off x="3514238" y="3466380"/>
            <a:ext cx="1092200" cy="3937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5" tIns="45677" rIns="91355" bIns="45677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CMD</a:t>
            </a:r>
          </a:p>
        </p:txBody>
      </p:sp>
      <p:sp>
        <p:nvSpPr>
          <p:cNvPr id="55" name="Oval 54"/>
          <p:cNvSpPr/>
          <p:nvPr/>
        </p:nvSpPr>
        <p:spPr>
          <a:xfrm>
            <a:off x="2015636" y="2399579"/>
            <a:ext cx="533400" cy="1295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677" rIns="0" bIns="45677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MPC</a:t>
            </a:r>
          </a:p>
        </p:txBody>
      </p:sp>
    </p:spTree>
    <p:extLst>
      <p:ext uri="{BB962C8B-B14F-4D97-AF65-F5344CB8AC3E}">
        <p14:creationId xmlns:p14="http://schemas.microsoft.com/office/powerpoint/2010/main" val="164410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32" y="1695460"/>
            <a:ext cx="9007651" cy="5244755"/>
          </a:xfrm>
        </p:spPr>
        <p:txBody>
          <a:bodyPr/>
          <a:lstStyle/>
          <a:p>
            <a:r>
              <a:rPr lang="en-US" dirty="0" smtClean="0"/>
              <a:t>Big data is found across a wide range of areas</a:t>
            </a:r>
          </a:p>
          <a:p>
            <a:pPr lvl="1"/>
            <a:r>
              <a:rPr lang="en-US" dirty="0" smtClean="0"/>
              <a:t>Document analysis</a:t>
            </a:r>
          </a:p>
          <a:p>
            <a:pPr lvl="1"/>
            <a:r>
              <a:rPr lang="en-US" dirty="0" smtClean="0"/>
              <a:t>Computer network analysis</a:t>
            </a:r>
          </a:p>
          <a:p>
            <a:pPr lvl="1"/>
            <a:r>
              <a:rPr lang="en-US" dirty="0" smtClean="0"/>
              <a:t>DNA Sequencing</a:t>
            </a:r>
          </a:p>
          <a:p>
            <a:endParaRPr lang="en-US" dirty="0" smtClean="0"/>
          </a:p>
          <a:p>
            <a:r>
              <a:rPr lang="en-US" dirty="0" smtClean="0"/>
              <a:t>Non</a:t>
            </a:r>
            <a:r>
              <a:rPr lang="en-US" dirty="0"/>
              <a:t>-traditional, relaxed consistency, triple store databases are the backbone of many web </a:t>
            </a:r>
            <a:r>
              <a:rPr lang="en-US" dirty="0" smtClean="0"/>
              <a:t>companies</a:t>
            </a:r>
          </a:p>
          <a:p>
            <a:endParaRPr lang="en-US" dirty="0"/>
          </a:p>
          <a:p>
            <a:r>
              <a:rPr lang="en-US" dirty="0"/>
              <a:t>Adjacency </a:t>
            </a:r>
            <a:r>
              <a:rPr lang="en-US" dirty="0" smtClean="0"/>
              <a:t>matrices, incidence matrices, and associative arrays provides a general, high performance approach for harnessing the power of these databases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traight Connector 192"/>
          <p:cNvCxnSpPr/>
          <p:nvPr/>
        </p:nvCxnSpPr>
        <p:spPr bwMode="auto">
          <a:xfrm>
            <a:off x="2339124" y="2211759"/>
            <a:ext cx="3559" cy="489167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 bwMode="auto">
          <a:xfrm>
            <a:off x="5534673" y="2262901"/>
            <a:ext cx="6043" cy="433594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 bwMode="auto">
          <a:xfrm flipH="1">
            <a:off x="8328269" y="2196230"/>
            <a:ext cx="7522" cy="537565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1292424" y="5271756"/>
            <a:ext cx="0" cy="1500221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 bwMode="auto">
          <a:xfrm>
            <a:off x="7033913" y="568964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 bwMode="auto">
          <a:xfrm>
            <a:off x="8129576" y="561785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 bwMode="auto">
          <a:xfrm>
            <a:off x="9177774" y="5656142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 bwMode="auto">
          <a:xfrm>
            <a:off x="2248835" y="5378193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 bwMode="auto">
          <a:xfrm>
            <a:off x="3144325" y="533032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 bwMode="auto">
          <a:xfrm>
            <a:off x="4079241" y="535426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 bwMode="auto">
          <a:xfrm>
            <a:off x="5067886" y="535426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 bwMode="auto">
          <a:xfrm>
            <a:off x="5992279" y="533032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33"/>
          <p:cNvSpPr>
            <a:spLocks noChangeArrowheads="1"/>
          </p:cNvSpPr>
          <p:nvPr/>
        </p:nvSpPr>
        <p:spPr bwMode="auto">
          <a:xfrm>
            <a:off x="294640" y="2563937"/>
            <a:ext cx="9485787" cy="3208668"/>
          </a:xfrm>
          <a:prstGeom prst="rect">
            <a:avLst/>
          </a:prstGeom>
          <a:ln>
            <a:solidFill>
              <a:srgbClr val="4F81BD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01657" tIns="50829" rIns="101657" bIns="50829" anchor="ctr"/>
          <a:lstStyle/>
          <a:p>
            <a:pPr algn="ctr" defTabSz="508285">
              <a:defRPr/>
            </a:pPr>
            <a:endParaRPr lang="en-US" sz="1300" b="1" dirty="0">
              <a:solidFill>
                <a:srgbClr val="000000"/>
              </a:solidFill>
              <a:latin typeface="Arial"/>
              <a:ea typeface="ＭＳ Ｐゴシック" pitchFamily="4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113995"/>
            <a:ext cx="7627620" cy="922325"/>
          </a:xfrm>
        </p:spPr>
        <p:txBody>
          <a:bodyPr/>
          <a:lstStyle/>
          <a:p>
            <a:r>
              <a:rPr lang="en-US" dirty="0" smtClean="0"/>
              <a:t>Common Big Data Architecture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502965" y="1114377"/>
            <a:ext cx="1676400" cy="296478"/>
          </a:xfrm>
          <a:prstGeom prst="rect">
            <a:avLst/>
          </a:prstGeom>
          <a:noFill/>
        </p:spPr>
        <p:txBody>
          <a:bodyPr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Commanders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2580" y="1112576"/>
            <a:ext cx="1508760" cy="296478"/>
          </a:xfrm>
          <a:prstGeom prst="rect">
            <a:avLst/>
          </a:prstGeom>
          <a:noFill/>
        </p:spPr>
        <p:txBody>
          <a:bodyPr wrap="square"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Operators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5380" y="1112576"/>
            <a:ext cx="1257300" cy="296478"/>
          </a:xfrm>
          <a:prstGeom prst="rect">
            <a:avLst/>
          </a:prstGeom>
          <a:noFill/>
        </p:spPr>
        <p:txBody>
          <a:bodyPr wrap="square"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Analysts</a:t>
            </a:r>
          </a:p>
        </p:txBody>
      </p:sp>
      <p:sp>
        <p:nvSpPr>
          <p:cNvPr id="124" name="TextBox 39"/>
          <p:cNvSpPr txBox="1">
            <a:spLocks noChangeArrowheads="1"/>
          </p:cNvSpPr>
          <p:nvPr/>
        </p:nvSpPr>
        <p:spPr bwMode="auto">
          <a:xfrm>
            <a:off x="5972" y="1571788"/>
            <a:ext cx="1257300" cy="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08285"/>
            <a:r>
              <a:rPr lang="en-US" sz="1800" b="1" dirty="0">
                <a:solidFill>
                  <a:srgbClr val="800040"/>
                </a:solidFill>
                <a:latin typeface="Arial"/>
                <a:cs typeface="Arial"/>
              </a:rPr>
              <a:t>Users</a:t>
            </a:r>
          </a:p>
        </p:txBody>
      </p:sp>
      <p:pic>
        <p:nvPicPr>
          <p:cNvPr id="127" name="Picture 126" descr="Analyst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4917" y="1415612"/>
            <a:ext cx="979512" cy="961648"/>
          </a:xfrm>
          <a:prstGeom prst="rect">
            <a:avLst/>
          </a:prstGeom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2" name="Text Box 8"/>
          <p:cNvSpPr txBox="1">
            <a:spLocks noChangeArrowheads="1"/>
          </p:cNvSpPr>
          <p:nvPr/>
        </p:nvSpPr>
        <p:spPr bwMode="auto">
          <a:xfrm>
            <a:off x="5663048" y="6823108"/>
            <a:ext cx="73266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Maritime</a:t>
            </a:r>
          </a:p>
        </p:txBody>
      </p:sp>
      <p:sp>
        <p:nvSpPr>
          <p:cNvPr id="234" name="Rectangle 208"/>
          <p:cNvSpPr>
            <a:spLocks noChangeArrowheads="1"/>
          </p:cNvSpPr>
          <p:nvPr/>
        </p:nvSpPr>
        <p:spPr bwMode="auto">
          <a:xfrm>
            <a:off x="4601805" y="6190058"/>
            <a:ext cx="764858" cy="63690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 Box 8"/>
          <p:cNvSpPr txBox="1">
            <a:spLocks noChangeArrowheads="1"/>
          </p:cNvSpPr>
          <p:nvPr/>
        </p:nvSpPr>
        <p:spPr bwMode="auto">
          <a:xfrm>
            <a:off x="4659707" y="6805360"/>
            <a:ext cx="66829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Ground</a:t>
            </a:r>
          </a:p>
        </p:txBody>
      </p:sp>
      <p:sp>
        <p:nvSpPr>
          <p:cNvPr id="238" name="Text Box 8"/>
          <p:cNvSpPr txBox="1">
            <a:spLocks noChangeArrowheads="1"/>
          </p:cNvSpPr>
          <p:nvPr/>
        </p:nvSpPr>
        <p:spPr bwMode="auto">
          <a:xfrm>
            <a:off x="7683872" y="6802134"/>
            <a:ext cx="94981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Space</a:t>
            </a:r>
          </a:p>
        </p:txBody>
      </p:sp>
      <p:sp>
        <p:nvSpPr>
          <p:cNvPr id="240" name="Rectangle 209"/>
          <p:cNvSpPr>
            <a:spLocks noChangeArrowheads="1"/>
          </p:cNvSpPr>
          <p:nvPr/>
        </p:nvSpPr>
        <p:spPr bwMode="auto">
          <a:xfrm>
            <a:off x="3695259" y="6190060"/>
            <a:ext cx="764422" cy="63729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 Box 8"/>
          <p:cNvSpPr txBox="1">
            <a:spLocks noChangeArrowheads="1"/>
          </p:cNvSpPr>
          <p:nvPr/>
        </p:nvSpPr>
        <p:spPr bwMode="auto">
          <a:xfrm>
            <a:off x="4151028" y="6552767"/>
            <a:ext cx="205299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2" name="Text Box 8"/>
          <p:cNvSpPr txBox="1">
            <a:spLocks noChangeArrowheads="1"/>
          </p:cNvSpPr>
          <p:nvPr/>
        </p:nvSpPr>
        <p:spPr bwMode="auto">
          <a:xfrm>
            <a:off x="3903035" y="6794939"/>
            <a:ext cx="36923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C2</a:t>
            </a:r>
          </a:p>
        </p:txBody>
      </p:sp>
      <p:sp>
        <p:nvSpPr>
          <p:cNvPr id="245" name="Text Box 8"/>
          <p:cNvSpPr txBox="1">
            <a:spLocks noChangeArrowheads="1"/>
          </p:cNvSpPr>
          <p:nvPr/>
        </p:nvSpPr>
        <p:spPr bwMode="auto">
          <a:xfrm>
            <a:off x="8864247" y="6794943"/>
            <a:ext cx="568793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Cyber</a:t>
            </a:r>
          </a:p>
        </p:txBody>
      </p:sp>
      <p:sp>
        <p:nvSpPr>
          <p:cNvPr id="252" name="Rectangle 209"/>
          <p:cNvSpPr>
            <a:spLocks noChangeArrowheads="1"/>
          </p:cNvSpPr>
          <p:nvPr/>
        </p:nvSpPr>
        <p:spPr bwMode="auto">
          <a:xfrm>
            <a:off x="909999" y="6173398"/>
            <a:ext cx="764859" cy="63690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 Box 8"/>
          <p:cNvSpPr txBox="1">
            <a:spLocks noChangeArrowheads="1"/>
          </p:cNvSpPr>
          <p:nvPr/>
        </p:nvSpPr>
        <p:spPr bwMode="auto">
          <a:xfrm>
            <a:off x="995608" y="6785104"/>
            <a:ext cx="597159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OSINT</a:t>
            </a:r>
          </a:p>
        </p:txBody>
      </p:sp>
      <p:pic>
        <p:nvPicPr>
          <p:cNvPr id="254" name="Picture 253" descr="Screen Shot 2013-01-01 at 8.37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233" y="6189791"/>
            <a:ext cx="331657" cy="262852"/>
          </a:xfrm>
          <a:prstGeom prst="rect">
            <a:avLst/>
          </a:prstGeom>
        </p:spPr>
      </p:pic>
      <p:pic>
        <p:nvPicPr>
          <p:cNvPr id="255" name="Picture 254" descr="Screen Shot 2013-01-01 at 8.36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668" y="6494586"/>
            <a:ext cx="293391" cy="273493"/>
          </a:xfrm>
          <a:prstGeom prst="rect">
            <a:avLst/>
          </a:prstGeom>
        </p:spPr>
      </p:pic>
      <p:pic>
        <p:nvPicPr>
          <p:cNvPr id="256" name="Picture 255" descr="Screen Shot 2013-01-01 at 8.37.04 PM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108" y="6434984"/>
            <a:ext cx="349548" cy="240094"/>
          </a:xfrm>
          <a:prstGeom prst="rect">
            <a:avLst/>
          </a:prstGeom>
        </p:spPr>
      </p:pic>
      <p:sp>
        <p:nvSpPr>
          <p:cNvPr id="257" name="TextBox 256"/>
          <p:cNvSpPr txBox="1"/>
          <p:nvPr/>
        </p:nvSpPr>
        <p:spPr>
          <a:xfrm>
            <a:off x="1206670" y="6182975"/>
            <a:ext cx="584007" cy="244170"/>
          </a:xfrm>
          <a:prstGeom prst="rect">
            <a:avLst/>
          </a:prstGeom>
          <a:noFill/>
        </p:spPr>
        <p:txBody>
          <a:bodyPr wrap="none" lIns="101657" tIns="50829" rIns="101657" bIns="50829" rtlCol="0">
            <a:spAutoFit/>
          </a:bodyPr>
          <a:lstStyle/>
          <a:p>
            <a:pPr algn="ctr" defTabSz="508285"/>
            <a:r>
              <a:rPr lang="en-US" sz="900" b="1" dirty="0">
                <a:solidFill>
                  <a:srgbClr val="000000"/>
                </a:solidFill>
                <a:latin typeface="Arial"/>
              </a:rPr>
              <a:t>&lt;html&gt;</a:t>
            </a:r>
          </a:p>
        </p:txBody>
      </p:sp>
      <p:sp>
        <p:nvSpPr>
          <p:cNvPr id="258" name="TextBox 39"/>
          <p:cNvSpPr txBox="1">
            <a:spLocks noChangeArrowheads="1"/>
          </p:cNvSpPr>
          <p:nvPr/>
        </p:nvSpPr>
        <p:spPr bwMode="auto">
          <a:xfrm>
            <a:off x="5974" y="6237174"/>
            <a:ext cx="942159" cy="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08285"/>
            <a:r>
              <a:rPr lang="en-US" sz="1800" b="1" dirty="0">
                <a:solidFill>
                  <a:srgbClr val="008000"/>
                </a:solidFill>
                <a:latin typeface="Arial"/>
                <a:cs typeface="Arial"/>
              </a:rPr>
              <a:t>Data </a:t>
            </a: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475" y="6501018"/>
            <a:ext cx="253769" cy="26497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8" cstate="screen">
            <a:alphaModFix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2906" y="6240084"/>
            <a:ext cx="416517" cy="553589"/>
          </a:xfrm>
          <a:prstGeom prst="rect">
            <a:avLst/>
          </a:prstGeom>
        </p:spPr>
      </p:pic>
      <p:pic>
        <p:nvPicPr>
          <p:cNvPr id="262" name="Picture 261" descr="100622-A.jpg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1876" y="6338487"/>
            <a:ext cx="643924" cy="340397"/>
          </a:xfrm>
          <a:prstGeom prst="rect">
            <a:avLst/>
          </a:prstGeom>
          <a:ln>
            <a:noFill/>
          </a:ln>
        </p:spPr>
      </p:pic>
      <p:sp>
        <p:nvSpPr>
          <p:cNvPr id="268" name="Text Box 8"/>
          <p:cNvSpPr txBox="1">
            <a:spLocks noChangeArrowheads="1"/>
          </p:cNvSpPr>
          <p:nvPr/>
        </p:nvSpPr>
        <p:spPr bwMode="auto">
          <a:xfrm>
            <a:off x="6573983" y="6794059"/>
            <a:ext cx="94981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Air</a:t>
            </a:r>
          </a:p>
        </p:txBody>
      </p:sp>
      <p:sp>
        <p:nvSpPr>
          <p:cNvPr id="272" name="Rectangle 212"/>
          <p:cNvSpPr>
            <a:spLocks noChangeArrowheads="1"/>
          </p:cNvSpPr>
          <p:nvPr/>
        </p:nvSpPr>
        <p:spPr bwMode="auto">
          <a:xfrm>
            <a:off x="2812454" y="6190055"/>
            <a:ext cx="764678" cy="63729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 Box 8"/>
          <p:cNvSpPr txBox="1">
            <a:spLocks noChangeArrowheads="1"/>
          </p:cNvSpPr>
          <p:nvPr/>
        </p:nvSpPr>
        <p:spPr bwMode="auto">
          <a:xfrm>
            <a:off x="2833245" y="6802134"/>
            <a:ext cx="703921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HUMINT</a:t>
            </a:r>
          </a:p>
        </p:txBody>
      </p:sp>
      <p:pic>
        <p:nvPicPr>
          <p:cNvPr id="275" name="Picture 13"/>
          <p:cNvPicPr>
            <a:picLocks noChangeAspect="1" noChangeArrowheads="1"/>
          </p:cNvPicPr>
          <p:nvPr/>
        </p:nvPicPr>
        <p:blipFill>
          <a:blip r:embed="rId10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9937" y="6280877"/>
            <a:ext cx="569720" cy="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7" name="Text Box 8"/>
          <p:cNvSpPr txBox="1">
            <a:spLocks noChangeArrowheads="1"/>
          </p:cNvSpPr>
          <p:nvPr/>
        </p:nvSpPr>
        <p:spPr bwMode="auto">
          <a:xfrm>
            <a:off x="1908860" y="6794565"/>
            <a:ext cx="708930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Weather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0490" y="1433968"/>
            <a:ext cx="1073183" cy="921419"/>
          </a:xfrm>
          <a:prstGeom prst="rect">
            <a:avLst/>
          </a:prstGeom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9820675" y="6089487"/>
            <a:ext cx="205754" cy="349098"/>
          </a:xfrm>
          <a:prstGeom prst="rect">
            <a:avLst/>
          </a:prstGeom>
          <a:noFill/>
        </p:spPr>
        <p:txBody>
          <a:bodyPr wrap="none" lIns="101657" tIns="50829" rIns="101657" bIns="50829" rtlCol="0">
            <a:spAutoFit/>
          </a:bodyPr>
          <a:lstStyle/>
          <a:p>
            <a:pPr algn="ctr" defTabSz="508285"/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8685" y="2638171"/>
            <a:ext cx="9073342" cy="2979683"/>
            <a:chOff x="617342" y="2627536"/>
            <a:chExt cx="5474484" cy="1744942"/>
          </a:xfrm>
        </p:grpSpPr>
        <p:grpSp>
          <p:nvGrpSpPr>
            <p:cNvPr id="10" name="Group 9"/>
            <p:cNvGrpSpPr/>
            <p:nvPr/>
          </p:nvGrpSpPr>
          <p:grpSpPr>
            <a:xfrm>
              <a:off x="617342" y="2964859"/>
              <a:ext cx="742794" cy="870771"/>
              <a:chOff x="617342" y="2964859"/>
              <a:chExt cx="742794" cy="870771"/>
            </a:xfrm>
          </p:grpSpPr>
          <p:sp>
            <p:nvSpPr>
              <p:cNvPr id="62" name="AutoShape 50"/>
              <p:cNvSpPr>
                <a:spLocks noChangeArrowheads="1"/>
              </p:cNvSpPr>
              <p:nvPr/>
            </p:nvSpPr>
            <p:spPr bwMode="auto">
              <a:xfrm>
                <a:off x="617342" y="3444095"/>
                <a:ext cx="742794" cy="391535"/>
              </a:xfrm>
              <a:prstGeom prst="can">
                <a:avLst>
                  <a:gd name="adj" fmla="val 50000"/>
                </a:avLst>
              </a:prstGeom>
              <a:solidFill>
                <a:srgbClr val="BFBFBF"/>
              </a:solidFill>
              <a:ln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AutoShape 50"/>
              <p:cNvSpPr>
                <a:spLocks noChangeArrowheads="1"/>
              </p:cNvSpPr>
              <p:nvPr/>
            </p:nvSpPr>
            <p:spPr bwMode="auto">
              <a:xfrm>
                <a:off x="617342" y="3204478"/>
                <a:ext cx="742794" cy="391535"/>
              </a:xfrm>
              <a:prstGeom prst="can">
                <a:avLst>
                  <a:gd name="adj" fmla="val 50000"/>
                </a:avLst>
              </a:prstGeom>
              <a:solidFill>
                <a:srgbClr val="BFBFBF"/>
              </a:solidFill>
              <a:ln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AutoShape 50"/>
              <p:cNvSpPr>
                <a:spLocks noChangeArrowheads="1"/>
              </p:cNvSpPr>
              <p:nvPr/>
            </p:nvSpPr>
            <p:spPr bwMode="auto">
              <a:xfrm>
                <a:off x="617342" y="2964859"/>
                <a:ext cx="742794" cy="391535"/>
              </a:xfrm>
              <a:prstGeom prst="can">
                <a:avLst>
                  <a:gd name="adj" fmla="val 50000"/>
                </a:avLst>
              </a:prstGeom>
              <a:solidFill>
                <a:srgbClr val="BFBFBF"/>
              </a:solidFill>
              <a:ln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5" name="Right Arrow 64"/>
            <p:cNvSpPr/>
            <p:nvPr/>
          </p:nvSpPr>
          <p:spPr bwMode="auto">
            <a:xfrm>
              <a:off x="1385003" y="3311914"/>
              <a:ext cx="1035176" cy="391535"/>
            </a:xfrm>
            <a:prstGeom prst="rightArrow">
              <a:avLst/>
            </a:prstGeom>
            <a:gradFill rotWithShape="0">
              <a:gsLst>
                <a:gs pos="0">
                  <a:schemeClr val="bg1">
                    <a:alpha val="19000"/>
                  </a:schemeClr>
                </a:gs>
                <a:gs pos="100000">
                  <a:srgbClr val="184B81"/>
                </a:gs>
              </a:gsLst>
              <a:lin ang="6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508285"/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Cloud 134"/>
            <p:cNvSpPr/>
            <p:nvPr/>
          </p:nvSpPr>
          <p:spPr>
            <a:xfrm>
              <a:off x="4287415" y="2793566"/>
              <a:ext cx="1804411" cy="1130077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14036 w 43256"/>
                <a:gd name="connsiteY16" fmla="*/ 5051 h 43219"/>
                <a:gd name="connsiteX17" fmla="*/ 15336 w 43256"/>
                <a:gd name="connsiteY17" fmla="*/ 639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bg1"/>
            </a:solidFill>
            <a:ln w="9525" cap="rnd">
              <a:solidFill>
                <a:schemeClr val="accent4"/>
              </a:solidFill>
            </a:ln>
            <a:effectLst>
              <a:outerShdw blurRad="63500" sx="102000" sy="102000" algn="ctr" rotWithShape="0">
                <a:srgbClr val="72DFD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/>
            <a:lstStyle/>
            <a:p>
              <a:pPr algn="ctr" defTabSz="508285"/>
              <a:endParaRPr lang="en-US" sz="11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75696" y="2939578"/>
              <a:ext cx="1586190" cy="173629"/>
            </a:xfrm>
            <a:prstGeom prst="rect">
              <a:avLst/>
            </a:prstGeom>
            <a:noFill/>
          </p:spPr>
          <p:txBody>
            <a:bodyPr wrap="square" lIns="27432" tIns="27432" rIns="45720" bIns="18288" rtlCol="0">
              <a:spAutoFit/>
            </a:bodyPr>
            <a:lstStyle/>
            <a:p>
              <a:pPr algn="ctr" defTabSz="508285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Analytics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44494" y="3022640"/>
              <a:ext cx="725085" cy="734753"/>
            </a:xfrm>
            <a:prstGeom prst="rect">
              <a:avLst/>
            </a:prstGeom>
          </p:spPr>
        </p:pic>
        <p:sp>
          <p:nvSpPr>
            <p:cNvPr id="72" name="Rectangle 71"/>
            <p:cNvSpPr/>
            <p:nvPr/>
          </p:nvSpPr>
          <p:spPr bwMode="auto">
            <a:xfrm>
              <a:off x="1235820" y="4159247"/>
              <a:ext cx="4014451" cy="213231"/>
            </a:xfrm>
            <a:prstGeom prst="rect">
              <a:avLst/>
            </a:prstGeom>
            <a:solidFill>
              <a:srgbClr val="003767"/>
            </a:solidFill>
            <a:ln w="12700" cap="flat" cmpd="sng" algn="ctr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08285"/>
              <a:r>
                <a:rPr lang="en-US" sz="1600" b="1" dirty="0">
                  <a:solidFill>
                    <a:srgbClr val="FFFFFF"/>
                  </a:solidFill>
                  <a:latin typeface="Arial"/>
                </a:rPr>
                <a:t>Computing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235820" y="2627536"/>
              <a:ext cx="4014451" cy="16669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08285"/>
              <a:r>
                <a:rPr lang="en-US" sz="1600" b="1" dirty="0">
                  <a:solidFill>
                    <a:srgbClr val="FFFFFF"/>
                  </a:solidFill>
                  <a:latin typeface="Arial"/>
                </a:rPr>
                <a:t>Web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73898" y="3396051"/>
              <a:ext cx="594579" cy="1923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algn="ctr" defTabSz="508285">
                <a:lnSpc>
                  <a:spcPct val="90000"/>
                </a:lnSpc>
              </a:pPr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Files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42363" y="3075997"/>
              <a:ext cx="441032" cy="517018"/>
              <a:chOff x="2642363" y="3075997"/>
              <a:chExt cx="441032" cy="517018"/>
            </a:xfrm>
          </p:grpSpPr>
          <p:sp>
            <p:nvSpPr>
              <p:cNvPr id="76" name="AutoShape 50"/>
              <p:cNvSpPr>
                <a:spLocks noChangeArrowheads="1"/>
              </p:cNvSpPr>
              <p:nvPr/>
            </p:nvSpPr>
            <p:spPr bwMode="auto">
              <a:xfrm>
                <a:off x="2642363" y="3360542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" name="AutoShape 50"/>
              <p:cNvSpPr>
                <a:spLocks noChangeArrowheads="1"/>
              </p:cNvSpPr>
              <p:nvPr/>
            </p:nvSpPr>
            <p:spPr bwMode="auto">
              <a:xfrm>
                <a:off x="2642363" y="3218270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" name="AutoShape 50"/>
              <p:cNvSpPr>
                <a:spLocks noChangeArrowheads="1"/>
              </p:cNvSpPr>
              <p:nvPr/>
            </p:nvSpPr>
            <p:spPr bwMode="auto">
              <a:xfrm>
                <a:off x="2642363" y="3075997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48908" y="3075997"/>
              <a:ext cx="441032" cy="517018"/>
              <a:chOff x="3248908" y="3075997"/>
              <a:chExt cx="441032" cy="517018"/>
            </a:xfrm>
          </p:grpSpPr>
          <p:sp>
            <p:nvSpPr>
              <p:cNvPr id="80" name="AutoShape 50"/>
              <p:cNvSpPr>
                <a:spLocks noChangeArrowheads="1"/>
              </p:cNvSpPr>
              <p:nvPr/>
            </p:nvSpPr>
            <p:spPr bwMode="auto">
              <a:xfrm>
                <a:off x="3248908" y="3360542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AutoShape 50"/>
              <p:cNvSpPr>
                <a:spLocks noChangeArrowheads="1"/>
              </p:cNvSpPr>
              <p:nvPr/>
            </p:nvSpPr>
            <p:spPr bwMode="auto">
              <a:xfrm>
                <a:off x="3248908" y="3218270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AutoShape 50"/>
              <p:cNvSpPr>
                <a:spLocks noChangeArrowheads="1"/>
              </p:cNvSpPr>
              <p:nvPr/>
            </p:nvSpPr>
            <p:spPr bwMode="auto">
              <a:xfrm>
                <a:off x="3248908" y="3075997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15621" y="3253778"/>
              <a:ext cx="441032" cy="517018"/>
              <a:chOff x="2915621" y="3253778"/>
              <a:chExt cx="441032" cy="517018"/>
            </a:xfrm>
          </p:grpSpPr>
          <p:sp>
            <p:nvSpPr>
              <p:cNvPr id="84" name="AutoShape 50"/>
              <p:cNvSpPr>
                <a:spLocks noChangeArrowheads="1"/>
              </p:cNvSpPr>
              <p:nvPr/>
            </p:nvSpPr>
            <p:spPr bwMode="auto">
              <a:xfrm>
                <a:off x="2915621" y="3538323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AutoShape 50"/>
              <p:cNvSpPr>
                <a:spLocks noChangeArrowheads="1"/>
              </p:cNvSpPr>
              <p:nvPr/>
            </p:nvSpPr>
            <p:spPr bwMode="auto">
              <a:xfrm>
                <a:off x="2915621" y="3396051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AutoShape 50"/>
              <p:cNvSpPr>
                <a:spLocks noChangeArrowheads="1"/>
              </p:cNvSpPr>
              <p:nvPr/>
            </p:nvSpPr>
            <p:spPr bwMode="auto">
              <a:xfrm>
                <a:off x="2915621" y="3253778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7" name="Right Arrow 86"/>
            <p:cNvSpPr/>
            <p:nvPr/>
          </p:nvSpPr>
          <p:spPr bwMode="auto">
            <a:xfrm>
              <a:off x="3852443" y="3478023"/>
              <a:ext cx="719552" cy="391535"/>
            </a:xfrm>
            <a:prstGeom prst="rightArrow">
              <a:avLst/>
            </a:prstGeom>
            <a:gradFill rotWithShape="0">
              <a:gsLst>
                <a:gs pos="0">
                  <a:schemeClr val="bg1">
                    <a:alpha val="19000"/>
                  </a:schemeClr>
                </a:gs>
                <a:gs pos="100000">
                  <a:srgbClr val="184B81"/>
                </a:gs>
              </a:gsLst>
              <a:lin ang="6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508285"/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ight Arrow 87"/>
            <p:cNvSpPr/>
            <p:nvPr/>
          </p:nvSpPr>
          <p:spPr bwMode="auto">
            <a:xfrm rot="10800000">
              <a:off x="3852443" y="2891346"/>
              <a:ext cx="719552" cy="391535"/>
            </a:xfrm>
            <a:prstGeom prst="rightArrow">
              <a:avLst/>
            </a:prstGeom>
            <a:gradFill rotWithShape="0">
              <a:gsLst>
                <a:gs pos="0">
                  <a:schemeClr val="bg1">
                    <a:alpha val="19000"/>
                  </a:schemeClr>
                </a:gs>
                <a:gs pos="100000">
                  <a:srgbClr val="184B81"/>
                </a:gs>
              </a:gsLst>
              <a:lin ang="108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508285"/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235820" y="3960037"/>
              <a:ext cx="4014451" cy="16669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08285"/>
              <a:r>
                <a:rPr lang="en-US" sz="1600" b="1" dirty="0">
                  <a:solidFill>
                    <a:srgbClr val="FFFFFF"/>
                  </a:solidFill>
                  <a:latin typeface="Arial"/>
                </a:rPr>
                <a:t>Scheduler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229090" y="4222590"/>
              <a:ext cx="835787" cy="105045"/>
              <a:chOff x="4229090" y="4222590"/>
              <a:chExt cx="835787" cy="105045"/>
            </a:xfrm>
          </p:grpSpPr>
          <p:pic>
            <p:nvPicPr>
              <p:cNvPr id="91" name="Picture 90" descr="coil spring.jpg"/>
              <p:cNvPicPr>
                <a:picLocks noChangeAspect="1"/>
              </p:cNvPicPr>
              <p:nvPr/>
            </p:nvPicPr>
            <p:blipFill rotWithShape="1">
              <a:blip r:embed="rId13" cstate="email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 flipH="1">
                <a:off x="4229090" y="4224778"/>
                <a:ext cx="715346" cy="100668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 flipH="1">
                <a:off x="4970780" y="4222590"/>
                <a:ext cx="94097" cy="105045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444525" y="4222590"/>
              <a:ext cx="835788" cy="105045"/>
              <a:chOff x="1444525" y="4222590"/>
              <a:chExt cx="835788" cy="105045"/>
            </a:xfrm>
          </p:grpSpPr>
          <p:pic>
            <p:nvPicPr>
              <p:cNvPr id="94" name="Picture 93" descr="coil spring.jpg"/>
              <p:cNvPicPr>
                <a:picLocks noChangeAspect="1"/>
              </p:cNvPicPr>
              <p:nvPr/>
            </p:nvPicPr>
            <p:blipFill rotWithShape="1">
              <a:blip r:embed="rId13" cstate="email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 rot="10800000" flipH="1">
                <a:off x="1564966" y="4224779"/>
                <a:ext cx="715347" cy="100668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 rot="10800000" flipH="1">
                <a:off x="1444525" y="4222590"/>
                <a:ext cx="94097" cy="1050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6" name="Rounded Rectangle 95"/>
            <p:cNvSpPr/>
            <p:nvPr/>
          </p:nvSpPr>
          <p:spPr>
            <a:xfrm>
              <a:off x="1419355" y="2827135"/>
              <a:ext cx="656187" cy="3373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lIns="45720" tIns="45720" rIns="45720" anchor="ctr" anchorCtr="1"/>
            <a:lstStyle/>
            <a:p>
              <a:pPr algn="ctr" defTabSz="508285"/>
              <a:r>
                <a:rPr lang="en-US" sz="900" b="1" dirty="0">
                  <a:solidFill>
                    <a:srgbClr val="000000"/>
                  </a:solidFill>
                  <a:latin typeface="Arial"/>
                </a:rPr>
                <a:t>Ingest &amp; Enrichment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476758" y="2870302"/>
              <a:ext cx="656187" cy="3373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lIns="45720" tIns="45720" rIns="45720" anchor="ctr" anchorCtr="1"/>
            <a:lstStyle/>
            <a:p>
              <a:pPr algn="ctr" defTabSz="508285"/>
              <a:r>
                <a:rPr lang="en-US" sz="900" b="1" dirty="0">
                  <a:solidFill>
                    <a:srgbClr val="000000"/>
                  </a:solidFill>
                  <a:latin typeface="Arial"/>
                </a:rPr>
                <a:t>Ingest &amp; Enrichment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534161" y="2911240"/>
              <a:ext cx="656187" cy="3373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lIns="45720" tIns="45720" rIns="45720" anchor="ctr" anchorCtr="1"/>
            <a:lstStyle/>
            <a:p>
              <a:pPr algn="ctr" defTabSz="508285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Ingest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864938" y="3239344"/>
              <a:ext cx="0" cy="268243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an 99"/>
            <p:cNvSpPr/>
            <p:nvPr/>
          </p:nvSpPr>
          <p:spPr bwMode="auto">
            <a:xfrm>
              <a:off x="2435525" y="2840619"/>
              <a:ext cx="1401257" cy="1060264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16563"/>
              <a:endParaRPr lang="en-US" sz="16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384031" y="2857334"/>
              <a:ext cx="1552202" cy="2042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algn="ctr" defTabSz="508285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Databases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19411" y="3162300"/>
              <a:ext cx="520700" cy="533400"/>
            </a:xfrm>
            <a:prstGeom prst="rect">
              <a:avLst/>
            </a:prstGeom>
          </p:spPr>
        </p:pic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6618" y="1417114"/>
            <a:ext cx="1496939" cy="1002236"/>
          </a:xfrm>
          <a:prstGeom prst="rect">
            <a:avLst/>
          </a:prstGeom>
          <a:noFill/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226" y="6198576"/>
            <a:ext cx="765395" cy="613972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017" y="6190170"/>
            <a:ext cx="953985" cy="629689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584651" y="6190173"/>
            <a:ext cx="917796" cy="62305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872" y="6179502"/>
            <a:ext cx="938658" cy="63359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8283" y="6163108"/>
            <a:ext cx="945050" cy="668450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509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traight Connector 192"/>
          <p:cNvCxnSpPr/>
          <p:nvPr/>
        </p:nvCxnSpPr>
        <p:spPr bwMode="auto">
          <a:xfrm>
            <a:off x="2339124" y="2211759"/>
            <a:ext cx="3559" cy="489167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 bwMode="auto">
          <a:xfrm>
            <a:off x="5534673" y="2262901"/>
            <a:ext cx="6043" cy="433594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 bwMode="auto">
          <a:xfrm flipH="1">
            <a:off x="8328269" y="2196230"/>
            <a:ext cx="7522" cy="537565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1292424" y="5271756"/>
            <a:ext cx="0" cy="1500221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 bwMode="auto">
          <a:xfrm>
            <a:off x="7033913" y="568964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 bwMode="auto">
          <a:xfrm>
            <a:off x="8129576" y="561785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 bwMode="auto">
          <a:xfrm>
            <a:off x="9177774" y="5656142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 bwMode="auto">
          <a:xfrm>
            <a:off x="2248835" y="5378193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 bwMode="auto">
          <a:xfrm>
            <a:off x="3144325" y="533032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 bwMode="auto">
          <a:xfrm>
            <a:off x="4079241" y="535426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 bwMode="auto">
          <a:xfrm>
            <a:off x="5067886" y="535426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 bwMode="auto">
          <a:xfrm>
            <a:off x="5992279" y="533032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33"/>
          <p:cNvSpPr>
            <a:spLocks noChangeArrowheads="1"/>
          </p:cNvSpPr>
          <p:nvPr/>
        </p:nvSpPr>
        <p:spPr bwMode="auto">
          <a:xfrm>
            <a:off x="294640" y="2563937"/>
            <a:ext cx="9485787" cy="3208668"/>
          </a:xfrm>
          <a:prstGeom prst="rect">
            <a:avLst/>
          </a:prstGeom>
          <a:ln>
            <a:solidFill>
              <a:srgbClr val="4F81BD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01657" tIns="50829" rIns="101657" bIns="50829" anchor="ctr"/>
          <a:lstStyle/>
          <a:p>
            <a:pPr algn="ctr" defTabSz="508285">
              <a:defRPr/>
            </a:pPr>
            <a:endParaRPr lang="en-US" sz="1300" b="1" dirty="0">
              <a:solidFill>
                <a:srgbClr val="000000"/>
              </a:solidFill>
              <a:latin typeface="Arial"/>
              <a:ea typeface="ＭＳ Ｐゴシック" pitchFamily="4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113995"/>
            <a:ext cx="7627620" cy="922325"/>
          </a:xfrm>
        </p:spPr>
        <p:txBody>
          <a:bodyPr/>
          <a:lstStyle/>
          <a:p>
            <a:r>
              <a:rPr lang="en-US" dirty="0" smtClean="0"/>
              <a:t>Common Big Data Architecture</a:t>
            </a:r>
            <a:br>
              <a:rPr lang="en-US" dirty="0" smtClean="0"/>
            </a:br>
            <a:r>
              <a:rPr lang="en-US" sz="2700" dirty="0"/>
              <a:t>- Data Volume: Cloud Computing -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502965" y="1114377"/>
            <a:ext cx="1676400" cy="296478"/>
          </a:xfrm>
          <a:prstGeom prst="rect">
            <a:avLst/>
          </a:prstGeom>
          <a:noFill/>
        </p:spPr>
        <p:txBody>
          <a:bodyPr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Commanders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2580" y="1112576"/>
            <a:ext cx="1508760" cy="296478"/>
          </a:xfrm>
          <a:prstGeom prst="rect">
            <a:avLst/>
          </a:prstGeom>
          <a:noFill/>
        </p:spPr>
        <p:txBody>
          <a:bodyPr wrap="square"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Operators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5380" y="1112576"/>
            <a:ext cx="1257300" cy="296478"/>
          </a:xfrm>
          <a:prstGeom prst="rect">
            <a:avLst/>
          </a:prstGeom>
          <a:noFill/>
        </p:spPr>
        <p:txBody>
          <a:bodyPr wrap="square"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Analysts</a:t>
            </a:r>
          </a:p>
        </p:txBody>
      </p:sp>
      <p:sp>
        <p:nvSpPr>
          <p:cNvPr id="124" name="TextBox 39"/>
          <p:cNvSpPr txBox="1">
            <a:spLocks noChangeArrowheads="1"/>
          </p:cNvSpPr>
          <p:nvPr/>
        </p:nvSpPr>
        <p:spPr bwMode="auto">
          <a:xfrm>
            <a:off x="5972" y="1571788"/>
            <a:ext cx="1257300" cy="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08285"/>
            <a:r>
              <a:rPr lang="en-US" sz="1800" b="1" dirty="0">
                <a:solidFill>
                  <a:srgbClr val="800040"/>
                </a:solidFill>
                <a:latin typeface="Arial"/>
                <a:cs typeface="Arial"/>
              </a:rPr>
              <a:t>Users</a:t>
            </a:r>
          </a:p>
        </p:txBody>
      </p:sp>
      <p:pic>
        <p:nvPicPr>
          <p:cNvPr id="127" name="Picture 126" descr="Analyst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4917" y="1415612"/>
            <a:ext cx="979512" cy="961648"/>
          </a:xfrm>
          <a:prstGeom prst="rect">
            <a:avLst/>
          </a:prstGeom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2" name="Text Box 8"/>
          <p:cNvSpPr txBox="1">
            <a:spLocks noChangeArrowheads="1"/>
          </p:cNvSpPr>
          <p:nvPr/>
        </p:nvSpPr>
        <p:spPr bwMode="auto">
          <a:xfrm>
            <a:off x="5663048" y="6823108"/>
            <a:ext cx="73266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Maritime</a:t>
            </a:r>
          </a:p>
        </p:txBody>
      </p:sp>
      <p:sp>
        <p:nvSpPr>
          <p:cNvPr id="234" name="Rectangle 208"/>
          <p:cNvSpPr>
            <a:spLocks noChangeArrowheads="1"/>
          </p:cNvSpPr>
          <p:nvPr/>
        </p:nvSpPr>
        <p:spPr bwMode="auto">
          <a:xfrm>
            <a:off x="4601805" y="6190058"/>
            <a:ext cx="764858" cy="63690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 Box 8"/>
          <p:cNvSpPr txBox="1">
            <a:spLocks noChangeArrowheads="1"/>
          </p:cNvSpPr>
          <p:nvPr/>
        </p:nvSpPr>
        <p:spPr bwMode="auto">
          <a:xfrm>
            <a:off x="4659707" y="6805360"/>
            <a:ext cx="66829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Ground</a:t>
            </a:r>
          </a:p>
        </p:txBody>
      </p:sp>
      <p:sp>
        <p:nvSpPr>
          <p:cNvPr id="238" name="Text Box 8"/>
          <p:cNvSpPr txBox="1">
            <a:spLocks noChangeArrowheads="1"/>
          </p:cNvSpPr>
          <p:nvPr/>
        </p:nvSpPr>
        <p:spPr bwMode="auto">
          <a:xfrm>
            <a:off x="7683872" y="6802134"/>
            <a:ext cx="94981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Space</a:t>
            </a:r>
          </a:p>
        </p:txBody>
      </p:sp>
      <p:sp>
        <p:nvSpPr>
          <p:cNvPr id="240" name="Rectangle 209"/>
          <p:cNvSpPr>
            <a:spLocks noChangeArrowheads="1"/>
          </p:cNvSpPr>
          <p:nvPr/>
        </p:nvSpPr>
        <p:spPr bwMode="auto">
          <a:xfrm>
            <a:off x="3695259" y="6190060"/>
            <a:ext cx="764422" cy="63729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 Box 8"/>
          <p:cNvSpPr txBox="1">
            <a:spLocks noChangeArrowheads="1"/>
          </p:cNvSpPr>
          <p:nvPr/>
        </p:nvSpPr>
        <p:spPr bwMode="auto">
          <a:xfrm>
            <a:off x="4151028" y="6552767"/>
            <a:ext cx="205299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2" name="Text Box 8"/>
          <p:cNvSpPr txBox="1">
            <a:spLocks noChangeArrowheads="1"/>
          </p:cNvSpPr>
          <p:nvPr/>
        </p:nvSpPr>
        <p:spPr bwMode="auto">
          <a:xfrm>
            <a:off x="3903035" y="6794939"/>
            <a:ext cx="36923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C2</a:t>
            </a:r>
          </a:p>
        </p:txBody>
      </p:sp>
      <p:sp>
        <p:nvSpPr>
          <p:cNvPr id="245" name="Text Box 8"/>
          <p:cNvSpPr txBox="1">
            <a:spLocks noChangeArrowheads="1"/>
          </p:cNvSpPr>
          <p:nvPr/>
        </p:nvSpPr>
        <p:spPr bwMode="auto">
          <a:xfrm>
            <a:off x="8864247" y="6794943"/>
            <a:ext cx="568793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Cyber</a:t>
            </a:r>
          </a:p>
        </p:txBody>
      </p:sp>
      <p:sp>
        <p:nvSpPr>
          <p:cNvPr id="252" name="Rectangle 209"/>
          <p:cNvSpPr>
            <a:spLocks noChangeArrowheads="1"/>
          </p:cNvSpPr>
          <p:nvPr/>
        </p:nvSpPr>
        <p:spPr bwMode="auto">
          <a:xfrm>
            <a:off x="909999" y="6173398"/>
            <a:ext cx="764859" cy="63690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 Box 8"/>
          <p:cNvSpPr txBox="1">
            <a:spLocks noChangeArrowheads="1"/>
          </p:cNvSpPr>
          <p:nvPr/>
        </p:nvSpPr>
        <p:spPr bwMode="auto">
          <a:xfrm>
            <a:off x="995608" y="6785104"/>
            <a:ext cx="597159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OSINT</a:t>
            </a:r>
          </a:p>
        </p:txBody>
      </p:sp>
      <p:pic>
        <p:nvPicPr>
          <p:cNvPr id="254" name="Picture 253" descr="Screen Shot 2013-01-01 at 8.37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233" y="6189791"/>
            <a:ext cx="331657" cy="262852"/>
          </a:xfrm>
          <a:prstGeom prst="rect">
            <a:avLst/>
          </a:prstGeom>
        </p:spPr>
      </p:pic>
      <p:pic>
        <p:nvPicPr>
          <p:cNvPr id="255" name="Picture 254" descr="Screen Shot 2013-01-01 at 8.36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668" y="6494586"/>
            <a:ext cx="293391" cy="273493"/>
          </a:xfrm>
          <a:prstGeom prst="rect">
            <a:avLst/>
          </a:prstGeom>
        </p:spPr>
      </p:pic>
      <p:pic>
        <p:nvPicPr>
          <p:cNvPr id="256" name="Picture 255" descr="Screen Shot 2013-01-01 at 8.37.04 PM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108" y="6434984"/>
            <a:ext cx="349548" cy="240094"/>
          </a:xfrm>
          <a:prstGeom prst="rect">
            <a:avLst/>
          </a:prstGeom>
        </p:spPr>
      </p:pic>
      <p:sp>
        <p:nvSpPr>
          <p:cNvPr id="257" name="TextBox 256"/>
          <p:cNvSpPr txBox="1"/>
          <p:nvPr/>
        </p:nvSpPr>
        <p:spPr>
          <a:xfrm>
            <a:off x="1206670" y="6182975"/>
            <a:ext cx="584007" cy="244170"/>
          </a:xfrm>
          <a:prstGeom prst="rect">
            <a:avLst/>
          </a:prstGeom>
          <a:noFill/>
        </p:spPr>
        <p:txBody>
          <a:bodyPr wrap="none" lIns="101657" tIns="50829" rIns="101657" bIns="50829" rtlCol="0">
            <a:spAutoFit/>
          </a:bodyPr>
          <a:lstStyle/>
          <a:p>
            <a:pPr algn="ctr" defTabSz="508285"/>
            <a:r>
              <a:rPr lang="en-US" sz="900" b="1" dirty="0">
                <a:solidFill>
                  <a:srgbClr val="000000"/>
                </a:solidFill>
                <a:latin typeface="Arial"/>
              </a:rPr>
              <a:t>&lt;html&gt;</a:t>
            </a:r>
          </a:p>
        </p:txBody>
      </p:sp>
      <p:sp>
        <p:nvSpPr>
          <p:cNvPr id="258" name="TextBox 39"/>
          <p:cNvSpPr txBox="1">
            <a:spLocks noChangeArrowheads="1"/>
          </p:cNvSpPr>
          <p:nvPr/>
        </p:nvSpPr>
        <p:spPr bwMode="auto">
          <a:xfrm>
            <a:off x="5974" y="6237174"/>
            <a:ext cx="942159" cy="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08285"/>
            <a:r>
              <a:rPr lang="en-US" sz="1800" b="1" dirty="0">
                <a:solidFill>
                  <a:srgbClr val="008000"/>
                </a:solidFill>
                <a:latin typeface="Arial"/>
                <a:cs typeface="Arial"/>
              </a:rPr>
              <a:t>Data </a:t>
            </a: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475" y="6501018"/>
            <a:ext cx="253769" cy="26497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8" cstate="screen">
            <a:alphaModFix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2906" y="6240084"/>
            <a:ext cx="416517" cy="553589"/>
          </a:xfrm>
          <a:prstGeom prst="rect">
            <a:avLst/>
          </a:prstGeom>
        </p:spPr>
      </p:pic>
      <p:pic>
        <p:nvPicPr>
          <p:cNvPr id="262" name="Picture 261" descr="100622-A.jpg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1876" y="6338487"/>
            <a:ext cx="643924" cy="340397"/>
          </a:xfrm>
          <a:prstGeom prst="rect">
            <a:avLst/>
          </a:prstGeom>
          <a:ln>
            <a:noFill/>
          </a:ln>
        </p:spPr>
      </p:pic>
      <p:sp>
        <p:nvSpPr>
          <p:cNvPr id="268" name="Text Box 8"/>
          <p:cNvSpPr txBox="1">
            <a:spLocks noChangeArrowheads="1"/>
          </p:cNvSpPr>
          <p:nvPr/>
        </p:nvSpPr>
        <p:spPr bwMode="auto">
          <a:xfrm>
            <a:off x="6573983" y="6794059"/>
            <a:ext cx="94981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Air</a:t>
            </a:r>
          </a:p>
        </p:txBody>
      </p:sp>
      <p:sp>
        <p:nvSpPr>
          <p:cNvPr id="272" name="Rectangle 212"/>
          <p:cNvSpPr>
            <a:spLocks noChangeArrowheads="1"/>
          </p:cNvSpPr>
          <p:nvPr/>
        </p:nvSpPr>
        <p:spPr bwMode="auto">
          <a:xfrm>
            <a:off x="2812454" y="6190055"/>
            <a:ext cx="764678" cy="63729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 Box 8"/>
          <p:cNvSpPr txBox="1">
            <a:spLocks noChangeArrowheads="1"/>
          </p:cNvSpPr>
          <p:nvPr/>
        </p:nvSpPr>
        <p:spPr bwMode="auto">
          <a:xfrm>
            <a:off x="2833245" y="6802134"/>
            <a:ext cx="703921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HUMINT</a:t>
            </a:r>
          </a:p>
        </p:txBody>
      </p:sp>
      <p:pic>
        <p:nvPicPr>
          <p:cNvPr id="275" name="Picture 13"/>
          <p:cNvPicPr>
            <a:picLocks noChangeAspect="1" noChangeArrowheads="1"/>
          </p:cNvPicPr>
          <p:nvPr/>
        </p:nvPicPr>
        <p:blipFill>
          <a:blip r:embed="rId10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9937" y="6280877"/>
            <a:ext cx="569720" cy="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7" name="Text Box 8"/>
          <p:cNvSpPr txBox="1">
            <a:spLocks noChangeArrowheads="1"/>
          </p:cNvSpPr>
          <p:nvPr/>
        </p:nvSpPr>
        <p:spPr bwMode="auto">
          <a:xfrm>
            <a:off x="1908860" y="6794565"/>
            <a:ext cx="708930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Weather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0490" y="1433968"/>
            <a:ext cx="1073183" cy="921419"/>
          </a:xfrm>
          <a:prstGeom prst="rect">
            <a:avLst/>
          </a:prstGeom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9820675" y="6089487"/>
            <a:ext cx="205754" cy="349098"/>
          </a:xfrm>
          <a:prstGeom prst="rect">
            <a:avLst/>
          </a:prstGeom>
          <a:noFill/>
        </p:spPr>
        <p:txBody>
          <a:bodyPr wrap="none" lIns="101657" tIns="50829" rIns="101657" bIns="50829" rtlCol="0">
            <a:spAutoFit/>
          </a:bodyPr>
          <a:lstStyle/>
          <a:p>
            <a:pPr algn="ctr" defTabSz="508285"/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8685" y="2638171"/>
            <a:ext cx="9073342" cy="2979683"/>
            <a:chOff x="617342" y="2627536"/>
            <a:chExt cx="5474484" cy="1744942"/>
          </a:xfrm>
        </p:grpSpPr>
        <p:grpSp>
          <p:nvGrpSpPr>
            <p:cNvPr id="10" name="Group 9"/>
            <p:cNvGrpSpPr/>
            <p:nvPr/>
          </p:nvGrpSpPr>
          <p:grpSpPr>
            <a:xfrm>
              <a:off x="617342" y="2964859"/>
              <a:ext cx="742794" cy="870771"/>
              <a:chOff x="617342" y="2964859"/>
              <a:chExt cx="742794" cy="870771"/>
            </a:xfrm>
          </p:grpSpPr>
          <p:sp>
            <p:nvSpPr>
              <p:cNvPr id="62" name="AutoShape 50"/>
              <p:cNvSpPr>
                <a:spLocks noChangeArrowheads="1"/>
              </p:cNvSpPr>
              <p:nvPr/>
            </p:nvSpPr>
            <p:spPr bwMode="auto">
              <a:xfrm>
                <a:off x="617342" y="3444095"/>
                <a:ext cx="742794" cy="391535"/>
              </a:xfrm>
              <a:prstGeom prst="can">
                <a:avLst>
                  <a:gd name="adj" fmla="val 50000"/>
                </a:avLst>
              </a:prstGeom>
              <a:solidFill>
                <a:srgbClr val="BFBFBF"/>
              </a:solidFill>
              <a:ln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AutoShape 50"/>
              <p:cNvSpPr>
                <a:spLocks noChangeArrowheads="1"/>
              </p:cNvSpPr>
              <p:nvPr/>
            </p:nvSpPr>
            <p:spPr bwMode="auto">
              <a:xfrm>
                <a:off x="617342" y="3204478"/>
                <a:ext cx="742794" cy="391535"/>
              </a:xfrm>
              <a:prstGeom prst="can">
                <a:avLst>
                  <a:gd name="adj" fmla="val 50000"/>
                </a:avLst>
              </a:prstGeom>
              <a:solidFill>
                <a:srgbClr val="BFBFBF"/>
              </a:solidFill>
              <a:ln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AutoShape 50"/>
              <p:cNvSpPr>
                <a:spLocks noChangeArrowheads="1"/>
              </p:cNvSpPr>
              <p:nvPr/>
            </p:nvSpPr>
            <p:spPr bwMode="auto">
              <a:xfrm>
                <a:off x="617342" y="2964859"/>
                <a:ext cx="742794" cy="391535"/>
              </a:xfrm>
              <a:prstGeom prst="can">
                <a:avLst>
                  <a:gd name="adj" fmla="val 50000"/>
                </a:avLst>
              </a:prstGeom>
              <a:solidFill>
                <a:srgbClr val="BFBFBF"/>
              </a:solidFill>
              <a:ln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5" name="Right Arrow 64"/>
            <p:cNvSpPr/>
            <p:nvPr/>
          </p:nvSpPr>
          <p:spPr bwMode="auto">
            <a:xfrm>
              <a:off x="1385003" y="3311914"/>
              <a:ext cx="1035176" cy="391535"/>
            </a:xfrm>
            <a:prstGeom prst="rightArrow">
              <a:avLst/>
            </a:prstGeom>
            <a:gradFill rotWithShape="0">
              <a:gsLst>
                <a:gs pos="0">
                  <a:schemeClr val="bg1">
                    <a:alpha val="19000"/>
                  </a:schemeClr>
                </a:gs>
                <a:gs pos="100000">
                  <a:srgbClr val="184B81"/>
                </a:gs>
              </a:gsLst>
              <a:lin ang="6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508285"/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Cloud 134"/>
            <p:cNvSpPr/>
            <p:nvPr/>
          </p:nvSpPr>
          <p:spPr>
            <a:xfrm>
              <a:off x="4287415" y="2793566"/>
              <a:ext cx="1804411" cy="1130077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14036 w 43256"/>
                <a:gd name="connsiteY16" fmla="*/ 5051 h 43219"/>
                <a:gd name="connsiteX17" fmla="*/ 15336 w 43256"/>
                <a:gd name="connsiteY17" fmla="*/ 639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bg1"/>
            </a:solidFill>
            <a:ln w="9525" cap="rnd">
              <a:solidFill>
                <a:schemeClr val="accent4"/>
              </a:solidFill>
            </a:ln>
            <a:effectLst>
              <a:outerShdw blurRad="63500" sx="102000" sy="102000" algn="ctr" rotWithShape="0">
                <a:srgbClr val="72DFD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/>
            <a:lstStyle/>
            <a:p>
              <a:pPr algn="ctr" defTabSz="508285"/>
              <a:endParaRPr lang="en-US" sz="11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75696" y="2939578"/>
              <a:ext cx="1586190" cy="173629"/>
            </a:xfrm>
            <a:prstGeom prst="rect">
              <a:avLst/>
            </a:prstGeom>
            <a:noFill/>
          </p:spPr>
          <p:txBody>
            <a:bodyPr wrap="square" lIns="27432" tIns="27432" rIns="45720" bIns="18288" rtlCol="0">
              <a:spAutoFit/>
            </a:bodyPr>
            <a:lstStyle/>
            <a:p>
              <a:pPr algn="ctr" defTabSz="508285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Analytics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44494" y="3022640"/>
              <a:ext cx="725085" cy="734753"/>
            </a:xfrm>
            <a:prstGeom prst="rect">
              <a:avLst/>
            </a:prstGeom>
          </p:spPr>
        </p:pic>
        <p:sp>
          <p:nvSpPr>
            <p:cNvPr id="72" name="Rectangle 71"/>
            <p:cNvSpPr/>
            <p:nvPr/>
          </p:nvSpPr>
          <p:spPr bwMode="auto">
            <a:xfrm>
              <a:off x="1235820" y="4159247"/>
              <a:ext cx="4014451" cy="213231"/>
            </a:xfrm>
            <a:prstGeom prst="rect">
              <a:avLst/>
            </a:prstGeom>
            <a:solidFill>
              <a:srgbClr val="003767"/>
            </a:solidFill>
            <a:ln w="12700" cap="flat" cmpd="sng" algn="ctr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08285"/>
              <a:r>
                <a:rPr lang="en-US" sz="1600" b="1" dirty="0">
                  <a:solidFill>
                    <a:srgbClr val="FFFFFF"/>
                  </a:solidFill>
                  <a:latin typeface="Arial"/>
                </a:rPr>
                <a:t>Computing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235820" y="2627536"/>
              <a:ext cx="4014451" cy="16669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08285"/>
              <a:r>
                <a:rPr lang="en-US" sz="1600" b="1" dirty="0">
                  <a:solidFill>
                    <a:srgbClr val="FFFFFF"/>
                  </a:solidFill>
                  <a:latin typeface="Arial"/>
                </a:rPr>
                <a:t>Web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73898" y="3396051"/>
              <a:ext cx="594579" cy="1923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algn="ctr" defTabSz="508285">
                <a:lnSpc>
                  <a:spcPct val="90000"/>
                </a:lnSpc>
              </a:pPr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Files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42363" y="3075997"/>
              <a:ext cx="441032" cy="517018"/>
              <a:chOff x="2642363" y="3075997"/>
              <a:chExt cx="441032" cy="517018"/>
            </a:xfrm>
          </p:grpSpPr>
          <p:sp>
            <p:nvSpPr>
              <p:cNvPr id="76" name="AutoShape 50"/>
              <p:cNvSpPr>
                <a:spLocks noChangeArrowheads="1"/>
              </p:cNvSpPr>
              <p:nvPr/>
            </p:nvSpPr>
            <p:spPr bwMode="auto">
              <a:xfrm>
                <a:off x="2642363" y="3360542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" name="AutoShape 50"/>
              <p:cNvSpPr>
                <a:spLocks noChangeArrowheads="1"/>
              </p:cNvSpPr>
              <p:nvPr/>
            </p:nvSpPr>
            <p:spPr bwMode="auto">
              <a:xfrm>
                <a:off x="2642363" y="3218270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" name="AutoShape 50"/>
              <p:cNvSpPr>
                <a:spLocks noChangeArrowheads="1"/>
              </p:cNvSpPr>
              <p:nvPr/>
            </p:nvSpPr>
            <p:spPr bwMode="auto">
              <a:xfrm>
                <a:off x="2642363" y="3075997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48908" y="3075997"/>
              <a:ext cx="441032" cy="517018"/>
              <a:chOff x="3248908" y="3075997"/>
              <a:chExt cx="441032" cy="517018"/>
            </a:xfrm>
          </p:grpSpPr>
          <p:sp>
            <p:nvSpPr>
              <p:cNvPr id="80" name="AutoShape 50"/>
              <p:cNvSpPr>
                <a:spLocks noChangeArrowheads="1"/>
              </p:cNvSpPr>
              <p:nvPr/>
            </p:nvSpPr>
            <p:spPr bwMode="auto">
              <a:xfrm>
                <a:off x="3248908" y="3360542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AutoShape 50"/>
              <p:cNvSpPr>
                <a:spLocks noChangeArrowheads="1"/>
              </p:cNvSpPr>
              <p:nvPr/>
            </p:nvSpPr>
            <p:spPr bwMode="auto">
              <a:xfrm>
                <a:off x="3248908" y="3218270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AutoShape 50"/>
              <p:cNvSpPr>
                <a:spLocks noChangeArrowheads="1"/>
              </p:cNvSpPr>
              <p:nvPr/>
            </p:nvSpPr>
            <p:spPr bwMode="auto">
              <a:xfrm>
                <a:off x="3248908" y="3075997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15621" y="3253778"/>
              <a:ext cx="441032" cy="517018"/>
              <a:chOff x="2915621" y="3253778"/>
              <a:chExt cx="441032" cy="517018"/>
            </a:xfrm>
          </p:grpSpPr>
          <p:sp>
            <p:nvSpPr>
              <p:cNvPr id="84" name="AutoShape 50"/>
              <p:cNvSpPr>
                <a:spLocks noChangeArrowheads="1"/>
              </p:cNvSpPr>
              <p:nvPr/>
            </p:nvSpPr>
            <p:spPr bwMode="auto">
              <a:xfrm>
                <a:off x="2915621" y="3538323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AutoShape 50"/>
              <p:cNvSpPr>
                <a:spLocks noChangeArrowheads="1"/>
              </p:cNvSpPr>
              <p:nvPr/>
            </p:nvSpPr>
            <p:spPr bwMode="auto">
              <a:xfrm>
                <a:off x="2915621" y="3396051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AutoShape 50"/>
              <p:cNvSpPr>
                <a:spLocks noChangeArrowheads="1"/>
              </p:cNvSpPr>
              <p:nvPr/>
            </p:nvSpPr>
            <p:spPr bwMode="auto">
              <a:xfrm>
                <a:off x="2915621" y="3253778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7" name="Right Arrow 86"/>
            <p:cNvSpPr/>
            <p:nvPr/>
          </p:nvSpPr>
          <p:spPr bwMode="auto">
            <a:xfrm>
              <a:off x="3852443" y="3478023"/>
              <a:ext cx="719552" cy="391535"/>
            </a:xfrm>
            <a:prstGeom prst="rightArrow">
              <a:avLst/>
            </a:prstGeom>
            <a:gradFill rotWithShape="0">
              <a:gsLst>
                <a:gs pos="0">
                  <a:schemeClr val="bg1">
                    <a:alpha val="19000"/>
                  </a:schemeClr>
                </a:gs>
                <a:gs pos="100000">
                  <a:srgbClr val="184B81"/>
                </a:gs>
              </a:gsLst>
              <a:lin ang="6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508285"/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ight Arrow 87"/>
            <p:cNvSpPr/>
            <p:nvPr/>
          </p:nvSpPr>
          <p:spPr bwMode="auto">
            <a:xfrm rot="10800000">
              <a:off x="3852443" y="2891346"/>
              <a:ext cx="719552" cy="391535"/>
            </a:xfrm>
            <a:prstGeom prst="rightArrow">
              <a:avLst/>
            </a:prstGeom>
            <a:gradFill rotWithShape="0">
              <a:gsLst>
                <a:gs pos="0">
                  <a:schemeClr val="bg1">
                    <a:alpha val="19000"/>
                  </a:schemeClr>
                </a:gs>
                <a:gs pos="100000">
                  <a:srgbClr val="184B81"/>
                </a:gs>
              </a:gsLst>
              <a:lin ang="108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508285"/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235820" y="3960037"/>
              <a:ext cx="4014451" cy="16669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08285"/>
              <a:r>
                <a:rPr lang="en-US" sz="1600" b="1" dirty="0">
                  <a:solidFill>
                    <a:srgbClr val="FFFFFF"/>
                  </a:solidFill>
                  <a:latin typeface="Arial"/>
                </a:rPr>
                <a:t>Scheduler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229090" y="4222590"/>
              <a:ext cx="835787" cy="105045"/>
              <a:chOff x="4229090" y="4222590"/>
              <a:chExt cx="835787" cy="105045"/>
            </a:xfrm>
          </p:grpSpPr>
          <p:pic>
            <p:nvPicPr>
              <p:cNvPr id="91" name="Picture 90" descr="coil spring.jpg"/>
              <p:cNvPicPr>
                <a:picLocks noChangeAspect="1"/>
              </p:cNvPicPr>
              <p:nvPr/>
            </p:nvPicPr>
            <p:blipFill rotWithShape="1">
              <a:blip r:embed="rId13" cstate="email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 flipH="1">
                <a:off x="4229090" y="4224778"/>
                <a:ext cx="715346" cy="100668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 flipH="1">
                <a:off x="4970780" y="4222590"/>
                <a:ext cx="94097" cy="105045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444525" y="4222590"/>
              <a:ext cx="835788" cy="105045"/>
              <a:chOff x="1444525" y="4222590"/>
              <a:chExt cx="835788" cy="105045"/>
            </a:xfrm>
          </p:grpSpPr>
          <p:pic>
            <p:nvPicPr>
              <p:cNvPr id="94" name="Picture 93" descr="coil spring.jpg"/>
              <p:cNvPicPr>
                <a:picLocks noChangeAspect="1"/>
              </p:cNvPicPr>
              <p:nvPr/>
            </p:nvPicPr>
            <p:blipFill rotWithShape="1">
              <a:blip r:embed="rId13" cstate="email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 rot="10800000" flipH="1">
                <a:off x="1564966" y="4224779"/>
                <a:ext cx="715347" cy="100668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 rot="10800000" flipH="1">
                <a:off x="1444525" y="4222590"/>
                <a:ext cx="94097" cy="1050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6" name="Rounded Rectangle 95"/>
            <p:cNvSpPr/>
            <p:nvPr/>
          </p:nvSpPr>
          <p:spPr>
            <a:xfrm>
              <a:off x="1419355" y="2827135"/>
              <a:ext cx="656187" cy="3373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lIns="45720" tIns="45720" rIns="45720" anchor="ctr" anchorCtr="1"/>
            <a:lstStyle/>
            <a:p>
              <a:pPr algn="ctr" defTabSz="508285"/>
              <a:r>
                <a:rPr lang="en-US" sz="900" b="1" dirty="0">
                  <a:solidFill>
                    <a:srgbClr val="000000"/>
                  </a:solidFill>
                  <a:latin typeface="Arial"/>
                </a:rPr>
                <a:t>Ingest &amp; Enrichment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476758" y="2870302"/>
              <a:ext cx="656187" cy="3373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lIns="45720" tIns="45720" rIns="45720" anchor="ctr" anchorCtr="1"/>
            <a:lstStyle/>
            <a:p>
              <a:pPr algn="ctr" defTabSz="508285"/>
              <a:r>
                <a:rPr lang="en-US" sz="900" b="1" dirty="0">
                  <a:solidFill>
                    <a:srgbClr val="000000"/>
                  </a:solidFill>
                  <a:latin typeface="Arial"/>
                </a:rPr>
                <a:t>Ingest &amp; Enrichment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534161" y="2911240"/>
              <a:ext cx="656187" cy="3373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lIns="45720" tIns="45720" rIns="45720" anchor="ctr" anchorCtr="1"/>
            <a:lstStyle/>
            <a:p>
              <a:pPr algn="ctr" defTabSz="508285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Ingest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864938" y="3239344"/>
              <a:ext cx="0" cy="268243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an 99"/>
            <p:cNvSpPr/>
            <p:nvPr/>
          </p:nvSpPr>
          <p:spPr bwMode="auto">
            <a:xfrm>
              <a:off x="2435525" y="2840619"/>
              <a:ext cx="1401257" cy="1060264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16563"/>
              <a:endParaRPr lang="en-US" sz="16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384031" y="2857334"/>
              <a:ext cx="1552202" cy="2042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algn="ctr" defTabSz="508285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Databases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19411" y="3162300"/>
              <a:ext cx="520700" cy="533400"/>
            </a:xfrm>
            <a:prstGeom prst="rect">
              <a:avLst/>
            </a:prstGeom>
          </p:spPr>
        </p:pic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6618" y="1417114"/>
            <a:ext cx="1496939" cy="1002236"/>
          </a:xfrm>
          <a:prstGeom prst="rect">
            <a:avLst/>
          </a:prstGeom>
          <a:noFill/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226" y="6198576"/>
            <a:ext cx="765395" cy="613972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017" y="6190170"/>
            <a:ext cx="953985" cy="629689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584651" y="6190173"/>
            <a:ext cx="917796" cy="62305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872" y="6179502"/>
            <a:ext cx="938658" cy="63359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8283" y="6163108"/>
            <a:ext cx="945050" cy="668450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cxnSp>
        <p:nvCxnSpPr>
          <p:cNvPr id="93" name="Straight Connector 92"/>
          <p:cNvCxnSpPr/>
          <p:nvPr/>
        </p:nvCxnSpPr>
        <p:spPr bwMode="auto">
          <a:xfrm>
            <a:off x="4732650" y="2065619"/>
            <a:ext cx="3559" cy="489167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auto">
          <a:xfrm>
            <a:off x="7928204" y="2116759"/>
            <a:ext cx="6043" cy="433594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986106" y="966434"/>
            <a:ext cx="1508760" cy="296478"/>
          </a:xfrm>
          <a:prstGeom prst="rect">
            <a:avLst/>
          </a:prstGeom>
          <a:noFill/>
        </p:spPr>
        <p:txBody>
          <a:bodyPr wrap="square"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Operators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38906" y="966434"/>
            <a:ext cx="1257300" cy="296478"/>
          </a:xfrm>
          <a:prstGeom prst="rect">
            <a:avLst/>
          </a:prstGeom>
          <a:noFill/>
        </p:spPr>
        <p:txBody>
          <a:bodyPr wrap="square"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Analysts</a:t>
            </a:r>
          </a:p>
        </p:txBody>
      </p:sp>
      <p:pic>
        <p:nvPicPr>
          <p:cNvPr id="107" name="Picture 106" descr="Analyst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443" y="1269471"/>
            <a:ext cx="979512" cy="961648"/>
          </a:xfrm>
          <a:prstGeom prst="rect">
            <a:avLst/>
          </a:prstGeom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0144" y="1270972"/>
            <a:ext cx="1496939" cy="1002236"/>
          </a:xfrm>
          <a:prstGeom prst="rect">
            <a:avLst/>
          </a:prstGeom>
          <a:noFill/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Rectangular Callout 108"/>
          <p:cNvSpPr/>
          <p:nvPr/>
        </p:nvSpPr>
        <p:spPr bwMode="auto">
          <a:xfrm>
            <a:off x="2179325" y="1122680"/>
            <a:ext cx="5494866" cy="3393531"/>
          </a:xfrm>
          <a:prstGeom prst="wedgeRectCallout">
            <a:avLst>
              <a:gd name="adj1" fmla="val -21082"/>
              <a:gd name="adj2" fmla="val 75392"/>
            </a:avLst>
          </a:prstGeom>
          <a:solidFill>
            <a:srgbClr val="FFFFFF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101597" tIns="50800" rIns="101597" bIns="50800" numCol="1" rtlCol="0" anchor="ctr" anchorCtr="0" compatLnSpc="1">
            <a:prstTxWarp prst="textNoShape">
              <a:avLst/>
            </a:prstTxWarp>
          </a:bodyPr>
          <a:lstStyle/>
          <a:p>
            <a:pPr algn="ctr" defTabSz="1015969"/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334383" y="1468120"/>
            <a:ext cx="5128980" cy="3093192"/>
            <a:chOff x="764889" y="1092661"/>
            <a:chExt cx="4662709" cy="2729287"/>
          </a:xfrm>
        </p:grpSpPr>
        <p:pic>
          <p:nvPicPr>
            <p:cNvPr id="111" name="Picture 110" descr="vmware.png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69943" y="1449364"/>
              <a:ext cx="747375" cy="784088"/>
            </a:xfrm>
            <a:prstGeom prst="rect">
              <a:avLst/>
            </a:prstGeom>
          </p:spPr>
        </p:pic>
        <p:pic>
          <p:nvPicPr>
            <p:cNvPr id="112" name="Picture 111" descr="hadoop1.jpeg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5543" y="2613426"/>
              <a:ext cx="1116173" cy="862497"/>
            </a:xfrm>
            <a:prstGeom prst="rect">
              <a:avLst/>
            </a:prstGeom>
          </p:spPr>
        </p:pic>
        <p:pic>
          <p:nvPicPr>
            <p:cNvPr id="113" name="Picture 112" descr="postgresql.jpeg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83015" y="2559320"/>
              <a:ext cx="913233" cy="970709"/>
            </a:xfrm>
            <a:prstGeom prst="rect">
              <a:avLst/>
            </a:prstGeom>
          </p:spPr>
        </p:pic>
        <p:pic>
          <p:nvPicPr>
            <p:cNvPr id="114" name="Picture 113" descr="mpicrop.png"/>
            <p:cNvPicPr>
              <a:picLocks noChangeAspect="1"/>
            </p:cNvPicPr>
            <p:nvPr/>
          </p:nvPicPr>
          <p:blipFill>
            <a:blip r:embed="rId24" cstate="print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47331" y="1370955"/>
              <a:ext cx="895534" cy="940906"/>
            </a:xfrm>
            <a:prstGeom prst="rect">
              <a:avLst/>
            </a:prstGeom>
          </p:spPr>
        </p:pic>
        <p:sp>
          <p:nvSpPr>
            <p:cNvPr id="115" name="Rectangle 114"/>
            <p:cNvSpPr/>
            <p:nvPr/>
          </p:nvSpPr>
          <p:spPr>
            <a:xfrm>
              <a:off x="2382649" y="2053756"/>
              <a:ext cx="1500980" cy="595319"/>
            </a:xfrm>
            <a:prstGeom prst="rect">
              <a:avLst/>
            </a:prstGeom>
          </p:spPr>
          <p:txBody>
            <a:bodyPr wrap="none" lIns="101882" tIns="50941" rIns="101882" bIns="50941">
              <a:spAutoFit/>
            </a:bodyPr>
            <a:lstStyle/>
            <a:p>
              <a:pPr algn="ctr" defTabSz="507988"/>
              <a:r>
                <a:rPr lang="en-US" sz="1800" b="1" dirty="0">
                  <a:solidFill>
                    <a:srgbClr val="000000"/>
                  </a:solidFill>
                  <a:latin typeface="Arial Black"/>
                  <a:cs typeface="Arial Black"/>
                </a:rPr>
                <a:t>MIT</a:t>
              </a:r>
            </a:p>
            <a:p>
              <a:pPr algn="ctr" defTabSz="507988"/>
              <a:r>
                <a:rPr lang="en-US" sz="1800" b="1" dirty="0" err="1">
                  <a:solidFill>
                    <a:srgbClr val="000000"/>
                  </a:solidFill>
                  <a:latin typeface="Arial Black"/>
                  <a:cs typeface="Arial Black"/>
                </a:rPr>
                <a:t>SuperCloud</a:t>
              </a:r>
              <a:endParaRPr lang="en-US" sz="1800" b="1" dirty="0">
                <a:solidFill>
                  <a:srgbClr val="000000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64889" y="1124563"/>
              <a:ext cx="1877716" cy="335185"/>
            </a:xfrm>
            <a:prstGeom prst="rect">
              <a:avLst/>
            </a:prstGeom>
          </p:spPr>
          <p:txBody>
            <a:bodyPr wrap="none" lIns="101882" tIns="50941" rIns="101882" bIns="50941">
              <a:spAutoFit/>
            </a:bodyPr>
            <a:lstStyle/>
            <a:p>
              <a:pPr defTabSz="1015969"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  <a:latin typeface="Arial"/>
                </a:rPr>
                <a:t>Enterprise Cloud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64889" y="3486763"/>
              <a:ext cx="1690923" cy="335185"/>
            </a:xfrm>
            <a:prstGeom prst="rect">
              <a:avLst/>
            </a:prstGeom>
          </p:spPr>
          <p:txBody>
            <a:bodyPr wrap="none" lIns="101882" tIns="50941" rIns="101882" bIns="50941">
              <a:spAutoFit/>
            </a:bodyPr>
            <a:lstStyle/>
            <a:p>
              <a:pPr defTabSz="1015969"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  <a:latin typeface="Arial"/>
                </a:rPr>
                <a:t>Big Data Cloud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54703" y="3486763"/>
              <a:ext cx="1772895" cy="335185"/>
            </a:xfrm>
            <a:prstGeom prst="rect">
              <a:avLst/>
            </a:prstGeom>
          </p:spPr>
          <p:txBody>
            <a:bodyPr wrap="none" lIns="101882" tIns="50941" rIns="101882" bIns="50941">
              <a:spAutoFit/>
            </a:bodyPr>
            <a:lstStyle/>
            <a:p>
              <a:pPr defTabSz="1015969"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  <a:latin typeface="Arial"/>
                </a:rPr>
                <a:t>Database Cloud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63256" y="1092661"/>
              <a:ext cx="1749021" cy="335185"/>
            </a:xfrm>
            <a:prstGeom prst="rect">
              <a:avLst/>
            </a:prstGeom>
          </p:spPr>
          <p:txBody>
            <a:bodyPr wrap="none" lIns="101882" tIns="50941" rIns="101882" bIns="50941">
              <a:spAutoFit/>
            </a:bodyPr>
            <a:lstStyle/>
            <a:p>
              <a:pPr defTabSz="1015969"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  <a:latin typeface="Arial"/>
                </a:rPr>
                <a:t>Compute Cloud</a:t>
              </a:r>
            </a:p>
          </p:txBody>
        </p:sp>
      </p:grpSp>
      <p:sp>
        <p:nvSpPr>
          <p:cNvPr id="123" name="Rectangle 2"/>
          <p:cNvSpPr txBox="1">
            <a:spLocks noChangeArrowheads="1"/>
          </p:cNvSpPr>
          <p:nvPr/>
        </p:nvSpPr>
        <p:spPr bwMode="auto">
          <a:xfrm>
            <a:off x="2095505" y="1036320"/>
            <a:ext cx="5630034" cy="60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292" tIns="51145" rIns="102292" bIns="51145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2pPr>
            <a:lvl3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3pPr>
            <a:lvl4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4pPr>
            <a:lvl5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5pPr>
            <a:lvl6pPr marL="4572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6pPr>
            <a:lvl7pPr marL="9144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7pPr>
            <a:lvl8pPr marL="13716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8pPr>
            <a:lvl9pPr marL="18288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9pPr>
          </a:lstStyle>
          <a:p>
            <a:pPr defTabSz="507988">
              <a:lnSpc>
                <a:spcPct val="100000"/>
              </a:lnSpc>
            </a:pPr>
            <a:r>
              <a:rPr lang="en-US" sz="2200" dirty="0">
                <a:solidFill>
                  <a:srgbClr val="003767"/>
                </a:solidFill>
                <a:latin typeface="Arial" charset="0"/>
                <a:ea typeface="ＭＳ Ｐゴシック" charset="0"/>
                <a:cs typeface="ＭＳ Ｐゴシック" charset="0"/>
              </a:rPr>
              <a:t>MIT </a:t>
            </a:r>
            <a:r>
              <a:rPr lang="en-US" sz="2200" dirty="0" err="1">
                <a:solidFill>
                  <a:srgbClr val="003767"/>
                </a:solidFill>
                <a:latin typeface="Arial" charset="0"/>
                <a:ea typeface="ＭＳ Ｐゴシック" charset="0"/>
                <a:cs typeface="ＭＳ Ｐゴシック" charset="0"/>
              </a:rPr>
              <a:t>SuperCloud</a:t>
            </a:r>
            <a:r>
              <a:rPr lang="en-US" sz="2200" dirty="0">
                <a:solidFill>
                  <a:srgbClr val="003767"/>
                </a:solidFill>
                <a:latin typeface="Arial" charset="0"/>
                <a:ea typeface="ＭＳ Ｐゴシック" charset="0"/>
                <a:cs typeface="ＭＳ Ｐゴシック" charset="0"/>
              </a:rPr>
              <a:t> merges four clouds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310" y="7253759"/>
            <a:ext cx="5755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/>
              <a:t>LLSuperCloud</a:t>
            </a:r>
            <a:r>
              <a:rPr lang="en-US" sz="1400" i="1" dirty="0"/>
              <a:t>: Sharing HPC Systems for Diverse Rapid </a:t>
            </a:r>
            <a:r>
              <a:rPr lang="en-US" sz="1400" i="1" dirty="0" smtClean="0"/>
              <a:t>Prototyping</a:t>
            </a:r>
            <a:r>
              <a:rPr lang="en-US" sz="1400" dirty="0" smtClean="0"/>
              <a:t>, Reuther et al, IEEE HPEC </a:t>
            </a:r>
            <a:r>
              <a:rPr lang="en-US" sz="1400" dirty="0" smtClean="0"/>
              <a:t>2013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194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traight Connector 192"/>
          <p:cNvCxnSpPr/>
          <p:nvPr/>
        </p:nvCxnSpPr>
        <p:spPr bwMode="auto">
          <a:xfrm>
            <a:off x="2339124" y="2211759"/>
            <a:ext cx="3559" cy="489167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 bwMode="auto">
          <a:xfrm>
            <a:off x="5534673" y="2262901"/>
            <a:ext cx="6043" cy="433594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 bwMode="auto">
          <a:xfrm flipH="1">
            <a:off x="8328269" y="2196230"/>
            <a:ext cx="7522" cy="537565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1292424" y="5271756"/>
            <a:ext cx="0" cy="1500221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 bwMode="auto">
          <a:xfrm>
            <a:off x="7033913" y="568964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 bwMode="auto">
          <a:xfrm>
            <a:off x="8129576" y="561785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 bwMode="auto">
          <a:xfrm>
            <a:off x="9177774" y="5656142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 bwMode="auto">
          <a:xfrm>
            <a:off x="2248835" y="5378193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 bwMode="auto">
          <a:xfrm>
            <a:off x="3144325" y="533032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 bwMode="auto">
          <a:xfrm>
            <a:off x="4079241" y="535426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 bwMode="auto">
          <a:xfrm>
            <a:off x="5067886" y="535426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 bwMode="auto">
          <a:xfrm>
            <a:off x="5992279" y="533032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33"/>
          <p:cNvSpPr>
            <a:spLocks noChangeArrowheads="1"/>
          </p:cNvSpPr>
          <p:nvPr/>
        </p:nvSpPr>
        <p:spPr bwMode="auto">
          <a:xfrm>
            <a:off x="294640" y="2563937"/>
            <a:ext cx="9485787" cy="3208668"/>
          </a:xfrm>
          <a:prstGeom prst="rect">
            <a:avLst/>
          </a:prstGeom>
          <a:ln>
            <a:solidFill>
              <a:srgbClr val="4F81BD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01657" tIns="50829" rIns="101657" bIns="50829" anchor="ctr"/>
          <a:lstStyle/>
          <a:p>
            <a:pPr algn="ctr" defTabSz="508285">
              <a:defRPr/>
            </a:pPr>
            <a:endParaRPr lang="en-US" sz="1300" b="1" dirty="0">
              <a:solidFill>
                <a:srgbClr val="000000"/>
              </a:solidFill>
              <a:latin typeface="Arial"/>
              <a:ea typeface="ＭＳ Ｐゴシック" pitchFamily="4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2965" y="1114377"/>
            <a:ext cx="1676400" cy="296478"/>
          </a:xfrm>
          <a:prstGeom prst="rect">
            <a:avLst/>
          </a:prstGeom>
          <a:noFill/>
        </p:spPr>
        <p:txBody>
          <a:bodyPr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Commanders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2580" y="1112576"/>
            <a:ext cx="1508760" cy="296478"/>
          </a:xfrm>
          <a:prstGeom prst="rect">
            <a:avLst/>
          </a:prstGeom>
          <a:noFill/>
        </p:spPr>
        <p:txBody>
          <a:bodyPr wrap="square"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Operators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5380" y="1112576"/>
            <a:ext cx="1257300" cy="296478"/>
          </a:xfrm>
          <a:prstGeom prst="rect">
            <a:avLst/>
          </a:prstGeom>
          <a:noFill/>
        </p:spPr>
        <p:txBody>
          <a:bodyPr wrap="square"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Analysts</a:t>
            </a:r>
          </a:p>
        </p:txBody>
      </p:sp>
      <p:sp>
        <p:nvSpPr>
          <p:cNvPr id="124" name="TextBox 39"/>
          <p:cNvSpPr txBox="1">
            <a:spLocks noChangeArrowheads="1"/>
          </p:cNvSpPr>
          <p:nvPr/>
        </p:nvSpPr>
        <p:spPr bwMode="auto">
          <a:xfrm>
            <a:off x="5972" y="1571788"/>
            <a:ext cx="1257300" cy="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08285"/>
            <a:r>
              <a:rPr lang="en-US" sz="1800" b="1" dirty="0">
                <a:solidFill>
                  <a:srgbClr val="800040"/>
                </a:solidFill>
                <a:latin typeface="Arial"/>
                <a:cs typeface="Arial"/>
              </a:rPr>
              <a:t>Users</a:t>
            </a:r>
          </a:p>
        </p:txBody>
      </p:sp>
      <p:pic>
        <p:nvPicPr>
          <p:cNvPr id="127" name="Picture 126" descr="Analyst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4917" y="1415612"/>
            <a:ext cx="979512" cy="961648"/>
          </a:xfrm>
          <a:prstGeom prst="rect">
            <a:avLst/>
          </a:prstGeom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2" name="Text Box 8"/>
          <p:cNvSpPr txBox="1">
            <a:spLocks noChangeArrowheads="1"/>
          </p:cNvSpPr>
          <p:nvPr/>
        </p:nvSpPr>
        <p:spPr bwMode="auto">
          <a:xfrm>
            <a:off x="5663048" y="6823108"/>
            <a:ext cx="73266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Maritime</a:t>
            </a:r>
          </a:p>
        </p:txBody>
      </p:sp>
      <p:sp>
        <p:nvSpPr>
          <p:cNvPr id="234" name="Rectangle 208"/>
          <p:cNvSpPr>
            <a:spLocks noChangeArrowheads="1"/>
          </p:cNvSpPr>
          <p:nvPr/>
        </p:nvSpPr>
        <p:spPr bwMode="auto">
          <a:xfrm>
            <a:off x="4601805" y="6190058"/>
            <a:ext cx="764858" cy="63690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 Box 8"/>
          <p:cNvSpPr txBox="1">
            <a:spLocks noChangeArrowheads="1"/>
          </p:cNvSpPr>
          <p:nvPr/>
        </p:nvSpPr>
        <p:spPr bwMode="auto">
          <a:xfrm>
            <a:off x="4659707" y="6805360"/>
            <a:ext cx="66829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Ground</a:t>
            </a:r>
          </a:p>
        </p:txBody>
      </p:sp>
      <p:sp>
        <p:nvSpPr>
          <p:cNvPr id="238" name="Text Box 8"/>
          <p:cNvSpPr txBox="1">
            <a:spLocks noChangeArrowheads="1"/>
          </p:cNvSpPr>
          <p:nvPr/>
        </p:nvSpPr>
        <p:spPr bwMode="auto">
          <a:xfrm>
            <a:off x="7683872" y="6802134"/>
            <a:ext cx="94981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Space</a:t>
            </a:r>
          </a:p>
        </p:txBody>
      </p:sp>
      <p:sp>
        <p:nvSpPr>
          <p:cNvPr id="240" name="Rectangle 209"/>
          <p:cNvSpPr>
            <a:spLocks noChangeArrowheads="1"/>
          </p:cNvSpPr>
          <p:nvPr/>
        </p:nvSpPr>
        <p:spPr bwMode="auto">
          <a:xfrm>
            <a:off x="3695259" y="6190060"/>
            <a:ext cx="764422" cy="63729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 Box 8"/>
          <p:cNvSpPr txBox="1">
            <a:spLocks noChangeArrowheads="1"/>
          </p:cNvSpPr>
          <p:nvPr/>
        </p:nvSpPr>
        <p:spPr bwMode="auto">
          <a:xfrm>
            <a:off x="4151028" y="6552767"/>
            <a:ext cx="205299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2" name="Text Box 8"/>
          <p:cNvSpPr txBox="1">
            <a:spLocks noChangeArrowheads="1"/>
          </p:cNvSpPr>
          <p:nvPr/>
        </p:nvSpPr>
        <p:spPr bwMode="auto">
          <a:xfrm>
            <a:off x="3903035" y="6794939"/>
            <a:ext cx="36923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C2</a:t>
            </a:r>
          </a:p>
        </p:txBody>
      </p:sp>
      <p:sp>
        <p:nvSpPr>
          <p:cNvPr id="245" name="Text Box 8"/>
          <p:cNvSpPr txBox="1">
            <a:spLocks noChangeArrowheads="1"/>
          </p:cNvSpPr>
          <p:nvPr/>
        </p:nvSpPr>
        <p:spPr bwMode="auto">
          <a:xfrm>
            <a:off x="8864247" y="6794943"/>
            <a:ext cx="568793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Cyber</a:t>
            </a:r>
          </a:p>
        </p:txBody>
      </p:sp>
      <p:sp>
        <p:nvSpPr>
          <p:cNvPr id="252" name="Rectangle 209"/>
          <p:cNvSpPr>
            <a:spLocks noChangeArrowheads="1"/>
          </p:cNvSpPr>
          <p:nvPr/>
        </p:nvSpPr>
        <p:spPr bwMode="auto">
          <a:xfrm>
            <a:off x="909999" y="6173398"/>
            <a:ext cx="764859" cy="63690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 Box 8"/>
          <p:cNvSpPr txBox="1">
            <a:spLocks noChangeArrowheads="1"/>
          </p:cNvSpPr>
          <p:nvPr/>
        </p:nvSpPr>
        <p:spPr bwMode="auto">
          <a:xfrm>
            <a:off x="995608" y="6785104"/>
            <a:ext cx="597159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OSINT</a:t>
            </a:r>
          </a:p>
        </p:txBody>
      </p:sp>
      <p:pic>
        <p:nvPicPr>
          <p:cNvPr id="254" name="Picture 253" descr="Screen Shot 2013-01-01 at 8.37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233" y="6189791"/>
            <a:ext cx="331657" cy="262852"/>
          </a:xfrm>
          <a:prstGeom prst="rect">
            <a:avLst/>
          </a:prstGeom>
        </p:spPr>
      </p:pic>
      <p:pic>
        <p:nvPicPr>
          <p:cNvPr id="255" name="Picture 254" descr="Screen Shot 2013-01-01 at 8.36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668" y="6494586"/>
            <a:ext cx="293391" cy="273493"/>
          </a:xfrm>
          <a:prstGeom prst="rect">
            <a:avLst/>
          </a:prstGeom>
        </p:spPr>
      </p:pic>
      <p:pic>
        <p:nvPicPr>
          <p:cNvPr id="256" name="Picture 255" descr="Screen Shot 2013-01-01 at 8.37.04 PM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108" y="6434984"/>
            <a:ext cx="349548" cy="240094"/>
          </a:xfrm>
          <a:prstGeom prst="rect">
            <a:avLst/>
          </a:prstGeom>
        </p:spPr>
      </p:pic>
      <p:sp>
        <p:nvSpPr>
          <p:cNvPr id="257" name="TextBox 256"/>
          <p:cNvSpPr txBox="1"/>
          <p:nvPr/>
        </p:nvSpPr>
        <p:spPr>
          <a:xfrm>
            <a:off x="1206670" y="6182975"/>
            <a:ext cx="584007" cy="244170"/>
          </a:xfrm>
          <a:prstGeom prst="rect">
            <a:avLst/>
          </a:prstGeom>
          <a:noFill/>
        </p:spPr>
        <p:txBody>
          <a:bodyPr wrap="none" lIns="101657" tIns="50829" rIns="101657" bIns="50829" rtlCol="0">
            <a:spAutoFit/>
          </a:bodyPr>
          <a:lstStyle/>
          <a:p>
            <a:pPr algn="ctr" defTabSz="508285"/>
            <a:r>
              <a:rPr lang="en-US" sz="900" b="1" dirty="0">
                <a:solidFill>
                  <a:srgbClr val="000000"/>
                </a:solidFill>
                <a:latin typeface="Arial"/>
              </a:rPr>
              <a:t>&lt;html&gt;</a:t>
            </a:r>
          </a:p>
        </p:txBody>
      </p:sp>
      <p:sp>
        <p:nvSpPr>
          <p:cNvPr id="258" name="TextBox 39"/>
          <p:cNvSpPr txBox="1">
            <a:spLocks noChangeArrowheads="1"/>
          </p:cNvSpPr>
          <p:nvPr/>
        </p:nvSpPr>
        <p:spPr bwMode="auto">
          <a:xfrm>
            <a:off x="5974" y="6237174"/>
            <a:ext cx="942159" cy="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08285"/>
            <a:r>
              <a:rPr lang="en-US" sz="1800" b="1" dirty="0">
                <a:solidFill>
                  <a:srgbClr val="008000"/>
                </a:solidFill>
                <a:latin typeface="Arial"/>
                <a:cs typeface="Arial"/>
              </a:rPr>
              <a:t>Data </a:t>
            </a: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475" y="6501018"/>
            <a:ext cx="253769" cy="26497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8" cstate="screen">
            <a:alphaModFix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2906" y="6240084"/>
            <a:ext cx="416517" cy="553589"/>
          </a:xfrm>
          <a:prstGeom prst="rect">
            <a:avLst/>
          </a:prstGeom>
        </p:spPr>
      </p:pic>
      <p:pic>
        <p:nvPicPr>
          <p:cNvPr id="262" name="Picture 261" descr="100622-A.jpg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1876" y="6338487"/>
            <a:ext cx="643924" cy="340397"/>
          </a:xfrm>
          <a:prstGeom prst="rect">
            <a:avLst/>
          </a:prstGeom>
          <a:ln>
            <a:noFill/>
          </a:ln>
        </p:spPr>
      </p:pic>
      <p:sp>
        <p:nvSpPr>
          <p:cNvPr id="268" name="Text Box 8"/>
          <p:cNvSpPr txBox="1">
            <a:spLocks noChangeArrowheads="1"/>
          </p:cNvSpPr>
          <p:nvPr/>
        </p:nvSpPr>
        <p:spPr bwMode="auto">
          <a:xfrm>
            <a:off x="6573983" y="6794059"/>
            <a:ext cx="94981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Air</a:t>
            </a:r>
          </a:p>
        </p:txBody>
      </p:sp>
      <p:sp>
        <p:nvSpPr>
          <p:cNvPr id="272" name="Rectangle 212"/>
          <p:cNvSpPr>
            <a:spLocks noChangeArrowheads="1"/>
          </p:cNvSpPr>
          <p:nvPr/>
        </p:nvSpPr>
        <p:spPr bwMode="auto">
          <a:xfrm>
            <a:off x="2812454" y="6190055"/>
            <a:ext cx="764678" cy="63729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 Box 8"/>
          <p:cNvSpPr txBox="1">
            <a:spLocks noChangeArrowheads="1"/>
          </p:cNvSpPr>
          <p:nvPr/>
        </p:nvSpPr>
        <p:spPr bwMode="auto">
          <a:xfrm>
            <a:off x="2833245" y="6802134"/>
            <a:ext cx="703921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HUMINT</a:t>
            </a:r>
          </a:p>
        </p:txBody>
      </p:sp>
      <p:pic>
        <p:nvPicPr>
          <p:cNvPr id="275" name="Picture 13"/>
          <p:cNvPicPr>
            <a:picLocks noChangeAspect="1" noChangeArrowheads="1"/>
          </p:cNvPicPr>
          <p:nvPr/>
        </p:nvPicPr>
        <p:blipFill>
          <a:blip r:embed="rId10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9937" y="6280877"/>
            <a:ext cx="569720" cy="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7" name="Text Box 8"/>
          <p:cNvSpPr txBox="1">
            <a:spLocks noChangeArrowheads="1"/>
          </p:cNvSpPr>
          <p:nvPr/>
        </p:nvSpPr>
        <p:spPr bwMode="auto">
          <a:xfrm>
            <a:off x="1908860" y="6794565"/>
            <a:ext cx="708930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Weather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0490" y="1433968"/>
            <a:ext cx="1073183" cy="921419"/>
          </a:xfrm>
          <a:prstGeom prst="rect">
            <a:avLst/>
          </a:prstGeom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9820675" y="6089487"/>
            <a:ext cx="205754" cy="349098"/>
          </a:xfrm>
          <a:prstGeom prst="rect">
            <a:avLst/>
          </a:prstGeom>
          <a:noFill/>
        </p:spPr>
        <p:txBody>
          <a:bodyPr wrap="none" lIns="101657" tIns="50829" rIns="101657" bIns="50829" rtlCol="0">
            <a:spAutoFit/>
          </a:bodyPr>
          <a:lstStyle/>
          <a:p>
            <a:pPr algn="ctr" defTabSz="508285"/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8685" y="2638171"/>
            <a:ext cx="9073342" cy="2979683"/>
            <a:chOff x="617342" y="2627536"/>
            <a:chExt cx="5474484" cy="1744942"/>
          </a:xfrm>
        </p:grpSpPr>
        <p:grpSp>
          <p:nvGrpSpPr>
            <p:cNvPr id="10" name="Group 9"/>
            <p:cNvGrpSpPr/>
            <p:nvPr/>
          </p:nvGrpSpPr>
          <p:grpSpPr>
            <a:xfrm>
              <a:off x="617342" y="2964859"/>
              <a:ext cx="742794" cy="870771"/>
              <a:chOff x="617342" y="2964859"/>
              <a:chExt cx="742794" cy="870771"/>
            </a:xfrm>
          </p:grpSpPr>
          <p:sp>
            <p:nvSpPr>
              <p:cNvPr id="62" name="AutoShape 50"/>
              <p:cNvSpPr>
                <a:spLocks noChangeArrowheads="1"/>
              </p:cNvSpPr>
              <p:nvPr/>
            </p:nvSpPr>
            <p:spPr bwMode="auto">
              <a:xfrm>
                <a:off x="617342" y="3444095"/>
                <a:ext cx="742794" cy="391535"/>
              </a:xfrm>
              <a:prstGeom prst="can">
                <a:avLst>
                  <a:gd name="adj" fmla="val 50000"/>
                </a:avLst>
              </a:prstGeom>
              <a:solidFill>
                <a:srgbClr val="BFBFBF"/>
              </a:solidFill>
              <a:ln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AutoShape 50"/>
              <p:cNvSpPr>
                <a:spLocks noChangeArrowheads="1"/>
              </p:cNvSpPr>
              <p:nvPr/>
            </p:nvSpPr>
            <p:spPr bwMode="auto">
              <a:xfrm>
                <a:off x="617342" y="3204478"/>
                <a:ext cx="742794" cy="391535"/>
              </a:xfrm>
              <a:prstGeom prst="can">
                <a:avLst>
                  <a:gd name="adj" fmla="val 50000"/>
                </a:avLst>
              </a:prstGeom>
              <a:solidFill>
                <a:srgbClr val="BFBFBF"/>
              </a:solidFill>
              <a:ln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AutoShape 50"/>
              <p:cNvSpPr>
                <a:spLocks noChangeArrowheads="1"/>
              </p:cNvSpPr>
              <p:nvPr/>
            </p:nvSpPr>
            <p:spPr bwMode="auto">
              <a:xfrm>
                <a:off x="617342" y="2964859"/>
                <a:ext cx="742794" cy="391535"/>
              </a:xfrm>
              <a:prstGeom prst="can">
                <a:avLst>
                  <a:gd name="adj" fmla="val 50000"/>
                </a:avLst>
              </a:prstGeom>
              <a:solidFill>
                <a:srgbClr val="BFBFBF"/>
              </a:solidFill>
              <a:ln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5" name="Right Arrow 64"/>
            <p:cNvSpPr/>
            <p:nvPr/>
          </p:nvSpPr>
          <p:spPr bwMode="auto">
            <a:xfrm>
              <a:off x="1385003" y="3311914"/>
              <a:ext cx="1035176" cy="391535"/>
            </a:xfrm>
            <a:prstGeom prst="rightArrow">
              <a:avLst/>
            </a:prstGeom>
            <a:gradFill rotWithShape="0">
              <a:gsLst>
                <a:gs pos="0">
                  <a:schemeClr val="bg1">
                    <a:alpha val="19000"/>
                  </a:schemeClr>
                </a:gs>
                <a:gs pos="100000">
                  <a:srgbClr val="184B81"/>
                </a:gs>
              </a:gsLst>
              <a:lin ang="6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508285"/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Cloud 134"/>
            <p:cNvSpPr/>
            <p:nvPr/>
          </p:nvSpPr>
          <p:spPr>
            <a:xfrm>
              <a:off x="4287415" y="2793566"/>
              <a:ext cx="1804411" cy="1130077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14036 w 43256"/>
                <a:gd name="connsiteY16" fmla="*/ 5051 h 43219"/>
                <a:gd name="connsiteX17" fmla="*/ 15336 w 43256"/>
                <a:gd name="connsiteY17" fmla="*/ 639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bg1"/>
            </a:solidFill>
            <a:ln w="9525" cap="rnd">
              <a:solidFill>
                <a:schemeClr val="accent4"/>
              </a:solidFill>
            </a:ln>
            <a:effectLst>
              <a:outerShdw blurRad="63500" sx="102000" sy="102000" algn="ctr" rotWithShape="0">
                <a:srgbClr val="72DFD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/>
            <a:lstStyle/>
            <a:p>
              <a:pPr algn="ctr" defTabSz="508285"/>
              <a:endParaRPr lang="en-US" sz="11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75696" y="2939578"/>
              <a:ext cx="1586190" cy="173629"/>
            </a:xfrm>
            <a:prstGeom prst="rect">
              <a:avLst/>
            </a:prstGeom>
            <a:noFill/>
          </p:spPr>
          <p:txBody>
            <a:bodyPr wrap="square" lIns="27432" tIns="27432" rIns="45720" bIns="18288" rtlCol="0">
              <a:spAutoFit/>
            </a:bodyPr>
            <a:lstStyle/>
            <a:p>
              <a:pPr algn="ctr" defTabSz="508285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Analytics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44494" y="3022640"/>
              <a:ext cx="725085" cy="734753"/>
            </a:xfrm>
            <a:prstGeom prst="rect">
              <a:avLst/>
            </a:prstGeom>
          </p:spPr>
        </p:pic>
        <p:sp>
          <p:nvSpPr>
            <p:cNvPr id="72" name="Rectangle 71"/>
            <p:cNvSpPr/>
            <p:nvPr/>
          </p:nvSpPr>
          <p:spPr bwMode="auto">
            <a:xfrm>
              <a:off x="1235820" y="4159247"/>
              <a:ext cx="4014451" cy="213231"/>
            </a:xfrm>
            <a:prstGeom prst="rect">
              <a:avLst/>
            </a:prstGeom>
            <a:solidFill>
              <a:srgbClr val="003767"/>
            </a:solidFill>
            <a:ln w="12700" cap="flat" cmpd="sng" algn="ctr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08285"/>
              <a:r>
                <a:rPr lang="en-US" sz="1600" b="1" dirty="0">
                  <a:solidFill>
                    <a:srgbClr val="FFFFFF"/>
                  </a:solidFill>
                  <a:latin typeface="Arial"/>
                </a:rPr>
                <a:t>Computing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235820" y="2627536"/>
              <a:ext cx="4014451" cy="16669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08285"/>
              <a:r>
                <a:rPr lang="en-US" sz="1600" b="1" dirty="0">
                  <a:solidFill>
                    <a:srgbClr val="FFFFFF"/>
                  </a:solidFill>
                  <a:latin typeface="Arial"/>
                </a:rPr>
                <a:t>Web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73898" y="3396051"/>
              <a:ext cx="594579" cy="1923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algn="ctr" defTabSz="508285">
                <a:lnSpc>
                  <a:spcPct val="90000"/>
                </a:lnSpc>
              </a:pPr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Files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42363" y="3075997"/>
              <a:ext cx="441032" cy="517018"/>
              <a:chOff x="2642363" y="3075997"/>
              <a:chExt cx="441032" cy="517018"/>
            </a:xfrm>
          </p:grpSpPr>
          <p:sp>
            <p:nvSpPr>
              <p:cNvPr id="76" name="AutoShape 50"/>
              <p:cNvSpPr>
                <a:spLocks noChangeArrowheads="1"/>
              </p:cNvSpPr>
              <p:nvPr/>
            </p:nvSpPr>
            <p:spPr bwMode="auto">
              <a:xfrm>
                <a:off x="2642363" y="3360542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" name="AutoShape 50"/>
              <p:cNvSpPr>
                <a:spLocks noChangeArrowheads="1"/>
              </p:cNvSpPr>
              <p:nvPr/>
            </p:nvSpPr>
            <p:spPr bwMode="auto">
              <a:xfrm>
                <a:off x="2642363" y="3218270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" name="AutoShape 50"/>
              <p:cNvSpPr>
                <a:spLocks noChangeArrowheads="1"/>
              </p:cNvSpPr>
              <p:nvPr/>
            </p:nvSpPr>
            <p:spPr bwMode="auto">
              <a:xfrm>
                <a:off x="2642363" y="3075997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48908" y="3075997"/>
              <a:ext cx="441032" cy="517018"/>
              <a:chOff x="3248908" y="3075997"/>
              <a:chExt cx="441032" cy="517018"/>
            </a:xfrm>
          </p:grpSpPr>
          <p:sp>
            <p:nvSpPr>
              <p:cNvPr id="80" name="AutoShape 50"/>
              <p:cNvSpPr>
                <a:spLocks noChangeArrowheads="1"/>
              </p:cNvSpPr>
              <p:nvPr/>
            </p:nvSpPr>
            <p:spPr bwMode="auto">
              <a:xfrm>
                <a:off x="3248908" y="3360542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AutoShape 50"/>
              <p:cNvSpPr>
                <a:spLocks noChangeArrowheads="1"/>
              </p:cNvSpPr>
              <p:nvPr/>
            </p:nvSpPr>
            <p:spPr bwMode="auto">
              <a:xfrm>
                <a:off x="3248908" y="3218270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AutoShape 50"/>
              <p:cNvSpPr>
                <a:spLocks noChangeArrowheads="1"/>
              </p:cNvSpPr>
              <p:nvPr/>
            </p:nvSpPr>
            <p:spPr bwMode="auto">
              <a:xfrm>
                <a:off x="3248908" y="3075997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15621" y="3253778"/>
              <a:ext cx="441032" cy="517018"/>
              <a:chOff x="2915621" y="3253778"/>
              <a:chExt cx="441032" cy="517018"/>
            </a:xfrm>
          </p:grpSpPr>
          <p:sp>
            <p:nvSpPr>
              <p:cNvPr id="84" name="AutoShape 50"/>
              <p:cNvSpPr>
                <a:spLocks noChangeArrowheads="1"/>
              </p:cNvSpPr>
              <p:nvPr/>
            </p:nvSpPr>
            <p:spPr bwMode="auto">
              <a:xfrm>
                <a:off x="2915621" y="3538323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AutoShape 50"/>
              <p:cNvSpPr>
                <a:spLocks noChangeArrowheads="1"/>
              </p:cNvSpPr>
              <p:nvPr/>
            </p:nvSpPr>
            <p:spPr bwMode="auto">
              <a:xfrm>
                <a:off x="2915621" y="3396051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AutoShape 50"/>
              <p:cNvSpPr>
                <a:spLocks noChangeArrowheads="1"/>
              </p:cNvSpPr>
              <p:nvPr/>
            </p:nvSpPr>
            <p:spPr bwMode="auto">
              <a:xfrm>
                <a:off x="2915621" y="3253778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7" name="Right Arrow 86"/>
            <p:cNvSpPr/>
            <p:nvPr/>
          </p:nvSpPr>
          <p:spPr bwMode="auto">
            <a:xfrm>
              <a:off x="3852443" y="3478023"/>
              <a:ext cx="719552" cy="391535"/>
            </a:xfrm>
            <a:prstGeom prst="rightArrow">
              <a:avLst/>
            </a:prstGeom>
            <a:gradFill rotWithShape="0">
              <a:gsLst>
                <a:gs pos="0">
                  <a:schemeClr val="bg1">
                    <a:alpha val="19000"/>
                  </a:schemeClr>
                </a:gs>
                <a:gs pos="100000">
                  <a:srgbClr val="184B81"/>
                </a:gs>
              </a:gsLst>
              <a:lin ang="6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508285"/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ight Arrow 87"/>
            <p:cNvSpPr/>
            <p:nvPr/>
          </p:nvSpPr>
          <p:spPr bwMode="auto">
            <a:xfrm rot="10800000">
              <a:off x="3852443" y="2891346"/>
              <a:ext cx="719552" cy="391535"/>
            </a:xfrm>
            <a:prstGeom prst="rightArrow">
              <a:avLst/>
            </a:prstGeom>
            <a:gradFill rotWithShape="0">
              <a:gsLst>
                <a:gs pos="0">
                  <a:schemeClr val="bg1">
                    <a:alpha val="19000"/>
                  </a:schemeClr>
                </a:gs>
                <a:gs pos="100000">
                  <a:srgbClr val="184B81"/>
                </a:gs>
              </a:gsLst>
              <a:lin ang="108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508285"/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235820" y="3960037"/>
              <a:ext cx="4014451" cy="16669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08285"/>
              <a:r>
                <a:rPr lang="en-US" sz="1600" b="1" dirty="0">
                  <a:solidFill>
                    <a:srgbClr val="FFFFFF"/>
                  </a:solidFill>
                  <a:latin typeface="Arial"/>
                </a:rPr>
                <a:t>Scheduler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229090" y="4222590"/>
              <a:ext cx="835787" cy="105045"/>
              <a:chOff x="4229090" y="4222590"/>
              <a:chExt cx="835787" cy="105045"/>
            </a:xfrm>
          </p:grpSpPr>
          <p:pic>
            <p:nvPicPr>
              <p:cNvPr id="91" name="Picture 90" descr="coil spring.jpg"/>
              <p:cNvPicPr>
                <a:picLocks noChangeAspect="1"/>
              </p:cNvPicPr>
              <p:nvPr/>
            </p:nvPicPr>
            <p:blipFill rotWithShape="1">
              <a:blip r:embed="rId13" cstate="email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 flipH="1">
                <a:off x="4229090" y="4224778"/>
                <a:ext cx="715346" cy="100668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 flipH="1">
                <a:off x="4970780" y="4222590"/>
                <a:ext cx="94097" cy="105045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444525" y="4222590"/>
              <a:ext cx="835788" cy="105045"/>
              <a:chOff x="1444525" y="4222590"/>
              <a:chExt cx="835788" cy="105045"/>
            </a:xfrm>
          </p:grpSpPr>
          <p:pic>
            <p:nvPicPr>
              <p:cNvPr id="94" name="Picture 93" descr="coil spring.jpg"/>
              <p:cNvPicPr>
                <a:picLocks noChangeAspect="1"/>
              </p:cNvPicPr>
              <p:nvPr/>
            </p:nvPicPr>
            <p:blipFill rotWithShape="1">
              <a:blip r:embed="rId13" cstate="email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 rot="10800000" flipH="1">
                <a:off x="1564966" y="4224779"/>
                <a:ext cx="715347" cy="100668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 rot="10800000" flipH="1">
                <a:off x="1444525" y="4222590"/>
                <a:ext cx="94097" cy="1050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6" name="Rounded Rectangle 95"/>
            <p:cNvSpPr/>
            <p:nvPr/>
          </p:nvSpPr>
          <p:spPr>
            <a:xfrm>
              <a:off x="1419355" y="2827135"/>
              <a:ext cx="656187" cy="3373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lIns="45720" tIns="45720" rIns="45720" anchor="ctr" anchorCtr="1"/>
            <a:lstStyle/>
            <a:p>
              <a:pPr algn="ctr" defTabSz="508285"/>
              <a:r>
                <a:rPr lang="en-US" sz="900" b="1" dirty="0">
                  <a:solidFill>
                    <a:srgbClr val="000000"/>
                  </a:solidFill>
                  <a:latin typeface="Arial"/>
                </a:rPr>
                <a:t>Ingest &amp; Enrichment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476758" y="2870302"/>
              <a:ext cx="656187" cy="3373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lIns="45720" tIns="45720" rIns="45720" anchor="ctr" anchorCtr="1"/>
            <a:lstStyle/>
            <a:p>
              <a:pPr algn="ctr" defTabSz="508285"/>
              <a:r>
                <a:rPr lang="en-US" sz="900" b="1" dirty="0">
                  <a:solidFill>
                    <a:srgbClr val="000000"/>
                  </a:solidFill>
                  <a:latin typeface="Arial"/>
                </a:rPr>
                <a:t>Ingest &amp; Enrichment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534161" y="2911240"/>
              <a:ext cx="656187" cy="3373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lIns="45720" tIns="45720" rIns="45720" anchor="ctr" anchorCtr="1"/>
            <a:lstStyle/>
            <a:p>
              <a:pPr algn="ctr" defTabSz="508285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Ingest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864938" y="3239344"/>
              <a:ext cx="0" cy="268243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an 99"/>
            <p:cNvSpPr/>
            <p:nvPr/>
          </p:nvSpPr>
          <p:spPr bwMode="auto">
            <a:xfrm>
              <a:off x="2435525" y="2840619"/>
              <a:ext cx="1401257" cy="1060264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16563"/>
              <a:endParaRPr lang="en-US" sz="16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384031" y="2857334"/>
              <a:ext cx="1552202" cy="2042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algn="ctr" defTabSz="508285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Databases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19411" y="3162300"/>
              <a:ext cx="520700" cy="533400"/>
            </a:xfrm>
            <a:prstGeom prst="rect">
              <a:avLst/>
            </a:prstGeom>
          </p:spPr>
        </p:pic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6618" y="1417114"/>
            <a:ext cx="1496939" cy="1002236"/>
          </a:xfrm>
          <a:prstGeom prst="rect">
            <a:avLst/>
          </a:prstGeom>
          <a:noFill/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226" y="6198576"/>
            <a:ext cx="765395" cy="613972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017" y="6190170"/>
            <a:ext cx="953985" cy="629689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584651" y="6190173"/>
            <a:ext cx="917796" cy="62305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872" y="6179502"/>
            <a:ext cx="938658" cy="63359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8283" y="6163108"/>
            <a:ext cx="945050" cy="668450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sp>
        <p:nvSpPr>
          <p:cNvPr id="104" name="Rectangular Callout 103"/>
          <p:cNvSpPr/>
          <p:nvPr/>
        </p:nvSpPr>
        <p:spPr bwMode="auto">
          <a:xfrm>
            <a:off x="210471" y="3973629"/>
            <a:ext cx="5105328" cy="3763774"/>
          </a:xfrm>
          <a:prstGeom prst="wedgeRectCallout">
            <a:avLst>
              <a:gd name="adj1" fmla="val 38284"/>
              <a:gd name="adj2" fmla="val -67289"/>
            </a:avLst>
          </a:prstGeom>
          <a:solidFill>
            <a:srgbClr val="FFFFFF"/>
          </a:solidFill>
          <a:ln w="28575" cap="flat" cmpd="sng" algn="ctr">
            <a:solidFill>
              <a:srgbClr val="0037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101597" tIns="50800" rIns="101597" bIns="50800" numCol="1" rtlCol="0" anchor="ctr" anchorCtr="0" compatLnSpc="1">
            <a:prstTxWarp prst="textNoShape">
              <a:avLst/>
            </a:prstTxWarp>
          </a:bodyPr>
          <a:lstStyle/>
          <a:p>
            <a:pPr algn="ctr" defTabSz="1015969"/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itle 2"/>
          <p:cNvSpPr txBox="1">
            <a:spLocks/>
          </p:cNvSpPr>
          <p:nvPr/>
        </p:nvSpPr>
        <p:spPr bwMode="auto">
          <a:xfrm>
            <a:off x="-237158" y="3857862"/>
            <a:ext cx="5982235" cy="9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292" tIns="51145" rIns="102292" bIns="51145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2pPr>
            <a:lvl3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3pPr>
            <a:lvl4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4pPr>
            <a:lvl5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5pPr>
            <a:lvl6pPr marL="4572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6pPr>
            <a:lvl7pPr marL="9144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7pPr>
            <a:lvl8pPr marL="13716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8pPr>
            <a:lvl9pPr marL="18288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9pPr>
          </a:lstStyle>
          <a:p>
            <a:pPr defTabSz="507988">
              <a:lnSpc>
                <a:spcPct val="100000"/>
              </a:lnSpc>
            </a:pPr>
            <a:r>
              <a:rPr lang="en-US" sz="2200" dirty="0">
                <a:solidFill>
                  <a:srgbClr val="003767"/>
                </a:solidFill>
                <a:latin typeface="Arial"/>
              </a:rPr>
              <a:t>Lincoln benchmarking</a:t>
            </a:r>
            <a:br>
              <a:rPr lang="en-US" sz="2200" dirty="0">
                <a:solidFill>
                  <a:srgbClr val="003767"/>
                </a:solidFill>
                <a:latin typeface="Arial"/>
              </a:rPr>
            </a:br>
            <a:r>
              <a:rPr lang="en-US" sz="2200" dirty="0">
                <a:solidFill>
                  <a:srgbClr val="003767"/>
                </a:solidFill>
                <a:latin typeface="Arial"/>
              </a:rPr>
              <a:t>validated </a:t>
            </a:r>
            <a:r>
              <a:rPr lang="en-US" sz="2200" dirty="0" err="1">
                <a:solidFill>
                  <a:srgbClr val="003767"/>
                </a:solidFill>
                <a:latin typeface="Arial"/>
              </a:rPr>
              <a:t>Accumulo</a:t>
            </a:r>
            <a:r>
              <a:rPr lang="en-US" sz="2200" dirty="0">
                <a:solidFill>
                  <a:srgbClr val="003767"/>
                </a:solidFill>
                <a:latin typeface="Arial"/>
              </a:rPr>
              <a:t> performance</a:t>
            </a:r>
          </a:p>
        </p:txBody>
      </p:sp>
      <p:sp>
        <p:nvSpPr>
          <p:cNvPr id="123" name="Title 1"/>
          <p:cNvSpPr>
            <a:spLocks noGrp="1"/>
          </p:cNvSpPr>
          <p:nvPr>
            <p:ph type="title"/>
          </p:nvPr>
        </p:nvSpPr>
        <p:spPr>
          <a:xfrm>
            <a:off x="1173480" y="113995"/>
            <a:ext cx="7627620" cy="922325"/>
          </a:xfrm>
        </p:spPr>
        <p:txBody>
          <a:bodyPr/>
          <a:lstStyle/>
          <a:p>
            <a:r>
              <a:rPr lang="en-US" dirty="0" smtClean="0"/>
              <a:t>Common Big Data Architecture</a:t>
            </a:r>
            <a:br>
              <a:rPr lang="en-US" dirty="0" smtClean="0"/>
            </a:br>
            <a:r>
              <a:rPr lang="en-US" sz="2700" dirty="0"/>
              <a:t>- Data Velocity: </a:t>
            </a:r>
            <a:r>
              <a:rPr lang="en-US" sz="2700" dirty="0" err="1"/>
              <a:t>Accumulo</a:t>
            </a:r>
            <a:r>
              <a:rPr lang="en-US" sz="2700" dirty="0"/>
              <a:t> Database -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5175" y="4632154"/>
            <a:ext cx="4861899" cy="31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1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traight Connector 192"/>
          <p:cNvCxnSpPr/>
          <p:nvPr/>
        </p:nvCxnSpPr>
        <p:spPr bwMode="auto">
          <a:xfrm>
            <a:off x="2339124" y="2211759"/>
            <a:ext cx="3559" cy="489167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 bwMode="auto">
          <a:xfrm>
            <a:off x="5534673" y="2262901"/>
            <a:ext cx="6043" cy="433594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 bwMode="auto">
          <a:xfrm flipH="1">
            <a:off x="8328269" y="2196230"/>
            <a:ext cx="7522" cy="537565"/>
          </a:xfrm>
          <a:prstGeom prst="line">
            <a:avLst/>
          </a:prstGeom>
          <a:ln>
            <a:solidFill>
              <a:srgbClr val="80004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1292424" y="5271756"/>
            <a:ext cx="0" cy="1500221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 bwMode="auto">
          <a:xfrm>
            <a:off x="7033913" y="568964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 bwMode="auto">
          <a:xfrm>
            <a:off x="8129576" y="561785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 bwMode="auto">
          <a:xfrm>
            <a:off x="9177774" y="5656142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 bwMode="auto">
          <a:xfrm>
            <a:off x="2248835" y="5378193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 bwMode="auto">
          <a:xfrm>
            <a:off x="3144325" y="533032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 bwMode="auto">
          <a:xfrm>
            <a:off x="4079241" y="535426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 bwMode="auto">
          <a:xfrm>
            <a:off x="5067886" y="5354261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 bwMode="auto">
          <a:xfrm>
            <a:off x="5992279" y="5330329"/>
            <a:ext cx="0" cy="863092"/>
          </a:xfrm>
          <a:prstGeom prst="line">
            <a:avLst/>
          </a:prstGeom>
          <a:ln w="76200" cmpd="sng"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33"/>
          <p:cNvSpPr>
            <a:spLocks noChangeArrowheads="1"/>
          </p:cNvSpPr>
          <p:nvPr/>
        </p:nvSpPr>
        <p:spPr bwMode="auto">
          <a:xfrm>
            <a:off x="294640" y="2563937"/>
            <a:ext cx="9485787" cy="3208668"/>
          </a:xfrm>
          <a:prstGeom prst="rect">
            <a:avLst/>
          </a:prstGeom>
          <a:ln>
            <a:solidFill>
              <a:srgbClr val="4F81BD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01657" tIns="50829" rIns="101657" bIns="50829" anchor="ctr"/>
          <a:lstStyle/>
          <a:p>
            <a:pPr algn="ctr" defTabSz="508285">
              <a:defRPr/>
            </a:pPr>
            <a:endParaRPr lang="en-US" sz="1300" b="1" dirty="0">
              <a:solidFill>
                <a:srgbClr val="000000"/>
              </a:solidFill>
              <a:latin typeface="Arial"/>
              <a:ea typeface="ＭＳ Ｐゴシック" pitchFamily="4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2965" y="1114377"/>
            <a:ext cx="1676400" cy="296478"/>
          </a:xfrm>
          <a:prstGeom prst="rect">
            <a:avLst/>
          </a:prstGeom>
          <a:noFill/>
        </p:spPr>
        <p:txBody>
          <a:bodyPr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Commanders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2580" y="1112576"/>
            <a:ext cx="1508760" cy="296478"/>
          </a:xfrm>
          <a:prstGeom prst="rect">
            <a:avLst/>
          </a:prstGeom>
          <a:noFill/>
        </p:spPr>
        <p:txBody>
          <a:bodyPr wrap="square"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Operators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5380" y="1112576"/>
            <a:ext cx="1257300" cy="296478"/>
          </a:xfrm>
          <a:prstGeom prst="rect">
            <a:avLst/>
          </a:prstGeom>
          <a:noFill/>
        </p:spPr>
        <p:txBody>
          <a:bodyPr wrap="square" lIns="101657" tIns="50829" rIns="101657" bIns="50829">
            <a:spAutoFit/>
          </a:bodyPr>
          <a:lstStyle/>
          <a:p>
            <a:pPr algn="ctr" defTabSz="508285">
              <a:defRPr/>
            </a:pPr>
            <a:r>
              <a:rPr lang="en-US" sz="1200" b="1" dirty="0">
                <a:solidFill>
                  <a:srgbClr val="800040"/>
                </a:solidFill>
                <a:latin typeface="Arial"/>
              </a:rPr>
              <a:t>Analysts</a:t>
            </a:r>
          </a:p>
        </p:txBody>
      </p:sp>
      <p:sp>
        <p:nvSpPr>
          <p:cNvPr id="124" name="TextBox 39"/>
          <p:cNvSpPr txBox="1">
            <a:spLocks noChangeArrowheads="1"/>
          </p:cNvSpPr>
          <p:nvPr/>
        </p:nvSpPr>
        <p:spPr bwMode="auto">
          <a:xfrm>
            <a:off x="5972" y="1571788"/>
            <a:ext cx="1257300" cy="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08285"/>
            <a:r>
              <a:rPr lang="en-US" sz="1800" b="1" dirty="0">
                <a:solidFill>
                  <a:srgbClr val="800040"/>
                </a:solidFill>
                <a:latin typeface="Arial"/>
                <a:cs typeface="Arial"/>
              </a:rPr>
              <a:t>Users</a:t>
            </a:r>
          </a:p>
        </p:txBody>
      </p:sp>
      <p:pic>
        <p:nvPicPr>
          <p:cNvPr id="127" name="Picture 126" descr="Analyst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4917" y="1415612"/>
            <a:ext cx="979512" cy="961648"/>
          </a:xfrm>
          <a:prstGeom prst="rect">
            <a:avLst/>
          </a:prstGeom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2" name="Text Box 8"/>
          <p:cNvSpPr txBox="1">
            <a:spLocks noChangeArrowheads="1"/>
          </p:cNvSpPr>
          <p:nvPr/>
        </p:nvSpPr>
        <p:spPr bwMode="auto">
          <a:xfrm>
            <a:off x="5663048" y="6823108"/>
            <a:ext cx="73266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Maritime</a:t>
            </a:r>
          </a:p>
        </p:txBody>
      </p:sp>
      <p:sp>
        <p:nvSpPr>
          <p:cNvPr id="234" name="Rectangle 208"/>
          <p:cNvSpPr>
            <a:spLocks noChangeArrowheads="1"/>
          </p:cNvSpPr>
          <p:nvPr/>
        </p:nvSpPr>
        <p:spPr bwMode="auto">
          <a:xfrm>
            <a:off x="4601805" y="6190058"/>
            <a:ext cx="764858" cy="63690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 Box 8"/>
          <p:cNvSpPr txBox="1">
            <a:spLocks noChangeArrowheads="1"/>
          </p:cNvSpPr>
          <p:nvPr/>
        </p:nvSpPr>
        <p:spPr bwMode="auto">
          <a:xfrm>
            <a:off x="4659707" y="6805360"/>
            <a:ext cx="66829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Ground</a:t>
            </a:r>
          </a:p>
        </p:txBody>
      </p:sp>
      <p:sp>
        <p:nvSpPr>
          <p:cNvPr id="238" name="Text Box 8"/>
          <p:cNvSpPr txBox="1">
            <a:spLocks noChangeArrowheads="1"/>
          </p:cNvSpPr>
          <p:nvPr/>
        </p:nvSpPr>
        <p:spPr bwMode="auto">
          <a:xfrm>
            <a:off x="7683872" y="6802134"/>
            <a:ext cx="94981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Space</a:t>
            </a:r>
          </a:p>
        </p:txBody>
      </p:sp>
      <p:sp>
        <p:nvSpPr>
          <p:cNvPr id="240" name="Rectangle 209"/>
          <p:cNvSpPr>
            <a:spLocks noChangeArrowheads="1"/>
          </p:cNvSpPr>
          <p:nvPr/>
        </p:nvSpPr>
        <p:spPr bwMode="auto">
          <a:xfrm>
            <a:off x="3695259" y="6190060"/>
            <a:ext cx="764422" cy="63729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 Box 8"/>
          <p:cNvSpPr txBox="1">
            <a:spLocks noChangeArrowheads="1"/>
          </p:cNvSpPr>
          <p:nvPr/>
        </p:nvSpPr>
        <p:spPr bwMode="auto">
          <a:xfrm>
            <a:off x="4151028" y="6552767"/>
            <a:ext cx="205299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2" name="Text Box 8"/>
          <p:cNvSpPr txBox="1">
            <a:spLocks noChangeArrowheads="1"/>
          </p:cNvSpPr>
          <p:nvPr/>
        </p:nvSpPr>
        <p:spPr bwMode="auto">
          <a:xfrm>
            <a:off x="3903035" y="6794939"/>
            <a:ext cx="36923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C2</a:t>
            </a:r>
          </a:p>
        </p:txBody>
      </p:sp>
      <p:sp>
        <p:nvSpPr>
          <p:cNvPr id="245" name="Text Box 8"/>
          <p:cNvSpPr txBox="1">
            <a:spLocks noChangeArrowheads="1"/>
          </p:cNvSpPr>
          <p:nvPr/>
        </p:nvSpPr>
        <p:spPr bwMode="auto">
          <a:xfrm>
            <a:off x="8864247" y="6794943"/>
            <a:ext cx="568793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Cyber</a:t>
            </a:r>
          </a:p>
        </p:txBody>
      </p:sp>
      <p:sp>
        <p:nvSpPr>
          <p:cNvPr id="252" name="Rectangle 209"/>
          <p:cNvSpPr>
            <a:spLocks noChangeArrowheads="1"/>
          </p:cNvSpPr>
          <p:nvPr/>
        </p:nvSpPr>
        <p:spPr bwMode="auto">
          <a:xfrm>
            <a:off x="909999" y="6173398"/>
            <a:ext cx="764859" cy="63690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 Box 8"/>
          <p:cNvSpPr txBox="1">
            <a:spLocks noChangeArrowheads="1"/>
          </p:cNvSpPr>
          <p:nvPr/>
        </p:nvSpPr>
        <p:spPr bwMode="auto">
          <a:xfrm>
            <a:off x="995608" y="6785104"/>
            <a:ext cx="597159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OSINT</a:t>
            </a:r>
          </a:p>
        </p:txBody>
      </p:sp>
      <p:pic>
        <p:nvPicPr>
          <p:cNvPr id="254" name="Picture 253" descr="Screen Shot 2013-01-01 at 8.37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233" y="6189791"/>
            <a:ext cx="331657" cy="262852"/>
          </a:xfrm>
          <a:prstGeom prst="rect">
            <a:avLst/>
          </a:prstGeom>
        </p:spPr>
      </p:pic>
      <p:pic>
        <p:nvPicPr>
          <p:cNvPr id="255" name="Picture 254" descr="Screen Shot 2013-01-01 at 8.36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668" y="6494586"/>
            <a:ext cx="293391" cy="273493"/>
          </a:xfrm>
          <a:prstGeom prst="rect">
            <a:avLst/>
          </a:prstGeom>
        </p:spPr>
      </p:pic>
      <p:pic>
        <p:nvPicPr>
          <p:cNvPr id="256" name="Picture 255" descr="Screen Shot 2013-01-01 at 8.37.04 PM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108" y="6434984"/>
            <a:ext cx="349548" cy="240094"/>
          </a:xfrm>
          <a:prstGeom prst="rect">
            <a:avLst/>
          </a:prstGeom>
        </p:spPr>
      </p:pic>
      <p:sp>
        <p:nvSpPr>
          <p:cNvPr id="257" name="TextBox 256"/>
          <p:cNvSpPr txBox="1"/>
          <p:nvPr/>
        </p:nvSpPr>
        <p:spPr>
          <a:xfrm>
            <a:off x="1206670" y="6182975"/>
            <a:ext cx="584007" cy="244170"/>
          </a:xfrm>
          <a:prstGeom prst="rect">
            <a:avLst/>
          </a:prstGeom>
          <a:noFill/>
        </p:spPr>
        <p:txBody>
          <a:bodyPr wrap="none" lIns="101657" tIns="50829" rIns="101657" bIns="50829" rtlCol="0">
            <a:spAutoFit/>
          </a:bodyPr>
          <a:lstStyle/>
          <a:p>
            <a:pPr algn="ctr" defTabSz="508285"/>
            <a:r>
              <a:rPr lang="en-US" sz="900" b="1" dirty="0">
                <a:solidFill>
                  <a:srgbClr val="000000"/>
                </a:solidFill>
                <a:latin typeface="Arial"/>
              </a:rPr>
              <a:t>&lt;html&gt;</a:t>
            </a:r>
          </a:p>
        </p:txBody>
      </p:sp>
      <p:sp>
        <p:nvSpPr>
          <p:cNvPr id="258" name="TextBox 39"/>
          <p:cNvSpPr txBox="1">
            <a:spLocks noChangeArrowheads="1"/>
          </p:cNvSpPr>
          <p:nvPr/>
        </p:nvSpPr>
        <p:spPr bwMode="auto">
          <a:xfrm>
            <a:off x="5974" y="6237174"/>
            <a:ext cx="942159" cy="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08285"/>
            <a:r>
              <a:rPr lang="en-US" sz="1800" b="1" dirty="0">
                <a:solidFill>
                  <a:srgbClr val="008000"/>
                </a:solidFill>
                <a:latin typeface="Arial"/>
                <a:cs typeface="Arial"/>
              </a:rPr>
              <a:t>Data </a:t>
            </a: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475" y="6501018"/>
            <a:ext cx="253769" cy="26497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8" cstate="screen">
            <a:alphaModFix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2906" y="6240084"/>
            <a:ext cx="416517" cy="553589"/>
          </a:xfrm>
          <a:prstGeom prst="rect">
            <a:avLst/>
          </a:prstGeom>
        </p:spPr>
      </p:pic>
      <p:pic>
        <p:nvPicPr>
          <p:cNvPr id="262" name="Picture 261" descr="100622-A.jpg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1876" y="6338487"/>
            <a:ext cx="643924" cy="340397"/>
          </a:xfrm>
          <a:prstGeom prst="rect">
            <a:avLst/>
          </a:prstGeom>
          <a:ln>
            <a:noFill/>
          </a:ln>
        </p:spPr>
      </p:pic>
      <p:sp>
        <p:nvSpPr>
          <p:cNvPr id="268" name="Text Box 8"/>
          <p:cNvSpPr txBox="1">
            <a:spLocks noChangeArrowheads="1"/>
          </p:cNvSpPr>
          <p:nvPr/>
        </p:nvSpPr>
        <p:spPr bwMode="auto">
          <a:xfrm>
            <a:off x="6573983" y="6794059"/>
            <a:ext cx="949812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Air</a:t>
            </a:r>
          </a:p>
        </p:txBody>
      </p:sp>
      <p:sp>
        <p:nvSpPr>
          <p:cNvPr id="272" name="Rectangle 212"/>
          <p:cNvSpPr>
            <a:spLocks noChangeArrowheads="1"/>
          </p:cNvSpPr>
          <p:nvPr/>
        </p:nvSpPr>
        <p:spPr bwMode="auto">
          <a:xfrm>
            <a:off x="2812454" y="6190055"/>
            <a:ext cx="764678" cy="63729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01657" tIns="50829" rIns="101657" bIns="50829" anchor="ctr"/>
          <a:lstStyle/>
          <a:p>
            <a:pPr algn="ctr" defTabSz="508285"/>
            <a:endParaRPr lang="en-US" sz="18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 Box 8"/>
          <p:cNvSpPr txBox="1">
            <a:spLocks noChangeArrowheads="1"/>
          </p:cNvSpPr>
          <p:nvPr/>
        </p:nvSpPr>
        <p:spPr bwMode="auto">
          <a:xfrm>
            <a:off x="2833245" y="6802134"/>
            <a:ext cx="703921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HUMINT</a:t>
            </a:r>
          </a:p>
        </p:txBody>
      </p:sp>
      <p:pic>
        <p:nvPicPr>
          <p:cNvPr id="275" name="Picture 13"/>
          <p:cNvPicPr>
            <a:picLocks noChangeAspect="1" noChangeArrowheads="1"/>
          </p:cNvPicPr>
          <p:nvPr/>
        </p:nvPicPr>
        <p:blipFill>
          <a:blip r:embed="rId10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9937" y="6280877"/>
            <a:ext cx="569720" cy="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7" name="Text Box 8"/>
          <p:cNvSpPr txBox="1">
            <a:spLocks noChangeArrowheads="1"/>
          </p:cNvSpPr>
          <p:nvPr/>
        </p:nvSpPr>
        <p:spPr bwMode="auto">
          <a:xfrm>
            <a:off x="1908860" y="6794565"/>
            <a:ext cx="708930" cy="25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657" tIns="50829" rIns="101657" bIns="50829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508285"/>
            <a:r>
              <a:rPr lang="en-US" b="1" dirty="0">
                <a:solidFill>
                  <a:srgbClr val="008000"/>
                </a:solidFill>
              </a:rPr>
              <a:t>Weather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0490" y="1433968"/>
            <a:ext cx="1073183" cy="921419"/>
          </a:xfrm>
          <a:prstGeom prst="rect">
            <a:avLst/>
          </a:prstGeom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9820675" y="6089487"/>
            <a:ext cx="205754" cy="349098"/>
          </a:xfrm>
          <a:prstGeom prst="rect">
            <a:avLst/>
          </a:prstGeom>
          <a:noFill/>
        </p:spPr>
        <p:txBody>
          <a:bodyPr wrap="none" lIns="101657" tIns="50829" rIns="101657" bIns="50829" rtlCol="0">
            <a:spAutoFit/>
          </a:bodyPr>
          <a:lstStyle/>
          <a:p>
            <a:pPr algn="ctr" defTabSz="508285"/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8685" y="2638171"/>
            <a:ext cx="9073342" cy="2979683"/>
            <a:chOff x="617342" y="2627536"/>
            <a:chExt cx="5474484" cy="1744942"/>
          </a:xfrm>
        </p:grpSpPr>
        <p:grpSp>
          <p:nvGrpSpPr>
            <p:cNvPr id="10" name="Group 9"/>
            <p:cNvGrpSpPr/>
            <p:nvPr/>
          </p:nvGrpSpPr>
          <p:grpSpPr>
            <a:xfrm>
              <a:off x="617342" y="2964859"/>
              <a:ext cx="742794" cy="870771"/>
              <a:chOff x="617342" y="2964859"/>
              <a:chExt cx="742794" cy="870771"/>
            </a:xfrm>
          </p:grpSpPr>
          <p:sp>
            <p:nvSpPr>
              <p:cNvPr id="62" name="AutoShape 50"/>
              <p:cNvSpPr>
                <a:spLocks noChangeArrowheads="1"/>
              </p:cNvSpPr>
              <p:nvPr/>
            </p:nvSpPr>
            <p:spPr bwMode="auto">
              <a:xfrm>
                <a:off x="617342" y="3444095"/>
                <a:ext cx="742794" cy="391535"/>
              </a:xfrm>
              <a:prstGeom prst="can">
                <a:avLst>
                  <a:gd name="adj" fmla="val 50000"/>
                </a:avLst>
              </a:prstGeom>
              <a:solidFill>
                <a:srgbClr val="BFBFBF"/>
              </a:solidFill>
              <a:ln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AutoShape 50"/>
              <p:cNvSpPr>
                <a:spLocks noChangeArrowheads="1"/>
              </p:cNvSpPr>
              <p:nvPr/>
            </p:nvSpPr>
            <p:spPr bwMode="auto">
              <a:xfrm>
                <a:off x="617342" y="3204478"/>
                <a:ext cx="742794" cy="391535"/>
              </a:xfrm>
              <a:prstGeom prst="can">
                <a:avLst>
                  <a:gd name="adj" fmla="val 50000"/>
                </a:avLst>
              </a:prstGeom>
              <a:solidFill>
                <a:srgbClr val="BFBFBF"/>
              </a:solidFill>
              <a:ln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AutoShape 50"/>
              <p:cNvSpPr>
                <a:spLocks noChangeArrowheads="1"/>
              </p:cNvSpPr>
              <p:nvPr/>
            </p:nvSpPr>
            <p:spPr bwMode="auto">
              <a:xfrm>
                <a:off x="617342" y="2964859"/>
                <a:ext cx="742794" cy="391535"/>
              </a:xfrm>
              <a:prstGeom prst="can">
                <a:avLst>
                  <a:gd name="adj" fmla="val 50000"/>
                </a:avLst>
              </a:prstGeom>
              <a:solidFill>
                <a:srgbClr val="BFBFBF"/>
              </a:solidFill>
              <a:ln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5" name="Right Arrow 64"/>
            <p:cNvSpPr/>
            <p:nvPr/>
          </p:nvSpPr>
          <p:spPr bwMode="auto">
            <a:xfrm>
              <a:off x="1385003" y="3311914"/>
              <a:ext cx="1035176" cy="391535"/>
            </a:xfrm>
            <a:prstGeom prst="rightArrow">
              <a:avLst/>
            </a:prstGeom>
            <a:gradFill rotWithShape="0">
              <a:gsLst>
                <a:gs pos="0">
                  <a:schemeClr val="bg1">
                    <a:alpha val="19000"/>
                  </a:schemeClr>
                </a:gs>
                <a:gs pos="100000">
                  <a:srgbClr val="184B81"/>
                </a:gs>
              </a:gsLst>
              <a:lin ang="6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508285"/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Cloud 134"/>
            <p:cNvSpPr/>
            <p:nvPr/>
          </p:nvSpPr>
          <p:spPr>
            <a:xfrm>
              <a:off x="4287415" y="2793566"/>
              <a:ext cx="1804411" cy="1130077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14036 w 43256"/>
                <a:gd name="connsiteY16" fmla="*/ 5051 h 43219"/>
                <a:gd name="connsiteX17" fmla="*/ 15336 w 43256"/>
                <a:gd name="connsiteY17" fmla="*/ 639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bg1"/>
            </a:solidFill>
            <a:ln w="9525" cap="rnd">
              <a:solidFill>
                <a:schemeClr val="accent4"/>
              </a:solidFill>
            </a:ln>
            <a:effectLst>
              <a:outerShdw blurRad="63500" sx="102000" sy="102000" algn="ctr" rotWithShape="0">
                <a:srgbClr val="72DFD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/>
            <a:lstStyle/>
            <a:p>
              <a:pPr algn="ctr" defTabSz="508285"/>
              <a:endParaRPr lang="en-US" sz="11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75696" y="2939578"/>
              <a:ext cx="1586190" cy="173629"/>
            </a:xfrm>
            <a:prstGeom prst="rect">
              <a:avLst/>
            </a:prstGeom>
            <a:noFill/>
          </p:spPr>
          <p:txBody>
            <a:bodyPr wrap="square" lIns="27432" tIns="27432" rIns="45720" bIns="18288" rtlCol="0">
              <a:spAutoFit/>
            </a:bodyPr>
            <a:lstStyle/>
            <a:p>
              <a:pPr algn="ctr" defTabSz="508285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Analytics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44494" y="3022640"/>
              <a:ext cx="725085" cy="734753"/>
            </a:xfrm>
            <a:prstGeom prst="rect">
              <a:avLst/>
            </a:prstGeom>
          </p:spPr>
        </p:pic>
        <p:sp>
          <p:nvSpPr>
            <p:cNvPr id="72" name="Rectangle 71"/>
            <p:cNvSpPr/>
            <p:nvPr/>
          </p:nvSpPr>
          <p:spPr bwMode="auto">
            <a:xfrm>
              <a:off x="1235820" y="4159247"/>
              <a:ext cx="4014451" cy="213231"/>
            </a:xfrm>
            <a:prstGeom prst="rect">
              <a:avLst/>
            </a:prstGeom>
            <a:solidFill>
              <a:srgbClr val="003767"/>
            </a:solidFill>
            <a:ln w="12700" cap="flat" cmpd="sng" algn="ctr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08285"/>
              <a:r>
                <a:rPr lang="en-US" sz="1600" b="1" dirty="0">
                  <a:solidFill>
                    <a:srgbClr val="FFFFFF"/>
                  </a:solidFill>
                  <a:latin typeface="Arial"/>
                </a:rPr>
                <a:t>Computing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235820" y="2627536"/>
              <a:ext cx="4014451" cy="16669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08285"/>
              <a:r>
                <a:rPr lang="en-US" sz="1600" b="1" dirty="0">
                  <a:solidFill>
                    <a:srgbClr val="FFFFFF"/>
                  </a:solidFill>
                  <a:latin typeface="Arial"/>
                </a:rPr>
                <a:t>Web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73898" y="3396051"/>
              <a:ext cx="594579" cy="1923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algn="ctr" defTabSz="508285">
                <a:lnSpc>
                  <a:spcPct val="90000"/>
                </a:lnSpc>
              </a:pPr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Files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42363" y="3075997"/>
              <a:ext cx="441032" cy="517018"/>
              <a:chOff x="2642363" y="3075997"/>
              <a:chExt cx="441032" cy="517018"/>
            </a:xfrm>
          </p:grpSpPr>
          <p:sp>
            <p:nvSpPr>
              <p:cNvPr id="76" name="AutoShape 50"/>
              <p:cNvSpPr>
                <a:spLocks noChangeArrowheads="1"/>
              </p:cNvSpPr>
              <p:nvPr/>
            </p:nvSpPr>
            <p:spPr bwMode="auto">
              <a:xfrm>
                <a:off x="2642363" y="3360542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" name="AutoShape 50"/>
              <p:cNvSpPr>
                <a:spLocks noChangeArrowheads="1"/>
              </p:cNvSpPr>
              <p:nvPr/>
            </p:nvSpPr>
            <p:spPr bwMode="auto">
              <a:xfrm>
                <a:off x="2642363" y="3218270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" name="AutoShape 50"/>
              <p:cNvSpPr>
                <a:spLocks noChangeArrowheads="1"/>
              </p:cNvSpPr>
              <p:nvPr/>
            </p:nvSpPr>
            <p:spPr bwMode="auto">
              <a:xfrm>
                <a:off x="2642363" y="3075997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48908" y="3075997"/>
              <a:ext cx="441032" cy="517018"/>
              <a:chOff x="3248908" y="3075997"/>
              <a:chExt cx="441032" cy="517018"/>
            </a:xfrm>
          </p:grpSpPr>
          <p:sp>
            <p:nvSpPr>
              <p:cNvPr id="80" name="AutoShape 50"/>
              <p:cNvSpPr>
                <a:spLocks noChangeArrowheads="1"/>
              </p:cNvSpPr>
              <p:nvPr/>
            </p:nvSpPr>
            <p:spPr bwMode="auto">
              <a:xfrm>
                <a:off x="3248908" y="3360542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AutoShape 50"/>
              <p:cNvSpPr>
                <a:spLocks noChangeArrowheads="1"/>
              </p:cNvSpPr>
              <p:nvPr/>
            </p:nvSpPr>
            <p:spPr bwMode="auto">
              <a:xfrm>
                <a:off x="3248908" y="3218270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AutoShape 50"/>
              <p:cNvSpPr>
                <a:spLocks noChangeArrowheads="1"/>
              </p:cNvSpPr>
              <p:nvPr/>
            </p:nvSpPr>
            <p:spPr bwMode="auto">
              <a:xfrm>
                <a:off x="3248908" y="3075997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15621" y="3253778"/>
              <a:ext cx="441032" cy="517018"/>
              <a:chOff x="2915621" y="3253778"/>
              <a:chExt cx="441032" cy="517018"/>
            </a:xfrm>
          </p:grpSpPr>
          <p:sp>
            <p:nvSpPr>
              <p:cNvPr id="84" name="AutoShape 50"/>
              <p:cNvSpPr>
                <a:spLocks noChangeArrowheads="1"/>
              </p:cNvSpPr>
              <p:nvPr/>
            </p:nvSpPr>
            <p:spPr bwMode="auto">
              <a:xfrm>
                <a:off x="2915621" y="3538323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AutoShape 50"/>
              <p:cNvSpPr>
                <a:spLocks noChangeArrowheads="1"/>
              </p:cNvSpPr>
              <p:nvPr/>
            </p:nvSpPr>
            <p:spPr bwMode="auto">
              <a:xfrm>
                <a:off x="2915621" y="3396051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AutoShape 50"/>
              <p:cNvSpPr>
                <a:spLocks noChangeArrowheads="1"/>
              </p:cNvSpPr>
              <p:nvPr/>
            </p:nvSpPr>
            <p:spPr bwMode="auto">
              <a:xfrm>
                <a:off x="2915621" y="3253778"/>
                <a:ext cx="441032" cy="232473"/>
              </a:xfrm>
              <a:prstGeom prst="can">
                <a:avLst>
                  <a:gd name="adj" fmla="val 50000"/>
                </a:avLst>
              </a:prstGeom>
              <a:solidFill>
                <a:schemeClr val="accent5"/>
              </a:solidFill>
              <a:ln w="6350" cmpd="sng">
                <a:solidFill>
                  <a:srgbClr val="000000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7" name="Right Arrow 86"/>
            <p:cNvSpPr/>
            <p:nvPr/>
          </p:nvSpPr>
          <p:spPr bwMode="auto">
            <a:xfrm>
              <a:off x="3852443" y="3478023"/>
              <a:ext cx="719552" cy="391535"/>
            </a:xfrm>
            <a:prstGeom prst="rightArrow">
              <a:avLst/>
            </a:prstGeom>
            <a:gradFill rotWithShape="0">
              <a:gsLst>
                <a:gs pos="0">
                  <a:schemeClr val="bg1">
                    <a:alpha val="19000"/>
                  </a:schemeClr>
                </a:gs>
                <a:gs pos="100000">
                  <a:srgbClr val="184B81"/>
                </a:gs>
              </a:gsLst>
              <a:lin ang="6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508285"/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ight Arrow 87"/>
            <p:cNvSpPr/>
            <p:nvPr/>
          </p:nvSpPr>
          <p:spPr bwMode="auto">
            <a:xfrm rot="10800000">
              <a:off x="3852443" y="2891346"/>
              <a:ext cx="719552" cy="391535"/>
            </a:xfrm>
            <a:prstGeom prst="rightArrow">
              <a:avLst/>
            </a:prstGeom>
            <a:gradFill rotWithShape="0">
              <a:gsLst>
                <a:gs pos="0">
                  <a:schemeClr val="bg1">
                    <a:alpha val="19000"/>
                  </a:schemeClr>
                </a:gs>
                <a:gs pos="100000">
                  <a:srgbClr val="184B81"/>
                </a:gs>
              </a:gsLst>
              <a:lin ang="108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508285"/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235820" y="3960037"/>
              <a:ext cx="4014451" cy="16669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08285"/>
              <a:r>
                <a:rPr lang="en-US" sz="1600" b="1" dirty="0">
                  <a:solidFill>
                    <a:srgbClr val="FFFFFF"/>
                  </a:solidFill>
                  <a:latin typeface="Arial"/>
                </a:rPr>
                <a:t>Scheduler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229090" y="4222590"/>
              <a:ext cx="835787" cy="105045"/>
              <a:chOff x="4229090" y="4222590"/>
              <a:chExt cx="835787" cy="105045"/>
            </a:xfrm>
          </p:grpSpPr>
          <p:pic>
            <p:nvPicPr>
              <p:cNvPr id="91" name="Picture 90" descr="coil spring.jpg"/>
              <p:cNvPicPr>
                <a:picLocks noChangeAspect="1"/>
              </p:cNvPicPr>
              <p:nvPr/>
            </p:nvPicPr>
            <p:blipFill rotWithShape="1">
              <a:blip r:embed="rId13" cstate="email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 flipH="1">
                <a:off x="4229090" y="4224778"/>
                <a:ext cx="715346" cy="100668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 flipH="1">
                <a:off x="4970780" y="4222590"/>
                <a:ext cx="94097" cy="105045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444525" y="4222590"/>
              <a:ext cx="835788" cy="105045"/>
              <a:chOff x="1444525" y="4222590"/>
              <a:chExt cx="835788" cy="105045"/>
            </a:xfrm>
          </p:grpSpPr>
          <p:pic>
            <p:nvPicPr>
              <p:cNvPr id="94" name="Picture 93" descr="coil spring.jpg"/>
              <p:cNvPicPr>
                <a:picLocks noChangeAspect="1"/>
              </p:cNvPicPr>
              <p:nvPr/>
            </p:nvPicPr>
            <p:blipFill rotWithShape="1">
              <a:blip r:embed="rId13" cstate="email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/>
            </p:blipFill>
            <p:spPr>
              <a:xfrm rot="10800000" flipH="1">
                <a:off x="1564966" y="4224779"/>
                <a:ext cx="715347" cy="100668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 rot="10800000" flipH="1">
                <a:off x="1444525" y="4222590"/>
                <a:ext cx="94097" cy="1050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508285"/>
                <a:endParaRPr lang="en-US" sz="13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6" name="Rounded Rectangle 95"/>
            <p:cNvSpPr/>
            <p:nvPr/>
          </p:nvSpPr>
          <p:spPr>
            <a:xfrm>
              <a:off x="1419355" y="2827135"/>
              <a:ext cx="656187" cy="3373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lIns="45720" tIns="45720" rIns="45720" anchor="ctr" anchorCtr="1"/>
            <a:lstStyle/>
            <a:p>
              <a:pPr algn="ctr" defTabSz="508285"/>
              <a:r>
                <a:rPr lang="en-US" sz="900" b="1" dirty="0">
                  <a:solidFill>
                    <a:srgbClr val="000000"/>
                  </a:solidFill>
                  <a:latin typeface="Arial"/>
                </a:rPr>
                <a:t>Ingest &amp; Enrichment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476758" y="2870302"/>
              <a:ext cx="656187" cy="3373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lIns="45720" tIns="45720" rIns="45720" anchor="ctr" anchorCtr="1"/>
            <a:lstStyle/>
            <a:p>
              <a:pPr algn="ctr" defTabSz="508285"/>
              <a:r>
                <a:rPr lang="en-US" sz="900" b="1" dirty="0">
                  <a:solidFill>
                    <a:srgbClr val="000000"/>
                  </a:solidFill>
                  <a:latin typeface="Arial"/>
                </a:rPr>
                <a:t>Ingest &amp; Enrichment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534161" y="2911240"/>
              <a:ext cx="656187" cy="3373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lIns="45720" tIns="45720" rIns="45720" anchor="ctr" anchorCtr="1"/>
            <a:lstStyle/>
            <a:p>
              <a:pPr algn="ctr" defTabSz="508285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Ingest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864938" y="3239344"/>
              <a:ext cx="0" cy="268243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an 99"/>
            <p:cNvSpPr/>
            <p:nvPr/>
          </p:nvSpPr>
          <p:spPr bwMode="auto">
            <a:xfrm>
              <a:off x="2435525" y="2840619"/>
              <a:ext cx="1401257" cy="1060264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16563"/>
              <a:endParaRPr lang="en-US" sz="16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384031" y="2857334"/>
              <a:ext cx="1552202" cy="2042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algn="ctr" defTabSz="508285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Databases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19411" y="3162300"/>
              <a:ext cx="520700" cy="533400"/>
            </a:xfrm>
            <a:prstGeom prst="rect">
              <a:avLst/>
            </a:prstGeom>
          </p:spPr>
        </p:pic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6618" y="1417114"/>
            <a:ext cx="1496939" cy="1002236"/>
          </a:xfrm>
          <a:prstGeom prst="rect">
            <a:avLst/>
          </a:prstGeom>
          <a:noFill/>
          <a:ln>
            <a:solidFill>
              <a:srgbClr val="800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226" y="6198576"/>
            <a:ext cx="765395" cy="613972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017" y="6190170"/>
            <a:ext cx="953985" cy="629689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584651" y="6190173"/>
            <a:ext cx="917796" cy="62305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872" y="6179502"/>
            <a:ext cx="938658" cy="63359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8283" y="6163108"/>
            <a:ext cx="945050" cy="668450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sp>
        <p:nvSpPr>
          <p:cNvPr id="104" name="Rectangular Callout 103"/>
          <p:cNvSpPr/>
          <p:nvPr/>
        </p:nvSpPr>
        <p:spPr bwMode="auto">
          <a:xfrm>
            <a:off x="1676401" y="1735537"/>
            <a:ext cx="5084820" cy="4914182"/>
          </a:xfrm>
          <a:prstGeom prst="wedgeRectCallout">
            <a:avLst>
              <a:gd name="adj1" fmla="val 67895"/>
              <a:gd name="adj2" fmla="val 3192"/>
            </a:avLst>
          </a:prstGeom>
          <a:solidFill>
            <a:srgbClr val="FFFFFF"/>
          </a:solidFill>
          <a:ln w="28575" cap="flat" cmpd="sng" algn="ctr">
            <a:solidFill>
              <a:srgbClr val="0037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101597" tIns="50800" rIns="101597" bIns="50800" numCol="1" rtlCol="0" anchor="ctr" anchorCtr="0" compatLnSpc="1">
            <a:prstTxWarp prst="textNoShape">
              <a:avLst/>
            </a:prstTxWarp>
          </a:bodyPr>
          <a:lstStyle/>
          <a:p>
            <a:pPr algn="ctr" defTabSz="1015969"/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itle 2"/>
          <p:cNvSpPr txBox="1">
            <a:spLocks/>
          </p:cNvSpPr>
          <p:nvPr/>
        </p:nvSpPr>
        <p:spPr bwMode="auto">
          <a:xfrm>
            <a:off x="1424940" y="1664981"/>
            <a:ext cx="5508272" cy="9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292" tIns="51145" rIns="102292" bIns="51145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2pPr>
            <a:lvl3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3pPr>
            <a:lvl4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4pPr>
            <a:lvl5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5pPr>
            <a:lvl6pPr marL="4572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6pPr>
            <a:lvl7pPr marL="9144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7pPr>
            <a:lvl8pPr marL="13716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8pPr>
            <a:lvl9pPr marL="18288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-110" charset="0"/>
              </a:defRPr>
            </a:lvl9pPr>
          </a:lstStyle>
          <a:p>
            <a:pPr defTabSz="507988">
              <a:lnSpc>
                <a:spcPct val="100000"/>
              </a:lnSpc>
            </a:pPr>
            <a:r>
              <a:rPr lang="en-US" sz="2200" dirty="0">
                <a:solidFill>
                  <a:srgbClr val="003767"/>
                </a:solidFill>
                <a:latin typeface="Arial"/>
              </a:rPr>
              <a:t>D4M demonstrated a</a:t>
            </a:r>
          </a:p>
          <a:p>
            <a:pPr defTabSz="507988">
              <a:lnSpc>
                <a:spcPct val="100000"/>
              </a:lnSpc>
            </a:pPr>
            <a:r>
              <a:rPr lang="en-US" sz="2200" dirty="0">
                <a:solidFill>
                  <a:srgbClr val="003767"/>
                </a:solidFill>
                <a:latin typeface="Arial"/>
              </a:rPr>
              <a:t>universal approach to diverse data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08779" y="1986280"/>
            <a:ext cx="4458181" cy="3824186"/>
            <a:chOff x="2091987" y="2333975"/>
            <a:chExt cx="4052892" cy="3374282"/>
          </a:xfrm>
        </p:grpSpPr>
        <p:pic>
          <p:nvPicPr>
            <p:cNvPr id="107" name="Picture 106" descr="E0.png"/>
            <p:cNvPicPr>
              <a:picLocks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 flipV="1">
              <a:off x="3384261" y="3148204"/>
              <a:ext cx="2286000" cy="2286000"/>
            </a:xfrm>
            <a:prstGeom prst="rect">
              <a:avLst/>
            </a:prstGeom>
            <a:ln w="12700" cmpd="sng">
              <a:solidFill>
                <a:srgbClr val="000000"/>
              </a:solidFill>
            </a:ln>
          </p:spPr>
        </p:pic>
        <p:pic>
          <p:nvPicPr>
            <p:cNvPr id="108" name="Picture 107" descr="E0.png"/>
            <p:cNvPicPr>
              <a:picLocks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6567" y="3207488"/>
              <a:ext cx="2286000" cy="2286000"/>
            </a:xfrm>
            <a:prstGeom prst="rect">
              <a:avLst/>
            </a:prstGeom>
            <a:ln w="12700" cmpd="sng">
              <a:solidFill>
                <a:schemeClr val="tx1"/>
              </a:solidFill>
            </a:ln>
          </p:spPr>
        </p:pic>
        <p:sp>
          <p:nvSpPr>
            <p:cNvPr id="109" name="Rectangle 108"/>
            <p:cNvSpPr/>
            <p:nvPr/>
          </p:nvSpPr>
          <p:spPr>
            <a:xfrm>
              <a:off x="3918771" y="2828680"/>
              <a:ext cx="1126606" cy="3530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7988"/>
              <a:r>
                <a:rPr lang="en-US" b="1" dirty="0">
                  <a:solidFill>
                    <a:srgbClr val="618FFD">
                      <a:lumMod val="75000"/>
                    </a:srgbClr>
                  </a:solidFill>
                  <a:latin typeface="Arial"/>
                </a:rPr>
                <a:t>columns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 rot="16200000">
              <a:off x="2788783" y="4161733"/>
              <a:ext cx="691136" cy="3637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7988"/>
              <a:r>
                <a:rPr lang="en-US" b="1" dirty="0">
                  <a:solidFill>
                    <a:srgbClr val="618FFD">
                      <a:lumMod val="75000"/>
                    </a:srgbClr>
                  </a:solidFill>
                  <a:latin typeface="Arial"/>
                </a:rPr>
                <a:t>rows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3306567" y="5530844"/>
              <a:ext cx="2286000" cy="457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15969"/>
              <a:endParaRPr lang="en-US" sz="16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 rot="5400000">
              <a:off x="4699144" y="4198599"/>
              <a:ext cx="2286000" cy="18521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15969"/>
              <a:endParaRPr lang="en-US" sz="16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24391" y="5355219"/>
              <a:ext cx="307799" cy="3530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7988"/>
              <a:r>
                <a:rPr lang="en-US" b="1" dirty="0" err="1">
                  <a:solidFill>
                    <a:srgbClr val="618FFD">
                      <a:lumMod val="75000"/>
                    </a:srgbClr>
                  </a:solidFill>
                  <a:latin typeface="Arial"/>
                </a:rPr>
                <a:t>Σ</a:t>
              </a:r>
              <a:endParaRPr lang="en-US" b="1" dirty="0">
                <a:solidFill>
                  <a:srgbClr val="618FFD">
                    <a:lumMod val="75000"/>
                  </a:srgbClr>
                </a:solidFill>
                <a:latin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575225" y="2828936"/>
              <a:ext cx="569654" cy="3530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7988"/>
              <a:r>
                <a:rPr lang="en-US" b="1" dirty="0">
                  <a:solidFill>
                    <a:srgbClr val="618FFD">
                      <a:lumMod val="75000"/>
                    </a:srgbClr>
                  </a:solidFill>
                  <a:latin typeface="Arial"/>
                </a:rPr>
                <a:t>raw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8822" y="2344479"/>
              <a:ext cx="187049" cy="308028"/>
            </a:xfrm>
            <a:prstGeom prst="rect">
              <a:avLst/>
            </a:prstGeom>
          </p:spPr>
          <p:txBody>
            <a:bodyPr wrap="none" lIns="101882" tIns="50941" rIns="101882" bIns="50941">
              <a:spAutoFit/>
            </a:bodyPr>
            <a:lstStyle/>
            <a:p>
              <a:pPr defTabSz="1015969">
                <a:defRPr/>
              </a:pPr>
              <a:endParaRPr lang="en-US" sz="1600" b="1" kern="0" dirty="0">
                <a:solidFill>
                  <a:sysClr val="windowText" lastClr="000000"/>
                </a:solidFill>
                <a:latin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091987" y="3057700"/>
              <a:ext cx="187049" cy="308028"/>
            </a:xfrm>
            <a:prstGeom prst="rect">
              <a:avLst/>
            </a:prstGeom>
          </p:spPr>
          <p:txBody>
            <a:bodyPr wrap="none" lIns="101882" tIns="50941" rIns="101882" bIns="50941">
              <a:spAutoFit/>
            </a:bodyPr>
            <a:lstStyle/>
            <a:p>
              <a:pPr defTabSz="1015969">
                <a:defRPr/>
              </a:pPr>
              <a:endParaRPr lang="en-US" sz="1600" b="1" kern="0" dirty="0">
                <a:solidFill>
                  <a:sysClr val="windowText" lastClr="000000"/>
                </a:solidFill>
                <a:latin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877456" y="2333975"/>
              <a:ext cx="187049" cy="308028"/>
            </a:xfrm>
            <a:prstGeom prst="rect">
              <a:avLst/>
            </a:prstGeom>
          </p:spPr>
          <p:txBody>
            <a:bodyPr wrap="none" lIns="101882" tIns="50941" rIns="101882" bIns="50941">
              <a:spAutoFit/>
            </a:bodyPr>
            <a:lstStyle/>
            <a:p>
              <a:pPr defTabSz="1015969">
                <a:defRPr/>
              </a:pPr>
              <a:endParaRPr lang="en-US" sz="1600" b="1" kern="0" dirty="0">
                <a:solidFill>
                  <a:sysClr val="windowText" lastClr="000000"/>
                </a:solidFill>
                <a:latin typeface="Arial"/>
              </a:endParaRPr>
            </a:p>
          </p:txBody>
        </p:sp>
      </p:grpSp>
      <p:sp>
        <p:nvSpPr>
          <p:cNvPr id="126" name="Title 1"/>
          <p:cNvSpPr>
            <a:spLocks noGrp="1"/>
          </p:cNvSpPr>
          <p:nvPr>
            <p:ph type="title"/>
          </p:nvPr>
        </p:nvSpPr>
        <p:spPr>
          <a:xfrm>
            <a:off x="1173480" y="113995"/>
            <a:ext cx="7627620" cy="922325"/>
          </a:xfrm>
        </p:spPr>
        <p:txBody>
          <a:bodyPr/>
          <a:lstStyle/>
          <a:p>
            <a:r>
              <a:rPr lang="en-US" dirty="0" smtClean="0"/>
              <a:t>Common Big Data Architecture</a:t>
            </a:r>
            <a:br>
              <a:rPr lang="en-US" dirty="0" smtClean="0"/>
            </a:br>
            <a:r>
              <a:rPr lang="en-US" sz="2700" dirty="0"/>
              <a:t>- Data Variety: D4M Schema -</a:t>
            </a:r>
            <a:endParaRPr lang="en-US" sz="1600" dirty="0"/>
          </a:p>
        </p:txBody>
      </p:sp>
      <p:sp>
        <p:nvSpPr>
          <p:cNvPr id="128" name="Rectangle 127"/>
          <p:cNvSpPr/>
          <p:nvPr/>
        </p:nvSpPr>
        <p:spPr>
          <a:xfrm>
            <a:off x="1788820" y="5789036"/>
            <a:ext cx="4947840" cy="1191614"/>
          </a:xfrm>
          <a:prstGeom prst="rect">
            <a:avLst/>
          </a:prstGeom>
        </p:spPr>
        <p:txBody>
          <a:bodyPr wrap="square" lIns="113290" tIns="56645" rIns="113290" bIns="56645">
            <a:spAutoFit/>
          </a:bodyPr>
          <a:lstStyle/>
          <a:p>
            <a:pPr defTabSz="1015969">
              <a:defRPr/>
            </a:pPr>
            <a:r>
              <a:rPr lang="en-US" sz="1400" b="1" kern="0" dirty="0" err="1">
                <a:solidFill>
                  <a:sysClr val="windowText" lastClr="000000"/>
                </a:solidFill>
                <a:latin typeface="Arial"/>
              </a:rPr>
              <a:t>intel</a:t>
            </a:r>
            <a:r>
              <a:rPr lang="en-US" sz="1400" b="1" kern="0" dirty="0">
                <a:solidFill>
                  <a:sysClr val="windowText" lastClr="000000"/>
                </a:solidFill>
                <a:latin typeface="Arial"/>
              </a:rPr>
              <a:t> reports, DNA, health records, publication citations, web logs, social media, building alarms, cyber, … all handled by a common 4 table schema</a:t>
            </a:r>
          </a:p>
          <a:p>
            <a:pPr defTabSz="1015969">
              <a:defRPr/>
            </a:pPr>
            <a:endParaRPr lang="en-US" sz="1400" b="1" kern="0" dirty="0">
              <a:solidFill>
                <a:sysClr val="windowText" lastClr="000000"/>
              </a:solidFill>
              <a:latin typeface="Arial"/>
            </a:endParaRPr>
          </a:p>
          <a:p>
            <a:pPr defTabSz="1015969">
              <a:defRPr/>
            </a:pPr>
            <a:endParaRPr lang="en-US" sz="1400" b="1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51310" y="7253759"/>
            <a:ext cx="5755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D4M 2.0 Schema: A General Purpose High Performance Schema for the </a:t>
            </a:r>
            <a:r>
              <a:rPr lang="en-US" sz="1400" i="1" dirty="0" err="1"/>
              <a:t>Accumulo</a:t>
            </a:r>
            <a:r>
              <a:rPr lang="en-US" sz="1400" i="1" dirty="0"/>
              <a:t> Database</a:t>
            </a:r>
            <a:r>
              <a:rPr lang="en-US" sz="1400" dirty="0" smtClean="0"/>
              <a:t>, Kepner et </a:t>
            </a:r>
            <a:r>
              <a:rPr lang="en-US" sz="1400" dirty="0" smtClean="0"/>
              <a:t>al, IEEE HPEC </a:t>
            </a:r>
            <a:r>
              <a:rPr lang="en-US" sz="1400" dirty="0" smtClean="0"/>
              <a:t>2013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791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ython_logo_without_textsv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3528" y="5162110"/>
            <a:ext cx="948281" cy="977017"/>
          </a:xfrm>
          <a:prstGeom prst="rect">
            <a:avLst/>
          </a:prstGeom>
        </p:spPr>
      </p:pic>
      <p:sp>
        <p:nvSpPr>
          <p:cNvPr id="36" name="Content Placeholder 35"/>
          <p:cNvSpPr>
            <a:spLocks noGrp="1"/>
          </p:cNvSpPr>
          <p:nvPr>
            <p:ph sz="quarter" idx="4294967295"/>
          </p:nvPr>
        </p:nvSpPr>
        <p:spPr>
          <a:xfrm>
            <a:off x="4996611" y="1161325"/>
            <a:ext cx="5021489" cy="5654330"/>
          </a:xfrm>
          <a:prstGeom prst="rect">
            <a:avLst/>
          </a:prstGeom>
        </p:spPr>
        <p:txBody>
          <a:bodyPr lIns="91298" tIns="45647" rIns="91298" bIns="45647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 smtClean="0"/>
              <a:t>Database Discovery Workshop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 smtClean="0"/>
              <a:t>3 day hands-on workshop on:</a:t>
            </a:r>
          </a:p>
          <a:p>
            <a:pPr marL="0" indent="0">
              <a:buNone/>
            </a:pPr>
            <a:endParaRPr lang="en-US" sz="1600" b="0" u="sng" dirty="0"/>
          </a:p>
          <a:p>
            <a:pPr marL="0" indent="0">
              <a:buNone/>
            </a:pPr>
            <a:r>
              <a:rPr lang="en-US" sz="1600" b="0" u="sng" dirty="0"/>
              <a:t>Systems</a:t>
            </a:r>
          </a:p>
          <a:p>
            <a:r>
              <a:rPr lang="en-US" sz="1600" b="0" dirty="0"/>
              <a:t>Parse, ingest, query, analysis &amp; display</a:t>
            </a:r>
            <a:endParaRPr lang="en-US" sz="1300" b="0" dirty="0"/>
          </a:p>
          <a:p>
            <a:pPr marL="0" indent="0">
              <a:buNone/>
            </a:pPr>
            <a:r>
              <a:rPr lang="en-US" sz="1600" b="0" u="sng" dirty="0"/>
              <a:t>Optimization</a:t>
            </a:r>
          </a:p>
          <a:p>
            <a:r>
              <a:rPr lang="en-US" sz="1600" b="0" dirty="0"/>
              <a:t>Files vs. database, chunking &amp; query planning</a:t>
            </a:r>
            <a:endParaRPr lang="en-US" sz="1300" b="0" dirty="0"/>
          </a:p>
          <a:p>
            <a:pPr marL="0" indent="0">
              <a:buNone/>
            </a:pPr>
            <a:r>
              <a:rPr lang="en-US" sz="1600" b="0" u="sng" dirty="0"/>
              <a:t>Fusion</a:t>
            </a:r>
          </a:p>
          <a:p>
            <a:r>
              <a:rPr lang="en-US" sz="1600" b="0" dirty="0"/>
              <a:t>Integrating diverse data</a:t>
            </a:r>
            <a:endParaRPr lang="en-US" sz="1300" b="0" dirty="0"/>
          </a:p>
          <a:p>
            <a:pPr marL="0" indent="0">
              <a:buNone/>
            </a:pPr>
            <a:r>
              <a:rPr lang="en-US" sz="1600" b="0" u="sng" dirty="0"/>
              <a:t>Technology selection</a:t>
            </a:r>
          </a:p>
          <a:p>
            <a:r>
              <a:rPr lang="en-US" sz="1600" b="0" dirty="0"/>
              <a:t>Knowing what to use is as important as knowing how to use it</a:t>
            </a:r>
          </a:p>
          <a:p>
            <a:endParaRPr lang="en-US" sz="1600" dirty="0"/>
          </a:p>
          <a:p>
            <a:pPr marL="0" indent="0" algn="ctr">
              <a:buNone/>
            </a:pPr>
            <a:r>
              <a:rPr lang="en-US" sz="2000" b="0" dirty="0"/>
              <a:t>Using state-of-the-art technologies:</a:t>
            </a:r>
          </a:p>
          <a:p>
            <a:endParaRPr lang="en-US" sz="1600" dirty="0"/>
          </a:p>
          <a:p>
            <a:pPr lvl="1"/>
            <a:endParaRPr lang="en-US" sz="13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&amp; Database Workshop</a:t>
            </a:r>
            <a:endParaRPr lang="en-US" dirty="0"/>
          </a:p>
        </p:txBody>
      </p:sp>
      <p:pic>
        <p:nvPicPr>
          <p:cNvPr id="10" name="Picture 5" descr="SE21_Kepner_02-23-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732" y="1369827"/>
            <a:ext cx="4372580" cy="557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8"/>
          <p:cNvSpPr>
            <a:spLocks/>
          </p:cNvSpPr>
          <p:nvPr/>
        </p:nvSpPr>
        <p:spPr bwMode="auto">
          <a:xfrm rot="5400000">
            <a:off x="2374592" y="4143947"/>
            <a:ext cx="51816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 lIns="101728" tIns="50865" rIns="101728" bIns="50865">
            <a:prstTxWarp prst="textNoShape">
              <a:avLst/>
            </a:prstTxWarp>
          </a:bodyPr>
          <a:lstStyle/>
          <a:p>
            <a:pPr defTabSz="10181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9" name="Picture 8" descr="hadoop1.jpe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924" y="6523199"/>
            <a:ext cx="764002" cy="590365"/>
          </a:xfrm>
          <a:prstGeom prst="rect">
            <a:avLst/>
          </a:prstGeom>
        </p:spPr>
      </p:pic>
      <p:pic>
        <p:nvPicPr>
          <p:cNvPr id="3" name="Picture 2" descr="accumulo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0196" y="5994542"/>
            <a:ext cx="1990690" cy="524147"/>
          </a:xfrm>
          <a:prstGeom prst="rect">
            <a:avLst/>
          </a:prstGeom>
        </p:spPr>
      </p:pic>
      <p:pic>
        <p:nvPicPr>
          <p:cNvPr id="4" name="Picture 3" descr="110111-D4Mlogo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25" r="72808"/>
          <a:stretch/>
        </p:blipFill>
        <p:spPr>
          <a:xfrm>
            <a:off x="5125586" y="5424953"/>
            <a:ext cx="1766603" cy="42901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82282" y="6562106"/>
            <a:ext cx="796099" cy="313932"/>
          </a:xfrm>
          <a:prstGeom prst="rect">
            <a:avLst/>
          </a:prstGeom>
        </p:spPr>
        <p:txBody>
          <a:bodyPr wrap="none" lIns="101728" tIns="50865" rIns="101728" bIns="50865">
            <a:spAutoFit/>
          </a:bodyPr>
          <a:lstStyle/>
          <a:p>
            <a:pPr defTabSz="10181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err="1">
                <a:solidFill>
                  <a:srgbClr val="000000"/>
                </a:solidFill>
                <a:latin typeface="Arial" pitchFamily="-110" charset="0"/>
              </a:rPr>
              <a:t>Hadoop</a:t>
            </a:r>
            <a:endParaRPr lang="en-US" sz="1300" dirty="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75390" y="5572335"/>
            <a:ext cx="730139" cy="313932"/>
          </a:xfrm>
          <a:prstGeom prst="rect">
            <a:avLst/>
          </a:prstGeom>
        </p:spPr>
        <p:txBody>
          <a:bodyPr wrap="none" lIns="101728" tIns="50865" rIns="101728" bIns="50865">
            <a:spAutoFit/>
          </a:bodyPr>
          <a:lstStyle/>
          <a:p>
            <a:pPr defTabSz="10181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Arial" pitchFamily="-110" charset="0"/>
              </a:rPr>
              <a:t>Python</a:t>
            </a:r>
          </a:p>
        </p:txBody>
      </p:sp>
      <p:pic>
        <p:nvPicPr>
          <p:cNvPr id="13" name="Picture 12" descr="scidb_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3901" y="6310642"/>
            <a:ext cx="777719" cy="7921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256095" y="6513395"/>
            <a:ext cx="673439" cy="313932"/>
          </a:xfrm>
          <a:prstGeom prst="rect">
            <a:avLst/>
          </a:prstGeom>
        </p:spPr>
        <p:txBody>
          <a:bodyPr wrap="none" lIns="101728" tIns="50865" rIns="101728" bIns="50865">
            <a:spAutoFit/>
          </a:bodyPr>
          <a:lstStyle/>
          <a:p>
            <a:pPr defTabSz="101810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err="1">
                <a:solidFill>
                  <a:srgbClr val="000000"/>
                </a:solidFill>
                <a:latin typeface="Arial" pitchFamily="-110" charset="0"/>
              </a:rPr>
              <a:t>SciDB</a:t>
            </a:r>
            <a:endParaRPr lang="en-US" sz="1300" dirty="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14" name="Picture 13" descr="200px-Rlog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0292" y="5348523"/>
            <a:ext cx="892931" cy="6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3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876425" y="2266951"/>
            <a:ext cx="7653655" cy="467325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Associative Arrays &amp; Adjacency Matrices</a:t>
            </a:r>
          </a:p>
          <a:p>
            <a:r>
              <a:rPr lang="en-US" dirty="0" smtClean="0"/>
              <a:t>Database Schemas &amp; Incidence Matrices</a:t>
            </a:r>
          </a:p>
          <a:p>
            <a:r>
              <a:rPr lang="en-US" dirty="0" smtClean="0"/>
              <a:t>Examples: Twitter &amp; DNA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5" y="210474"/>
            <a:ext cx="7989241" cy="92592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63897" y="2818284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38" tIns="45667" rIns="91338" bIns="45667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16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incoln_2012_v1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Lincoln_2012_v1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6.xml><?xml version="1.0" encoding="utf-8"?>
<a:theme xmlns:a="http://schemas.openxmlformats.org/drawingml/2006/main" name="2_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7.xml><?xml version="1.0" encoding="utf-8"?>
<a:theme xmlns:a="http://schemas.openxmlformats.org/drawingml/2006/main" name="2_Lincoln_2012_v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Group 109 Template 2012</Template>
  <TotalTime>1087</TotalTime>
  <Words>4876</Words>
  <Application>Microsoft Macintosh PowerPoint</Application>
  <PresentationFormat>Custom</PresentationFormat>
  <Paragraphs>895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Group 109 Template 2012</vt:lpstr>
      <vt:lpstr>1_Black background</vt:lpstr>
      <vt:lpstr>Lincoln_2012_v1</vt:lpstr>
      <vt:lpstr>1_Lincoln_2012_v1</vt:lpstr>
      <vt:lpstr>1_Group 109 Template 2012</vt:lpstr>
      <vt:lpstr>2_Group 109 Template 2012</vt:lpstr>
      <vt:lpstr>2_Lincoln_2012_v1</vt:lpstr>
      <vt:lpstr>Adjacency Matrices, Incidence Matrices, Database Schemas, and Associative Arrays</vt:lpstr>
      <vt:lpstr>Outline</vt:lpstr>
      <vt:lpstr>Common Big Data Challenge</vt:lpstr>
      <vt:lpstr>Common Big Data Architecture</vt:lpstr>
      <vt:lpstr>Common Big Data Architecture - Data Volume: Cloud Computing -</vt:lpstr>
      <vt:lpstr>Common Big Data Architecture - Data Velocity: Accumulo Database -</vt:lpstr>
      <vt:lpstr>Common Big Data Architecture - Data Variety: D4M Schema -</vt:lpstr>
      <vt:lpstr>Reference &amp; Database Workshop</vt:lpstr>
      <vt:lpstr>Outline</vt:lpstr>
      <vt:lpstr>High Level Language: D4M d4m.mit.edu</vt:lpstr>
      <vt:lpstr>D4M Key Concept: Associative Arrays Unify Four Abstractions</vt:lpstr>
      <vt:lpstr>Composable Associative Arrays</vt:lpstr>
      <vt:lpstr>What are Spreadsheets and Big Tables?</vt:lpstr>
      <vt:lpstr>An Algebraic Definition For Tables</vt:lpstr>
      <vt:lpstr>Outline</vt:lpstr>
      <vt:lpstr>Generic D4M Triple Store Exploded Schema</vt:lpstr>
      <vt:lpstr>Tables: SQL vs D4M+Accumulo</vt:lpstr>
      <vt:lpstr>Queries: SQL vs D4M</vt:lpstr>
      <vt:lpstr>Analytics: SQL vs D4M</vt:lpstr>
      <vt:lpstr>Outline</vt:lpstr>
      <vt:lpstr>Tweets2011 Corpus http://trec.nist.gov/data/tweets/</vt:lpstr>
      <vt:lpstr>Twitter Input Data</vt:lpstr>
      <vt:lpstr>Tweets2011 D4M Schema</vt:lpstr>
      <vt:lpstr>Word Tallies</vt:lpstr>
      <vt:lpstr>Users Who ReTweet the Most Problem Size</vt:lpstr>
      <vt:lpstr>Users Who ReTweet the Most Parallel Database Query</vt:lpstr>
      <vt:lpstr>Users Who ReTweet the Most Parallel File Scan</vt:lpstr>
      <vt:lpstr>Sequence Matching  Graph   Sparse Matrix Multiply in D4M</vt:lpstr>
      <vt:lpstr>Leveraging “Big Data” Technologies for High Speed Sequence Matching</vt:lpstr>
      <vt:lpstr>Computing on Masked Data</vt:lpstr>
      <vt:lpstr>Summary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ke17545</dc:creator>
  <cp:lastModifiedBy>Jeremy Kepner</cp:lastModifiedBy>
  <cp:revision>499</cp:revision>
  <dcterms:created xsi:type="dcterms:W3CDTF">2012-08-10T13:59:20Z</dcterms:created>
  <dcterms:modified xsi:type="dcterms:W3CDTF">2014-04-02T01:09:10Z</dcterms:modified>
</cp:coreProperties>
</file>