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30" r:id="rId2"/>
    <p:sldMasterId id="2147483853" r:id="rId3"/>
    <p:sldMasterId id="2147483876" r:id="rId4"/>
    <p:sldMasterId id="2147483888" r:id="rId5"/>
  </p:sldMasterIdLst>
  <p:notesMasterIdLst>
    <p:notesMasterId r:id="rId60"/>
  </p:notesMasterIdLst>
  <p:handoutMasterIdLst>
    <p:handoutMasterId r:id="rId61"/>
  </p:handoutMasterIdLst>
  <p:sldIdLst>
    <p:sldId id="841" r:id="rId6"/>
    <p:sldId id="907" r:id="rId7"/>
    <p:sldId id="904" r:id="rId8"/>
    <p:sldId id="981" r:id="rId9"/>
    <p:sldId id="982" r:id="rId10"/>
    <p:sldId id="870" r:id="rId11"/>
    <p:sldId id="951" r:id="rId12"/>
    <p:sldId id="928" r:id="rId13"/>
    <p:sldId id="955" r:id="rId14"/>
    <p:sldId id="945" r:id="rId15"/>
    <p:sldId id="946" r:id="rId16"/>
    <p:sldId id="947" r:id="rId17"/>
    <p:sldId id="967" r:id="rId18"/>
    <p:sldId id="952" r:id="rId19"/>
    <p:sldId id="968" r:id="rId20"/>
    <p:sldId id="948" r:id="rId21"/>
    <p:sldId id="949" r:id="rId22"/>
    <p:sldId id="950" r:id="rId23"/>
    <p:sldId id="795" r:id="rId24"/>
    <p:sldId id="887" r:id="rId25"/>
    <p:sldId id="889" r:id="rId26"/>
    <p:sldId id="886" r:id="rId27"/>
    <p:sldId id="890" r:id="rId28"/>
    <p:sldId id="978" r:id="rId29"/>
    <p:sldId id="963" r:id="rId30"/>
    <p:sldId id="892" r:id="rId31"/>
    <p:sldId id="872" r:id="rId32"/>
    <p:sldId id="956" r:id="rId33"/>
    <p:sldId id="980" r:id="rId34"/>
    <p:sldId id="957" r:id="rId35"/>
    <p:sldId id="958" r:id="rId36"/>
    <p:sldId id="959" r:id="rId37"/>
    <p:sldId id="964" r:id="rId38"/>
    <p:sldId id="960" r:id="rId39"/>
    <p:sldId id="961" r:id="rId40"/>
    <p:sldId id="966" r:id="rId41"/>
    <p:sldId id="954" r:id="rId42"/>
    <p:sldId id="896" r:id="rId43"/>
    <p:sldId id="898" r:id="rId44"/>
    <p:sldId id="900" r:id="rId45"/>
    <p:sldId id="840" r:id="rId46"/>
    <p:sldId id="965" r:id="rId47"/>
    <p:sldId id="979" r:id="rId48"/>
    <p:sldId id="953" r:id="rId49"/>
    <p:sldId id="845" r:id="rId50"/>
    <p:sldId id="976" r:id="rId51"/>
    <p:sldId id="977" r:id="rId52"/>
    <p:sldId id="969" r:id="rId53"/>
    <p:sldId id="970" r:id="rId54"/>
    <p:sldId id="971" r:id="rId55"/>
    <p:sldId id="972" r:id="rId56"/>
    <p:sldId id="973" r:id="rId57"/>
    <p:sldId id="974" r:id="rId58"/>
    <p:sldId id="975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C657670-FB53-3343-967B-6C409A7B0F2F}">
          <p14:sldIdLst>
            <p14:sldId id="841"/>
            <p14:sldId id="907"/>
            <p14:sldId id="904"/>
            <p14:sldId id="981"/>
            <p14:sldId id="982"/>
            <p14:sldId id="870"/>
            <p14:sldId id="951"/>
            <p14:sldId id="928"/>
            <p14:sldId id="955"/>
            <p14:sldId id="945"/>
            <p14:sldId id="946"/>
            <p14:sldId id="947"/>
            <p14:sldId id="967"/>
            <p14:sldId id="952"/>
            <p14:sldId id="968"/>
            <p14:sldId id="948"/>
            <p14:sldId id="949"/>
            <p14:sldId id="950"/>
            <p14:sldId id="795"/>
            <p14:sldId id="887"/>
            <p14:sldId id="889"/>
            <p14:sldId id="886"/>
            <p14:sldId id="890"/>
            <p14:sldId id="978"/>
            <p14:sldId id="963"/>
            <p14:sldId id="892"/>
            <p14:sldId id="872"/>
            <p14:sldId id="956"/>
            <p14:sldId id="980"/>
            <p14:sldId id="957"/>
            <p14:sldId id="958"/>
            <p14:sldId id="959"/>
            <p14:sldId id="964"/>
            <p14:sldId id="960"/>
            <p14:sldId id="961"/>
            <p14:sldId id="966"/>
            <p14:sldId id="954"/>
            <p14:sldId id="896"/>
            <p14:sldId id="898"/>
            <p14:sldId id="900"/>
            <p14:sldId id="840"/>
            <p14:sldId id="965"/>
            <p14:sldId id="979"/>
            <p14:sldId id="953"/>
            <p14:sldId id="845"/>
          </p14:sldIdLst>
        </p14:section>
        <p14:section name="backup" id="{D8A0AFE3-3AB0-B54B-B14E-62F823B72D1B}">
          <p14:sldIdLst>
            <p14:sldId id="976"/>
            <p14:sldId id="977"/>
            <p14:sldId id="969"/>
            <p14:sldId id="970"/>
            <p14:sldId id="971"/>
            <p14:sldId id="972"/>
            <p14:sldId id="973"/>
            <p14:sldId id="974"/>
            <p14:sldId id="9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A99"/>
    <a:srgbClr val="C32A2E"/>
    <a:srgbClr val="8000FF"/>
    <a:srgbClr val="FF0080"/>
    <a:srgbClr val="FF00FF"/>
    <a:srgbClr val="6666FF"/>
    <a:srgbClr val="CC4B44"/>
    <a:srgbClr val="919191"/>
    <a:srgbClr val="B8B8B8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6" autoAdjust="0"/>
    <p:restoredTop sz="89067" autoAdjust="0"/>
  </p:normalViewPr>
  <p:slideViewPr>
    <p:cSldViewPr snapToObjects="1">
      <p:cViewPr varScale="1">
        <p:scale>
          <a:sx n="104" d="100"/>
          <a:sy n="104" d="100"/>
        </p:scale>
        <p:origin x="-832" y="-112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26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63316350162"/>
          <c:y val="0.109570385865619"/>
          <c:w val="0.82334864391951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Sheet1!$E$28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11437908496732"/>
                  <c:y val="-0.004111494964300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Sheet1!$D$29:$D$31</c:f>
              <c:strCache>
                <c:ptCount val="3"/>
                <c:pt idx="0">
                  <c:v>GraphLab</c:v>
                </c:pt>
                <c:pt idx="1">
                  <c:v>Naïve Spark</c:v>
                </c:pt>
                <c:pt idx="2">
                  <c:v>Mahout/Hadoop</c:v>
                </c:pt>
              </c:strCache>
            </c:strRef>
          </c:cat>
          <c:val>
            <c:numRef>
              <c:f>Sheet1!$E$29:$E$31</c:f>
              <c:numCache>
                <c:formatCode>General</c:formatCode>
                <c:ptCount val="3"/>
                <c:pt idx="0">
                  <c:v>22.0</c:v>
                </c:pt>
                <c:pt idx="1">
                  <c:v>354.0</c:v>
                </c:pt>
                <c:pt idx="2">
                  <c:v>1340.0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2137499496"/>
        <c:axId val="-2137496680"/>
      </c:barChart>
      <c:catAx>
        <c:axId val="-21374994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137496680"/>
        <c:crosses val="autoZero"/>
        <c:auto val="1"/>
        <c:lblAlgn val="ctr"/>
        <c:lblOffset val="100"/>
        <c:noMultiLvlLbl val="0"/>
      </c:catAx>
      <c:valAx>
        <c:axId val="-2137496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Runtime (in seconds, PageRank for 10</a:t>
                </a:r>
                <a:r>
                  <a:rPr lang="en-US" baseline="0" dirty="0" smtClean="0"/>
                  <a:t> iterations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564898872935"/>
              <c:y val="0.8514057615960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137499496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PageRank on Twitter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Three Way Join</c:v>
                </c:pt>
              </c:strCache>
            </c:strRef>
          </c:tx>
          <c:xVal>
            <c:numRef>
              <c:f>Sheet1!$A$2:$A$19</c:f>
              <c:numCache>
                <c:formatCode>General</c:formatCode>
                <c:ptCount val="1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3363.0</c:v>
                </c:pt>
                <c:pt idx="1">
                  <c:v>7782.0</c:v>
                </c:pt>
                <c:pt idx="2">
                  <c:v>11264.0</c:v>
                </c:pt>
                <c:pt idx="3">
                  <c:v>12390.0</c:v>
                </c:pt>
                <c:pt idx="4">
                  <c:v>11366.0</c:v>
                </c:pt>
                <c:pt idx="5">
                  <c:v>11571.0</c:v>
                </c:pt>
                <c:pt idx="6">
                  <c:v>11059.0</c:v>
                </c:pt>
                <c:pt idx="7">
                  <c:v>10956.0</c:v>
                </c:pt>
                <c:pt idx="8">
                  <c:v>10752.0</c:v>
                </c:pt>
                <c:pt idx="9">
                  <c:v>10649.0</c:v>
                </c:pt>
                <c:pt idx="10">
                  <c:v>10444.0</c:v>
                </c:pt>
                <c:pt idx="11">
                  <c:v>10240.0</c:v>
                </c:pt>
                <c:pt idx="12">
                  <c:v>10035.0</c:v>
                </c:pt>
                <c:pt idx="13">
                  <c:v>9932.0</c:v>
                </c:pt>
                <c:pt idx="14">
                  <c:v>9625.0</c:v>
                </c:pt>
                <c:pt idx="15">
                  <c:v>9318.0</c:v>
                </c:pt>
                <c:pt idx="16">
                  <c:v>9113.0</c:v>
                </c:pt>
                <c:pt idx="17">
                  <c:v>8806.0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Join Elimination</c:v>
                </c:pt>
              </c:strCache>
            </c:strRef>
          </c:tx>
          <c:xVal>
            <c:numRef>
              <c:f>Sheet1!$A$2:$A$19</c:f>
              <c:numCache>
                <c:formatCode>General</c:formatCode>
                <c:ptCount val="1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3363.0</c:v>
                </c:pt>
                <c:pt idx="1">
                  <c:v>5476.0</c:v>
                </c:pt>
                <c:pt idx="2">
                  <c:v>5573.0</c:v>
                </c:pt>
                <c:pt idx="3">
                  <c:v>5841.0</c:v>
                </c:pt>
                <c:pt idx="4">
                  <c:v>5580.0</c:v>
                </c:pt>
                <c:pt idx="5">
                  <c:v>5582.0</c:v>
                </c:pt>
                <c:pt idx="6">
                  <c:v>5448.0</c:v>
                </c:pt>
                <c:pt idx="7">
                  <c:v>5437.0</c:v>
                </c:pt>
                <c:pt idx="8">
                  <c:v>5318.0</c:v>
                </c:pt>
                <c:pt idx="9">
                  <c:v>5307.0</c:v>
                </c:pt>
                <c:pt idx="10">
                  <c:v>5192.0</c:v>
                </c:pt>
                <c:pt idx="11">
                  <c:v>5079.0</c:v>
                </c:pt>
                <c:pt idx="12">
                  <c:v>4965.0</c:v>
                </c:pt>
                <c:pt idx="13">
                  <c:v>4955.0</c:v>
                </c:pt>
                <c:pt idx="14">
                  <c:v>4842.0</c:v>
                </c:pt>
                <c:pt idx="15">
                  <c:v>4627.0</c:v>
                </c:pt>
                <c:pt idx="16">
                  <c:v>4515.0</c:v>
                </c:pt>
                <c:pt idx="17">
                  <c:v>4403.0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7974040"/>
        <c:axId val="-2127968568"/>
      </c:scatterChart>
      <c:valAx>
        <c:axId val="-2127974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7968568"/>
        <c:crosses val="autoZero"/>
        <c:crossBetween val="midCat"/>
      </c:valAx>
      <c:valAx>
        <c:axId val="-2127968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Communication (MB)</a:t>
                </a:r>
              </a:p>
            </c:rich>
          </c:tx>
          <c:layout>
            <c:manualLayout>
              <c:xMode val="edge"/>
              <c:yMode val="edge"/>
              <c:x val="0.0148351648351648"/>
              <c:y val="0.18438101012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797404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3377128731001"/>
          <c:y val="0.0422172338784219"/>
          <c:w val="0.314151902887139"/>
          <c:h val="0.22665554517549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63316350162"/>
          <c:y val="0.109570385865619"/>
          <c:w val="0.82334864391951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11437908496732"/>
                  <c:y val="-0.004111494964300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GraphLab</c:v>
                </c:pt>
                <c:pt idx="1">
                  <c:v>GraphX</c:v>
                </c:pt>
                <c:pt idx="2">
                  <c:v>Giraph</c:v>
                </c:pt>
                <c:pt idx="3">
                  <c:v>Naïve Spark</c:v>
                </c:pt>
                <c:pt idx="4">
                  <c:v>Mahout/Hadoop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22.0</c:v>
                </c:pt>
                <c:pt idx="1">
                  <c:v>68.0</c:v>
                </c:pt>
                <c:pt idx="2">
                  <c:v>207.0</c:v>
                </c:pt>
                <c:pt idx="3">
                  <c:v>354.0</c:v>
                </c:pt>
                <c:pt idx="4">
                  <c:v>1340.0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2133333752"/>
        <c:axId val="-2133332584"/>
      </c:barChart>
      <c:catAx>
        <c:axId val="-213333375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133332584"/>
        <c:crosses val="autoZero"/>
        <c:auto val="1"/>
        <c:lblAlgn val="ctr"/>
        <c:lblOffset val="100"/>
        <c:noMultiLvlLbl val="0"/>
      </c:catAx>
      <c:valAx>
        <c:axId val="-2133332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Runtime (in seconds, PageRank for 10</a:t>
                </a:r>
                <a:r>
                  <a:rPr lang="en-US" baseline="0" dirty="0" smtClean="0"/>
                  <a:t> iterations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564898872935"/>
              <c:y val="0.8514057615960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133333752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763316350162"/>
          <c:y val="0.109570385865619"/>
          <c:w val="0.82334864391951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11437908496732"/>
                  <c:y val="-0.004111494964300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GraphLab</c:v>
                </c:pt>
                <c:pt idx="1">
                  <c:v>GraphX</c:v>
                </c:pt>
                <c:pt idx="2">
                  <c:v>Giraph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203.0</c:v>
                </c:pt>
                <c:pt idx="1">
                  <c:v>451.0</c:v>
                </c:pt>
                <c:pt idx="2">
                  <c:v>749.0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2132417992"/>
        <c:axId val="-2132661176"/>
      </c:barChart>
      <c:catAx>
        <c:axId val="-213241799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132661176"/>
        <c:crosses val="autoZero"/>
        <c:auto val="1"/>
        <c:lblAlgn val="ctr"/>
        <c:lblOffset val="100"/>
        <c:noMultiLvlLbl val="0"/>
      </c:catAx>
      <c:valAx>
        <c:axId val="-213266117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Runtime (in seconds, PageRank for 10</a:t>
                </a:r>
                <a:r>
                  <a:rPr lang="en-US" baseline="0" dirty="0" smtClean="0"/>
                  <a:t> iterations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564898872935"/>
              <c:y val="0.8514057615960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132417992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482270598528"/>
          <c:y val="0.163015709206175"/>
          <c:w val="0.692629689671144"/>
          <c:h val="0.5051276340630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1"/>
              <c:layout>
                <c:manualLayout>
                  <c:x val="0.0996732026143791"/>
                  <c:y val="-0.004111421203002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357843137254902"/>
                  <c:y val="0.0126130152518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Spark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342.0</c:v>
                </c:pt>
                <c:pt idx="3">
                  <c:v>1492.0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Spark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315.0</c:v>
                </c:pt>
                <c:pt idx="2">
                  <c:v>315.0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Cmpute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delete val="1"/>
            </c:dLbl>
            <c:dLbl>
              <c:idx val="2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Spark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43.0</c:v>
                </c:pt>
                <c:pt idx="2">
                  <c:v>275.0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Summarize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GraphLab + Spark</c:v>
                </c:pt>
                <c:pt idx="1">
                  <c:v>GraphX</c:v>
                </c:pt>
                <c:pt idx="2">
                  <c:v>Giraph + Spark</c:v>
                </c:pt>
                <c:pt idx="3">
                  <c:v>Spark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17.0</c:v>
                </c:pt>
                <c:pt idx="2">
                  <c:v>17.0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-2127619496"/>
        <c:axId val="-2127616408"/>
      </c:barChart>
      <c:catAx>
        <c:axId val="-212761949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-2127616408"/>
        <c:crosses val="autoZero"/>
        <c:auto val="1"/>
        <c:lblAlgn val="ctr"/>
        <c:lblOffset val="100"/>
        <c:noMultiLvlLbl val="0"/>
      </c:catAx>
      <c:valAx>
        <c:axId val="-212761640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Total Runtime (in 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43091194483042"/>
              <c:y val="0.8144052203458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-2127619496"/>
        <c:crosses val="autoZero"/>
        <c:crossBetween val="between"/>
        <c:majorUnit val="200.0"/>
        <c:minorUnit val="20.0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Connected Components on Twitter Graph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CC</c:v>
                </c:pt>
              </c:strCache>
            </c:strRef>
          </c:tx>
          <c:xVal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7270.4</c:v>
                </c:pt>
                <c:pt idx="1">
                  <c:v>7782.4</c:v>
                </c:pt>
                <c:pt idx="2">
                  <c:v>5632.0</c:v>
                </c:pt>
                <c:pt idx="3">
                  <c:v>5222.4</c:v>
                </c:pt>
                <c:pt idx="4">
                  <c:v>3077.8</c:v>
                </c:pt>
                <c:pt idx="5">
                  <c:v>396.3</c:v>
                </c:pt>
                <c:pt idx="6">
                  <c:v>8.299512</c:v>
                </c:pt>
                <c:pt idx="7">
                  <c:v>0.435156</c:v>
                </c:pt>
                <c:pt idx="8">
                  <c:v>0.25247</c:v>
                </c:pt>
                <c:pt idx="9">
                  <c:v>0.243672</c:v>
                </c:pt>
                <c:pt idx="10">
                  <c:v>0.243074</c:v>
                </c:pt>
                <c:pt idx="11">
                  <c:v>0.242883</c:v>
                </c:pt>
                <c:pt idx="12">
                  <c:v>0.24257</c:v>
                </c:pt>
                <c:pt idx="13">
                  <c:v>0.242513</c:v>
                </c:pt>
                <c:pt idx="14">
                  <c:v>0.242395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7348760"/>
        <c:axId val="-2126691240"/>
      </c:scatterChart>
      <c:valAx>
        <c:axId val="-2127348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Iteration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691240"/>
        <c:crossesAt val="0.0"/>
        <c:crossBetween val="midCat"/>
      </c:valAx>
      <c:valAx>
        <c:axId val="-2126691240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Network Comm.</a:t>
                </a:r>
                <a:r>
                  <a:rPr lang="en-US" baseline="0" dirty="0" smtClean="0"/>
                  <a:t> (MB)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771604938271605"/>
              <c:y val="0.2249390096850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73487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Connected Components on Twitter Graph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Scan</c:v>
                </c:pt>
              </c:strCache>
            </c:strRef>
          </c:tx>
          <c:xVal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Sheet1!$F$2:$F$16</c:f>
              <c:numCache>
                <c:formatCode>General</c:formatCode>
                <c:ptCount val="15"/>
                <c:pt idx="0">
                  <c:v>24.2</c:v>
                </c:pt>
                <c:pt idx="1">
                  <c:v>22.6</c:v>
                </c:pt>
                <c:pt idx="2">
                  <c:v>21.0</c:v>
                </c:pt>
                <c:pt idx="3">
                  <c:v>15.8</c:v>
                </c:pt>
                <c:pt idx="4">
                  <c:v>12.4</c:v>
                </c:pt>
                <c:pt idx="5">
                  <c:v>11.8</c:v>
                </c:pt>
                <c:pt idx="6">
                  <c:v>11.8</c:v>
                </c:pt>
                <c:pt idx="7">
                  <c:v>11.8</c:v>
                </c:pt>
                <c:pt idx="8">
                  <c:v>11.6</c:v>
                </c:pt>
                <c:pt idx="9">
                  <c:v>11.8</c:v>
                </c:pt>
                <c:pt idx="10">
                  <c:v>11.6</c:v>
                </c:pt>
                <c:pt idx="11">
                  <c:v>11.2</c:v>
                </c:pt>
                <c:pt idx="12">
                  <c:v>11.8</c:v>
                </c:pt>
                <c:pt idx="13">
                  <c:v>11.4</c:v>
                </c:pt>
                <c:pt idx="14">
                  <c:v>11.4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Indexed</c:v>
                </c:pt>
              </c:strCache>
            </c:strRef>
          </c:tx>
          <c:xVal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Sheet1!$H$2:$H$16</c:f>
              <c:numCache>
                <c:formatCode>General</c:formatCode>
                <c:ptCount val="15"/>
                <c:pt idx="0">
                  <c:v>25.6</c:v>
                </c:pt>
                <c:pt idx="1">
                  <c:v>23.8</c:v>
                </c:pt>
                <c:pt idx="2">
                  <c:v>23.0</c:v>
                </c:pt>
                <c:pt idx="3">
                  <c:v>14.8</c:v>
                </c:pt>
                <c:pt idx="4">
                  <c:v>4.2</c:v>
                </c:pt>
                <c:pt idx="5">
                  <c:v>2.4</c:v>
                </c:pt>
                <c:pt idx="6">
                  <c:v>2.6</c:v>
                </c:pt>
                <c:pt idx="7">
                  <c:v>4.0</c:v>
                </c:pt>
                <c:pt idx="8">
                  <c:v>2.4</c:v>
                </c:pt>
                <c:pt idx="9">
                  <c:v>2.6</c:v>
                </c:pt>
                <c:pt idx="10">
                  <c:v>2.4</c:v>
                </c:pt>
                <c:pt idx="11">
                  <c:v>2.2</c:v>
                </c:pt>
                <c:pt idx="12">
                  <c:v>2.8</c:v>
                </c:pt>
                <c:pt idx="13">
                  <c:v>2.4</c:v>
                </c:pt>
                <c:pt idx="14">
                  <c:v>2.2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6075992"/>
        <c:axId val="-2126070424"/>
      </c:scatterChart>
      <c:valAx>
        <c:axId val="-2126075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Iteration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070424"/>
        <c:crossesAt val="0.0"/>
        <c:crossBetween val="midCat"/>
      </c:valAx>
      <c:valAx>
        <c:axId val="-2126070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Runtime (Seconds)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771604938271605"/>
              <c:y val="0.2249390096850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60759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7186983571498"/>
          <c:y val="0.163691419566461"/>
          <c:w val="0.18275128803344"/>
          <c:h val="0.2060352102098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Gill Sans Light"/>
          <a:cs typeface="Gill Sans Light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5/19/14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89AEB-C4A3-6646-B595-940E0655BE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43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2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2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28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(1/5/14 14:58) -----</a:t>
            </a:r>
          </a:p>
          <a:p>
            <a:r>
              <a:rPr lang="en-US"/>
              <a:t>Spark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2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and </a:t>
            </a:r>
            <a:br>
              <a:rPr lang="en-US" sz="1200" dirty="0" smtClean="0"/>
            </a:br>
            <a:r>
              <a:rPr lang="en-US" sz="1200" dirty="0" smtClean="0"/>
              <a:t>users can move between views </a:t>
            </a:r>
            <a:br>
              <a:rPr lang="en-US" sz="1200" dirty="0" smtClean="0"/>
            </a:br>
            <a:r>
              <a:rPr lang="en-US" sz="1200" dirty="0" smtClean="0">
                <a:solidFill>
                  <a:srgbClr val="3366FF"/>
                </a:solidFill>
              </a:rPr>
              <a:t>without copying or moving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1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8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mrTriplets</a:t>
            </a:r>
            <a:r>
              <a:rPr lang="en-US" dirty="0" smtClean="0"/>
              <a:t> more visible.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5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5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(3/24/14 20:39) -----</a:t>
            </a:r>
          </a:p>
          <a:p>
            <a:r>
              <a:rPr lang="en-US" dirty="0"/>
              <a:t>Build in, data-parallel first, then 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3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3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faster in human time</a:t>
            </a:r>
            <a:r>
              <a:rPr lang="en-US" baseline="0" dirty="0" smtClean="0"/>
              <a:t> but it is hard to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3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prstClr val="black"/>
                </a:solidFill>
              </a:rPr>
              <a:t>minimize data movement and duplication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eliminates need to learn and manage multiple systems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----- Meeting Notes (3/24/14 20:39) -----</a:t>
            </a:r>
          </a:p>
          <a:p>
            <a:r>
              <a:rPr lang="en-US" dirty="0"/>
              <a:t>Switch order - future work then conclusion</a:t>
            </a:r>
          </a:p>
          <a:p>
            <a:endParaRPr lang="en-US" dirty="0"/>
          </a:p>
          <a:p>
            <a:r>
              <a:rPr lang="en-US" dirty="0"/>
              <a:t>Cut down on text, put </a:t>
            </a:r>
            <a:r>
              <a:rPr lang="en-US" dirty="0" err="1"/>
              <a:t>amplab</a:t>
            </a:r>
            <a:r>
              <a:rPr lang="en-US" dirty="0"/>
              <a:t> logo, name, email, twitter handle,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0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1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3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1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Split Hash Table</a:t>
            </a:r>
            <a:r>
              <a:rPr lang="en-US" dirty="0" smtClean="0"/>
              <a:t>: reuse </a:t>
            </a:r>
            <a:r>
              <a:rPr lang="en-US" dirty="0" smtClean="0">
                <a:solidFill>
                  <a:srgbClr val="3366FF"/>
                </a:solidFill>
              </a:rPr>
              <a:t>key sets </a:t>
            </a:r>
            <a:r>
              <a:rPr lang="en-US" dirty="0" smtClean="0"/>
              <a:t>across hash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Austern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equation 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6890C-274A-9745-A028-AB26E00C16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(3/21/14 15:09) -----</a:t>
            </a:r>
          </a:p>
          <a:p>
            <a:r>
              <a:rPr lang="en-US" dirty="0"/>
              <a:t>How many vertices is LJ, Wiki, Twitter?</a:t>
            </a:r>
          </a:p>
          <a:p>
            <a:r>
              <a:rPr lang="en-US" dirty="0"/>
              <a:t>----- Meeting Notes (3/24/14 20:39) -----</a:t>
            </a:r>
          </a:p>
          <a:p>
            <a:r>
              <a:rPr lang="en-US" dirty="0"/>
              <a:t>Animate, build in</a:t>
            </a:r>
          </a:p>
          <a:p>
            <a:r>
              <a:rPr lang="en-US" dirty="0"/>
              <a:t>spark x faster than hadoop</a:t>
            </a:r>
          </a:p>
          <a:p>
            <a:r>
              <a:rPr lang="en-US" dirty="0"/>
              <a:t>graphlab x faster than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Gill Sans Ligh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DF6-B3C5-924C-BB92-30DE880A8CA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249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8AF-7DEA-0C4D-AAEA-AC751AC85EB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64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F16-8615-E643-9F8D-A7EECE5CA30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4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A97B-2757-B14F-8CB7-761F8A9D15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300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D7E-F9E1-0549-9529-23BCC23876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318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4056-16CD-1B4F-8BF6-3C6B154AF4F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0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0A0-D508-F840-8E09-06B046070A4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2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5249-E920-4E41-86CC-CEC14DF9852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53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116C-05E8-574E-8D44-5B2DFBF203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682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292-AFA5-574C-890B-A6A4300392F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187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C2AF-071C-7D4A-8531-DE0F10CEAC3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457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6400800" cy="16764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45" descr="select-lab-red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2209800" cy="379413"/>
          </a:xfrm>
          <a:prstGeom prst="rect">
            <a:avLst/>
          </a:prstGeom>
          <a:noFill/>
        </p:spPr>
      </p:pic>
      <p:sp>
        <p:nvSpPr>
          <p:cNvPr id="7" name="Rectangle 46"/>
          <p:cNvSpPr>
            <a:spLocks noChangeArrowheads="1"/>
          </p:cNvSpPr>
          <p:nvPr userDrawn="1"/>
        </p:nvSpPr>
        <p:spPr bwMode="auto">
          <a:xfrm>
            <a:off x="6686469" y="6248400"/>
            <a:ext cx="2381331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630000"/>
                </a:solidFill>
                <a:latin typeface="Times" pitchFamily="-64" charset="0"/>
                <a:ea typeface="+mn-ea"/>
                <a:cs typeface="+mn-cs"/>
              </a:rPr>
              <a:t>Carnegie </a:t>
            </a:r>
            <a:r>
              <a:rPr lang="en-US" b="1" dirty="0" smtClean="0">
                <a:solidFill>
                  <a:srgbClr val="630000"/>
                </a:solidFill>
                <a:latin typeface="Times" pitchFamily="-64" charset="0"/>
                <a:ea typeface="+mn-ea"/>
                <a:cs typeface="+mn-cs"/>
              </a:rPr>
              <a:t>Mellon</a:t>
            </a:r>
            <a:endParaRPr lang="en-US" b="1" dirty="0">
              <a:solidFill>
                <a:srgbClr val="630000"/>
              </a:solidFill>
              <a:latin typeface="Times" pitchFamily="-6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91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6400800" cy="16764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1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963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32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79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64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53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34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65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13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DF6-B3C5-924C-BB92-30DE880A8CA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087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8AF-7DEA-0C4D-AAEA-AC751AC85EB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4135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F16-8615-E643-9F8D-A7EECE5CA30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2775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A97B-2757-B14F-8CB7-761F8A9D15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7228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D7E-F9E1-0549-9529-23BCC23876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1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4056-16CD-1B4F-8BF6-3C6B154AF4F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78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0A0-D508-F840-8E09-06B046070A4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3349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5249-E920-4E41-86CC-CEC14DF9852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09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116C-05E8-574E-8D44-5B2DFBF203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269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292-AFA5-574C-890B-A6A4300392F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079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C2AF-071C-7D4A-8531-DE0F10CEAC3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259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7600-CE42-284C-B68B-E98CBB983D4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7736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49F-A33D-5846-8282-504E749389D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61687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CAD-EC17-2C42-87C5-443B5AF1D60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2473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43E1-ABE7-F545-B9F3-AABF7B89CFB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82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63C9-E4DA-D44A-90CE-8513435885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4920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8A90-93F9-9041-97B1-EFA7F41DC98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1172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B7D7-B2EF-754D-B707-A5E5102E058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5038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138C-8248-994D-9596-6EACF594CB2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4878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7F48-275C-8940-9BE7-A703BDF787D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6046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A843-1A55-6545-A4AE-1B3E439757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78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39C6-F84A-A44C-9CE2-975624A94CE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3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831EFADD-4D95-B349-B669-87666039122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39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3025" y="76200"/>
            <a:ext cx="7496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8" name="Picture 55" descr="logo3"/>
          <p:cNvPicPr>
            <a:picLocks noChangeAspect="1" noChangeArrowheads="1"/>
          </p:cNvPicPr>
          <p:nvPr userDrawn="1"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87325"/>
            <a:ext cx="1066800" cy="592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78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64" charset="2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64" charset="2"/>
        <a:buBlip>
          <a:blip r:embed="rId14"/>
        </a:buBlip>
        <a:defRPr sz="24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64" charset="2"/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Blip>
          <a:blip r:embed="rId16"/>
        </a:buBlip>
        <a:defRPr>
          <a:solidFill>
            <a:schemeClr val="tx1"/>
          </a:solidFill>
          <a:latin typeface="+mn-lt"/>
        </a:defRPr>
      </a:lvl4pPr>
      <a:lvl5pPr marL="19954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5pPr>
      <a:lvl6pPr marL="24526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6pPr>
      <a:lvl7pPr marL="29098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7pPr>
      <a:lvl8pPr marL="33670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8pPr>
      <a:lvl9pPr marL="38242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831EFADD-4D95-B349-B669-87666039122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7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CBC38385-D190-884D-8200-9913D531FD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5/19/14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06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mailto:jegonzal@eecs.berkeley.edu" TargetMode="External"/><Relationship Id="rId5" Type="http://schemas.openxmlformats.org/officeDocument/2006/relationships/hyperlink" Target="http://tinyurl.com/ampgraphx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jegonzal@eecs.berkeley.edu" TargetMode="External"/><Relationship Id="rId4" Type="http://schemas.openxmlformats.org/officeDocument/2006/relationships/hyperlink" Target="mailto:rxin@eecs.berkeley.edu" TargetMode="External"/><Relationship Id="rId5" Type="http://schemas.openxmlformats.org/officeDocument/2006/relationships/hyperlink" Target="http://amplab.github.io/graphx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dcrankshaw@eecs.berkeley.edu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05800" cy="1692475"/>
          </a:xfrm>
        </p:spPr>
        <p:txBody>
          <a:bodyPr/>
          <a:lstStyle/>
          <a:p>
            <a:pPr algn="l"/>
            <a:r>
              <a:rPr lang="en-US" sz="5400" dirty="0" err="1" smtClean="0">
                <a:ea typeface="ＭＳ Ｐゴシック" charset="-128"/>
                <a:cs typeface="ＭＳ Ｐゴシック" charset="-128"/>
              </a:rPr>
              <a:t>GraphX</a:t>
            </a:r>
            <a:r>
              <a:rPr lang="en-US" sz="5400" dirty="0" smtClean="0">
                <a:ea typeface="ＭＳ Ｐゴシック" charset="-128"/>
                <a:cs typeface="ＭＳ Ｐゴシック" charset="-128"/>
              </a:rPr>
              <a:t>: </a:t>
            </a:r>
            <a:r>
              <a:rPr lang="en-US" sz="5400" i="1" dirty="0" smtClean="0">
                <a:ea typeface="ＭＳ Ｐゴシック" charset="-128"/>
                <a:cs typeface="ＭＳ Ｐゴシック" charset="-128"/>
              </a:rPr>
              <a:t>Unifying Table and Graph Analytics </a:t>
            </a:r>
          </a:p>
        </p:txBody>
      </p:sp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460664" y="3810000"/>
            <a:ext cx="83023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Presented by Joseph Gonzalez</a:t>
            </a:r>
          </a:p>
          <a:p>
            <a:r>
              <a:rPr lang="en-US" sz="2600" dirty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/>
            </a:r>
            <a:br>
              <a:rPr lang="en-US" sz="2600" dirty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</a:b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Joint work with </a:t>
            </a:r>
            <a:r>
              <a:rPr lang="en-US" sz="2600" dirty="0" err="1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Reynold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 </a:t>
            </a:r>
            <a:r>
              <a:rPr lang="en-US" sz="2600" dirty="0" err="1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Xin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, Daniel </a:t>
            </a:r>
            <a:r>
              <a:rPr lang="en-US" sz="2600" dirty="0" err="1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Crankshaw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, </a:t>
            </a:r>
            <a:r>
              <a:rPr lang="en-US" sz="2600" dirty="0" err="1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Ankur</a:t>
            </a:r>
            <a:r>
              <a:rPr lang="en-US" sz="2600" dirty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 Dave, 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Michael Franklin, and Ion </a:t>
            </a:r>
            <a:r>
              <a:rPr lang="en-US" sz="2600" dirty="0" err="1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Stoica</a:t>
            </a:r>
            <a:endParaRPr lang="en-US" sz="2600" dirty="0" smtClean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  <a:p>
            <a:endParaRPr lang="en-US" sz="2000" dirty="0" smtClean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  <a:p>
            <a:r>
              <a:rPr lang="en-US" sz="20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IPDPS 2014</a:t>
            </a:r>
            <a:endParaRPr lang="en-US" sz="2000" dirty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6596390"/>
            <a:ext cx="3537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Gill Sans Light"/>
                <a:cs typeface="Gill Sans Light"/>
              </a:rPr>
              <a:t>*These slides are best viewed in </a:t>
            </a:r>
            <a:r>
              <a:rPr lang="en-US" sz="1100" dirty="0">
                <a:latin typeface="Gill Sans Light"/>
                <a:cs typeface="Gill Sans Light"/>
              </a:rPr>
              <a:t>P</a:t>
            </a:r>
            <a:r>
              <a:rPr lang="en-US" sz="1100" dirty="0" smtClean="0">
                <a:latin typeface="Gill Sans Light"/>
                <a:cs typeface="Gill Sans Light"/>
              </a:rPr>
              <a:t>owerPoint with animation.</a:t>
            </a:r>
          </a:p>
        </p:txBody>
      </p:sp>
    </p:spTree>
    <p:extLst>
      <p:ext uri="{BB962C8B-B14F-4D97-AF65-F5344CB8AC3E}">
        <p14:creationId xmlns:p14="http://schemas.microsoft.com/office/powerpoint/2010/main" val="300546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7200" y="3733800"/>
            <a:ext cx="5181600" cy="7620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7200" y="4648200"/>
            <a:ext cx="5181600" cy="9906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2286000"/>
            <a:ext cx="5181600" cy="12954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The </a:t>
            </a:r>
            <a:r>
              <a:rPr lang="en-US" dirty="0" err="1" smtClean="0">
                <a:latin typeface="Gill Sans Light"/>
                <a:cs typeface="Gill Sans Light"/>
              </a:rPr>
              <a:t>Pregel</a:t>
            </a:r>
            <a:r>
              <a:rPr lang="en-US" dirty="0" smtClean="0">
                <a:latin typeface="Gill Sans Light"/>
                <a:cs typeface="Gill Sans Light"/>
              </a:rPr>
              <a:t> (Push) Abstraction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" y="1164848"/>
            <a:ext cx="8458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600" dirty="0" smtClean="0">
                <a:solidFill>
                  <a:prstClr val="black"/>
                </a:solidFill>
                <a:latin typeface="Gill Sans Light"/>
                <a:cs typeface="Gill Sans Light"/>
              </a:rPr>
              <a:t>Vertex-Programs interact by sending </a:t>
            </a:r>
            <a:r>
              <a:rPr lang="en-US" sz="2600" b="1" dirty="0" smtClean="0">
                <a:solidFill>
                  <a:prstClr val="black"/>
                </a:solidFill>
                <a:latin typeface="Gill Sans Light"/>
                <a:cs typeface="Gill Sans Light"/>
              </a:rPr>
              <a:t>messages</a:t>
            </a:r>
            <a:r>
              <a:rPr lang="en-US" sz="2600" dirty="0" smtClean="0">
                <a:solidFill>
                  <a:prstClr val="black"/>
                </a:solidFill>
                <a:latin typeface="Gill Sans Light"/>
                <a:cs typeface="Gill Sans Light"/>
              </a:rPr>
              <a:t>.</a:t>
            </a:r>
            <a:endParaRPr lang="en-US" sz="2600" b="1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690986" y="1862460"/>
            <a:ext cx="644548" cy="6445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Tahoma" pitchFamily="-64" charset="0"/>
            </a:endParaRPr>
          </a:p>
        </p:txBody>
      </p:sp>
      <p:cxnSp>
        <p:nvCxnSpPr>
          <p:cNvPr id="91" name="Straight Arrow Connector 90"/>
          <p:cNvCxnSpPr>
            <a:stCxn id="97" idx="6"/>
            <a:endCxn id="98" idx="2"/>
          </p:cNvCxnSpPr>
          <p:nvPr/>
        </p:nvCxnSpPr>
        <p:spPr bwMode="auto">
          <a:xfrm>
            <a:off x="6813697" y="2190132"/>
            <a:ext cx="1027832" cy="14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102" idx="0"/>
            <a:endCxn id="97" idx="3"/>
          </p:cNvCxnSpPr>
          <p:nvPr/>
        </p:nvCxnSpPr>
        <p:spPr bwMode="auto">
          <a:xfrm flipV="1">
            <a:off x="6279219" y="2320549"/>
            <a:ext cx="219620" cy="100324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>
            <a:stCxn id="104" idx="1"/>
            <a:endCxn id="98" idx="5"/>
          </p:cNvCxnSpPr>
          <p:nvPr/>
        </p:nvCxnSpPr>
        <p:spPr bwMode="auto">
          <a:xfrm rot="16200000" flipV="1">
            <a:off x="7849834" y="2627102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stCxn id="103" idx="7"/>
            <a:endCxn id="98" idx="3"/>
          </p:cNvCxnSpPr>
          <p:nvPr/>
        </p:nvCxnSpPr>
        <p:spPr bwMode="auto">
          <a:xfrm rot="5400000" flipH="1" flipV="1">
            <a:off x="7151478" y="2633741"/>
            <a:ext cx="1057262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>
            <a:stCxn id="103" idx="1"/>
            <a:endCxn id="97" idx="5"/>
          </p:cNvCxnSpPr>
          <p:nvPr/>
        </p:nvCxnSpPr>
        <p:spPr bwMode="auto">
          <a:xfrm rot="16200000" flipV="1">
            <a:off x="6453124" y="2627102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7" name="Oval 96"/>
          <p:cNvSpPr/>
          <p:nvPr/>
        </p:nvSpPr>
        <p:spPr bwMode="auto">
          <a:xfrm>
            <a:off x="6444819" y="200569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7841529" y="200569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i</a:t>
            </a:r>
            <a:endParaRPr lang="en-US" sz="2400" dirty="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444818" y="450792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841529" y="4507923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2" name="Oval 4"/>
          <p:cNvSpPr/>
          <p:nvPr/>
        </p:nvSpPr>
        <p:spPr bwMode="auto">
          <a:xfrm>
            <a:off x="6094780" y="33237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7149812" y="33237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8546522" y="3323791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cxnSp>
        <p:nvCxnSpPr>
          <p:cNvPr id="106" name="Straight Arrow Connector 105"/>
          <p:cNvCxnSpPr>
            <a:stCxn id="100" idx="6"/>
            <a:endCxn id="101" idx="2"/>
          </p:cNvCxnSpPr>
          <p:nvPr/>
        </p:nvCxnSpPr>
        <p:spPr bwMode="auto">
          <a:xfrm>
            <a:off x="6813696" y="4692362"/>
            <a:ext cx="1027833" cy="1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>
            <a:stCxn id="100" idx="1"/>
            <a:endCxn id="102" idx="4"/>
          </p:cNvCxnSpPr>
          <p:nvPr/>
        </p:nvCxnSpPr>
        <p:spPr bwMode="auto">
          <a:xfrm flipH="1" flipV="1">
            <a:off x="6279219" y="3692668"/>
            <a:ext cx="219620" cy="8692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>
            <a:stCxn id="101" idx="7"/>
            <a:endCxn id="104" idx="3"/>
          </p:cNvCxnSpPr>
          <p:nvPr/>
        </p:nvCxnSpPr>
        <p:spPr bwMode="auto">
          <a:xfrm rot="5400000" flipH="1" flipV="1">
            <a:off x="7916817" y="3878218"/>
            <a:ext cx="923296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>
            <a:stCxn id="101" idx="1"/>
            <a:endCxn id="103" idx="5"/>
          </p:cNvCxnSpPr>
          <p:nvPr/>
        </p:nvCxnSpPr>
        <p:spPr bwMode="auto">
          <a:xfrm rot="16200000" flipV="1">
            <a:off x="7218462" y="3884856"/>
            <a:ext cx="923296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100" idx="7"/>
            <a:endCxn id="103" idx="3"/>
          </p:cNvCxnSpPr>
          <p:nvPr/>
        </p:nvCxnSpPr>
        <p:spPr bwMode="auto">
          <a:xfrm rot="5400000" flipH="1" flipV="1">
            <a:off x="6520106" y="3878217"/>
            <a:ext cx="923296" cy="44415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228600" y="1842968"/>
            <a:ext cx="5638800" cy="3877985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Pregel_PageRank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messages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: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Receive all the messages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total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i="1" dirty="0" err="1" smtClean="0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in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messages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total = total +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Update the rank of this vertex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R[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0.15 + total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Send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new messages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to neighbors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i="1" dirty="0" err="1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(j in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out_neighbors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]) 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Send  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) to vertex j</a:t>
            </a:r>
            <a:endParaRPr lang="en-US" sz="20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86828" y="1981200"/>
            <a:ext cx="1420706" cy="1305851"/>
            <a:chOff x="6705600" y="2286000"/>
            <a:chExt cx="1420706" cy="1305851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2286000"/>
              <a:ext cx="838200" cy="190500"/>
              <a:chOff x="838200" y="4800600"/>
              <a:chExt cx="838200" cy="190500"/>
            </a:xfrm>
          </p:grpSpPr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44" name="Rectangle 43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45" name="Isosceles Triangle 44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 rot="17509780">
              <a:off x="6958118" y="2982894"/>
              <a:ext cx="838200" cy="190500"/>
              <a:chOff x="838200" y="4800600"/>
              <a:chExt cx="838200" cy="190500"/>
            </a:xfrm>
          </p:grpSpPr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40" name="Rectangle 39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 rot="14940104">
              <a:off x="7611956" y="3077501"/>
              <a:ext cx="838200" cy="190500"/>
              <a:chOff x="838200" y="4800600"/>
              <a:chExt cx="838200" cy="190500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6886828" y="2286000"/>
            <a:ext cx="1749545" cy="1138430"/>
            <a:chOff x="6705600" y="2590800"/>
            <a:chExt cx="1749545" cy="1138430"/>
          </a:xfrm>
        </p:grpSpPr>
        <p:grpSp>
          <p:nvGrpSpPr>
            <p:cNvPr id="65" name="Group 64"/>
            <p:cNvGrpSpPr/>
            <p:nvPr/>
          </p:nvGrpSpPr>
          <p:grpSpPr>
            <a:xfrm flipH="1">
              <a:off x="6705600" y="2590800"/>
              <a:ext cx="838200" cy="190500"/>
              <a:chOff x="838200" y="4800600"/>
              <a:chExt cx="838200" cy="1905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78" name="Rectangle 77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 rot="4027185">
              <a:off x="7940795" y="2994909"/>
              <a:ext cx="838200" cy="190500"/>
              <a:chOff x="838200" y="4800600"/>
              <a:chExt cx="838200" cy="190500"/>
            </a:xfrm>
          </p:grpSpPr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 rot="17445069" flipH="1">
              <a:off x="7177618" y="3214880"/>
              <a:ext cx="838200" cy="190500"/>
              <a:chOff x="838200" y="4800600"/>
              <a:chExt cx="838200" cy="190500"/>
            </a:xfrm>
          </p:grpSpPr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Tahoma" pitchFamily="-64" charset="0"/>
                  </a:endParaRPr>
                </a:p>
              </p:txBody>
            </p:sp>
          </p:grpSp>
        </p:grpSp>
      </p:grpSp>
      <p:sp>
        <p:nvSpPr>
          <p:cNvPr id="9" name="Rectangle 8"/>
          <p:cNvSpPr/>
          <p:nvPr/>
        </p:nvSpPr>
        <p:spPr>
          <a:xfrm>
            <a:off x="74715" y="6320135"/>
            <a:ext cx="6424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Malewicz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et al.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[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PODC’09, SIGMOD’10]</a:t>
            </a:r>
          </a:p>
        </p:txBody>
      </p:sp>
    </p:spTree>
    <p:extLst>
      <p:ext uri="{BB962C8B-B14F-4D97-AF65-F5344CB8AC3E}">
        <p14:creationId xmlns:p14="http://schemas.microsoft.com/office/powerpoint/2010/main" val="231367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3" grpId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457200" y="3801071"/>
            <a:ext cx="5257800" cy="7620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57200" y="2353271"/>
            <a:ext cx="5257800" cy="1295400"/>
          </a:xfrm>
          <a:prstGeom prst="roundRect">
            <a:avLst>
              <a:gd name="adj" fmla="val 110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Gill Sans Light"/>
                <a:cs typeface="Gill Sans Light"/>
              </a:rPr>
              <a:t>The </a:t>
            </a:r>
            <a:r>
              <a:rPr lang="en-US" sz="4800" dirty="0" err="1" smtClean="0">
                <a:latin typeface="Gill Sans Light"/>
                <a:cs typeface="Gill Sans Light"/>
              </a:rPr>
              <a:t>GraphLab</a:t>
            </a:r>
            <a:r>
              <a:rPr lang="en-US" sz="4800" dirty="0" smtClean="0">
                <a:latin typeface="Gill Sans Light"/>
                <a:cs typeface="Gill Sans Light"/>
              </a:rPr>
              <a:t> (Pull) Abstraction</a:t>
            </a:r>
            <a:endParaRPr lang="en-US" sz="4800" dirty="0"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" y="1143000"/>
            <a:ext cx="8458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Vertex Programs directly </a:t>
            </a:r>
            <a:r>
              <a:rPr lang="en-US" sz="2600" b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access</a:t>
            </a:r>
            <a:r>
              <a:rPr lang="en-US" sz="2600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 adjacent vertices and edges</a:t>
            </a:r>
            <a:endParaRPr lang="en-US" sz="2600" b="1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6110084" y="2012151"/>
            <a:ext cx="2957716" cy="2157334"/>
          </a:xfrm>
          <a:custGeom>
            <a:avLst/>
            <a:gdLst>
              <a:gd name="connsiteX0" fmla="*/ 1930400 w 3149600"/>
              <a:gd name="connsiteY0" fmla="*/ 159926 h 2455333"/>
              <a:gd name="connsiteX1" fmla="*/ 237067 w 3149600"/>
              <a:gd name="connsiteY1" fmla="*/ 193793 h 2455333"/>
              <a:gd name="connsiteX2" fmla="*/ 508000 w 3149600"/>
              <a:gd name="connsiteY2" fmla="*/ 1322682 h 2455333"/>
              <a:gd name="connsiteX3" fmla="*/ 993423 w 3149600"/>
              <a:gd name="connsiteY3" fmla="*/ 2304815 h 2455333"/>
              <a:gd name="connsiteX4" fmla="*/ 1569156 w 3149600"/>
              <a:gd name="connsiteY4" fmla="*/ 2225793 h 2455333"/>
              <a:gd name="connsiteX5" fmla="*/ 1919111 w 3149600"/>
              <a:gd name="connsiteY5" fmla="*/ 1175926 h 2455333"/>
              <a:gd name="connsiteX6" fmla="*/ 2291645 w 3149600"/>
              <a:gd name="connsiteY6" fmla="*/ 2135482 h 2455333"/>
              <a:gd name="connsiteX7" fmla="*/ 2889956 w 3149600"/>
              <a:gd name="connsiteY7" fmla="*/ 2304815 h 2455333"/>
              <a:gd name="connsiteX8" fmla="*/ 3081867 w 3149600"/>
              <a:gd name="connsiteY8" fmla="*/ 1841970 h 2455333"/>
              <a:gd name="connsiteX9" fmla="*/ 2483556 w 3149600"/>
              <a:gd name="connsiteY9" fmla="*/ 600193 h 2455333"/>
              <a:gd name="connsiteX10" fmla="*/ 1930400 w 3149600"/>
              <a:gd name="connsiteY10" fmla="*/ 159926 h 2455333"/>
              <a:gd name="connsiteX0" fmla="*/ 1969911 w 3155244"/>
              <a:gd name="connsiteY0" fmla="*/ 96426 h 2468033"/>
              <a:gd name="connsiteX1" fmla="*/ 242711 w 3155244"/>
              <a:gd name="connsiteY1" fmla="*/ 206493 h 2468033"/>
              <a:gd name="connsiteX2" fmla="*/ 513644 w 3155244"/>
              <a:gd name="connsiteY2" fmla="*/ 1335382 h 2468033"/>
              <a:gd name="connsiteX3" fmla="*/ 999067 w 3155244"/>
              <a:gd name="connsiteY3" fmla="*/ 2317515 h 2468033"/>
              <a:gd name="connsiteX4" fmla="*/ 1574800 w 3155244"/>
              <a:gd name="connsiteY4" fmla="*/ 2238493 h 2468033"/>
              <a:gd name="connsiteX5" fmla="*/ 1924755 w 3155244"/>
              <a:gd name="connsiteY5" fmla="*/ 1188626 h 2468033"/>
              <a:gd name="connsiteX6" fmla="*/ 2297289 w 3155244"/>
              <a:gd name="connsiteY6" fmla="*/ 2148182 h 2468033"/>
              <a:gd name="connsiteX7" fmla="*/ 2895600 w 3155244"/>
              <a:gd name="connsiteY7" fmla="*/ 2317515 h 2468033"/>
              <a:gd name="connsiteX8" fmla="*/ 3087511 w 3155244"/>
              <a:gd name="connsiteY8" fmla="*/ 1854670 h 2468033"/>
              <a:gd name="connsiteX9" fmla="*/ 2489200 w 3155244"/>
              <a:gd name="connsiteY9" fmla="*/ 612893 h 2468033"/>
              <a:gd name="connsiteX10" fmla="*/ 1969911 w 3155244"/>
              <a:gd name="connsiteY10" fmla="*/ 96426 h 2468033"/>
              <a:gd name="connsiteX0" fmla="*/ 1969911 w 3165592"/>
              <a:gd name="connsiteY0" fmla="*/ 96426 h 2468033"/>
              <a:gd name="connsiteX1" fmla="*/ 242711 w 3165592"/>
              <a:gd name="connsiteY1" fmla="*/ 206493 h 2468033"/>
              <a:gd name="connsiteX2" fmla="*/ 513644 w 3165592"/>
              <a:gd name="connsiteY2" fmla="*/ 1335382 h 2468033"/>
              <a:gd name="connsiteX3" fmla="*/ 999067 w 3165592"/>
              <a:gd name="connsiteY3" fmla="*/ 2317515 h 2468033"/>
              <a:gd name="connsiteX4" fmla="*/ 1574800 w 3165592"/>
              <a:gd name="connsiteY4" fmla="*/ 2238493 h 2468033"/>
              <a:gd name="connsiteX5" fmla="*/ 1924755 w 3165592"/>
              <a:gd name="connsiteY5" fmla="*/ 1188626 h 2468033"/>
              <a:gd name="connsiteX6" fmla="*/ 2297289 w 3165592"/>
              <a:gd name="connsiteY6" fmla="*/ 2148182 h 2468033"/>
              <a:gd name="connsiteX7" fmla="*/ 2895600 w 3165592"/>
              <a:gd name="connsiteY7" fmla="*/ 2317515 h 2468033"/>
              <a:gd name="connsiteX8" fmla="*/ 3087511 w 3165592"/>
              <a:gd name="connsiteY8" fmla="*/ 1854670 h 2468033"/>
              <a:gd name="connsiteX9" fmla="*/ 2427111 w 3165592"/>
              <a:gd name="connsiteY9" fmla="*/ 477426 h 2468033"/>
              <a:gd name="connsiteX10" fmla="*/ 1969911 w 3165592"/>
              <a:gd name="connsiteY10" fmla="*/ 96426 h 2468033"/>
              <a:gd name="connsiteX0" fmla="*/ 1881011 w 3152892"/>
              <a:gd name="connsiteY0" fmla="*/ 96426 h 2468033"/>
              <a:gd name="connsiteX1" fmla="*/ 230011 w 3152892"/>
              <a:gd name="connsiteY1" fmla="*/ 206493 h 2468033"/>
              <a:gd name="connsiteX2" fmla="*/ 500944 w 3152892"/>
              <a:gd name="connsiteY2" fmla="*/ 1335382 h 2468033"/>
              <a:gd name="connsiteX3" fmla="*/ 986367 w 3152892"/>
              <a:gd name="connsiteY3" fmla="*/ 2317515 h 2468033"/>
              <a:gd name="connsiteX4" fmla="*/ 1562100 w 3152892"/>
              <a:gd name="connsiteY4" fmla="*/ 2238493 h 2468033"/>
              <a:gd name="connsiteX5" fmla="*/ 1912055 w 3152892"/>
              <a:gd name="connsiteY5" fmla="*/ 1188626 h 2468033"/>
              <a:gd name="connsiteX6" fmla="*/ 2284589 w 3152892"/>
              <a:gd name="connsiteY6" fmla="*/ 2148182 h 2468033"/>
              <a:gd name="connsiteX7" fmla="*/ 2882900 w 3152892"/>
              <a:gd name="connsiteY7" fmla="*/ 2317515 h 2468033"/>
              <a:gd name="connsiteX8" fmla="*/ 3074811 w 3152892"/>
              <a:gd name="connsiteY8" fmla="*/ 1854670 h 2468033"/>
              <a:gd name="connsiteX9" fmla="*/ 2414411 w 3152892"/>
              <a:gd name="connsiteY9" fmla="*/ 477426 h 2468033"/>
              <a:gd name="connsiteX10" fmla="*/ 1881011 w 3152892"/>
              <a:gd name="connsiteY10" fmla="*/ 96426 h 2468033"/>
              <a:gd name="connsiteX0" fmla="*/ 1690511 w 2962392"/>
              <a:gd name="connsiteY0" fmla="*/ 83726 h 2455333"/>
              <a:gd name="connsiteX1" fmla="*/ 547511 w 2962392"/>
              <a:gd name="connsiteY1" fmla="*/ 159926 h 2455333"/>
              <a:gd name="connsiteX2" fmla="*/ 39511 w 2962392"/>
              <a:gd name="connsiteY2" fmla="*/ 193793 h 2455333"/>
              <a:gd name="connsiteX3" fmla="*/ 310444 w 2962392"/>
              <a:gd name="connsiteY3" fmla="*/ 1322682 h 2455333"/>
              <a:gd name="connsiteX4" fmla="*/ 795867 w 2962392"/>
              <a:gd name="connsiteY4" fmla="*/ 2304815 h 2455333"/>
              <a:gd name="connsiteX5" fmla="*/ 1371600 w 2962392"/>
              <a:gd name="connsiteY5" fmla="*/ 2225793 h 2455333"/>
              <a:gd name="connsiteX6" fmla="*/ 1721555 w 2962392"/>
              <a:gd name="connsiteY6" fmla="*/ 1175926 h 2455333"/>
              <a:gd name="connsiteX7" fmla="*/ 2094089 w 2962392"/>
              <a:gd name="connsiteY7" fmla="*/ 2135482 h 2455333"/>
              <a:gd name="connsiteX8" fmla="*/ 2692400 w 2962392"/>
              <a:gd name="connsiteY8" fmla="*/ 2304815 h 2455333"/>
              <a:gd name="connsiteX9" fmla="*/ 2884311 w 2962392"/>
              <a:gd name="connsiteY9" fmla="*/ 1841970 h 2455333"/>
              <a:gd name="connsiteX10" fmla="*/ 2223911 w 2962392"/>
              <a:gd name="connsiteY10" fmla="*/ 464726 h 2455333"/>
              <a:gd name="connsiteX11" fmla="*/ 1690511 w 2962392"/>
              <a:gd name="connsiteY11" fmla="*/ 83726 h 2455333"/>
              <a:gd name="connsiteX0" fmla="*/ 1690511 w 2962392"/>
              <a:gd name="connsiteY0" fmla="*/ 83726 h 2455333"/>
              <a:gd name="connsiteX1" fmla="*/ 547511 w 2962392"/>
              <a:gd name="connsiteY1" fmla="*/ 159926 h 2455333"/>
              <a:gd name="connsiteX2" fmla="*/ 39511 w 2962392"/>
              <a:gd name="connsiteY2" fmla="*/ 193793 h 2455333"/>
              <a:gd name="connsiteX3" fmla="*/ 310444 w 2962392"/>
              <a:gd name="connsiteY3" fmla="*/ 1322682 h 2455333"/>
              <a:gd name="connsiteX4" fmla="*/ 795867 w 2962392"/>
              <a:gd name="connsiteY4" fmla="*/ 2304815 h 2455333"/>
              <a:gd name="connsiteX5" fmla="*/ 1371600 w 2962392"/>
              <a:gd name="connsiteY5" fmla="*/ 2225793 h 2455333"/>
              <a:gd name="connsiteX6" fmla="*/ 1721555 w 2962392"/>
              <a:gd name="connsiteY6" fmla="*/ 1175926 h 2455333"/>
              <a:gd name="connsiteX7" fmla="*/ 2094089 w 2962392"/>
              <a:gd name="connsiteY7" fmla="*/ 2135482 h 2455333"/>
              <a:gd name="connsiteX8" fmla="*/ 2692400 w 2962392"/>
              <a:gd name="connsiteY8" fmla="*/ 2304815 h 2455333"/>
              <a:gd name="connsiteX9" fmla="*/ 2884311 w 2962392"/>
              <a:gd name="connsiteY9" fmla="*/ 1841970 h 2455333"/>
              <a:gd name="connsiteX10" fmla="*/ 2223911 w 2962392"/>
              <a:gd name="connsiteY10" fmla="*/ 464726 h 2455333"/>
              <a:gd name="connsiteX11" fmla="*/ 1690511 w 2962392"/>
              <a:gd name="connsiteY11" fmla="*/ 83726 h 2455333"/>
              <a:gd name="connsiteX0" fmla="*/ 1792111 w 3063992"/>
              <a:gd name="connsiteY0" fmla="*/ 50800 h 2422407"/>
              <a:gd name="connsiteX1" fmla="*/ 649111 w 3063992"/>
              <a:gd name="connsiteY1" fmla="*/ 127000 h 2422407"/>
              <a:gd name="connsiteX2" fmla="*/ 39511 w 3063992"/>
              <a:gd name="connsiteY2" fmla="*/ 279400 h 2422407"/>
              <a:gd name="connsiteX3" fmla="*/ 412044 w 3063992"/>
              <a:gd name="connsiteY3" fmla="*/ 1289756 h 2422407"/>
              <a:gd name="connsiteX4" fmla="*/ 897467 w 3063992"/>
              <a:gd name="connsiteY4" fmla="*/ 2271889 h 2422407"/>
              <a:gd name="connsiteX5" fmla="*/ 1473200 w 3063992"/>
              <a:gd name="connsiteY5" fmla="*/ 2192867 h 2422407"/>
              <a:gd name="connsiteX6" fmla="*/ 1823155 w 3063992"/>
              <a:gd name="connsiteY6" fmla="*/ 1143000 h 2422407"/>
              <a:gd name="connsiteX7" fmla="*/ 2195689 w 3063992"/>
              <a:gd name="connsiteY7" fmla="*/ 2102556 h 2422407"/>
              <a:gd name="connsiteX8" fmla="*/ 2794000 w 3063992"/>
              <a:gd name="connsiteY8" fmla="*/ 2271889 h 2422407"/>
              <a:gd name="connsiteX9" fmla="*/ 2985911 w 3063992"/>
              <a:gd name="connsiteY9" fmla="*/ 1809044 h 2422407"/>
              <a:gd name="connsiteX10" fmla="*/ 2325511 w 3063992"/>
              <a:gd name="connsiteY10" fmla="*/ 431800 h 2422407"/>
              <a:gd name="connsiteX11" fmla="*/ 1792111 w 3063992"/>
              <a:gd name="connsiteY11" fmla="*/ 50800 h 2422407"/>
              <a:gd name="connsiteX0" fmla="*/ 1715911 w 3063992"/>
              <a:gd name="connsiteY0" fmla="*/ 50800 h 2422407"/>
              <a:gd name="connsiteX1" fmla="*/ 649111 w 3063992"/>
              <a:gd name="connsiteY1" fmla="*/ 127000 h 2422407"/>
              <a:gd name="connsiteX2" fmla="*/ 39511 w 3063992"/>
              <a:gd name="connsiteY2" fmla="*/ 279400 h 2422407"/>
              <a:gd name="connsiteX3" fmla="*/ 412044 w 3063992"/>
              <a:gd name="connsiteY3" fmla="*/ 1289756 h 2422407"/>
              <a:gd name="connsiteX4" fmla="*/ 897467 w 3063992"/>
              <a:gd name="connsiteY4" fmla="*/ 2271889 h 2422407"/>
              <a:gd name="connsiteX5" fmla="*/ 1473200 w 3063992"/>
              <a:gd name="connsiteY5" fmla="*/ 2192867 h 2422407"/>
              <a:gd name="connsiteX6" fmla="*/ 1823155 w 3063992"/>
              <a:gd name="connsiteY6" fmla="*/ 1143000 h 2422407"/>
              <a:gd name="connsiteX7" fmla="*/ 2195689 w 3063992"/>
              <a:gd name="connsiteY7" fmla="*/ 2102556 h 2422407"/>
              <a:gd name="connsiteX8" fmla="*/ 2794000 w 3063992"/>
              <a:gd name="connsiteY8" fmla="*/ 2271889 h 2422407"/>
              <a:gd name="connsiteX9" fmla="*/ 2985911 w 3063992"/>
              <a:gd name="connsiteY9" fmla="*/ 1809044 h 2422407"/>
              <a:gd name="connsiteX10" fmla="*/ 2325511 w 3063992"/>
              <a:gd name="connsiteY10" fmla="*/ 431800 h 2422407"/>
              <a:gd name="connsiteX11" fmla="*/ 1715911 w 3063992"/>
              <a:gd name="connsiteY11" fmla="*/ 50800 h 2422407"/>
              <a:gd name="connsiteX0" fmla="*/ 1779411 w 3127492"/>
              <a:gd name="connsiteY0" fmla="*/ 38100 h 2409707"/>
              <a:gd name="connsiteX1" fmla="*/ 1093611 w 3127492"/>
              <a:gd name="connsiteY1" fmla="*/ 190500 h 2409707"/>
              <a:gd name="connsiteX2" fmla="*/ 103011 w 3127492"/>
              <a:gd name="connsiteY2" fmla="*/ 266700 h 2409707"/>
              <a:gd name="connsiteX3" fmla="*/ 475544 w 3127492"/>
              <a:gd name="connsiteY3" fmla="*/ 1277056 h 2409707"/>
              <a:gd name="connsiteX4" fmla="*/ 960967 w 3127492"/>
              <a:gd name="connsiteY4" fmla="*/ 2259189 h 2409707"/>
              <a:gd name="connsiteX5" fmla="*/ 1536700 w 3127492"/>
              <a:gd name="connsiteY5" fmla="*/ 2180167 h 2409707"/>
              <a:gd name="connsiteX6" fmla="*/ 1886655 w 3127492"/>
              <a:gd name="connsiteY6" fmla="*/ 1130300 h 2409707"/>
              <a:gd name="connsiteX7" fmla="*/ 2259189 w 3127492"/>
              <a:gd name="connsiteY7" fmla="*/ 2089856 h 2409707"/>
              <a:gd name="connsiteX8" fmla="*/ 2857500 w 3127492"/>
              <a:gd name="connsiteY8" fmla="*/ 2259189 h 2409707"/>
              <a:gd name="connsiteX9" fmla="*/ 3049411 w 3127492"/>
              <a:gd name="connsiteY9" fmla="*/ 1796344 h 2409707"/>
              <a:gd name="connsiteX10" fmla="*/ 2389011 w 3127492"/>
              <a:gd name="connsiteY10" fmla="*/ 419100 h 2409707"/>
              <a:gd name="connsiteX11" fmla="*/ 1779411 w 3127492"/>
              <a:gd name="connsiteY11" fmla="*/ 38100 h 2409707"/>
              <a:gd name="connsiteX0" fmla="*/ 1855611 w 3127492"/>
              <a:gd name="connsiteY0" fmla="*/ 38100 h 2333507"/>
              <a:gd name="connsiteX1" fmla="*/ 1093611 w 3127492"/>
              <a:gd name="connsiteY1" fmla="*/ 114300 h 2333507"/>
              <a:gd name="connsiteX2" fmla="*/ 103011 w 3127492"/>
              <a:gd name="connsiteY2" fmla="*/ 190500 h 2333507"/>
              <a:gd name="connsiteX3" fmla="*/ 475544 w 3127492"/>
              <a:gd name="connsiteY3" fmla="*/ 1200856 h 2333507"/>
              <a:gd name="connsiteX4" fmla="*/ 960967 w 3127492"/>
              <a:gd name="connsiteY4" fmla="*/ 2182989 h 2333507"/>
              <a:gd name="connsiteX5" fmla="*/ 1536700 w 3127492"/>
              <a:gd name="connsiteY5" fmla="*/ 2103967 h 2333507"/>
              <a:gd name="connsiteX6" fmla="*/ 1886655 w 3127492"/>
              <a:gd name="connsiteY6" fmla="*/ 1054100 h 2333507"/>
              <a:gd name="connsiteX7" fmla="*/ 2259189 w 3127492"/>
              <a:gd name="connsiteY7" fmla="*/ 2013656 h 2333507"/>
              <a:gd name="connsiteX8" fmla="*/ 2857500 w 3127492"/>
              <a:gd name="connsiteY8" fmla="*/ 2182989 h 2333507"/>
              <a:gd name="connsiteX9" fmla="*/ 3049411 w 3127492"/>
              <a:gd name="connsiteY9" fmla="*/ 1720144 h 2333507"/>
              <a:gd name="connsiteX10" fmla="*/ 2389011 w 3127492"/>
              <a:gd name="connsiteY10" fmla="*/ 342900 h 2333507"/>
              <a:gd name="connsiteX11" fmla="*/ 1855611 w 3127492"/>
              <a:gd name="connsiteY11" fmla="*/ 38100 h 2333507"/>
              <a:gd name="connsiteX0" fmla="*/ 1765300 w 3037181"/>
              <a:gd name="connsiteY0" fmla="*/ 38100 h 2374900"/>
              <a:gd name="connsiteX1" fmla="*/ 1003300 w 3037181"/>
              <a:gd name="connsiteY1" fmla="*/ 114300 h 2374900"/>
              <a:gd name="connsiteX2" fmla="*/ 12700 w 3037181"/>
              <a:gd name="connsiteY2" fmla="*/ 190500 h 2374900"/>
              <a:gd name="connsiteX3" fmla="*/ 1079500 w 3037181"/>
              <a:gd name="connsiteY3" fmla="*/ 952500 h 2374900"/>
              <a:gd name="connsiteX4" fmla="*/ 870656 w 3037181"/>
              <a:gd name="connsiteY4" fmla="*/ 2182989 h 2374900"/>
              <a:gd name="connsiteX5" fmla="*/ 1446389 w 3037181"/>
              <a:gd name="connsiteY5" fmla="*/ 2103967 h 2374900"/>
              <a:gd name="connsiteX6" fmla="*/ 1796344 w 3037181"/>
              <a:gd name="connsiteY6" fmla="*/ 1054100 h 2374900"/>
              <a:gd name="connsiteX7" fmla="*/ 2168878 w 3037181"/>
              <a:gd name="connsiteY7" fmla="*/ 2013656 h 2374900"/>
              <a:gd name="connsiteX8" fmla="*/ 2767189 w 3037181"/>
              <a:gd name="connsiteY8" fmla="*/ 2182989 h 2374900"/>
              <a:gd name="connsiteX9" fmla="*/ 2959100 w 3037181"/>
              <a:gd name="connsiteY9" fmla="*/ 1720144 h 2374900"/>
              <a:gd name="connsiteX10" fmla="*/ 2298700 w 3037181"/>
              <a:gd name="connsiteY10" fmla="*/ 342900 h 2374900"/>
              <a:gd name="connsiteX11" fmla="*/ 1765300 w 3037181"/>
              <a:gd name="connsiteY11" fmla="*/ 38100 h 2374900"/>
              <a:gd name="connsiteX0" fmla="*/ 1765300 w 3037181"/>
              <a:gd name="connsiteY0" fmla="*/ 38100 h 2239433"/>
              <a:gd name="connsiteX1" fmla="*/ 1003300 w 3037181"/>
              <a:gd name="connsiteY1" fmla="*/ 114300 h 2239433"/>
              <a:gd name="connsiteX2" fmla="*/ 12700 w 3037181"/>
              <a:gd name="connsiteY2" fmla="*/ 190500 h 2239433"/>
              <a:gd name="connsiteX3" fmla="*/ 1079500 w 3037181"/>
              <a:gd name="connsiteY3" fmla="*/ 952500 h 2239433"/>
              <a:gd name="connsiteX4" fmla="*/ 698500 w 3037181"/>
              <a:gd name="connsiteY4" fmla="*/ 1866899 h 2239433"/>
              <a:gd name="connsiteX5" fmla="*/ 1446389 w 3037181"/>
              <a:gd name="connsiteY5" fmla="*/ 2103967 h 2239433"/>
              <a:gd name="connsiteX6" fmla="*/ 1796344 w 3037181"/>
              <a:gd name="connsiteY6" fmla="*/ 1054100 h 2239433"/>
              <a:gd name="connsiteX7" fmla="*/ 2168878 w 3037181"/>
              <a:gd name="connsiteY7" fmla="*/ 2013656 h 2239433"/>
              <a:gd name="connsiteX8" fmla="*/ 2767189 w 3037181"/>
              <a:gd name="connsiteY8" fmla="*/ 2182989 h 2239433"/>
              <a:gd name="connsiteX9" fmla="*/ 2959100 w 3037181"/>
              <a:gd name="connsiteY9" fmla="*/ 1720144 h 2239433"/>
              <a:gd name="connsiteX10" fmla="*/ 2298700 w 3037181"/>
              <a:gd name="connsiteY10" fmla="*/ 342900 h 2239433"/>
              <a:gd name="connsiteX11" fmla="*/ 1765300 w 3037181"/>
              <a:gd name="connsiteY11" fmla="*/ 38100 h 2239433"/>
              <a:gd name="connsiteX0" fmla="*/ 1765300 w 3037181"/>
              <a:gd name="connsiteY0" fmla="*/ 38100 h 2231908"/>
              <a:gd name="connsiteX1" fmla="*/ 1003300 w 3037181"/>
              <a:gd name="connsiteY1" fmla="*/ 114300 h 2231908"/>
              <a:gd name="connsiteX2" fmla="*/ 12700 w 3037181"/>
              <a:gd name="connsiteY2" fmla="*/ 190500 h 2231908"/>
              <a:gd name="connsiteX3" fmla="*/ 1079500 w 3037181"/>
              <a:gd name="connsiteY3" fmla="*/ 952500 h 2231908"/>
              <a:gd name="connsiteX4" fmla="*/ 698500 w 3037181"/>
              <a:gd name="connsiteY4" fmla="*/ 1866899 h 2231908"/>
              <a:gd name="connsiteX5" fmla="*/ 1384300 w 3037181"/>
              <a:gd name="connsiteY5" fmla="*/ 2095500 h 2231908"/>
              <a:gd name="connsiteX6" fmla="*/ 1796344 w 3037181"/>
              <a:gd name="connsiteY6" fmla="*/ 1054100 h 2231908"/>
              <a:gd name="connsiteX7" fmla="*/ 2168878 w 3037181"/>
              <a:gd name="connsiteY7" fmla="*/ 2013656 h 2231908"/>
              <a:gd name="connsiteX8" fmla="*/ 2767189 w 3037181"/>
              <a:gd name="connsiteY8" fmla="*/ 2182989 h 2231908"/>
              <a:gd name="connsiteX9" fmla="*/ 2959100 w 3037181"/>
              <a:gd name="connsiteY9" fmla="*/ 1720144 h 2231908"/>
              <a:gd name="connsiteX10" fmla="*/ 2298700 w 3037181"/>
              <a:gd name="connsiteY10" fmla="*/ 342900 h 2231908"/>
              <a:gd name="connsiteX11" fmla="*/ 1765300 w 3037181"/>
              <a:gd name="connsiteY11" fmla="*/ 38100 h 2231908"/>
              <a:gd name="connsiteX0" fmla="*/ 1854200 w 3126081"/>
              <a:gd name="connsiteY0" fmla="*/ 38100 h 2231908"/>
              <a:gd name="connsiteX1" fmla="*/ 1092200 w 3126081"/>
              <a:gd name="connsiteY1" fmla="*/ 114300 h 2231908"/>
              <a:gd name="connsiteX2" fmla="*/ 101600 w 3126081"/>
              <a:gd name="connsiteY2" fmla="*/ 190500 h 2231908"/>
              <a:gd name="connsiteX3" fmla="*/ 177800 w 3126081"/>
              <a:gd name="connsiteY3" fmla="*/ 647700 h 2231908"/>
              <a:gd name="connsiteX4" fmla="*/ 1168400 w 3126081"/>
              <a:gd name="connsiteY4" fmla="*/ 952500 h 2231908"/>
              <a:gd name="connsiteX5" fmla="*/ 787400 w 3126081"/>
              <a:gd name="connsiteY5" fmla="*/ 1866899 h 2231908"/>
              <a:gd name="connsiteX6" fmla="*/ 1473200 w 3126081"/>
              <a:gd name="connsiteY6" fmla="*/ 2095500 h 2231908"/>
              <a:gd name="connsiteX7" fmla="*/ 1885244 w 3126081"/>
              <a:gd name="connsiteY7" fmla="*/ 1054100 h 2231908"/>
              <a:gd name="connsiteX8" fmla="*/ 2257778 w 3126081"/>
              <a:gd name="connsiteY8" fmla="*/ 2013656 h 2231908"/>
              <a:gd name="connsiteX9" fmla="*/ 2856089 w 3126081"/>
              <a:gd name="connsiteY9" fmla="*/ 2182989 h 2231908"/>
              <a:gd name="connsiteX10" fmla="*/ 3048000 w 3126081"/>
              <a:gd name="connsiteY10" fmla="*/ 1720144 h 2231908"/>
              <a:gd name="connsiteX11" fmla="*/ 2387600 w 3126081"/>
              <a:gd name="connsiteY11" fmla="*/ 342900 h 2231908"/>
              <a:gd name="connsiteX12" fmla="*/ 1854200 w 3126081"/>
              <a:gd name="connsiteY12" fmla="*/ 38100 h 2231908"/>
              <a:gd name="connsiteX0" fmla="*/ 1854200 w 3126081"/>
              <a:gd name="connsiteY0" fmla="*/ 38100 h 2231908"/>
              <a:gd name="connsiteX1" fmla="*/ 1092200 w 3126081"/>
              <a:gd name="connsiteY1" fmla="*/ 114300 h 2231908"/>
              <a:gd name="connsiteX2" fmla="*/ 101600 w 3126081"/>
              <a:gd name="connsiteY2" fmla="*/ 190500 h 2231908"/>
              <a:gd name="connsiteX3" fmla="*/ 177800 w 3126081"/>
              <a:gd name="connsiteY3" fmla="*/ 647700 h 2231908"/>
              <a:gd name="connsiteX4" fmla="*/ 1168400 w 3126081"/>
              <a:gd name="connsiteY4" fmla="*/ 952500 h 2231908"/>
              <a:gd name="connsiteX5" fmla="*/ 787400 w 3126081"/>
              <a:gd name="connsiteY5" fmla="*/ 1866899 h 2231908"/>
              <a:gd name="connsiteX6" fmla="*/ 1473200 w 3126081"/>
              <a:gd name="connsiteY6" fmla="*/ 2095500 h 2231908"/>
              <a:gd name="connsiteX7" fmla="*/ 1885244 w 3126081"/>
              <a:gd name="connsiteY7" fmla="*/ 1054100 h 2231908"/>
              <a:gd name="connsiteX8" fmla="*/ 2257778 w 3126081"/>
              <a:gd name="connsiteY8" fmla="*/ 2013656 h 2231908"/>
              <a:gd name="connsiteX9" fmla="*/ 2856089 w 3126081"/>
              <a:gd name="connsiteY9" fmla="*/ 2182989 h 2231908"/>
              <a:gd name="connsiteX10" fmla="*/ 3048000 w 3126081"/>
              <a:gd name="connsiteY10" fmla="*/ 1720144 h 2231908"/>
              <a:gd name="connsiteX11" fmla="*/ 2387600 w 3126081"/>
              <a:gd name="connsiteY11" fmla="*/ 342900 h 2231908"/>
              <a:gd name="connsiteX12" fmla="*/ 1854200 w 3126081"/>
              <a:gd name="connsiteY12" fmla="*/ 38100 h 2231908"/>
              <a:gd name="connsiteX0" fmla="*/ 1854200 w 3126081"/>
              <a:gd name="connsiteY0" fmla="*/ 51741 h 2245549"/>
              <a:gd name="connsiteX1" fmla="*/ 1092200 w 3126081"/>
              <a:gd name="connsiteY1" fmla="*/ 127941 h 2245549"/>
              <a:gd name="connsiteX2" fmla="*/ 101600 w 3126081"/>
              <a:gd name="connsiteY2" fmla="*/ 204141 h 2245549"/>
              <a:gd name="connsiteX3" fmla="*/ 177800 w 3126081"/>
              <a:gd name="connsiteY3" fmla="*/ 661341 h 2245549"/>
              <a:gd name="connsiteX4" fmla="*/ 1168400 w 3126081"/>
              <a:gd name="connsiteY4" fmla="*/ 966141 h 2245549"/>
              <a:gd name="connsiteX5" fmla="*/ 787400 w 3126081"/>
              <a:gd name="connsiteY5" fmla="*/ 1880540 h 2245549"/>
              <a:gd name="connsiteX6" fmla="*/ 1473200 w 3126081"/>
              <a:gd name="connsiteY6" fmla="*/ 2109141 h 2245549"/>
              <a:gd name="connsiteX7" fmla="*/ 1885244 w 3126081"/>
              <a:gd name="connsiteY7" fmla="*/ 1067741 h 2245549"/>
              <a:gd name="connsiteX8" fmla="*/ 2257778 w 3126081"/>
              <a:gd name="connsiteY8" fmla="*/ 2027297 h 2245549"/>
              <a:gd name="connsiteX9" fmla="*/ 2856089 w 3126081"/>
              <a:gd name="connsiteY9" fmla="*/ 2196630 h 2245549"/>
              <a:gd name="connsiteX10" fmla="*/ 3048000 w 3126081"/>
              <a:gd name="connsiteY10" fmla="*/ 1733785 h 2245549"/>
              <a:gd name="connsiteX11" fmla="*/ 2387600 w 3126081"/>
              <a:gd name="connsiteY11" fmla="*/ 280341 h 2245549"/>
              <a:gd name="connsiteX12" fmla="*/ 1854200 w 3126081"/>
              <a:gd name="connsiteY12" fmla="*/ 51741 h 2245549"/>
              <a:gd name="connsiteX0" fmla="*/ 1778000 w 3126081"/>
              <a:gd name="connsiteY0" fmla="*/ 25400 h 2295407"/>
              <a:gd name="connsiteX1" fmla="*/ 1092200 w 3126081"/>
              <a:gd name="connsiteY1" fmla="*/ 177799 h 2295407"/>
              <a:gd name="connsiteX2" fmla="*/ 101600 w 3126081"/>
              <a:gd name="connsiteY2" fmla="*/ 253999 h 2295407"/>
              <a:gd name="connsiteX3" fmla="*/ 177800 w 3126081"/>
              <a:gd name="connsiteY3" fmla="*/ 711199 h 2295407"/>
              <a:gd name="connsiteX4" fmla="*/ 1168400 w 3126081"/>
              <a:gd name="connsiteY4" fmla="*/ 1015999 h 2295407"/>
              <a:gd name="connsiteX5" fmla="*/ 787400 w 3126081"/>
              <a:gd name="connsiteY5" fmla="*/ 1930398 h 2295407"/>
              <a:gd name="connsiteX6" fmla="*/ 1473200 w 3126081"/>
              <a:gd name="connsiteY6" fmla="*/ 2158999 h 2295407"/>
              <a:gd name="connsiteX7" fmla="*/ 1885244 w 3126081"/>
              <a:gd name="connsiteY7" fmla="*/ 1117599 h 2295407"/>
              <a:gd name="connsiteX8" fmla="*/ 2257778 w 3126081"/>
              <a:gd name="connsiteY8" fmla="*/ 2077155 h 2295407"/>
              <a:gd name="connsiteX9" fmla="*/ 2856089 w 3126081"/>
              <a:gd name="connsiteY9" fmla="*/ 2246488 h 2295407"/>
              <a:gd name="connsiteX10" fmla="*/ 3048000 w 3126081"/>
              <a:gd name="connsiteY10" fmla="*/ 1783643 h 2295407"/>
              <a:gd name="connsiteX11" fmla="*/ 2387600 w 3126081"/>
              <a:gd name="connsiteY11" fmla="*/ 330199 h 2295407"/>
              <a:gd name="connsiteX12" fmla="*/ 1778000 w 3126081"/>
              <a:gd name="connsiteY12" fmla="*/ 25400 h 2295407"/>
              <a:gd name="connsiteX0" fmla="*/ 1778000 w 3126081"/>
              <a:gd name="connsiteY0" fmla="*/ 25400 h 2295407"/>
              <a:gd name="connsiteX1" fmla="*/ 1092200 w 3126081"/>
              <a:gd name="connsiteY1" fmla="*/ 177799 h 2295407"/>
              <a:gd name="connsiteX2" fmla="*/ 101600 w 3126081"/>
              <a:gd name="connsiteY2" fmla="*/ 253999 h 2295407"/>
              <a:gd name="connsiteX3" fmla="*/ 177800 w 3126081"/>
              <a:gd name="connsiteY3" fmla="*/ 711199 h 2295407"/>
              <a:gd name="connsiteX4" fmla="*/ 1168400 w 3126081"/>
              <a:gd name="connsiteY4" fmla="*/ 1015999 h 2295407"/>
              <a:gd name="connsiteX5" fmla="*/ 787400 w 3126081"/>
              <a:gd name="connsiteY5" fmla="*/ 1930398 h 2295407"/>
              <a:gd name="connsiteX6" fmla="*/ 1473200 w 3126081"/>
              <a:gd name="connsiteY6" fmla="*/ 2158999 h 2295407"/>
              <a:gd name="connsiteX7" fmla="*/ 1885244 w 3126081"/>
              <a:gd name="connsiteY7" fmla="*/ 1117599 h 2295407"/>
              <a:gd name="connsiteX8" fmla="*/ 2257778 w 3126081"/>
              <a:gd name="connsiteY8" fmla="*/ 2077155 h 2295407"/>
              <a:gd name="connsiteX9" fmla="*/ 2856089 w 3126081"/>
              <a:gd name="connsiteY9" fmla="*/ 2246488 h 2295407"/>
              <a:gd name="connsiteX10" fmla="*/ 3048000 w 3126081"/>
              <a:gd name="connsiteY10" fmla="*/ 1783643 h 2295407"/>
              <a:gd name="connsiteX11" fmla="*/ 2387600 w 3126081"/>
              <a:gd name="connsiteY11" fmla="*/ 330199 h 2295407"/>
              <a:gd name="connsiteX12" fmla="*/ 1778000 w 3126081"/>
              <a:gd name="connsiteY12" fmla="*/ 25400 h 2295407"/>
              <a:gd name="connsiteX0" fmla="*/ 1798931 w 3147012"/>
              <a:gd name="connsiteY0" fmla="*/ 25400 h 2295407"/>
              <a:gd name="connsiteX1" fmla="*/ 1113131 w 3147012"/>
              <a:gd name="connsiteY1" fmla="*/ 177799 h 2295407"/>
              <a:gd name="connsiteX2" fmla="*/ 122531 w 3147012"/>
              <a:gd name="connsiteY2" fmla="*/ 253999 h 2295407"/>
              <a:gd name="connsiteX3" fmla="*/ 198731 w 3147012"/>
              <a:gd name="connsiteY3" fmla="*/ 711199 h 2295407"/>
              <a:gd name="connsiteX4" fmla="*/ 1189331 w 3147012"/>
              <a:gd name="connsiteY4" fmla="*/ 1015999 h 2295407"/>
              <a:gd name="connsiteX5" fmla="*/ 808331 w 3147012"/>
              <a:gd name="connsiteY5" fmla="*/ 1930398 h 2295407"/>
              <a:gd name="connsiteX6" fmla="*/ 1494131 w 3147012"/>
              <a:gd name="connsiteY6" fmla="*/ 2158999 h 2295407"/>
              <a:gd name="connsiteX7" fmla="*/ 1906175 w 3147012"/>
              <a:gd name="connsiteY7" fmla="*/ 1117599 h 2295407"/>
              <a:gd name="connsiteX8" fmla="*/ 2278709 w 3147012"/>
              <a:gd name="connsiteY8" fmla="*/ 2077155 h 2295407"/>
              <a:gd name="connsiteX9" fmla="*/ 2877020 w 3147012"/>
              <a:gd name="connsiteY9" fmla="*/ 2246488 h 2295407"/>
              <a:gd name="connsiteX10" fmla="*/ 3068931 w 3147012"/>
              <a:gd name="connsiteY10" fmla="*/ 1783643 h 2295407"/>
              <a:gd name="connsiteX11" fmla="*/ 2408531 w 3147012"/>
              <a:gd name="connsiteY11" fmla="*/ 330199 h 2295407"/>
              <a:gd name="connsiteX12" fmla="*/ 1798931 w 3147012"/>
              <a:gd name="connsiteY12" fmla="*/ 25400 h 229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7012" h="2295407">
                <a:moveTo>
                  <a:pt x="1798931" y="25400"/>
                </a:moveTo>
                <a:cubicBezTo>
                  <a:pt x="1583031" y="0"/>
                  <a:pt x="1467320" y="173566"/>
                  <a:pt x="1113131" y="177799"/>
                </a:cubicBezTo>
                <a:cubicBezTo>
                  <a:pt x="837964" y="196143"/>
                  <a:pt x="332081" y="76199"/>
                  <a:pt x="122531" y="253999"/>
                </a:cubicBezTo>
                <a:cubicBezTo>
                  <a:pt x="0" y="433210"/>
                  <a:pt x="20931" y="584199"/>
                  <a:pt x="198731" y="711199"/>
                </a:cubicBezTo>
                <a:cubicBezTo>
                  <a:pt x="376531" y="838199"/>
                  <a:pt x="1087731" y="812799"/>
                  <a:pt x="1189331" y="1015999"/>
                </a:cubicBezTo>
                <a:cubicBezTo>
                  <a:pt x="1290931" y="1219199"/>
                  <a:pt x="757531" y="1739898"/>
                  <a:pt x="808331" y="1930398"/>
                </a:cubicBezTo>
                <a:cubicBezTo>
                  <a:pt x="859131" y="2120898"/>
                  <a:pt x="1311157" y="2294465"/>
                  <a:pt x="1494131" y="2158999"/>
                </a:cubicBezTo>
                <a:cubicBezTo>
                  <a:pt x="1677105" y="2023533"/>
                  <a:pt x="1775412" y="1131240"/>
                  <a:pt x="1906175" y="1117599"/>
                </a:cubicBezTo>
                <a:cubicBezTo>
                  <a:pt x="2036938" y="1103958"/>
                  <a:pt x="2116902" y="1889007"/>
                  <a:pt x="2278709" y="2077155"/>
                </a:cubicBezTo>
                <a:cubicBezTo>
                  <a:pt x="2440516" y="2265303"/>
                  <a:pt x="2745316" y="2295407"/>
                  <a:pt x="2877020" y="2246488"/>
                </a:cubicBezTo>
                <a:cubicBezTo>
                  <a:pt x="3008724" y="2197569"/>
                  <a:pt x="3147012" y="2103024"/>
                  <a:pt x="3068931" y="1783643"/>
                </a:cubicBezTo>
                <a:cubicBezTo>
                  <a:pt x="2990850" y="1464262"/>
                  <a:pt x="2620198" y="623240"/>
                  <a:pt x="2408531" y="330199"/>
                </a:cubicBezTo>
                <a:cubicBezTo>
                  <a:pt x="2196864" y="37158"/>
                  <a:pt x="2014831" y="50800"/>
                  <a:pt x="1798931" y="2540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800" smtClean="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585958" y="2107639"/>
            <a:ext cx="644548" cy="6445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800" smtClean="0">
              <a:solidFill>
                <a:prstClr val="black"/>
              </a:solidFill>
              <a:latin typeface="Tahoma" pitchFamily="-6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400" y="1910239"/>
            <a:ext cx="5791200" cy="2954655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GraphLab_PageRank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 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Compute sum over neighbors</a:t>
            </a:r>
            <a:endParaRPr lang="en-US" sz="2000" baseline="-25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total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foreach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( j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  <a:cs typeface="Consolas"/>
              </a:rPr>
              <a:t>in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neighbors(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)):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total = 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total + R[j] *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w</a:t>
            </a:r>
            <a:r>
              <a:rPr lang="en-US" sz="2000" baseline="-25000" dirty="0" err="1" smtClean="0">
                <a:solidFill>
                  <a:prstClr val="black"/>
                </a:solidFill>
                <a:latin typeface="Consolas"/>
                <a:cs typeface="Consolas"/>
              </a:rPr>
              <a:t>ji</a:t>
            </a:r>
            <a:endParaRPr lang="en-US" sz="2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 // Update the PageRank</a:t>
            </a:r>
            <a:endParaRPr lang="en-US" sz="20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  R[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] = 0.15 + total 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i="1" dirty="0" smtClean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96500" y="1899426"/>
            <a:ext cx="2261413" cy="1769710"/>
            <a:chOff x="6496500" y="1730447"/>
            <a:chExt cx="2261413" cy="1769710"/>
          </a:xfrm>
        </p:grpSpPr>
        <p:sp>
          <p:nvSpPr>
            <p:cNvPr id="6" name="TextBox 5"/>
            <p:cNvSpPr txBox="1"/>
            <p:nvPr/>
          </p:nvSpPr>
          <p:spPr>
            <a:xfrm>
              <a:off x="6496500" y="1730447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R[4] * w</a:t>
              </a:r>
              <a:r>
                <a:rPr lang="en-US" sz="2000" b="1" baseline="-250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41</a:t>
              </a:r>
              <a:endParaRPr lang="en-US" sz="20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7505833">
              <a:off x="6658041" y="2681984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R[3] * w</a:t>
              </a:r>
              <a:r>
                <a:rPr lang="en-US" sz="2000" b="1" baseline="-250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31</a:t>
              </a:r>
              <a:endParaRPr lang="en-US" sz="20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3967539">
              <a:off x="7939740" y="2633167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R[2] * w</a:t>
              </a:r>
              <a:r>
                <a:rPr lang="en-US" sz="2000" b="1" baseline="-250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21</a:t>
              </a:r>
              <a:endParaRPr lang="en-US" sz="2000" b="1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69385" y="2196509"/>
              <a:ext cx="389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+</a:t>
              </a:r>
              <a:endParaRPr lang="en-US" sz="32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45162" y="2696608"/>
              <a:ext cx="389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+</a:t>
              </a:r>
              <a:endParaRPr lang="en-US" sz="3200" b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1" name="Straight Arrow Connector 90"/>
          <p:cNvCxnSpPr>
            <a:stCxn id="97" idx="6"/>
            <a:endCxn id="98" idx="2"/>
          </p:cNvCxnSpPr>
          <p:nvPr/>
        </p:nvCxnSpPr>
        <p:spPr bwMode="auto">
          <a:xfrm>
            <a:off x="6708669" y="2435311"/>
            <a:ext cx="1027832" cy="14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102" idx="0"/>
            <a:endCxn id="97" idx="3"/>
          </p:cNvCxnSpPr>
          <p:nvPr/>
        </p:nvCxnSpPr>
        <p:spPr bwMode="auto">
          <a:xfrm flipV="1">
            <a:off x="6174191" y="2565728"/>
            <a:ext cx="219620" cy="100324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3" name="Straight Arrow Connector 92"/>
          <p:cNvCxnSpPr>
            <a:stCxn id="104" idx="1"/>
            <a:endCxn id="98" idx="5"/>
          </p:cNvCxnSpPr>
          <p:nvPr/>
        </p:nvCxnSpPr>
        <p:spPr bwMode="auto">
          <a:xfrm rot="16200000" flipV="1">
            <a:off x="7744806" y="2872281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stCxn id="103" idx="7"/>
            <a:endCxn id="98" idx="3"/>
          </p:cNvCxnSpPr>
          <p:nvPr/>
        </p:nvCxnSpPr>
        <p:spPr bwMode="auto">
          <a:xfrm rot="5400000" flipH="1" flipV="1">
            <a:off x="7046450" y="2878920"/>
            <a:ext cx="1057262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5" name="Straight Arrow Connector 94"/>
          <p:cNvCxnSpPr>
            <a:stCxn id="103" idx="1"/>
            <a:endCxn id="97" idx="5"/>
          </p:cNvCxnSpPr>
          <p:nvPr/>
        </p:nvCxnSpPr>
        <p:spPr bwMode="auto">
          <a:xfrm rot="16200000" flipV="1">
            <a:off x="6348096" y="2872281"/>
            <a:ext cx="1057262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7" name="Oval 96"/>
          <p:cNvSpPr/>
          <p:nvPr/>
        </p:nvSpPr>
        <p:spPr bwMode="auto">
          <a:xfrm>
            <a:off x="6339791" y="2250872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4</a:t>
            </a:r>
          </a:p>
        </p:txBody>
      </p:sp>
      <p:sp>
        <p:nvSpPr>
          <p:cNvPr id="98" name="Oval 97"/>
          <p:cNvSpPr/>
          <p:nvPr/>
        </p:nvSpPr>
        <p:spPr bwMode="auto">
          <a:xfrm>
            <a:off x="7736501" y="2250872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dirty="0" err="1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1</a:t>
            </a:r>
            <a:endParaRPr lang="en-US" dirty="0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339790" y="4753102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736501" y="4753102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2" name="Oval 4"/>
          <p:cNvSpPr/>
          <p:nvPr/>
        </p:nvSpPr>
        <p:spPr bwMode="auto">
          <a:xfrm>
            <a:off x="5989752" y="3568970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mtClean="0">
              <a:solidFill>
                <a:prstClr val="black"/>
              </a:solidFill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7044784" y="3568970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8441494" y="3568970"/>
            <a:ext cx="368878" cy="36887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Tahoma" pitchFamily="34" charset="0"/>
                <a:ea typeface="ＭＳ Ｐゴシック" pitchFamily="-111" charset="-128"/>
              </a:rPr>
              <a:t>2</a:t>
            </a:r>
          </a:p>
        </p:txBody>
      </p:sp>
      <p:cxnSp>
        <p:nvCxnSpPr>
          <p:cNvPr id="106" name="Straight Arrow Connector 105"/>
          <p:cNvCxnSpPr>
            <a:stCxn id="100" idx="6"/>
            <a:endCxn id="101" idx="2"/>
          </p:cNvCxnSpPr>
          <p:nvPr/>
        </p:nvCxnSpPr>
        <p:spPr bwMode="auto">
          <a:xfrm>
            <a:off x="6708668" y="4937541"/>
            <a:ext cx="1027833" cy="1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>
            <a:stCxn id="100" idx="1"/>
            <a:endCxn id="102" idx="4"/>
          </p:cNvCxnSpPr>
          <p:nvPr/>
        </p:nvCxnSpPr>
        <p:spPr bwMode="auto">
          <a:xfrm flipH="1" flipV="1">
            <a:off x="6174191" y="3937847"/>
            <a:ext cx="219620" cy="8692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>
            <a:stCxn id="101" idx="7"/>
            <a:endCxn id="104" idx="3"/>
          </p:cNvCxnSpPr>
          <p:nvPr/>
        </p:nvCxnSpPr>
        <p:spPr bwMode="auto">
          <a:xfrm rot="5400000" flipH="1" flipV="1">
            <a:off x="7811789" y="4123397"/>
            <a:ext cx="923296" cy="444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>
            <a:stCxn id="101" idx="1"/>
            <a:endCxn id="103" idx="5"/>
          </p:cNvCxnSpPr>
          <p:nvPr/>
        </p:nvCxnSpPr>
        <p:spPr bwMode="auto">
          <a:xfrm rot="16200000" flipV="1">
            <a:off x="7113434" y="4130035"/>
            <a:ext cx="923296" cy="4308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100" idx="7"/>
            <a:endCxn id="103" idx="3"/>
          </p:cNvCxnSpPr>
          <p:nvPr/>
        </p:nvCxnSpPr>
        <p:spPr bwMode="auto">
          <a:xfrm rot="5400000" flipH="1" flipV="1">
            <a:off x="6415078" y="4123396"/>
            <a:ext cx="923296" cy="44415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248807" y="5334000"/>
            <a:ext cx="7599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Data movement is managed by the system and not the user.</a:t>
            </a:r>
            <a:endParaRPr lang="en-US" sz="3200" b="1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76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0"/>
    </mc:Choice>
    <mc:Fallback xmlns="">
      <p:transition xmlns:p14="http://schemas.microsoft.com/office/powerpoint/2010/main" spd="slow" advTm="3087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3" grpId="1" animBg="1"/>
      <p:bldP spid="98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72"/>
          <p:cNvGrpSpPr/>
          <p:nvPr/>
        </p:nvGrpSpPr>
        <p:grpSpPr>
          <a:xfrm>
            <a:off x="7391400" y="1905000"/>
            <a:ext cx="1066800" cy="3886200"/>
            <a:chOff x="7696200" y="1981200"/>
            <a:chExt cx="1066800" cy="3352800"/>
          </a:xfrm>
        </p:grpSpPr>
        <p:sp>
          <p:nvSpPr>
            <p:cNvPr id="170" name="Right Arrow 169"/>
            <p:cNvSpPr/>
            <p:nvPr/>
          </p:nvSpPr>
          <p:spPr bwMode="auto">
            <a:xfrm>
              <a:off x="7696200" y="3429000"/>
              <a:ext cx="457200" cy="5334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 rot="5400000">
              <a:off x="6858000" y="3429000"/>
              <a:ext cx="33528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Barrier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6002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Gill Sans Light"/>
                <a:cs typeface="Gill Sans Light"/>
              </a:rPr>
              <a:t>Iterative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Bulk </a:t>
            </a:r>
            <a:r>
              <a:rPr lang="en-US" dirty="0" smtClean="0">
                <a:solidFill>
                  <a:srgbClr val="3366FF"/>
                </a:solidFill>
                <a:latin typeface="Gill Sans Light"/>
                <a:cs typeface="Gill Sans Light"/>
              </a:rPr>
              <a:t>Synchronous </a:t>
            </a:r>
            <a:r>
              <a:rPr lang="en-US" dirty="0" smtClean="0">
                <a:latin typeface="Gill Sans Light"/>
                <a:cs typeface="Gill Sans Light"/>
              </a:rPr>
              <a:t>Execution</a:t>
            </a:r>
            <a:endParaRPr lang="en-US" b="1" dirty="0">
              <a:latin typeface="Gill Sans Light"/>
              <a:cs typeface="Gill Sans Light"/>
            </a:endParaRPr>
          </a:p>
        </p:txBody>
      </p:sp>
      <p:grpSp>
        <p:nvGrpSpPr>
          <p:cNvPr id="15" name="Group 30"/>
          <p:cNvGrpSpPr/>
          <p:nvPr/>
        </p:nvGrpSpPr>
        <p:grpSpPr>
          <a:xfrm>
            <a:off x="609600" y="2857500"/>
            <a:ext cx="2667000" cy="2857500"/>
            <a:chOff x="1066800" y="2667000"/>
            <a:chExt cx="2133600" cy="2286000"/>
          </a:xfrm>
        </p:grpSpPr>
        <p:cxnSp>
          <p:nvCxnSpPr>
            <p:cNvPr id="4" name="Straight Connector 3"/>
            <p:cNvCxnSpPr/>
            <p:nvPr/>
          </p:nvCxnSpPr>
          <p:spPr bwMode="auto">
            <a:xfrm flipV="1">
              <a:off x="2190793" y="2868953"/>
              <a:ext cx="702904" cy="6563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 bwMode="auto">
            <a:xfrm flipV="1">
              <a:off x="1206728" y="3525302"/>
              <a:ext cx="984066" cy="555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>
              <a:off x="1752600" y="28194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849030" y="3177102"/>
              <a:ext cx="1261273" cy="5458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1321760" y="4019452"/>
              <a:ext cx="1363185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rot="16200000" flipH="1">
              <a:off x="1083982" y="4156558"/>
              <a:ext cx="807813" cy="6560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 rot="16200000" flipH="1">
              <a:off x="2509592" y="3253058"/>
              <a:ext cx="908789" cy="1405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2493419" y="3943719"/>
              <a:ext cx="706837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1945455" y="3770639"/>
              <a:ext cx="959278" cy="468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1815911" y="4484579"/>
              <a:ext cx="843485" cy="35341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1600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743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514600" y="4267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0574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676400" y="4648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066800" y="3886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</p:grpSp>
      <p:pic>
        <p:nvPicPr>
          <p:cNvPr id="67593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400300"/>
            <a:ext cx="457200" cy="721330"/>
          </a:xfrm>
          <a:prstGeom prst="rect">
            <a:avLst/>
          </a:prstGeom>
          <a:noFill/>
        </p:spPr>
      </p:pic>
      <p:pic>
        <p:nvPicPr>
          <p:cNvPr id="37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00300"/>
            <a:ext cx="457200" cy="721330"/>
          </a:xfrm>
          <a:prstGeom prst="rect">
            <a:avLst/>
          </a:prstGeom>
          <a:noFill/>
        </p:spPr>
      </p:pic>
      <p:pic>
        <p:nvPicPr>
          <p:cNvPr id="38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95700"/>
            <a:ext cx="457200" cy="721330"/>
          </a:xfrm>
          <a:prstGeom prst="rect">
            <a:avLst/>
          </a:prstGeom>
          <a:noFill/>
        </p:spPr>
      </p:pic>
      <p:pic>
        <p:nvPicPr>
          <p:cNvPr id="39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314700"/>
            <a:ext cx="457200" cy="721330"/>
          </a:xfrm>
          <a:prstGeom prst="rect">
            <a:avLst/>
          </a:prstGeom>
          <a:noFill/>
        </p:spPr>
      </p:pic>
      <p:pic>
        <p:nvPicPr>
          <p:cNvPr id="40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686300"/>
            <a:ext cx="457200" cy="721330"/>
          </a:xfrm>
          <a:prstGeom prst="rect">
            <a:avLst/>
          </a:prstGeom>
          <a:noFill/>
        </p:spPr>
      </p:pic>
      <p:pic>
        <p:nvPicPr>
          <p:cNvPr id="41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914900"/>
            <a:ext cx="457200" cy="721330"/>
          </a:xfrm>
          <a:prstGeom prst="rect">
            <a:avLst/>
          </a:prstGeom>
          <a:noFill/>
        </p:spPr>
      </p:pic>
      <p:pic>
        <p:nvPicPr>
          <p:cNvPr id="42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076700"/>
            <a:ext cx="457200" cy="721330"/>
          </a:xfrm>
          <a:prstGeom prst="rect">
            <a:avLst/>
          </a:prstGeom>
          <a:noFill/>
        </p:spPr>
      </p:pic>
      <p:grpSp>
        <p:nvGrpSpPr>
          <p:cNvPr id="16" name="Group 42"/>
          <p:cNvGrpSpPr/>
          <p:nvPr/>
        </p:nvGrpSpPr>
        <p:grpSpPr>
          <a:xfrm>
            <a:off x="4316018" y="2895600"/>
            <a:ext cx="2667000" cy="2857500"/>
            <a:chOff x="1066800" y="2667000"/>
            <a:chExt cx="2133600" cy="2286000"/>
          </a:xfrm>
        </p:grpSpPr>
        <p:cxnSp>
          <p:nvCxnSpPr>
            <p:cNvPr id="44" name="Straight Connector 43"/>
            <p:cNvCxnSpPr/>
            <p:nvPr/>
          </p:nvCxnSpPr>
          <p:spPr bwMode="auto">
            <a:xfrm flipV="1">
              <a:off x="2190793" y="2868953"/>
              <a:ext cx="702904" cy="6563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 bwMode="auto">
            <a:xfrm flipV="1">
              <a:off x="1206728" y="3525302"/>
              <a:ext cx="984066" cy="555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>
              <a:off x="1752600" y="28194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849030" y="3177102"/>
              <a:ext cx="1261273" cy="5458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1321760" y="4019452"/>
              <a:ext cx="1363185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 rot="16200000" flipH="1">
              <a:off x="1083982" y="4156558"/>
              <a:ext cx="807813" cy="6560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 rot="16200000" flipH="1">
              <a:off x="2509592" y="3253058"/>
              <a:ext cx="908789" cy="1405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2493419" y="3943719"/>
              <a:ext cx="706837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rot="16200000" flipH="1">
              <a:off x="1945455" y="3770639"/>
              <a:ext cx="959278" cy="468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1815911" y="4484579"/>
              <a:ext cx="843485" cy="35341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 bwMode="auto">
            <a:xfrm>
              <a:off x="1600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743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514600" y="4267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0574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1676400" y="4648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066800" y="3886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prstClr val="black"/>
                </a:solidFill>
                <a:latin typeface="Tahoma" pitchFamily="-64" charset="0"/>
              </a:endParaRPr>
            </a:p>
          </p:txBody>
        </p:sp>
      </p:grpSp>
      <p:grpSp>
        <p:nvGrpSpPr>
          <p:cNvPr id="21" name="Group 72"/>
          <p:cNvGrpSpPr/>
          <p:nvPr/>
        </p:nvGrpSpPr>
        <p:grpSpPr>
          <a:xfrm>
            <a:off x="5459018" y="2781300"/>
            <a:ext cx="838200" cy="190500"/>
            <a:chOff x="6705600" y="2133600"/>
            <a:chExt cx="838200" cy="190500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65" name="Isosceles Triangle 64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26" name="Group 73"/>
          <p:cNvGrpSpPr/>
          <p:nvPr/>
        </p:nvGrpSpPr>
        <p:grpSpPr>
          <a:xfrm rot="17696688">
            <a:off x="4319600" y="3601526"/>
            <a:ext cx="838200" cy="190500"/>
            <a:chOff x="6705600" y="2133600"/>
            <a:chExt cx="838200" cy="190500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78" name="Isosceles Triangle 7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28" name="Group 78"/>
          <p:cNvGrpSpPr/>
          <p:nvPr/>
        </p:nvGrpSpPr>
        <p:grpSpPr>
          <a:xfrm rot="19876540">
            <a:off x="4702814" y="4034938"/>
            <a:ext cx="838200" cy="190500"/>
            <a:chOff x="6705600" y="2133600"/>
            <a:chExt cx="838200" cy="190500"/>
          </a:xfrm>
        </p:grpSpPr>
        <p:cxnSp>
          <p:nvCxnSpPr>
            <p:cNvPr id="80" name="Straight Arrow Connector 7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83" name="Isosceles Triangle 8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30" name="Group 83"/>
          <p:cNvGrpSpPr/>
          <p:nvPr/>
        </p:nvGrpSpPr>
        <p:grpSpPr>
          <a:xfrm rot="17696688">
            <a:off x="6319914" y="4744525"/>
            <a:ext cx="838200" cy="190500"/>
            <a:chOff x="6705600" y="2133600"/>
            <a:chExt cx="838200" cy="190500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87" name="Rectangle 8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88" name="Isosceles Triangle 8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32" name="Group 88"/>
          <p:cNvGrpSpPr/>
          <p:nvPr/>
        </p:nvGrpSpPr>
        <p:grpSpPr>
          <a:xfrm rot="15609024">
            <a:off x="6424657" y="3534367"/>
            <a:ext cx="838200" cy="190500"/>
            <a:chOff x="6705600" y="2133600"/>
            <a:chExt cx="838200" cy="190500"/>
          </a:xfrm>
        </p:grpSpPr>
        <p:cxnSp>
          <p:nvCxnSpPr>
            <p:cNvPr id="90" name="Straight Arrow Connector 8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92" name="Rectangle 9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93" name="Isosceles Triangle 9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34" name="Group 93"/>
          <p:cNvGrpSpPr/>
          <p:nvPr/>
        </p:nvGrpSpPr>
        <p:grpSpPr>
          <a:xfrm rot="19150095">
            <a:off x="5651134" y="3298844"/>
            <a:ext cx="838200" cy="190500"/>
            <a:chOff x="6705600" y="2133600"/>
            <a:chExt cx="838200" cy="190500"/>
          </a:xfrm>
        </p:grpSpPr>
        <p:cxnSp>
          <p:nvCxnSpPr>
            <p:cNvPr id="95" name="Straight Arrow Connector 9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36" name="Group 98"/>
          <p:cNvGrpSpPr/>
          <p:nvPr/>
        </p:nvGrpSpPr>
        <p:grpSpPr>
          <a:xfrm rot="20073751">
            <a:off x="5535501" y="5429919"/>
            <a:ext cx="838200" cy="190500"/>
            <a:chOff x="6705600" y="2133600"/>
            <a:chExt cx="838200" cy="190500"/>
          </a:xfrm>
        </p:grpSpPr>
        <p:cxnSp>
          <p:nvCxnSpPr>
            <p:cNvPr id="100" name="Straight Arrow Connector 9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03" name="Isosceles Triangle 10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61" name="Group 103"/>
          <p:cNvGrpSpPr/>
          <p:nvPr/>
        </p:nvGrpSpPr>
        <p:grpSpPr>
          <a:xfrm rot="3044479">
            <a:off x="4187068" y="5146198"/>
            <a:ext cx="838200" cy="190500"/>
            <a:chOff x="6705600" y="2133600"/>
            <a:chExt cx="838200" cy="190500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08" name="Isosceles Triangle 10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63" name="Group 108"/>
          <p:cNvGrpSpPr/>
          <p:nvPr/>
        </p:nvGrpSpPr>
        <p:grpSpPr>
          <a:xfrm rot="3953199">
            <a:off x="5755277" y="4364793"/>
            <a:ext cx="838200" cy="190500"/>
            <a:chOff x="6705600" y="2133600"/>
            <a:chExt cx="838200" cy="190500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12" name="Rectangle 11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13" name="Isosceles Triangle 11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68" name="Group 113"/>
          <p:cNvGrpSpPr/>
          <p:nvPr/>
        </p:nvGrpSpPr>
        <p:grpSpPr>
          <a:xfrm rot="17428016">
            <a:off x="4956535" y="4583024"/>
            <a:ext cx="838200" cy="190500"/>
            <a:chOff x="6705600" y="2133600"/>
            <a:chExt cx="838200" cy="190500"/>
          </a:xfrm>
        </p:grpSpPr>
        <p:cxnSp>
          <p:nvCxnSpPr>
            <p:cNvPr id="115" name="Straight Arrow Connector 11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18" name="Isosceles Triangle 11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70" name="Group 118"/>
          <p:cNvGrpSpPr/>
          <p:nvPr/>
        </p:nvGrpSpPr>
        <p:grpSpPr>
          <a:xfrm flipH="1">
            <a:off x="5382818" y="3124200"/>
            <a:ext cx="838200" cy="190500"/>
            <a:chOff x="6705600" y="2133600"/>
            <a:chExt cx="838200" cy="190500"/>
          </a:xfrm>
        </p:grpSpPr>
        <p:cxnSp>
          <p:nvCxnSpPr>
            <p:cNvPr id="120" name="Straight Arrow Connector 11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22" name="Rectangle 12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23" name="Isosceles Triangle 12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72" name="Group 123"/>
          <p:cNvGrpSpPr/>
          <p:nvPr/>
        </p:nvGrpSpPr>
        <p:grpSpPr>
          <a:xfrm rot="17611685" flipH="1">
            <a:off x="4679393" y="3597268"/>
            <a:ext cx="838200" cy="190500"/>
            <a:chOff x="6705600" y="2133600"/>
            <a:chExt cx="838200" cy="190500"/>
          </a:xfrm>
        </p:grpSpPr>
        <p:cxnSp>
          <p:nvCxnSpPr>
            <p:cNvPr id="125" name="Straight Arrow Connector 12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27" name="Rectangle 12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28" name="Isosceles Triangle 12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74" name="Group 128"/>
          <p:cNvGrpSpPr/>
          <p:nvPr/>
        </p:nvGrpSpPr>
        <p:grpSpPr>
          <a:xfrm rot="19860717" flipH="1">
            <a:off x="4717384" y="4382175"/>
            <a:ext cx="838200" cy="190500"/>
            <a:chOff x="6705600" y="2133600"/>
            <a:chExt cx="838200" cy="190500"/>
          </a:xfrm>
        </p:grpSpPr>
        <p:cxnSp>
          <p:nvCxnSpPr>
            <p:cNvPr id="130" name="Straight Arrow Connector 12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33" name="Isosceles Triangle 13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79" name="Group 133"/>
          <p:cNvGrpSpPr/>
          <p:nvPr/>
        </p:nvGrpSpPr>
        <p:grpSpPr>
          <a:xfrm rot="2931521" flipH="1">
            <a:off x="4495458" y="4936663"/>
            <a:ext cx="838200" cy="190500"/>
            <a:chOff x="6705600" y="2133600"/>
            <a:chExt cx="838200" cy="190500"/>
          </a:xfrm>
        </p:grpSpPr>
        <p:cxnSp>
          <p:nvCxnSpPr>
            <p:cNvPr id="135" name="Straight Arrow Connector 13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38" name="Isosceles Triangle 13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84" name="Group 138"/>
          <p:cNvGrpSpPr/>
          <p:nvPr/>
        </p:nvGrpSpPr>
        <p:grpSpPr>
          <a:xfrm rot="17336772" flipH="1">
            <a:off x="5189882" y="4811429"/>
            <a:ext cx="838200" cy="190500"/>
            <a:chOff x="6705600" y="2133600"/>
            <a:chExt cx="838200" cy="190500"/>
          </a:xfrm>
        </p:grpSpPr>
        <p:cxnSp>
          <p:nvCxnSpPr>
            <p:cNvPr id="140" name="Straight Arrow Connector 13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42" name="Rectangle 14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43" name="Isosceles Triangle 14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89" name="Group 143"/>
          <p:cNvGrpSpPr/>
          <p:nvPr/>
        </p:nvGrpSpPr>
        <p:grpSpPr>
          <a:xfrm rot="19968762" flipH="1">
            <a:off x="5342282" y="5114936"/>
            <a:ext cx="838200" cy="190500"/>
            <a:chOff x="6705600" y="2133600"/>
            <a:chExt cx="838200" cy="190500"/>
          </a:xfrm>
        </p:grpSpPr>
        <p:cxnSp>
          <p:nvCxnSpPr>
            <p:cNvPr id="145" name="Straight Arrow Connector 14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47" name="Rectangle 14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48" name="Isosceles Triangle 14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94" name="Group 148"/>
          <p:cNvGrpSpPr/>
          <p:nvPr/>
        </p:nvGrpSpPr>
        <p:grpSpPr>
          <a:xfrm rot="4129500" flipH="1">
            <a:off x="5368399" y="4434220"/>
            <a:ext cx="838200" cy="190500"/>
            <a:chOff x="6705600" y="2133600"/>
            <a:chExt cx="838200" cy="190500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52" name="Rectangle 15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53" name="Isosceles Triangle 15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99" name="Group 153"/>
          <p:cNvGrpSpPr/>
          <p:nvPr/>
        </p:nvGrpSpPr>
        <p:grpSpPr>
          <a:xfrm rot="15507997" flipH="1">
            <a:off x="6123448" y="3666971"/>
            <a:ext cx="838200" cy="190500"/>
            <a:chOff x="6705600" y="2133600"/>
            <a:chExt cx="838200" cy="190500"/>
          </a:xfrm>
        </p:grpSpPr>
        <p:cxnSp>
          <p:nvCxnSpPr>
            <p:cNvPr id="155" name="Straight Arrow Connector 15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57" name="Rectangle 15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58" name="Isosceles Triangle 15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104" name="Group 158"/>
          <p:cNvGrpSpPr/>
          <p:nvPr/>
        </p:nvGrpSpPr>
        <p:grpSpPr>
          <a:xfrm rot="17694349" flipH="1">
            <a:off x="6107306" y="4522675"/>
            <a:ext cx="838200" cy="190500"/>
            <a:chOff x="6705600" y="2133600"/>
            <a:chExt cx="838200" cy="190500"/>
          </a:xfrm>
        </p:grpSpPr>
        <p:cxnSp>
          <p:nvCxnSpPr>
            <p:cNvPr id="160" name="Straight Arrow Connector 15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62" name="Rectangle 16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63" name="Isosceles Triangle 16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grpSp>
        <p:nvGrpSpPr>
          <p:cNvPr id="109" name="Group 163"/>
          <p:cNvGrpSpPr/>
          <p:nvPr/>
        </p:nvGrpSpPr>
        <p:grpSpPr>
          <a:xfrm rot="19050061" flipH="1">
            <a:off x="5836204" y="3610912"/>
            <a:ext cx="838200" cy="190500"/>
            <a:chOff x="6705600" y="2133600"/>
            <a:chExt cx="838200" cy="190500"/>
          </a:xfrm>
        </p:grpSpPr>
        <p:cxnSp>
          <p:nvCxnSpPr>
            <p:cNvPr id="165" name="Straight Arrow Connector 16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67" name="Rectangle 16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  <p:sp>
            <p:nvSpPr>
              <p:cNvPr id="168" name="Isosceles Triangle 16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prstClr val="black"/>
                  </a:solidFill>
                  <a:latin typeface="Tahoma" pitchFamily="-64" charset="0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1355127" y="1790700"/>
            <a:ext cx="1740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200" b="1" dirty="0">
                <a:solidFill>
                  <a:prstClr val="black"/>
                </a:solidFill>
                <a:latin typeface="Gill Sans Light"/>
                <a:cs typeface="Gill Sans Light"/>
              </a:rPr>
              <a:t>Compute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315316" y="1790700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200" b="1" dirty="0">
                <a:solidFill>
                  <a:prstClr val="black"/>
                </a:solidFill>
                <a:latin typeface="Gill Sans Light"/>
                <a:cs typeface="Gill Sans Light"/>
              </a:rPr>
              <a:t>Communicate</a:t>
            </a:r>
          </a:p>
        </p:txBody>
      </p:sp>
      <p:sp>
        <p:nvSpPr>
          <p:cNvPr id="176" name="U-Turn Arrow 175"/>
          <p:cNvSpPr/>
          <p:nvPr/>
        </p:nvSpPr>
        <p:spPr bwMode="auto">
          <a:xfrm rot="10800000">
            <a:off x="1371600" y="5867399"/>
            <a:ext cx="7010400" cy="609600"/>
          </a:xfrm>
          <a:prstGeom prst="uturnArrow">
            <a:avLst>
              <a:gd name="adj1" fmla="val 28507"/>
              <a:gd name="adj2" fmla="val 25000"/>
              <a:gd name="adj3" fmla="val 28326"/>
              <a:gd name="adj4" fmla="val 46309"/>
              <a:gd name="adj5" fmla="val 10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  <a:latin typeface="Tahoma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8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Graph-Parallel Systems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65847"/>
            <a:ext cx="3657600" cy="1338146"/>
          </a:xfrm>
          <a:prstGeom prst="rect">
            <a:avLst/>
          </a:prstGeom>
        </p:spPr>
      </p:pic>
      <p:pic>
        <p:nvPicPr>
          <p:cNvPr id="7" name="Picture 6" descr="ApacheGi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71600"/>
            <a:ext cx="1600200" cy="19266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49888" y="2002840"/>
            <a:ext cx="2408833" cy="1048137"/>
            <a:chOff x="549888" y="2002840"/>
            <a:chExt cx="2408833" cy="1048137"/>
          </a:xfrm>
        </p:grpSpPr>
        <p:sp>
          <p:nvSpPr>
            <p:cNvPr id="8" name="TextBox 7"/>
            <p:cNvSpPr txBox="1"/>
            <p:nvPr/>
          </p:nvSpPr>
          <p:spPr>
            <a:xfrm>
              <a:off x="549888" y="2002840"/>
              <a:ext cx="24088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3366FF"/>
                  </a:solidFill>
                </a:rPr>
                <a:t>P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F0000"/>
                  </a:solidFill>
                </a:rPr>
                <a:t>r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ADA2C"/>
                  </a:solidFill>
                </a:rPr>
                <a:t>e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3366FF"/>
                  </a:solidFill>
                </a:rPr>
                <a:t>g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F0000"/>
                  </a:solidFill>
                </a:rPr>
                <a:t>e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56B656"/>
                  </a:solidFill>
                </a:rPr>
                <a:t>l</a:t>
              </a:r>
              <a:endParaRPr lang="en-US" sz="6000" dirty="0">
                <a:solidFill>
                  <a:srgbClr val="80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133600" y="2743200"/>
              <a:ext cx="62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oogle</a:t>
              </a:r>
              <a:endParaRPr 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495" y="3581400"/>
            <a:ext cx="75869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Gill Sans Light"/>
                <a:cs typeface="Gill Sans Light"/>
              </a:rPr>
              <a:t>Expose </a:t>
            </a:r>
            <a:r>
              <a:rPr lang="en-US" sz="32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specialized APIs</a:t>
            </a:r>
            <a:r>
              <a:rPr lang="en-US" sz="3200" i="1" dirty="0" smtClean="0">
                <a:latin typeface="Gill Sans Light"/>
                <a:cs typeface="Gill Sans Light"/>
              </a:rPr>
              <a:t> to simplify graph programming.</a:t>
            </a:r>
          </a:p>
          <a:p>
            <a:pPr algn="ctr"/>
            <a:endParaRPr lang="en-US" sz="3200" i="1" dirty="0">
              <a:latin typeface="Gill Sans Light"/>
              <a:cs typeface="Gill Sans Light"/>
            </a:endParaRPr>
          </a:p>
          <a:p>
            <a:pPr algn="ctr"/>
            <a:r>
              <a:rPr lang="en-US" sz="3200" i="1" dirty="0" smtClean="0">
                <a:latin typeface="Gill Sans Light"/>
                <a:cs typeface="Gill Sans Light"/>
              </a:rPr>
              <a:t>Exploit graph structure to achieve </a:t>
            </a:r>
            <a:r>
              <a:rPr lang="en-US" sz="32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orders-of-magnitude performance gains</a:t>
            </a:r>
            <a:r>
              <a:rPr lang="en-US" sz="3200" i="1" dirty="0" smtClean="0">
                <a:latin typeface="Gill Sans Light"/>
                <a:cs typeface="Gill Sans Light"/>
              </a:rPr>
              <a:t> over more general </a:t>
            </a:r>
            <a:br>
              <a:rPr lang="en-US" sz="3200" i="1" dirty="0" smtClean="0">
                <a:latin typeface="Gill Sans Light"/>
                <a:cs typeface="Gill Sans Light"/>
              </a:rPr>
            </a:br>
            <a:r>
              <a:rPr lang="en-US" sz="3200" i="1" dirty="0" smtClean="0">
                <a:latin typeface="Gill Sans Light"/>
                <a:cs typeface="Gill Sans Light"/>
              </a:rPr>
              <a:t>data-parallel systems.</a:t>
            </a:r>
            <a:endParaRPr lang="en-US" sz="3200" i="1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845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 bwMode="auto">
          <a:xfrm>
            <a:off x="42784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5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3600" dirty="0" smtClean="0"/>
              <a:t>PageRank on the Live-Journal Graph</a:t>
            </a:r>
            <a:endParaRPr lang="en-US" sz="36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50652400"/>
              </p:ext>
            </p:extLst>
          </p:nvPr>
        </p:nvGraphicFramePr>
        <p:xfrm>
          <a:off x="685800" y="1676400"/>
          <a:ext cx="7772400" cy="308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8073" y="51054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Spark is </a:t>
            </a:r>
            <a:r>
              <a:rPr lang="en-US" sz="3600" i="1" dirty="0">
                <a:solidFill>
                  <a:srgbClr val="3366FF"/>
                </a:solidFill>
                <a:latin typeface="Gill Sans Light"/>
                <a:cs typeface="Gill Sans Light"/>
              </a:rPr>
              <a:t>4</a:t>
            </a:r>
            <a:r>
              <a:rPr lang="en-US" sz="36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x faster</a:t>
            </a:r>
            <a:r>
              <a:rPr lang="en-US" sz="3600" i="1" dirty="0" smtClean="0">
                <a:latin typeface="Gill Sans Light"/>
                <a:cs typeface="Gill Sans Light"/>
              </a:rPr>
              <a:t> </a:t>
            </a:r>
            <a:r>
              <a:rPr lang="en-US" sz="3600" dirty="0" smtClean="0">
                <a:latin typeface="Gill Sans Light"/>
                <a:cs typeface="Gill Sans Light"/>
              </a:rPr>
              <a:t>than Hadoop</a:t>
            </a:r>
          </a:p>
          <a:p>
            <a:pPr algn="ctr"/>
            <a:r>
              <a:rPr lang="en-US" sz="3600" dirty="0" err="1">
                <a:latin typeface="Gill Sans Light"/>
                <a:cs typeface="Gill Sans Light"/>
              </a:rPr>
              <a:t>GraphLab</a:t>
            </a:r>
            <a:r>
              <a:rPr lang="en-US" sz="3600" dirty="0">
                <a:latin typeface="Gill Sans Light"/>
                <a:cs typeface="Gill Sans Light"/>
              </a:rPr>
              <a:t> is </a:t>
            </a:r>
            <a:r>
              <a:rPr lang="en-US" sz="36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16x </a:t>
            </a:r>
            <a:r>
              <a:rPr lang="en-US" sz="3600" i="1" dirty="0">
                <a:solidFill>
                  <a:srgbClr val="3366FF"/>
                </a:solidFill>
                <a:latin typeface="Gill Sans Light"/>
                <a:cs typeface="Gill Sans Light"/>
              </a:rPr>
              <a:t>faster</a:t>
            </a:r>
            <a:r>
              <a:rPr lang="en-US" sz="3600" i="1" dirty="0">
                <a:latin typeface="Gill Sans Light"/>
                <a:cs typeface="Gill Sans Light"/>
              </a:rPr>
              <a:t> </a:t>
            </a:r>
            <a:r>
              <a:rPr lang="en-US" sz="3600" dirty="0">
                <a:latin typeface="Gill Sans Light"/>
                <a:cs typeface="Gill Sans Light"/>
              </a:rPr>
              <a:t>than </a:t>
            </a:r>
            <a:r>
              <a:rPr lang="en-US" sz="3600" dirty="0" smtClean="0">
                <a:latin typeface="Gill Sans Light"/>
                <a:cs typeface="Gill Sans Light"/>
              </a:rPr>
              <a:t>Spark</a:t>
            </a:r>
            <a:endParaRPr lang="en-US" sz="3600" dirty="0">
              <a:latin typeface="Gill Sans Light"/>
              <a:cs typeface="Gill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27432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33528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18348" y="3217860"/>
            <a:ext cx="1295400" cy="489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20069" y="2679192"/>
            <a:ext cx="1896595" cy="445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4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24000" y="1828800"/>
            <a:ext cx="6102082" cy="1270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prstClr val="black"/>
                </a:solidFill>
                <a:latin typeface="Helvetica Neue Light"/>
                <a:cs typeface="Helvetica Neue Light"/>
              </a:rPr>
              <a:t>Counted: 34.8 Billion Triangles</a:t>
            </a:r>
            <a:endParaRPr lang="en-US" sz="3200" b="1" dirty="0">
              <a:solidFill>
                <a:prstClr val="black"/>
              </a:solidFill>
              <a:latin typeface="Helvetica Neue Light"/>
              <a:cs typeface="Helvetica Neue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ill Sans Light"/>
                <a:cs typeface="Gill Sans Light"/>
              </a:rPr>
              <a:t>Triangle Counting </a:t>
            </a:r>
            <a:r>
              <a:rPr lang="en-US" dirty="0" smtClean="0">
                <a:latin typeface="Gill Sans Light"/>
                <a:cs typeface="Gill Sans Light"/>
              </a:rPr>
              <a:t>on Twitter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3614" y="4343400"/>
            <a:ext cx="5223848" cy="1347519"/>
            <a:chOff x="696072" y="4315361"/>
            <a:chExt cx="5223848" cy="1347519"/>
          </a:xfrm>
        </p:grpSpPr>
        <p:sp>
          <p:nvSpPr>
            <p:cNvPr id="94" name="Rectangle 93"/>
            <p:cNvSpPr/>
            <p:nvPr/>
          </p:nvSpPr>
          <p:spPr>
            <a:xfrm>
              <a:off x="2895600" y="4474160"/>
              <a:ext cx="45719" cy="118872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952500" contourW="1270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19792" y="4315361"/>
              <a:ext cx="27001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1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64 Machines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1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15 Seconds</a:t>
              </a:r>
              <a:endParaRPr lang="en-US" sz="4000" b="1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072" y="4684692"/>
              <a:ext cx="2037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1" dirty="0" err="1" smtClean="0">
                  <a:ln w="3175">
                    <a:solidFill>
                      <a:prstClr val="black"/>
                    </a:solidFill>
                  </a:ln>
                  <a:solidFill>
                    <a:srgbClr val="F79646"/>
                  </a:solidFill>
                  <a:latin typeface="Calibri"/>
                  <a:ea typeface="+mn-ea"/>
                  <a:cs typeface="Calibri"/>
                </a:rPr>
                <a:t>GraphLab</a:t>
              </a:r>
              <a:endParaRPr lang="en-US" sz="3600" b="1" dirty="0">
                <a:ln w="3175">
                  <a:solidFill>
                    <a:prstClr val="black"/>
                  </a:solidFill>
                </a:ln>
                <a:solidFill>
                  <a:srgbClr val="F79646"/>
                </a:solidFill>
                <a:latin typeface="Calibri"/>
                <a:ea typeface="+mn-ea"/>
                <a:cs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276" y="3124200"/>
            <a:ext cx="7902866" cy="1188720"/>
            <a:chOff x="707734" y="3096161"/>
            <a:chExt cx="7902866" cy="1188720"/>
          </a:xfrm>
        </p:grpSpPr>
        <p:sp>
          <p:nvSpPr>
            <p:cNvPr id="98" name="Rectangle 97"/>
            <p:cNvSpPr/>
            <p:nvPr/>
          </p:nvSpPr>
          <p:spPr>
            <a:xfrm>
              <a:off x="2895600" y="3096161"/>
              <a:ext cx="5715000" cy="118872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952500" contour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65921" y="3124200"/>
              <a:ext cx="260840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1536 Machines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423 Minutes</a:t>
              </a:r>
              <a:endParaRPr lang="en-US" sz="3200" b="1" dirty="0">
                <a:solidFill>
                  <a:prstClr val="white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07734" y="3124200"/>
              <a:ext cx="2184988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err="1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Hadoop</a:t>
              </a:r>
              <a:r>
                <a:rPr lang="en-US" sz="36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/>
              </a:r>
              <a:br>
                <a:rPr lang="en-US" sz="36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</a:br>
              <a:r>
                <a:rPr lang="en-US" sz="3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Gill Sans Light"/>
                  <a:ea typeface="+mn-ea"/>
                  <a:cs typeface="Gill Sans Light"/>
                </a:rPr>
                <a:t>[WWW’11]</a:t>
              </a:r>
              <a:endPara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64886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S.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Suri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and S.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Vassilvitskii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“Counting triangles and the curse of the last reducer,”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WWW’11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019800" y="4572000"/>
            <a:ext cx="2971800" cy="1295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prstClr val="black"/>
                </a:solidFill>
                <a:latin typeface="Gill Sans Light"/>
                <a:cs typeface="Gill Sans Light"/>
              </a:rPr>
              <a:t>1000 x Faster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07759" y="1143000"/>
            <a:ext cx="4570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Helvetica Neue Light"/>
                <a:cs typeface="Helvetica Neue Light"/>
              </a:rPr>
              <a:t>40M Users,  1.4 Billion Links</a:t>
            </a:r>
            <a:endParaRPr lang="en-US" sz="2800" b="1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42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z="4400" dirty="0" smtClean="0"/>
              <a:t>Graph Analytics Pipeline</a:t>
            </a:r>
            <a:endParaRPr lang="en-US" sz="4400" dirty="0"/>
          </a:p>
        </p:txBody>
      </p:sp>
      <p:grpSp>
        <p:nvGrpSpPr>
          <p:cNvPr id="420" name="Group 419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352800" y="1228288"/>
            <a:ext cx="1916471" cy="1794463"/>
            <a:chOff x="3352800" y="1228288"/>
            <a:chExt cx="1916471" cy="1794463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3352800" y="2705947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40" name="Straight Connector 39"/>
              <p:cNvCxnSpPr>
                <a:stCxn id="47" idx="5"/>
                <a:endCxn id="4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9" idx="3"/>
                <a:endCxn id="4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7" idx="4"/>
                <a:endCxn id="5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6" idx="5"/>
                <a:endCxn id="5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2"/>
                <a:endCxn id="4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3"/>
                <a:endCxn id="5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2" name="Straight Connector 51"/>
              <p:cNvCxnSpPr>
                <a:stCxn id="51" idx="3"/>
                <a:endCxn id="4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5"/>
                <a:endCxn id="4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5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7" name="Straight Connector 56"/>
              <p:cNvCxnSpPr>
                <a:stCxn id="56" idx="6"/>
                <a:endCxn id="4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49" idx="4"/>
                <a:endCxn id="55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3"/>
                <a:endCxn id="4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5"/>
                <a:endCxn id="4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5181600" y="1228288"/>
            <a:ext cx="1821962" cy="1595656"/>
            <a:chOff x="5181600" y="1228288"/>
            <a:chExt cx="1821962" cy="1595656"/>
          </a:xfrm>
        </p:grpSpPr>
        <p:sp>
          <p:nvSpPr>
            <p:cNvPr id="64" name="TextBox 63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66" name="Straight Connector 65"/>
              <p:cNvCxnSpPr>
                <a:stCxn id="73" idx="5"/>
                <a:endCxn id="7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5" idx="3"/>
                <a:endCxn id="7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73" idx="4"/>
                <a:endCxn id="7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2" idx="5"/>
                <a:endCxn id="7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7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8" name="Straight Connector 77"/>
              <p:cNvCxnSpPr>
                <a:stCxn id="77" idx="3"/>
                <a:endCxn id="7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5"/>
                <a:endCxn id="7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6" idx="6"/>
                <a:endCxn id="81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6"/>
                <a:endCxn id="7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5" idx="4"/>
                <a:endCxn id="81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2" idx="3"/>
                <a:endCxn id="7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2" idx="5"/>
                <a:endCxn id="7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Arrow Connector 113"/>
            <p:cNvCxnSpPr/>
            <p:nvPr/>
          </p:nvCxnSpPr>
          <p:spPr>
            <a:xfrm>
              <a:off x="51816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7239000" y="1228288"/>
            <a:ext cx="1905000" cy="1498808"/>
            <a:chOff x="7239000" y="1228288"/>
            <a:chExt cx="1905000" cy="1498808"/>
          </a:xfrm>
        </p:grpSpPr>
        <p:sp>
          <p:nvSpPr>
            <p:cNvPr id="89" name="TextBox 88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2390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Rectangle 19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1562100" y="1905000"/>
            <a:ext cx="1531197" cy="1809621"/>
            <a:chOff x="1562100" y="1905000"/>
            <a:chExt cx="1531197" cy="18096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62100" y="33528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12" name="Straight Connector 211"/>
                <p:cNvCxnSpPr>
                  <a:stCxn id="21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Rectangle 21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5181600" y="2895600"/>
            <a:ext cx="1987472" cy="1843613"/>
            <a:chOff x="5181600" y="2895600"/>
            <a:chExt cx="1987472" cy="1843613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51816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9" idx="6"/>
                  <a:endCxn id="171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7" name="Straight Connector 176"/>
                <p:cNvCxnSpPr>
                  <a:stCxn id="172" idx="6"/>
                  <a:endCxn id="171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74" idx="7"/>
                  <a:endCxn id="171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9" idx="5"/>
                  <a:endCxn id="173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7"/>
                  <a:endCxn id="173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5" idx="1"/>
                  <a:endCxn id="172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2"/>
                  <a:endCxn id="174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3" idx="2"/>
                  <a:endCxn id="174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6"/>
                  <a:endCxn id="175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7239000" y="3264932"/>
            <a:ext cx="1860442" cy="1434708"/>
            <a:chOff x="7239000" y="3264932"/>
            <a:chExt cx="1860442" cy="1434708"/>
          </a:xfrm>
        </p:grpSpPr>
        <p:sp>
          <p:nvSpPr>
            <p:cNvPr id="350" name="TextBox 349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64" name="Straight Connector 363"/>
                <p:cNvCxnSpPr>
                  <a:stCxn id="36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72390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533707" y="5246132"/>
            <a:ext cx="2063726" cy="1459468"/>
            <a:chOff x="1533707" y="5246132"/>
            <a:chExt cx="2063726" cy="1459468"/>
          </a:xfrm>
        </p:grpSpPr>
        <p:sp>
          <p:nvSpPr>
            <p:cNvPr id="267" name="TextBox 266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33707" y="6229297"/>
              <a:ext cx="43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269" name="Straight Connector 268"/>
              <p:cNvCxnSpPr>
                <a:stCxn id="276" idx="7"/>
                <a:endCxn id="278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76" idx="3"/>
                <a:endCxn id="279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76" idx="2"/>
                <a:endCxn id="27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1" name="Straight Connector 280"/>
              <p:cNvCxnSpPr>
                <a:stCxn id="280" idx="4"/>
                <a:endCxn id="27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9" idx="6"/>
                <a:endCxn id="28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6" name="Straight Connector 285"/>
              <p:cNvCxnSpPr>
                <a:stCxn id="285" idx="6"/>
                <a:endCxn id="280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78" idx="4"/>
                <a:endCxn id="28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5" idx="3"/>
                <a:endCxn id="27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75" idx="7"/>
                <a:endCxn id="280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85" idx="5"/>
                <a:endCxn id="27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276" idx="6"/>
                <a:endCxn id="28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/>
          <p:cNvGrpSpPr/>
          <p:nvPr/>
        </p:nvGrpSpPr>
        <p:grpSpPr>
          <a:xfrm>
            <a:off x="3516614" y="4876800"/>
            <a:ext cx="1827723" cy="1828800"/>
            <a:chOff x="3516614" y="4876800"/>
            <a:chExt cx="1827723" cy="1828800"/>
          </a:xfrm>
        </p:grpSpPr>
        <p:sp>
          <p:nvSpPr>
            <p:cNvPr id="349" name="TextBox 348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3516614" y="6241116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331" name="Straight Connector 330"/>
              <p:cNvCxnSpPr>
                <a:stCxn id="335" idx="7"/>
                <a:endCxn id="336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35" idx="3"/>
                <a:endCxn id="337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35" idx="2"/>
                <a:endCxn id="334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39" name="Straight Connector 338"/>
              <p:cNvCxnSpPr>
                <a:stCxn id="338" idx="4"/>
                <a:endCxn id="335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37" idx="6"/>
                <a:endCxn id="341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3" name="Straight Connector 342"/>
              <p:cNvCxnSpPr>
                <a:stCxn id="342" idx="6"/>
                <a:endCxn id="338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36" idx="4"/>
                <a:endCxn id="341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42" idx="3"/>
                <a:endCxn id="334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34" idx="7"/>
                <a:endCxn id="338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2" idx="5"/>
                <a:endCxn id="335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5" idx="6"/>
                <a:endCxn id="341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oup 416"/>
          <p:cNvGrpSpPr/>
          <p:nvPr/>
        </p:nvGrpSpPr>
        <p:grpSpPr>
          <a:xfrm>
            <a:off x="5181600" y="4876800"/>
            <a:ext cx="1951405" cy="1804028"/>
            <a:chOff x="5181600" y="4876800"/>
            <a:chExt cx="1951405" cy="1804028"/>
          </a:xfrm>
        </p:grpSpPr>
        <p:sp>
          <p:nvSpPr>
            <p:cNvPr id="365" name="TextBox 364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79" name="Straight Connector 378"/>
                <p:cNvCxnSpPr>
                  <a:stCxn id="378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Rectangle 367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51816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352800" y="2895600"/>
            <a:ext cx="1903923" cy="1843613"/>
            <a:chOff x="3352800" y="2895600"/>
            <a:chExt cx="1903923" cy="18436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1" name="Straight Connector 120"/>
              <p:cNvCxnSpPr>
                <a:stCxn id="120" idx="6"/>
                <a:endCxn id="122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32" name="Straight Connector 131"/>
              <p:cNvCxnSpPr>
                <a:stCxn id="124" idx="6"/>
                <a:endCxn id="122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7"/>
                <a:endCxn id="122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0" idx="5"/>
                <a:endCxn id="125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8" idx="7"/>
                <a:endCxn id="125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27" idx="1"/>
                <a:endCxn id="124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7" idx="2"/>
                <a:endCxn id="126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5" idx="2"/>
                <a:endCxn id="126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28" idx="6"/>
                <a:endCxn id="127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3352800" y="3721796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152400" y="4128493"/>
            <a:ext cx="1451990" cy="2552335"/>
            <a:chOff x="152400" y="4128493"/>
            <a:chExt cx="1451990" cy="2552335"/>
          </a:xfrm>
        </p:grpSpPr>
        <p:sp>
          <p:nvSpPr>
            <p:cNvPr id="230" name="TextBox 22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44" name="Straight Connector 243"/>
                <p:cNvCxnSpPr>
                  <a:stCxn id="24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402" name="Straight Arrow Connector 401"/>
            <p:cNvCxnSpPr/>
            <p:nvPr/>
          </p:nvCxnSpPr>
          <p:spPr>
            <a:xfrm flipH="1">
              <a:off x="860688" y="4128493"/>
              <a:ext cx="12624" cy="9331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6980605" y="4800600"/>
            <a:ext cx="2073527" cy="1880228"/>
            <a:chOff x="6980605" y="4800600"/>
            <a:chExt cx="2073527" cy="1880228"/>
          </a:xfrm>
        </p:grpSpPr>
        <p:sp>
          <p:nvSpPr>
            <p:cNvPr id="382" name="TextBox 381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96" name="Straight Connector 395"/>
                <p:cNvCxnSpPr>
                  <a:stCxn id="39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97" name="Straight Arrow Connector 396"/>
            <p:cNvCxnSpPr/>
            <p:nvPr/>
          </p:nvCxnSpPr>
          <p:spPr>
            <a:xfrm>
              <a:off x="72390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6980605" y="4800600"/>
              <a:ext cx="486995" cy="589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Donut 255"/>
          <p:cNvSpPr/>
          <p:nvPr/>
        </p:nvSpPr>
        <p:spPr>
          <a:xfrm>
            <a:off x="-1371600" y="-5867400"/>
            <a:ext cx="15355131" cy="15812331"/>
          </a:xfrm>
          <a:prstGeom prst="donut">
            <a:avLst>
              <a:gd name="adj" fmla="val 45075"/>
            </a:avLst>
          </a:prstGeom>
          <a:solidFill>
            <a:schemeClr val="bg1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7745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z="6000" dirty="0" smtClean="0"/>
              <a:t>Tables</a:t>
            </a:r>
            <a:endParaRPr lang="en-US" sz="6000" dirty="0"/>
          </a:p>
        </p:txBody>
      </p:sp>
      <p:grpSp>
        <p:nvGrpSpPr>
          <p:cNvPr id="420" name="Group 419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352800" y="1228288"/>
            <a:ext cx="1916471" cy="1794463"/>
            <a:chOff x="3352800" y="1228288"/>
            <a:chExt cx="1916471" cy="1794463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3352800" y="2705947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40" name="Straight Connector 39"/>
              <p:cNvCxnSpPr>
                <a:stCxn id="47" idx="5"/>
                <a:endCxn id="4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9" idx="3"/>
                <a:endCxn id="4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7" idx="4"/>
                <a:endCxn id="5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6" idx="5"/>
                <a:endCxn id="5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2"/>
                <a:endCxn id="4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3"/>
                <a:endCxn id="5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2" name="Straight Connector 51"/>
              <p:cNvCxnSpPr>
                <a:stCxn id="51" idx="3"/>
                <a:endCxn id="4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5"/>
                <a:endCxn id="4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5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7" name="Straight Connector 56"/>
              <p:cNvCxnSpPr>
                <a:stCxn id="56" idx="6"/>
                <a:endCxn id="4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49" idx="4"/>
                <a:endCxn id="55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3"/>
                <a:endCxn id="4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5"/>
                <a:endCxn id="4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5181600" y="1228288"/>
            <a:ext cx="1821962" cy="1595656"/>
            <a:chOff x="5181600" y="1228288"/>
            <a:chExt cx="1821962" cy="1595656"/>
          </a:xfrm>
        </p:grpSpPr>
        <p:sp>
          <p:nvSpPr>
            <p:cNvPr id="64" name="TextBox 63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66" name="Straight Connector 65"/>
              <p:cNvCxnSpPr>
                <a:stCxn id="73" idx="5"/>
                <a:endCxn id="7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5" idx="3"/>
                <a:endCxn id="7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73" idx="4"/>
                <a:endCxn id="7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2" idx="5"/>
                <a:endCxn id="7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7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8" name="Straight Connector 77"/>
              <p:cNvCxnSpPr>
                <a:stCxn id="77" idx="3"/>
                <a:endCxn id="7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5"/>
                <a:endCxn id="7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6" idx="6"/>
                <a:endCxn id="81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6"/>
                <a:endCxn id="7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5" idx="4"/>
                <a:endCxn id="81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2" idx="3"/>
                <a:endCxn id="7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2" idx="5"/>
                <a:endCxn id="7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Arrow Connector 113"/>
            <p:cNvCxnSpPr/>
            <p:nvPr/>
          </p:nvCxnSpPr>
          <p:spPr>
            <a:xfrm>
              <a:off x="51816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7239000" y="1228288"/>
            <a:ext cx="1905000" cy="1498808"/>
            <a:chOff x="7239000" y="1228288"/>
            <a:chExt cx="1905000" cy="1498808"/>
          </a:xfrm>
        </p:grpSpPr>
        <p:sp>
          <p:nvSpPr>
            <p:cNvPr id="89" name="TextBox 88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2390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Rectangle 19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1562100" y="1905000"/>
            <a:ext cx="1531197" cy="1809621"/>
            <a:chOff x="1562100" y="1905000"/>
            <a:chExt cx="1531197" cy="18096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62100" y="33528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12" name="Straight Connector 211"/>
                <p:cNvCxnSpPr>
                  <a:stCxn id="21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Rectangle 21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5181600" y="2895600"/>
            <a:ext cx="1987472" cy="1843613"/>
            <a:chOff x="5181600" y="2895600"/>
            <a:chExt cx="1987472" cy="1843613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51816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9" idx="6"/>
                  <a:endCxn id="171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7" name="Straight Connector 176"/>
                <p:cNvCxnSpPr>
                  <a:stCxn id="172" idx="6"/>
                  <a:endCxn id="171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74" idx="7"/>
                  <a:endCxn id="171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9" idx="5"/>
                  <a:endCxn id="173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7"/>
                  <a:endCxn id="173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5" idx="1"/>
                  <a:endCxn id="172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2"/>
                  <a:endCxn id="174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3" idx="2"/>
                  <a:endCxn id="174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6"/>
                  <a:endCxn id="175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7239000" y="3264932"/>
            <a:ext cx="1860442" cy="1434708"/>
            <a:chOff x="7239000" y="3264932"/>
            <a:chExt cx="1860442" cy="1434708"/>
          </a:xfrm>
        </p:grpSpPr>
        <p:sp>
          <p:nvSpPr>
            <p:cNvPr id="350" name="TextBox 349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64" name="Straight Connector 363"/>
                <p:cNvCxnSpPr>
                  <a:stCxn id="36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72390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533707" y="5246132"/>
            <a:ext cx="2063726" cy="1459468"/>
            <a:chOff x="1533707" y="5246132"/>
            <a:chExt cx="2063726" cy="1459468"/>
          </a:xfrm>
        </p:grpSpPr>
        <p:sp>
          <p:nvSpPr>
            <p:cNvPr id="267" name="TextBox 266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33707" y="6229297"/>
              <a:ext cx="43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269" name="Straight Connector 268"/>
              <p:cNvCxnSpPr>
                <a:stCxn id="276" idx="7"/>
                <a:endCxn id="278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76" idx="3"/>
                <a:endCxn id="279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76" idx="2"/>
                <a:endCxn id="27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1" name="Straight Connector 280"/>
              <p:cNvCxnSpPr>
                <a:stCxn id="280" idx="4"/>
                <a:endCxn id="27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9" idx="6"/>
                <a:endCxn id="28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6" name="Straight Connector 285"/>
              <p:cNvCxnSpPr>
                <a:stCxn id="285" idx="6"/>
                <a:endCxn id="280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78" idx="4"/>
                <a:endCxn id="28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5" idx="3"/>
                <a:endCxn id="27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75" idx="7"/>
                <a:endCxn id="280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85" idx="5"/>
                <a:endCxn id="27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276" idx="6"/>
                <a:endCxn id="28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/>
          <p:cNvGrpSpPr/>
          <p:nvPr/>
        </p:nvGrpSpPr>
        <p:grpSpPr>
          <a:xfrm>
            <a:off x="3516614" y="4876800"/>
            <a:ext cx="1827723" cy="1828800"/>
            <a:chOff x="3516614" y="4876800"/>
            <a:chExt cx="1827723" cy="1828800"/>
          </a:xfrm>
        </p:grpSpPr>
        <p:sp>
          <p:nvSpPr>
            <p:cNvPr id="349" name="TextBox 348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3516614" y="6241116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331" name="Straight Connector 330"/>
              <p:cNvCxnSpPr>
                <a:stCxn id="335" idx="7"/>
                <a:endCxn id="336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35" idx="3"/>
                <a:endCxn id="337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35" idx="2"/>
                <a:endCxn id="334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39" name="Straight Connector 338"/>
              <p:cNvCxnSpPr>
                <a:stCxn id="338" idx="4"/>
                <a:endCxn id="335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37" idx="6"/>
                <a:endCxn id="341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3" name="Straight Connector 342"/>
              <p:cNvCxnSpPr>
                <a:stCxn id="342" idx="6"/>
                <a:endCxn id="338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36" idx="4"/>
                <a:endCxn id="341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42" idx="3"/>
                <a:endCxn id="334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34" idx="7"/>
                <a:endCxn id="338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2" idx="5"/>
                <a:endCxn id="335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5" idx="6"/>
                <a:endCxn id="341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oup 416"/>
          <p:cNvGrpSpPr/>
          <p:nvPr/>
        </p:nvGrpSpPr>
        <p:grpSpPr>
          <a:xfrm>
            <a:off x="5181600" y="4876800"/>
            <a:ext cx="1951405" cy="1804028"/>
            <a:chOff x="5181600" y="4876800"/>
            <a:chExt cx="1951405" cy="1804028"/>
          </a:xfrm>
        </p:grpSpPr>
        <p:sp>
          <p:nvSpPr>
            <p:cNvPr id="365" name="TextBox 364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79" name="Straight Connector 378"/>
                <p:cNvCxnSpPr>
                  <a:stCxn id="378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Rectangle 367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51816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352800" y="2895600"/>
            <a:ext cx="1903923" cy="1843613"/>
            <a:chOff x="3352800" y="2895600"/>
            <a:chExt cx="1903923" cy="18436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1" name="Straight Connector 120"/>
              <p:cNvCxnSpPr>
                <a:stCxn id="120" idx="6"/>
                <a:endCxn id="122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32" name="Straight Connector 131"/>
              <p:cNvCxnSpPr>
                <a:stCxn id="124" idx="6"/>
                <a:endCxn id="122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7"/>
                <a:endCxn id="122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0" idx="5"/>
                <a:endCxn id="125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8" idx="7"/>
                <a:endCxn id="125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27" idx="1"/>
                <a:endCxn id="124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7" idx="2"/>
                <a:endCxn id="126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5" idx="2"/>
                <a:endCxn id="126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28" idx="6"/>
                <a:endCxn id="127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3352800" y="3721796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152400" y="4128493"/>
            <a:ext cx="1451990" cy="2552335"/>
            <a:chOff x="152400" y="4128493"/>
            <a:chExt cx="1451990" cy="2552335"/>
          </a:xfrm>
        </p:grpSpPr>
        <p:sp>
          <p:nvSpPr>
            <p:cNvPr id="230" name="TextBox 22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44" name="Straight Connector 243"/>
                <p:cNvCxnSpPr>
                  <a:stCxn id="24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402" name="Straight Arrow Connector 401"/>
            <p:cNvCxnSpPr/>
            <p:nvPr/>
          </p:nvCxnSpPr>
          <p:spPr>
            <a:xfrm flipH="1">
              <a:off x="860688" y="4128493"/>
              <a:ext cx="12624" cy="9331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6980605" y="4800600"/>
            <a:ext cx="2073527" cy="1880228"/>
            <a:chOff x="6980605" y="4800600"/>
            <a:chExt cx="2073527" cy="1880228"/>
          </a:xfrm>
        </p:grpSpPr>
        <p:sp>
          <p:nvSpPr>
            <p:cNvPr id="382" name="TextBox 381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96" name="Straight Connector 395"/>
                <p:cNvCxnSpPr>
                  <a:stCxn id="39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97" name="Straight Arrow Connector 396"/>
            <p:cNvCxnSpPr/>
            <p:nvPr/>
          </p:nvCxnSpPr>
          <p:spPr>
            <a:xfrm>
              <a:off x="72390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6980605" y="4800600"/>
              <a:ext cx="486995" cy="589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Freeform 257"/>
          <p:cNvSpPr/>
          <p:nvPr/>
        </p:nvSpPr>
        <p:spPr>
          <a:xfrm>
            <a:off x="-84667" y="1058333"/>
            <a:ext cx="7806267" cy="6002867"/>
          </a:xfrm>
          <a:custGeom>
            <a:avLst/>
            <a:gdLst>
              <a:gd name="connsiteX0" fmla="*/ 0 w 7806267"/>
              <a:gd name="connsiteY0" fmla="*/ 448734 h 6002867"/>
              <a:gd name="connsiteX1" fmla="*/ 474134 w 7806267"/>
              <a:gd name="connsiteY1" fmla="*/ 3852334 h 6002867"/>
              <a:gd name="connsiteX2" fmla="*/ 1016000 w 7806267"/>
              <a:gd name="connsiteY2" fmla="*/ 4080934 h 6002867"/>
              <a:gd name="connsiteX3" fmla="*/ 2108200 w 7806267"/>
              <a:gd name="connsiteY3" fmla="*/ 2463800 h 6002867"/>
              <a:gd name="connsiteX4" fmla="*/ 2125134 w 7806267"/>
              <a:gd name="connsiteY4" fmla="*/ 364067 h 6002867"/>
              <a:gd name="connsiteX5" fmla="*/ 3344334 w 7806267"/>
              <a:gd name="connsiteY5" fmla="*/ 651934 h 6002867"/>
              <a:gd name="connsiteX6" fmla="*/ 3251200 w 7806267"/>
              <a:gd name="connsiteY6" fmla="*/ 3234267 h 6002867"/>
              <a:gd name="connsiteX7" fmla="*/ 1845734 w 7806267"/>
              <a:gd name="connsiteY7" fmla="*/ 4004734 h 6002867"/>
              <a:gd name="connsiteX8" fmla="*/ 1540934 w 7806267"/>
              <a:gd name="connsiteY8" fmla="*/ 5207000 h 6002867"/>
              <a:gd name="connsiteX9" fmla="*/ 2421467 w 7806267"/>
              <a:gd name="connsiteY9" fmla="*/ 6002867 h 6002867"/>
              <a:gd name="connsiteX10" fmla="*/ 5782734 w 7806267"/>
              <a:gd name="connsiteY10" fmla="*/ 5935134 h 6002867"/>
              <a:gd name="connsiteX11" fmla="*/ 5774267 w 7806267"/>
              <a:gd name="connsiteY11" fmla="*/ 4741334 h 6002867"/>
              <a:gd name="connsiteX12" fmla="*/ 5461000 w 7806267"/>
              <a:gd name="connsiteY12" fmla="*/ 4402667 h 6002867"/>
              <a:gd name="connsiteX13" fmla="*/ 5757334 w 7806267"/>
              <a:gd name="connsiteY13" fmla="*/ 3852334 h 6002867"/>
              <a:gd name="connsiteX14" fmla="*/ 6756400 w 7806267"/>
              <a:gd name="connsiteY14" fmla="*/ 3776134 h 6002867"/>
              <a:gd name="connsiteX15" fmla="*/ 7332134 w 7806267"/>
              <a:gd name="connsiteY15" fmla="*/ 4318000 h 6002867"/>
              <a:gd name="connsiteX16" fmla="*/ 7188200 w 7806267"/>
              <a:gd name="connsiteY16" fmla="*/ 5088467 h 6002867"/>
              <a:gd name="connsiteX17" fmla="*/ 7450667 w 7806267"/>
              <a:gd name="connsiteY17" fmla="*/ 5571067 h 6002867"/>
              <a:gd name="connsiteX18" fmla="*/ 7797800 w 7806267"/>
              <a:gd name="connsiteY18" fmla="*/ 5537200 h 6002867"/>
              <a:gd name="connsiteX19" fmla="*/ 7780867 w 7806267"/>
              <a:gd name="connsiteY19" fmla="*/ 4834467 h 6002867"/>
              <a:gd name="connsiteX20" fmla="*/ 7569200 w 7806267"/>
              <a:gd name="connsiteY20" fmla="*/ 4106334 h 6002867"/>
              <a:gd name="connsiteX21" fmla="*/ 7628467 w 7806267"/>
              <a:gd name="connsiteY21" fmla="*/ 3742267 h 6002867"/>
              <a:gd name="connsiteX22" fmla="*/ 7806267 w 7806267"/>
              <a:gd name="connsiteY22" fmla="*/ 3158067 h 6002867"/>
              <a:gd name="connsiteX23" fmla="*/ 7594600 w 7806267"/>
              <a:gd name="connsiteY23" fmla="*/ 2633134 h 6002867"/>
              <a:gd name="connsiteX24" fmla="*/ 7391400 w 7806267"/>
              <a:gd name="connsiteY24" fmla="*/ 2023534 h 6002867"/>
              <a:gd name="connsiteX25" fmla="*/ 7789334 w 7806267"/>
              <a:gd name="connsiteY25" fmla="*/ 1244600 h 6002867"/>
              <a:gd name="connsiteX26" fmla="*/ 7747000 w 7806267"/>
              <a:gd name="connsiteY26" fmla="*/ 736600 h 6002867"/>
              <a:gd name="connsiteX27" fmla="*/ 7035800 w 7806267"/>
              <a:gd name="connsiteY27" fmla="*/ 0 h 6002867"/>
              <a:gd name="connsiteX28" fmla="*/ 25400 w 7806267"/>
              <a:gd name="connsiteY28" fmla="*/ 84667 h 6002867"/>
              <a:gd name="connsiteX29" fmla="*/ 0 w 7806267"/>
              <a:gd name="connsiteY29" fmla="*/ 448734 h 600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806267" h="6002867">
                <a:moveTo>
                  <a:pt x="0" y="448734"/>
                </a:moveTo>
                <a:lnTo>
                  <a:pt x="474134" y="3852334"/>
                </a:lnTo>
                <a:lnTo>
                  <a:pt x="1016000" y="4080934"/>
                </a:lnTo>
                <a:lnTo>
                  <a:pt x="2108200" y="2463800"/>
                </a:lnTo>
                <a:lnTo>
                  <a:pt x="2125134" y="364067"/>
                </a:lnTo>
                <a:lnTo>
                  <a:pt x="3344334" y="651934"/>
                </a:lnTo>
                <a:lnTo>
                  <a:pt x="3251200" y="3234267"/>
                </a:lnTo>
                <a:lnTo>
                  <a:pt x="1845734" y="4004734"/>
                </a:lnTo>
                <a:lnTo>
                  <a:pt x="1540934" y="5207000"/>
                </a:lnTo>
                <a:lnTo>
                  <a:pt x="2421467" y="6002867"/>
                </a:lnTo>
                <a:lnTo>
                  <a:pt x="5782734" y="5935134"/>
                </a:lnTo>
                <a:cubicBezTo>
                  <a:pt x="5779912" y="5537201"/>
                  <a:pt x="5777089" y="5139267"/>
                  <a:pt x="5774267" y="4741334"/>
                </a:cubicBezTo>
                <a:lnTo>
                  <a:pt x="5461000" y="4402667"/>
                </a:lnTo>
                <a:lnTo>
                  <a:pt x="5757334" y="3852334"/>
                </a:lnTo>
                <a:lnTo>
                  <a:pt x="6756400" y="3776134"/>
                </a:lnTo>
                <a:lnTo>
                  <a:pt x="7332134" y="4318000"/>
                </a:lnTo>
                <a:lnTo>
                  <a:pt x="7188200" y="5088467"/>
                </a:lnTo>
                <a:lnTo>
                  <a:pt x="7450667" y="5571067"/>
                </a:lnTo>
                <a:lnTo>
                  <a:pt x="7797800" y="5537200"/>
                </a:lnTo>
                <a:lnTo>
                  <a:pt x="7780867" y="4834467"/>
                </a:lnTo>
                <a:lnTo>
                  <a:pt x="7569200" y="4106334"/>
                </a:lnTo>
                <a:lnTo>
                  <a:pt x="7628467" y="3742267"/>
                </a:lnTo>
                <a:lnTo>
                  <a:pt x="7806267" y="3158067"/>
                </a:lnTo>
                <a:lnTo>
                  <a:pt x="7594600" y="2633134"/>
                </a:lnTo>
                <a:lnTo>
                  <a:pt x="7391400" y="2023534"/>
                </a:lnTo>
                <a:lnTo>
                  <a:pt x="7789334" y="1244600"/>
                </a:lnTo>
                <a:lnTo>
                  <a:pt x="7747000" y="736600"/>
                </a:lnTo>
                <a:lnTo>
                  <a:pt x="7035800" y="0"/>
                </a:lnTo>
                <a:lnTo>
                  <a:pt x="25400" y="84667"/>
                </a:lnTo>
                <a:lnTo>
                  <a:pt x="0" y="448734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0754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z="5400" dirty="0" smtClean="0"/>
              <a:t>Graphs</a:t>
            </a:r>
            <a:endParaRPr lang="en-US" sz="5400" dirty="0"/>
          </a:p>
        </p:txBody>
      </p:sp>
      <p:grpSp>
        <p:nvGrpSpPr>
          <p:cNvPr id="420" name="Group 419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&lt; / &gt;</a:t>
                </a:r>
                <a:endParaRPr lang="en-US" sz="2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prstClr val="white"/>
                    </a:solidFill>
                    <a:latin typeface="Helvetica"/>
                    <a:cs typeface="Helvetica"/>
                  </a:rPr>
                  <a:t>XML</a:t>
                </a:r>
                <a:endParaRPr lang="en-US" sz="1200" dirty="0">
                  <a:solidFill>
                    <a:prstClr val="white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352800" y="1228288"/>
            <a:ext cx="1916471" cy="1794463"/>
            <a:chOff x="3352800" y="1228288"/>
            <a:chExt cx="1916471" cy="1794463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3352800" y="2705947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40" name="Straight Connector 39"/>
              <p:cNvCxnSpPr>
                <a:stCxn id="47" idx="5"/>
                <a:endCxn id="4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9" idx="3"/>
                <a:endCxn id="4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7" idx="4"/>
                <a:endCxn id="5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6" idx="5"/>
                <a:endCxn id="5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2"/>
                <a:endCxn id="4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3"/>
                <a:endCxn id="5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2" name="Straight Connector 51"/>
              <p:cNvCxnSpPr>
                <a:stCxn id="51" idx="3"/>
                <a:endCxn id="4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5"/>
                <a:endCxn id="4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5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7" name="Straight Connector 56"/>
              <p:cNvCxnSpPr>
                <a:stCxn id="56" idx="6"/>
                <a:endCxn id="4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49" idx="4"/>
                <a:endCxn id="55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3"/>
                <a:endCxn id="4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5"/>
                <a:endCxn id="4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5181600" y="1228288"/>
            <a:ext cx="1821962" cy="1595656"/>
            <a:chOff x="5181600" y="1228288"/>
            <a:chExt cx="1821962" cy="1595656"/>
          </a:xfrm>
        </p:grpSpPr>
        <p:sp>
          <p:nvSpPr>
            <p:cNvPr id="64" name="TextBox 63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66" name="Straight Connector 65"/>
              <p:cNvCxnSpPr>
                <a:stCxn id="73" idx="5"/>
                <a:endCxn id="7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5" idx="3"/>
                <a:endCxn id="7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73" idx="4"/>
                <a:endCxn id="7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2" idx="5"/>
                <a:endCxn id="7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7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8" name="Straight Connector 77"/>
              <p:cNvCxnSpPr>
                <a:stCxn id="77" idx="3"/>
                <a:endCxn id="7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5"/>
                <a:endCxn id="7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6" idx="6"/>
                <a:endCxn id="81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6"/>
                <a:endCxn id="7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5" idx="4"/>
                <a:endCxn id="81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2" idx="3"/>
                <a:endCxn id="7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2" idx="5"/>
                <a:endCxn id="7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Arrow Connector 113"/>
            <p:cNvCxnSpPr/>
            <p:nvPr/>
          </p:nvCxnSpPr>
          <p:spPr>
            <a:xfrm>
              <a:off x="51816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7239000" y="1228288"/>
            <a:ext cx="1905000" cy="1498808"/>
            <a:chOff x="7239000" y="1228288"/>
            <a:chExt cx="1905000" cy="1498808"/>
          </a:xfrm>
        </p:grpSpPr>
        <p:sp>
          <p:nvSpPr>
            <p:cNvPr id="89" name="TextBox 88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 20 Pages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2390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Rectangle 19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1562100" y="1905000"/>
            <a:ext cx="1531197" cy="1809621"/>
            <a:chOff x="1562100" y="1905000"/>
            <a:chExt cx="1531197" cy="18096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62100" y="33528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12" name="Straight Connector 211"/>
                <p:cNvCxnSpPr>
                  <a:stCxn id="21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Rectangle 21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5181600" y="2895600"/>
            <a:ext cx="1987472" cy="1843613"/>
            <a:chOff x="5181600" y="2895600"/>
            <a:chExt cx="1987472" cy="1843613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51816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9" idx="6"/>
                  <a:endCxn id="171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7" name="Straight Connector 176"/>
                <p:cNvCxnSpPr>
                  <a:stCxn id="172" idx="6"/>
                  <a:endCxn id="171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74" idx="7"/>
                  <a:endCxn id="171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9" idx="5"/>
                  <a:endCxn id="173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7"/>
                  <a:endCxn id="173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5" idx="1"/>
                  <a:endCxn id="172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2"/>
                  <a:endCxn id="174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3" idx="2"/>
                  <a:endCxn id="174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6"/>
                  <a:endCxn id="175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7239000" y="3264932"/>
            <a:ext cx="1860442" cy="1434708"/>
            <a:chOff x="7239000" y="3264932"/>
            <a:chExt cx="1860442" cy="1434708"/>
          </a:xfrm>
        </p:grpSpPr>
        <p:sp>
          <p:nvSpPr>
            <p:cNvPr id="350" name="TextBox 349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64" name="Straight Connector 363"/>
                <p:cNvCxnSpPr>
                  <a:stCxn id="36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72390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533707" y="5246132"/>
            <a:ext cx="2063726" cy="1459468"/>
            <a:chOff x="1533707" y="5246132"/>
            <a:chExt cx="2063726" cy="1459468"/>
          </a:xfrm>
        </p:grpSpPr>
        <p:sp>
          <p:nvSpPr>
            <p:cNvPr id="267" name="TextBox 266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Editor Graph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33707" y="6229297"/>
              <a:ext cx="43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269" name="Straight Connector 268"/>
              <p:cNvCxnSpPr>
                <a:stCxn id="276" idx="7"/>
                <a:endCxn id="278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76" idx="3"/>
                <a:endCxn id="279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76" idx="2"/>
                <a:endCxn id="27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1" name="Straight Connector 280"/>
              <p:cNvCxnSpPr>
                <a:stCxn id="280" idx="4"/>
                <a:endCxn id="27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9" idx="6"/>
                <a:endCxn id="28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6" name="Straight Connector 285"/>
              <p:cNvCxnSpPr>
                <a:stCxn id="285" idx="6"/>
                <a:endCxn id="280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78" idx="4"/>
                <a:endCxn id="28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5" idx="3"/>
                <a:endCxn id="27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75" idx="7"/>
                <a:endCxn id="280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85" idx="5"/>
                <a:endCxn id="27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276" idx="6"/>
                <a:endCxn id="28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/>
          <p:cNvGrpSpPr/>
          <p:nvPr/>
        </p:nvGrpSpPr>
        <p:grpSpPr>
          <a:xfrm>
            <a:off x="3516614" y="4876800"/>
            <a:ext cx="1827723" cy="1828800"/>
            <a:chOff x="3516614" y="4876800"/>
            <a:chExt cx="1827723" cy="1828800"/>
          </a:xfrm>
        </p:grpSpPr>
        <p:sp>
          <p:nvSpPr>
            <p:cNvPr id="349" name="TextBox 348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Detection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3516614" y="6241116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331" name="Straight Connector 330"/>
              <p:cNvCxnSpPr>
                <a:stCxn id="335" idx="7"/>
                <a:endCxn id="336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35" idx="3"/>
                <a:endCxn id="337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35" idx="2"/>
                <a:endCxn id="334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39" name="Straight Connector 338"/>
              <p:cNvCxnSpPr>
                <a:stCxn id="338" idx="4"/>
                <a:endCxn id="335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37" idx="6"/>
                <a:endCxn id="341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3" name="Straight Connector 342"/>
              <p:cNvCxnSpPr>
                <a:stCxn id="342" idx="6"/>
                <a:endCxn id="338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36" idx="4"/>
                <a:endCxn id="341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42" idx="3"/>
                <a:endCxn id="334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34" idx="7"/>
                <a:endCxn id="338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2" idx="5"/>
                <a:endCxn id="335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5" idx="6"/>
                <a:endCxn id="341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oup 416"/>
          <p:cNvGrpSpPr/>
          <p:nvPr/>
        </p:nvGrpSpPr>
        <p:grpSpPr>
          <a:xfrm>
            <a:off x="5181600" y="4876800"/>
            <a:ext cx="1951405" cy="1804028"/>
            <a:chOff x="5181600" y="4876800"/>
            <a:chExt cx="1951405" cy="1804028"/>
          </a:xfrm>
        </p:grpSpPr>
        <p:sp>
          <p:nvSpPr>
            <p:cNvPr id="365" name="TextBox 364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79" name="Straight Connector 378"/>
                <p:cNvCxnSpPr>
                  <a:stCxn id="378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Rectangle 367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51816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352800" y="2895600"/>
            <a:ext cx="1903923" cy="1843613"/>
            <a:chOff x="3352800" y="2895600"/>
            <a:chExt cx="1903923" cy="18436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1" name="Straight Connector 120"/>
              <p:cNvCxnSpPr>
                <a:stCxn id="120" idx="6"/>
                <a:endCxn id="122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32" name="Straight Connector 131"/>
              <p:cNvCxnSpPr>
                <a:stCxn id="124" idx="6"/>
                <a:endCxn id="122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7"/>
                <a:endCxn id="122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0" idx="5"/>
                <a:endCxn id="125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8" idx="7"/>
                <a:endCxn id="125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27" idx="1"/>
                <a:endCxn id="124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7" idx="2"/>
                <a:endCxn id="126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5" idx="2"/>
                <a:endCxn id="126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28" idx="6"/>
                <a:endCxn id="127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3352800" y="3721796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152400" y="4128493"/>
            <a:ext cx="1451990" cy="2552335"/>
            <a:chOff x="152400" y="4128493"/>
            <a:chExt cx="1451990" cy="2552335"/>
          </a:xfrm>
        </p:grpSpPr>
        <p:sp>
          <p:nvSpPr>
            <p:cNvPr id="230" name="TextBox 22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244" name="Straight Connector 243"/>
                <p:cNvCxnSpPr>
                  <a:stCxn id="24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402" name="Straight Arrow Connector 401"/>
            <p:cNvCxnSpPr/>
            <p:nvPr/>
          </p:nvCxnSpPr>
          <p:spPr>
            <a:xfrm flipH="1">
              <a:off x="860688" y="4128493"/>
              <a:ext cx="12624" cy="9331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6980605" y="4800600"/>
            <a:ext cx="2073527" cy="1880228"/>
            <a:chOff x="6980605" y="4800600"/>
            <a:chExt cx="2073527" cy="1880228"/>
          </a:xfrm>
        </p:grpSpPr>
        <p:sp>
          <p:nvSpPr>
            <p:cNvPr id="382" name="TextBox 381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Corbel"/>
                  </a:endParaRPr>
                </a:p>
              </p:txBody>
            </p:sp>
            <p:cxnSp>
              <p:nvCxnSpPr>
                <p:cNvPr id="396" name="Straight Connector 395"/>
                <p:cNvCxnSpPr>
                  <a:stCxn id="39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</p:grpSp>
        <p:cxnSp>
          <p:nvCxnSpPr>
            <p:cNvPr id="397" name="Straight Arrow Connector 396"/>
            <p:cNvCxnSpPr/>
            <p:nvPr/>
          </p:nvCxnSpPr>
          <p:spPr>
            <a:xfrm>
              <a:off x="72390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6980605" y="4800600"/>
              <a:ext cx="486995" cy="589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-265615" y="1195222"/>
            <a:ext cx="9587037" cy="5693904"/>
            <a:chOff x="-265615" y="1195222"/>
            <a:chExt cx="9587037" cy="5693904"/>
          </a:xfrm>
        </p:grpSpPr>
        <p:sp>
          <p:nvSpPr>
            <p:cNvPr id="2" name="Freeform 1"/>
            <p:cNvSpPr/>
            <p:nvPr/>
          </p:nvSpPr>
          <p:spPr>
            <a:xfrm>
              <a:off x="-265615" y="1195222"/>
              <a:ext cx="4241538" cy="5685603"/>
            </a:xfrm>
            <a:custGeom>
              <a:avLst/>
              <a:gdLst>
                <a:gd name="connsiteX0" fmla="*/ 3975923 w 4241538"/>
                <a:gd name="connsiteY0" fmla="*/ 49801 h 5685603"/>
                <a:gd name="connsiteX1" fmla="*/ 4200036 w 4241538"/>
                <a:gd name="connsiteY1" fmla="*/ 1535528 h 5685603"/>
                <a:gd name="connsiteX2" fmla="*/ 3975923 w 4241538"/>
                <a:gd name="connsiteY2" fmla="*/ 2149739 h 5685603"/>
                <a:gd name="connsiteX3" fmla="*/ 4241538 w 4241538"/>
                <a:gd name="connsiteY3" fmla="*/ 2954854 h 5685603"/>
                <a:gd name="connsiteX4" fmla="*/ 2598046 w 4241538"/>
                <a:gd name="connsiteY4" fmla="*/ 3809769 h 5685603"/>
                <a:gd name="connsiteX5" fmla="*/ 1958910 w 4241538"/>
                <a:gd name="connsiteY5" fmla="*/ 4166676 h 5685603"/>
                <a:gd name="connsiteX6" fmla="*/ 2282628 w 4241538"/>
                <a:gd name="connsiteY6" fmla="*/ 4805787 h 5685603"/>
                <a:gd name="connsiteX7" fmla="*/ 2241126 w 4241538"/>
                <a:gd name="connsiteY7" fmla="*/ 5685603 h 5685603"/>
                <a:gd name="connsiteX8" fmla="*/ 0 w 4241538"/>
                <a:gd name="connsiteY8" fmla="*/ 5669003 h 5685603"/>
                <a:gd name="connsiteX9" fmla="*/ 24902 w 4241538"/>
                <a:gd name="connsiteY9" fmla="*/ 0 h 5685603"/>
                <a:gd name="connsiteX10" fmla="*/ 4025726 w 4241538"/>
                <a:gd name="connsiteY10" fmla="*/ 33200 h 568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41538" h="5685603">
                  <a:moveTo>
                    <a:pt x="3975923" y="49801"/>
                  </a:moveTo>
                  <a:lnTo>
                    <a:pt x="4200036" y="1535528"/>
                  </a:lnTo>
                  <a:lnTo>
                    <a:pt x="3975923" y="2149739"/>
                  </a:lnTo>
                  <a:lnTo>
                    <a:pt x="4241538" y="2954854"/>
                  </a:lnTo>
                  <a:lnTo>
                    <a:pt x="2598046" y="3809769"/>
                  </a:lnTo>
                  <a:lnTo>
                    <a:pt x="1958910" y="4166676"/>
                  </a:lnTo>
                  <a:lnTo>
                    <a:pt x="2282628" y="4805787"/>
                  </a:lnTo>
                  <a:lnTo>
                    <a:pt x="2241126" y="5685603"/>
                  </a:lnTo>
                  <a:lnTo>
                    <a:pt x="0" y="5669003"/>
                  </a:lnTo>
                  <a:lnTo>
                    <a:pt x="24902" y="0"/>
                  </a:lnTo>
                  <a:lnTo>
                    <a:pt x="4025726" y="33200"/>
                  </a:lnTo>
                </a:path>
              </a:pathLst>
            </a:cu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105400" y="2101644"/>
              <a:ext cx="546510" cy="27805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016090" y="4065341"/>
              <a:ext cx="546510" cy="27805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15890" y="6122741"/>
              <a:ext cx="546510" cy="278059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182600" y="3264932"/>
              <a:ext cx="1961400" cy="153566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7169072" y="1275893"/>
              <a:ext cx="1961400" cy="153566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5088185" y="4706186"/>
              <a:ext cx="4233237" cy="2182940"/>
            </a:xfrm>
            <a:custGeom>
              <a:avLst/>
              <a:gdLst>
                <a:gd name="connsiteX0" fmla="*/ 1909107 w 4233237"/>
                <a:gd name="connsiteY0" fmla="*/ 0 h 2182940"/>
                <a:gd name="connsiteX1" fmla="*/ 2714252 w 4233237"/>
                <a:gd name="connsiteY1" fmla="*/ 132802 h 2182940"/>
                <a:gd name="connsiteX2" fmla="*/ 4191735 w 4233237"/>
                <a:gd name="connsiteY2" fmla="*/ 182603 h 2182940"/>
                <a:gd name="connsiteX3" fmla="*/ 4233237 w 4233237"/>
                <a:gd name="connsiteY3" fmla="*/ 2182940 h 2182940"/>
                <a:gd name="connsiteX4" fmla="*/ 224113 w 4233237"/>
                <a:gd name="connsiteY4" fmla="*/ 2091638 h 2182940"/>
                <a:gd name="connsiteX5" fmla="*/ 0 w 4233237"/>
                <a:gd name="connsiteY5" fmla="*/ 1502327 h 2182940"/>
                <a:gd name="connsiteX6" fmla="*/ 199211 w 4233237"/>
                <a:gd name="connsiteY6" fmla="*/ 1203522 h 2182940"/>
                <a:gd name="connsiteX7" fmla="*/ 531230 w 4233237"/>
                <a:gd name="connsiteY7" fmla="*/ 240704 h 2182940"/>
                <a:gd name="connsiteX8" fmla="*/ 1709896 w 4233237"/>
                <a:gd name="connsiteY8" fmla="*/ 174303 h 2182940"/>
                <a:gd name="connsiteX9" fmla="*/ 1909107 w 4233237"/>
                <a:gd name="connsiteY9" fmla="*/ 0 h 218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3237" h="2182940">
                  <a:moveTo>
                    <a:pt x="1909107" y="0"/>
                  </a:moveTo>
                  <a:lnTo>
                    <a:pt x="2714252" y="132802"/>
                  </a:lnTo>
                  <a:lnTo>
                    <a:pt x="4191735" y="182603"/>
                  </a:lnTo>
                  <a:lnTo>
                    <a:pt x="4233237" y="2182940"/>
                  </a:lnTo>
                  <a:lnTo>
                    <a:pt x="224113" y="2091638"/>
                  </a:lnTo>
                  <a:lnTo>
                    <a:pt x="0" y="1502327"/>
                  </a:lnTo>
                  <a:lnTo>
                    <a:pt x="199211" y="1203522"/>
                  </a:lnTo>
                  <a:lnTo>
                    <a:pt x="531230" y="240704"/>
                  </a:lnTo>
                  <a:lnTo>
                    <a:pt x="1709896" y="174303"/>
                  </a:lnTo>
                  <a:lnTo>
                    <a:pt x="1909107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94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Gill Sans Light"/>
                <a:cs typeface="Gill Sans Light"/>
              </a:rPr>
              <a:t>Separate</a:t>
            </a:r>
            <a:r>
              <a:rPr lang="en-US" dirty="0" smtClean="0">
                <a:latin typeface="Gill Sans Light"/>
                <a:cs typeface="Gill Sans Light"/>
              </a:rPr>
              <a:t> Systems to Support Each View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0" y="117005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Table View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572000" y="1170057"/>
            <a:ext cx="457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Graph View</a:t>
            </a:r>
            <a:endParaRPr lang="en-US" sz="4000" dirty="0">
              <a:latin typeface="Gill Sans Light"/>
              <a:cs typeface="Gill Sans Light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572000" y="1524000"/>
            <a:ext cx="0" cy="508795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97190" y="2000321"/>
            <a:ext cx="4118210" cy="4324279"/>
            <a:chOff x="4797190" y="2000321"/>
            <a:chExt cx="4118210" cy="4324279"/>
          </a:xfrm>
        </p:grpSpPr>
        <p:sp>
          <p:nvSpPr>
            <p:cNvPr id="175" name="Rectangle 174"/>
            <p:cNvSpPr/>
            <p:nvPr/>
          </p:nvSpPr>
          <p:spPr>
            <a:xfrm>
              <a:off x="5334000" y="3048000"/>
              <a:ext cx="3048000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Dependency Graph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5412017" y="3649647"/>
              <a:ext cx="1752501" cy="2522553"/>
              <a:chOff x="5640617" y="3597015"/>
              <a:chExt cx="1752501" cy="2522553"/>
            </a:xfrm>
          </p:grpSpPr>
          <p:sp>
            <p:nvSpPr>
              <p:cNvPr id="177" name="Freeform 176"/>
              <p:cNvSpPr/>
              <p:nvPr/>
            </p:nvSpPr>
            <p:spPr>
              <a:xfrm>
                <a:off x="5640617" y="3597015"/>
                <a:ext cx="1752501" cy="2522553"/>
              </a:xfrm>
              <a:custGeom>
                <a:avLst/>
                <a:gdLst>
                  <a:gd name="connsiteX0" fmla="*/ 31632 w 1797847"/>
                  <a:gd name="connsiteY0" fmla="*/ 812586 h 2552203"/>
                  <a:gd name="connsiteX1" fmla="*/ 650368 w 1797847"/>
                  <a:gd name="connsiteY1" fmla="*/ 96119 h 2552203"/>
                  <a:gd name="connsiteX2" fmla="*/ 1073714 w 1797847"/>
                  <a:gd name="connsiteY2" fmla="*/ 52697 h 2552203"/>
                  <a:gd name="connsiteX3" fmla="*/ 1106279 w 1797847"/>
                  <a:gd name="connsiteY3" fmla="*/ 519486 h 2552203"/>
                  <a:gd name="connsiteX4" fmla="*/ 834904 w 1797847"/>
                  <a:gd name="connsiteY4" fmla="*/ 682320 h 2552203"/>
                  <a:gd name="connsiteX5" fmla="*/ 1214829 w 1797847"/>
                  <a:gd name="connsiteY5" fmla="*/ 671464 h 2552203"/>
                  <a:gd name="connsiteX6" fmla="*/ 1464495 w 1797847"/>
                  <a:gd name="connsiteY6" fmla="*/ 552053 h 2552203"/>
                  <a:gd name="connsiteX7" fmla="*/ 1735871 w 1797847"/>
                  <a:gd name="connsiteY7" fmla="*/ 725742 h 2552203"/>
                  <a:gd name="connsiteX8" fmla="*/ 1768436 w 1797847"/>
                  <a:gd name="connsiteY8" fmla="*/ 1094831 h 2552203"/>
                  <a:gd name="connsiteX9" fmla="*/ 1377655 w 1797847"/>
                  <a:gd name="connsiteY9" fmla="*/ 1235953 h 2552203"/>
                  <a:gd name="connsiteX10" fmla="*/ 1095424 w 1797847"/>
                  <a:gd name="connsiteY10" fmla="*/ 1116542 h 2552203"/>
                  <a:gd name="connsiteX11" fmla="*/ 552673 w 1797847"/>
                  <a:gd name="connsiteY11" fmla="*/ 1170820 h 2552203"/>
                  <a:gd name="connsiteX12" fmla="*/ 726353 w 1797847"/>
                  <a:gd name="connsiteY12" fmla="*/ 2093542 h 2552203"/>
                  <a:gd name="connsiteX13" fmla="*/ 672078 w 1797847"/>
                  <a:gd name="connsiteY13" fmla="*/ 2527765 h 2552203"/>
                  <a:gd name="connsiteX14" fmla="*/ 237877 w 1797847"/>
                  <a:gd name="connsiteY14" fmla="*/ 2462631 h 2552203"/>
                  <a:gd name="connsiteX15" fmla="*/ 107617 w 1797847"/>
                  <a:gd name="connsiteY15" fmla="*/ 2169531 h 2552203"/>
                  <a:gd name="connsiteX16" fmla="*/ 31632 w 1797847"/>
                  <a:gd name="connsiteY16" fmla="*/ 812586 h 2552203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214829 w 1797847"/>
                  <a:gd name="connsiteY5" fmla="*/ 665013 h 2545752"/>
                  <a:gd name="connsiteX6" fmla="*/ 1464495 w 1797847"/>
                  <a:gd name="connsiteY6" fmla="*/ 545602 h 2545752"/>
                  <a:gd name="connsiteX7" fmla="*/ 1735871 w 1797847"/>
                  <a:gd name="connsiteY7" fmla="*/ 719291 h 2545752"/>
                  <a:gd name="connsiteX8" fmla="*/ 1768436 w 1797847"/>
                  <a:gd name="connsiteY8" fmla="*/ 1088380 h 2545752"/>
                  <a:gd name="connsiteX9" fmla="*/ 1377655 w 1797847"/>
                  <a:gd name="connsiteY9" fmla="*/ 1229502 h 2545752"/>
                  <a:gd name="connsiteX10" fmla="*/ 1095424 w 1797847"/>
                  <a:gd name="connsiteY10" fmla="*/ 1110091 h 2545752"/>
                  <a:gd name="connsiteX11" fmla="*/ 552673 w 1797847"/>
                  <a:gd name="connsiteY11" fmla="*/ 1164369 h 2545752"/>
                  <a:gd name="connsiteX12" fmla="*/ 726353 w 1797847"/>
                  <a:gd name="connsiteY12" fmla="*/ 2087091 h 2545752"/>
                  <a:gd name="connsiteX13" fmla="*/ 672078 w 1797847"/>
                  <a:gd name="connsiteY13" fmla="*/ 2521314 h 2545752"/>
                  <a:gd name="connsiteX14" fmla="*/ 237877 w 1797847"/>
                  <a:gd name="connsiteY14" fmla="*/ 2456180 h 2545752"/>
                  <a:gd name="connsiteX15" fmla="*/ 107617 w 1797847"/>
                  <a:gd name="connsiteY15" fmla="*/ 2163080 h 2545752"/>
                  <a:gd name="connsiteX16" fmla="*/ 31632 w 1797847"/>
                  <a:gd name="connsiteY16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834904 w 1797847"/>
                  <a:gd name="connsiteY4" fmla="*/ 675869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97847"/>
                  <a:gd name="connsiteY0" fmla="*/ 806135 h 2545752"/>
                  <a:gd name="connsiteX1" fmla="*/ 650368 w 1797847"/>
                  <a:gd name="connsiteY1" fmla="*/ 89668 h 2545752"/>
                  <a:gd name="connsiteX2" fmla="*/ 1073714 w 1797847"/>
                  <a:gd name="connsiteY2" fmla="*/ 46246 h 2545752"/>
                  <a:gd name="connsiteX3" fmla="*/ 1106279 w 1797847"/>
                  <a:gd name="connsiteY3" fmla="*/ 415335 h 2545752"/>
                  <a:gd name="connsiteX4" fmla="*/ 900034 w 1797847"/>
                  <a:gd name="connsiteY4" fmla="*/ 697580 h 2545752"/>
                  <a:gd name="connsiteX5" fmla="*/ 1464495 w 1797847"/>
                  <a:gd name="connsiteY5" fmla="*/ 545602 h 2545752"/>
                  <a:gd name="connsiteX6" fmla="*/ 1735871 w 1797847"/>
                  <a:gd name="connsiteY6" fmla="*/ 719291 h 2545752"/>
                  <a:gd name="connsiteX7" fmla="*/ 1768436 w 1797847"/>
                  <a:gd name="connsiteY7" fmla="*/ 1088380 h 2545752"/>
                  <a:gd name="connsiteX8" fmla="*/ 1377655 w 1797847"/>
                  <a:gd name="connsiteY8" fmla="*/ 1229502 h 2545752"/>
                  <a:gd name="connsiteX9" fmla="*/ 1095424 w 1797847"/>
                  <a:gd name="connsiteY9" fmla="*/ 1110091 h 2545752"/>
                  <a:gd name="connsiteX10" fmla="*/ 552673 w 1797847"/>
                  <a:gd name="connsiteY10" fmla="*/ 1164369 h 2545752"/>
                  <a:gd name="connsiteX11" fmla="*/ 726353 w 1797847"/>
                  <a:gd name="connsiteY11" fmla="*/ 2087091 h 2545752"/>
                  <a:gd name="connsiteX12" fmla="*/ 672078 w 1797847"/>
                  <a:gd name="connsiteY12" fmla="*/ 2521314 h 2545752"/>
                  <a:gd name="connsiteX13" fmla="*/ 237877 w 1797847"/>
                  <a:gd name="connsiteY13" fmla="*/ 2456180 h 2545752"/>
                  <a:gd name="connsiteX14" fmla="*/ 107617 w 1797847"/>
                  <a:gd name="connsiteY14" fmla="*/ 2163080 h 2545752"/>
                  <a:gd name="connsiteX15" fmla="*/ 31632 w 1797847"/>
                  <a:gd name="connsiteY15" fmla="*/ 806135 h 2545752"/>
                  <a:gd name="connsiteX0" fmla="*/ 31632 w 1736862"/>
                  <a:gd name="connsiteY0" fmla="*/ 806135 h 2545752"/>
                  <a:gd name="connsiteX1" fmla="*/ 650368 w 1736862"/>
                  <a:gd name="connsiteY1" fmla="*/ 89668 h 2545752"/>
                  <a:gd name="connsiteX2" fmla="*/ 1073714 w 1736862"/>
                  <a:gd name="connsiteY2" fmla="*/ 46246 h 2545752"/>
                  <a:gd name="connsiteX3" fmla="*/ 1106279 w 1736862"/>
                  <a:gd name="connsiteY3" fmla="*/ 415335 h 2545752"/>
                  <a:gd name="connsiteX4" fmla="*/ 900034 w 1736862"/>
                  <a:gd name="connsiteY4" fmla="*/ 697580 h 2545752"/>
                  <a:gd name="connsiteX5" fmla="*/ 1464495 w 1736862"/>
                  <a:gd name="connsiteY5" fmla="*/ 545602 h 2545752"/>
                  <a:gd name="connsiteX6" fmla="*/ 1735871 w 1736862"/>
                  <a:gd name="connsiteY6" fmla="*/ 719291 h 2545752"/>
                  <a:gd name="connsiteX7" fmla="*/ 1377655 w 1736862"/>
                  <a:gd name="connsiteY7" fmla="*/ 1229502 h 2545752"/>
                  <a:gd name="connsiteX8" fmla="*/ 1095424 w 1736862"/>
                  <a:gd name="connsiteY8" fmla="*/ 1110091 h 2545752"/>
                  <a:gd name="connsiteX9" fmla="*/ 552673 w 1736862"/>
                  <a:gd name="connsiteY9" fmla="*/ 1164369 h 2545752"/>
                  <a:gd name="connsiteX10" fmla="*/ 726353 w 1736862"/>
                  <a:gd name="connsiteY10" fmla="*/ 2087091 h 2545752"/>
                  <a:gd name="connsiteX11" fmla="*/ 672078 w 1736862"/>
                  <a:gd name="connsiteY11" fmla="*/ 2521314 h 2545752"/>
                  <a:gd name="connsiteX12" fmla="*/ 237877 w 1736862"/>
                  <a:gd name="connsiteY12" fmla="*/ 2456180 h 2545752"/>
                  <a:gd name="connsiteX13" fmla="*/ 107617 w 1736862"/>
                  <a:gd name="connsiteY13" fmla="*/ 2163080 h 2545752"/>
                  <a:gd name="connsiteX14" fmla="*/ 31632 w 1736862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1095424 w 1769283"/>
                  <a:gd name="connsiteY8" fmla="*/ 1110091 h 2545752"/>
                  <a:gd name="connsiteX9" fmla="*/ 552673 w 1769283"/>
                  <a:gd name="connsiteY9" fmla="*/ 1164369 h 2545752"/>
                  <a:gd name="connsiteX10" fmla="*/ 726353 w 1769283"/>
                  <a:gd name="connsiteY10" fmla="*/ 2087091 h 2545752"/>
                  <a:gd name="connsiteX11" fmla="*/ 672078 w 1769283"/>
                  <a:gd name="connsiteY11" fmla="*/ 2521314 h 2545752"/>
                  <a:gd name="connsiteX12" fmla="*/ 237877 w 1769283"/>
                  <a:gd name="connsiteY12" fmla="*/ 2456180 h 2545752"/>
                  <a:gd name="connsiteX13" fmla="*/ 107617 w 1769283"/>
                  <a:gd name="connsiteY13" fmla="*/ 2163080 h 2545752"/>
                  <a:gd name="connsiteX14" fmla="*/ 31632 w 1769283"/>
                  <a:gd name="connsiteY14" fmla="*/ 806135 h 2545752"/>
                  <a:gd name="connsiteX0" fmla="*/ 31632 w 1769283"/>
                  <a:gd name="connsiteY0" fmla="*/ 806135 h 2545752"/>
                  <a:gd name="connsiteX1" fmla="*/ 650368 w 1769283"/>
                  <a:gd name="connsiteY1" fmla="*/ 89668 h 2545752"/>
                  <a:gd name="connsiteX2" fmla="*/ 1073714 w 1769283"/>
                  <a:gd name="connsiteY2" fmla="*/ 46246 h 2545752"/>
                  <a:gd name="connsiteX3" fmla="*/ 1106279 w 1769283"/>
                  <a:gd name="connsiteY3" fmla="*/ 415335 h 2545752"/>
                  <a:gd name="connsiteX4" fmla="*/ 900034 w 1769283"/>
                  <a:gd name="connsiteY4" fmla="*/ 697580 h 2545752"/>
                  <a:gd name="connsiteX5" fmla="*/ 1464495 w 1769283"/>
                  <a:gd name="connsiteY5" fmla="*/ 545602 h 2545752"/>
                  <a:gd name="connsiteX6" fmla="*/ 1768436 w 1769283"/>
                  <a:gd name="connsiteY6" fmla="*/ 903836 h 2545752"/>
                  <a:gd name="connsiteX7" fmla="*/ 1377655 w 1769283"/>
                  <a:gd name="connsiteY7" fmla="*/ 1229502 h 2545752"/>
                  <a:gd name="connsiteX8" fmla="*/ 552673 w 1769283"/>
                  <a:gd name="connsiteY8" fmla="*/ 1164369 h 2545752"/>
                  <a:gd name="connsiteX9" fmla="*/ 726353 w 1769283"/>
                  <a:gd name="connsiteY9" fmla="*/ 2087091 h 2545752"/>
                  <a:gd name="connsiteX10" fmla="*/ 672078 w 1769283"/>
                  <a:gd name="connsiteY10" fmla="*/ 2521314 h 2545752"/>
                  <a:gd name="connsiteX11" fmla="*/ 237877 w 1769283"/>
                  <a:gd name="connsiteY11" fmla="*/ 2456180 h 2545752"/>
                  <a:gd name="connsiteX12" fmla="*/ 107617 w 1769283"/>
                  <a:gd name="connsiteY12" fmla="*/ 2163080 h 2545752"/>
                  <a:gd name="connsiteX13" fmla="*/ 31632 w 1769283"/>
                  <a:gd name="connsiteY13" fmla="*/ 806135 h 2545752"/>
                  <a:gd name="connsiteX0" fmla="*/ 16022 w 1753673"/>
                  <a:gd name="connsiteY0" fmla="*/ 806135 h 2545752"/>
                  <a:gd name="connsiteX1" fmla="*/ 634758 w 1753673"/>
                  <a:gd name="connsiteY1" fmla="*/ 89668 h 2545752"/>
                  <a:gd name="connsiteX2" fmla="*/ 1058104 w 1753673"/>
                  <a:gd name="connsiteY2" fmla="*/ 46246 h 2545752"/>
                  <a:gd name="connsiteX3" fmla="*/ 1090669 w 1753673"/>
                  <a:gd name="connsiteY3" fmla="*/ 415335 h 2545752"/>
                  <a:gd name="connsiteX4" fmla="*/ 884424 w 1753673"/>
                  <a:gd name="connsiteY4" fmla="*/ 697580 h 2545752"/>
                  <a:gd name="connsiteX5" fmla="*/ 1448885 w 1753673"/>
                  <a:gd name="connsiteY5" fmla="*/ 545602 h 2545752"/>
                  <a:gd name="connsiteX6" fmla="*/ 1752826 w 1753673"/>
                  <a:gd name="connsiteY6" fmla="*/ 903836 h 2545752"/>
                  <a:gd name="connsiteX7" fmla="*/ 1362045 w 1753673"/>
                  <a:gd name="connsiteY7" fmla="*/ 1229502 h 2545752"/>
                  <a:gd name="connsiteX8" fmla="*/ 537063 w 1753673"/>
                  <a:gd name="connsiteY8" fmla="*/ 1164369 h 2545752"/>
                  <a:gd name="connsiteX9" fmla="*/ 710743 w 1753673"/>
                  <a:gd name="connsiteY9" fmla="*/ 2087091 h 2545752"/>
                  <a:gd name="connsiteX10" fmla="*/ 656468 w 1753673"/>
                  <a:gd name="connsiteY10" fmla="*/ 2521314 h 2545752"/>
                  <a:gd name="connsiteX11" fmla="*/ 222267 w 1753673"/>
                  <a:gd name="connsiteY11" fmla="*/ 2456180 h 2545752"/>
                  <a:gd name="connsiteX12" fmla="*/ 16022 w 1753673"/>
                  <a:gd name="connsiteY12" fmla="*/ 806135 h 2545752"/>
                  <a:gd name="connsiteX0" fmla="*/ 22512 w 1760163"/>
                  <a:gd name="connsiteY0" fmla="*/ 806135 h 2536601"/>
                  <a:gd name="connsiteX1" fmla="*/ 641248 w 1760163"/>
                  <a:gd name="connsiteY1" fmla="*/ 89668 h 2536601"/>
                  <a:gd name="connsiteX2" fmla="*/ 1064594 w 1760163"/>
                  <a:gd name="connsiteY2" fmla="*/ 46246 h 2536601"/>
                  <a:gd name="connsiteX3" fmla="*/ 1097159 w 1760163"/>
                  <a:gd name="connsiteY3" fmla="*/ 415335 h 2536601"/>
                  <a:gd name="connsiteX4" fmla="*/ 890914 w 1760163"/>
                  <a:gd name="connsiteY4" fmla="*/ 697580 h 2536601"/>
                  <a:gd name="connsiteX5" fmla="*/ 1455375 w 1760163"/>
                  <a:gd name="connsiteY5" fmla="*/ 545602 h 2536601"/>
                  <a:gd name="connsiteX6" fmla="*/ 1759316 w 1760163"/>
                  <a:gd name="connsiteY6" fmla="*/ 903836 h 2536601"/>
                  <a:gd name="connsiteX7" fmla="*/ 1368535 w 1760163"/>
                  <a:gd name="connsiteY7" fmla="*/ 1229502 h 2536601"/>
                  <a:gd name="connsiteX8" fmla="*/ 543553 w 1760163"/>
                  <a:gd name="connsiteY8" fmla="*/ 1164369 h 2536601"/>
                  <a:gd name="connsiteX9" fmla="*/ 717233 w 1760163"/>
                  <a:gd name="connsiteY9" fmla="*/ 2087091 h 2536601"/>
                  <a:gd name="connsiteX10" fmla="*/ 662958 w 1760163"/>
                  <a:gd name="connsiteY10" fmla="*/ 2521314 h 2536601"/>
                  <a:gd name="connsiteX11" fmla="*/ 185337 w 1760163"/>
                  <a:gd name="connsiteY11" fmla="*/ 2412758 h 2536601"/>
                  <a:gd name="connsiteX12" fmla="*/ 22512 w 1760163"/>
                  <a:gd name="connsiteY12" fmla="*/ 806135 h 2536601"/>
                  <a:gd name="connsiteX0" fmla="*/ 22512 w 1760163"/>
                  <a:gd name="connsiteY0" fmla="*/ 806135 h 2517435"/>
                  <a:gd name="connsiteX1" fmla="*/ 641248 w 1760163"/>
                  <a:gd name="connsiteY1" fmla="*/ 89668 h 2517435"/>
                  <a:gd name="connsiteX2" fmla="*/ 1064594 w 1760163"/>
                  <a:gd name="connsiteY2" fmla="*/ 46246 h 2517435"/>
                  <a:gd name="connsiteX3" fmla="*/ 1097159 w 1760163"/>
                  <a:gd name="connsiteY3" fmla="*/ 415335 h 2517435"/>
                  <a:gd name="connsiteX4" fmla="*/ 890914 w 1760163"/>
                  <a:gd name="connsiteY4" fmla="*/ 697580 h 2517435"/>
                  <a:gd name="connsiteX5" fmla="*/ 1455375 w 1760163"/>
                  <a:gd name="connsiteY5" fmla="*/ 545602 h 2517435"/>
                  <a:gd name="connsiteX6" fmla="*/ 1759316 w 1760163"/>
                  <a:gd name="connsiteY6" fmla="*/ 903836 h 2517435"/>
                  <a:gd name="connsiteX7" fmla="*/ 1368535 w 1760163"/>
                  <a:gd name="connsiteY7" fmla="*/ 1229502 h 2517435"/>
                  <a:gd name="connsiteX8" fmla="*/ 543553 w 1760163"/>
                  <a:gd name="connsiteY8" fmla="*/ 1164369 h 2517435"/>
                  <a:gd name="connsiteX9" fmla="*/ 717233 w 1760163"/>
                  <a:gd name="connsiteY9" fmla="*/ 2087091 h 2517435"/>
                  <a:gd name="connsiteX10" fmla="*/ 619538 w 1760163"/>
                  <a:gd name="connsiteY10" fmla="*/ 2499603 h 2517435"/>
                  <a:gd name="connsiteX11" fmla="*/ 185337 w 1760163"/>
                  <a:gd name="connsiteY11" fmla="*/ 2412758 h 2517435"/>
                  <a:gd name="connsiteX12" fmla="*/ 22512 w 1760163"/>
                  <a:gd name="connsiteY12" fmla="*/ 806135 h 2517435"/>
                  <a:gd name="connsiteX0" fmla="*/ 30153 w 1767804"/>
                  <a:gd name="connsiteY0" fmla="*/ 806135 h 2540057"/>
                  <a:gd name="connsiteX1" fmla="*/ 648889 w 1767804"/>
                  <a:gd name="connsiteY1" fmla="*/ 89668 h 2540057"/>
                  <a:gd name="connsiteX2" fmla="*/ 1072235 w 1767804"/>
                  <a:gd name="connsiteY2" fmla="*/ 46246 h 2540057"/>
                  <a:gd name="connsiteX3" fmla="*/ 1104800 w 1767804"/>
                  <a:gd name="connsiteY3" fmla="*/ 415335 h 2540057"/>
                  <a:gd name="connsiteX4" fmla="*/ 898555 w 1767804"/>
                  <a:gd name="connsiteY4" fmla="*/ 697580 h 2540057"/>
                  <a:gd name="connsiteX5" fmla="*/ 1463016 w 1767804"/>
                  <a:gd name="connsiteY5" fmla="*/ 545602 h 2540057"/>
                  <a:gd name="connsiteX6" fmla="*/ 1766957 w 1767804"/>
                  <a:gd name="connsiteY6" fmla="*/ 903836 h 2540057"/>
                  <a:gd name="connsiteX7" fmla="*/ 1376176 w 1767804"/>
                  <a:gd name="connsiteY7" fmla="*/ 1229502 h 2540057"/>
                  <a:gd name="connsiteX8" fmla="*/ 551194 w 1767804"/>
                  <a:gd name="connsiteY8" fmla="*/ 1164369 h 2540057"/>
                  <a:gd name="connsiteX9" fmla="*/ 724874 w 1767804"/>
                  <a:gd name="connsiteY9" fmla="*/ 2087091 h 2540057"/>
                  <a:gd name="connsiteX10" fmla="*/ 627179 w 1767804"/>
                  <a:gd name="connsiteY10" fmla="*/ 2499603 h 2540057"/>
                  <a:gd name="connsiteX11" fmla="*/ 192978 w 1767804"/>
                  <a:gd name="connsiteY11" fmla="*/ 2412758 h 2540057"/>
                  <a:gd name="connsiteX12" fmla="*/ 106138 w 1767804"/>
                  <a:gd name="connsiteY12" fmla="*/ 1511747 h 2540057"/>
                  <a:gd name="connsiteX13" fmla="*/ 30153 w 1767804"/>
                  <a:gd name="connsiteY13" fmla="*/ 806135 h 2540057"/>
                  <a:gd name="connsiteX0" fmla="*/ 14850 w 1752501"/>
                  <a:gd name="connsiteY0" fmla="*/ 788631 h 2522553"/>
                  <a:gd name="connsiteX1" fmla="*/ 405631 w 1752501"/>
                  <a:gd name="connsiteY1" fmla="*/ 452109 h 2522553"/>
                  <a:gd name="connsiteX2" fmla="*/ 633586 w 1752501"/>
                  <a:gd name="connsiteY2" fmla="*/ 72164 h 2522553"/>
                  <a:gd name="connsiteX3" fmla="*/ 1056932 w 1752501"/>
                  <a:gd name="connsiteY3" fmla="*/ 28742 h 2522553"/>
                  <a:gd name="connsiteX4" fmla="*/ 1089497 w 1752501"/>
                  <a:gd name="connsiteY4" fmla="*/ 397831 h 2522553"/>
                  <a:gd name="connsiteX5" fmla="*/ 883252 w 1752501"/>
                  <a:gd name="connsiteY5" fmla="*/ 680076 h 2522553"/>
                  <a:gd name="connsiteX6" fmla="*/ 1447713 w 1752501"/>
                  <a:gd name="connsiteY6" fmla="*/ 528098 h 2522553"/>
                  <a:gd name="connsiteX7" fmla="*/ 1751654 w 1752501"/>
                  <a:gd name="connsiteY7" fmla="*/ 886332 h 2522553"/>
                  <a:gd name="connsiteX8" fmla="*/ 1360873 w 1752501"/>
                  <a:gd name="connsiteY8" fmla="*/ 1211998 h 2522553"/>
                  <a:gd name="connsiteX9" fmla="*/ 535891 w 1752501"/>
                  <a:gd name="connsiteY9" fmla="*/ 1146865 h 2522553"/>
                  <a:gd name="connsiteX10" fmla="*/ 709571 w 1752501"/>
                  <a:gd name="connsiteY10" fmla="*/ 2069587 h 2522553"/>
                  <a:gd name="connsiteX11" fmla="*/ 611876 w 1752501"/>
                  <a:gd name="connsiteY11" fmla="*/ 2482099 h 2522553"/>
                  <a:gd name="connsiteX12" fmla="*/ 177675 w 1752501"/>
                  <a:gd name="connsiteY12" fmla="*/ 2395254 h 2522553"/>
                  <a:gd name="connsiteX13" fmla="*/ 90835 w 1752501"/>
                  <a:gd name="connsiteY13" fmla="*/ 1494243 h 2522553"/>
                  <a:gd name="connsiteX14" fmla="*/ 14850 w 1752501"/>
                  <a:gd name="connsiteY14" fmla="*/ 788631 h 252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52501" h="2522553">
                    <a:moveTo>
                      <a:pt x="14850" y="788631"/>
                    </a:moveTo>
                    <a:cubicBezTo>
                      <a:pt x="67316" y="614942"/>
                      <a:pt x="302508" y="571520"/>
                      <a:pt x="405631" y="452109"/>
                    </a:cubicBezTo>
                    <a:cubicBezTo>
                      <a:pt x="508754" y="332698"/>
                      <a:pt x="525036" y="142725"/>
                      <a:pt x="633586" y="72164"/>
                    </a:cubicBezTo>
                    <a:cubicBezTo>
                      <a:pt x="742136" y="1603"/>
                      <a:pt x="980947" y="-25536"/>
                      <a:pt x="1056932" y="28742"/>
                    </a:cubicBezTo>
                    <a:cubicBezTo>
                      <a:pt x="1132917" y="83020"/>
                      <a:pt x="1118444" y="289275"/>
                      <a:pt x="1089497" y="397831"/>
                    </a:cubicBezTo>
                    <a:cubicBezTo>
                      <a:pt x="1060550" y="506387"/>
                      <a:pt x="823549" y="658365"/>
                      <a:pt x="883252" y="680076"/>
                    </a:cubicBezTo>
                    <a:cubicBezTo>
                      <a:pt x="942955" y="701787"/>
                      <a:pt x="1302979" y="493722"/>
                      <a:pt x="1447713" y="528098"/>
                    </a:cubicBezTo>
                    <a:cubicBezTo>
                      <a:pt x="1592447" y="562474"/>
                      <a:pt x="1766127" y="772349"/>
                      <a:pt x="1751654" y="886332"/>
                    </a:cubicBezTo>
                    <a:cubicBezTo>
                      <a:pt x="1737181" y="1000315"/>
                      <a:pt x="1563500" y="1168576"/>
                      <a:pt x="1360873" y="1211998"/>
                    </a:cubicBezTo>
                    <a:cubicBezTo>
                      <a:pt x="1158246" y="1255420"/>
                      <a:pt x="644441" y="1003934"/>
                      <a:pt x="535891" y="1146865"/>
                    </a:cubicBezTo>
                    <a:cubicBezTo>
                      <a:pt x="427341" y="1289797"/>
                      <a:pt x="696907" y="1847048"/>
                      <a:pt x="709571" y="2069587"/>
                    </a:cubicBezTo>
                    <a:cubicBezTo>
                      <a:pt x="722235" y="2292126"/>
                      <a:pt x="700525" y="2427821"/>
                      <a:pt x="611876" y="2482099"/>
                    </a:cubicBezTo>
                    <a:cubicBezTo>
                      <a:pt x="523227" y="2536377"/>
                      <a:pt x="280798" y="2559897"/>
                      <a:pt x="177675" y="2395254"/>
                    </a:cubicBezTo>
                    <a:cubicBezTo>
                      <a:pt x="74552" y="2230611"/>
                      <a:pt x="117972" y="1762013"/>
                      <a:pt x="90835" y="1494243"/>
                    </a:cubicBezTo>
                    <a:cubicBezTo>
                      <a:pt x="63698" y="1226473"/>
                      <a:pt x="-37616" y="962320"/>
                      <a:pt x="14850" y="78863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671580" y="4212712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5502763" y="4166832"/>
              <a:ext cx="2778301" cy="1997546"/>
              <a:chOff x="5731363" y="4114200"/>
              <a:chExt cx="2778301" cy="1997546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5731363" y="4114200"/>
                <a:ext cx="2778301" cy="1997546"/>
              </a:xfrm>
              <a:custGeom>
                <a:avLst/>
                <a:gdLst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471571 w 2902853"/>
                  <a:gd name="connsiteY25" fmla="*/ 2051860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860"/>
                  <a:gd name="connsiteX1" fmla="*/ 1156775 w 2902853"/>
                  <a:gd name="connsiteY1" fmla="*/ 1921593 h 2051860"/>
                  <a:gd name="connsiteX2" fmla="*/ 559749 w 2902853"/>
                  <a:gd name="connsiteY2" fmla="*/ 1986727 h 2051860"/>
                  <a:gd name="connsiteX3" fmla="*/ 168968 w 2902853"/>
                  <a:gd name="connsiteY3" fmla="*/ 2019293 h 2051860"/>
                  <a:gd name="connsiteX4" fmla="*/ 6143 w 2902853"/>
                  <a:gd name="connsiteY4" fmla="*/ 1693627 h 2051860"/>
                  <a:gd name="connsiteX5" fmla="*/ 364359 w 2902853"/>
                  <a:gd name="connsiteY5" fmla="*/ 1411382 h 2051860"/>
                  <a:gd name="connsiteX6" fmla="*/ 809415 w 2902853"/>
                  <a:gd name="connsiteY6" fmla="*/ 1509082 h 2051860"/>
                  <a:gd name="connsiteX7" fmla="*/ 1211051 w 2902853"/>
                  <a:gd name="connsiteY7" fmla="*/ 1454804 h 2051860"/>
                  <a:gd name="connsiteX8" fmla="*/ 1297891 w 2902853"/>
                  <a:gd name="connsiteY8" fmla="*/ 1053149 h 2051860"/>
                  <a:gd name="connsiteX9" fmla="*/ 1145920 w 2902853"/>
                  <a:gd name="connsiteY9" fmla="*/ 618926 h 2051860"/>
                  <a:gd name="connsiteX10" fmla="*/ 1069935 w 2902853"/>
                  <a:gd name="connsiteY10" fmla="*/ 336682 h 2051860"/>
                  <a:gd name="connsiteX11" fmla="*/ 1439006 w 2902853"/>
                  <a:gd name="connsiteY11" fmla="*/ 159 h 2051860"/>
                  <a:gd name="connsiteX12" fmla="*/ 1742947 w 2902853"/>
                  <a:gd name="connsiteY12" fmla="*/ 380104 h 2051860"/>
                  <a:gd name="connsiteX13" fmla="*/ 1612686 w 2902853"/>
                  <a:gd name="connsiteY13" fmla="*/ 792615 h 2051860"/>
                  <a:gd name="connsiteX14" fmla="*/ 1547556 w 2902853"/>
                  <a:gd name="connsiteY14" fmla="*/ 1335393 h 2051860"/>
                  <a:gd name="connsiteX15" fmla="*/ 2242278 w 2902853"/>
                  <a:gd name="connsiteY15" fmla="*/ 608071 h 2051860"/>
                  <a:gd name="connsiteX16" fmla="*/ 2318263 w 2902853"/>
                  <a:gd name="connsiteY16" fmla="*/ 152137 h 2051860"/>
                  <a:gd name="connsiteX17" fmla="*/ 2850159 w 2902853"/>
                  <a:gd name="connsiteY17" fmla="*/ 152137 h 2051860"/>
                  <a:gd name="connsiteX18" fmla="*/ 2839304 w 2902853"/>
                  <a:gd name="connsiteY18" fmla="*/ 694915 h 2051860"/>
                  <a:gd name="connsiteX19" fmla="*/ 2459378 w 2902853"/>
                  <a:gd name="connsiteY19" fmla="*/ 836037 h 2051860"/>
                  <a:gd name="connsiteX20" fmla="*/ 1851497 w 2902853"/>
                  <a:gd name="connsiteY20" fmla="*/ 1476515 h 2051860"/>
                  <a:gd name="connsiteX21" fmla="*/ 2459378 w 2902853"/>
                  <a:gd name="connsiteY21" fmla="*/ 1367960 h 2051860"/>
                  <a:gd name="connsiteX22" fmla="*/ 2730754 w 2902853"/>
                  <a:gd name="connsiteY22" fmla="*/ 1639349 h 2051860"/>
                  <a:gd name="connsiteX23" fmla="*/ 2578783 w 2902853"/>
                  <a:gd name="connsiteY23" fmla="*/ 2019293 h 2051860"/>
                  <a:gd name="connsiteX24" fmla="*/ 1992612 w 2902853"/>
                  <a:gd name="connsiteY24" fmla="*/ 1943305 h 2051860"/>
                  <a:gd name="connsiteX25" fmla="*/ 1677817 w 2902853"/>
                  <a:gd name="connsiteY25" fmla="*/ 2041004 h 2051860"/>
                  <a:gd name="connsiteX26" fmla="*/ 1395586 w 2902853"/>
                  <a:gd name="connsiteY26" fmla="*/ 2051860 h 2051860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99261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395586 w 2902853"/>
                  <a:gd name="connsiteY0" fmla="*/ 2051860 h 2051949"/>
                  <a:gd name="connsiteX1" fmla="*/ 1156775 w 2902853"/>
                  <a:gd name="connsiteY1" fmla="*/ 1921593 h 2051949"/>
                  <a:gd name="connsiteX2" fmla="*/ 559749 w 2902853"/>
                  <a:gd name="connsiteY2" fmla="*/ 1986727 h 2051949"/>
                  <a:gd name="connsiteX3" fmla="*/ 168968 w 2902853"/>
                  <a:gd name="connsiteY3" fmla="*/ 2019293 h 2051949"/>
                  <a:gd name="connsiteX4" fmla="*/ 6143 w 2902853"/>
                  <a:gd name="connsiteY4" fmla="*/ 1693627 h 2051949"/>
                  <a:gd name="connsiteX5" fmla="*/ 364359 w 2902853"/>
                  <a:gd name="connsiteY5" fmla="*/ 1411382 h 2051949"/>
                  <a:gd name="connsiteX6" fmla="*/ 809415 w 2902853"/>
                  <a:gd name="connsiteY6" fmla="*/ 1509082 h 2051949"/>
                  <a:gd name="connsiteX7" fmla="*/ 1211051 w 2902853"/>
                  <a:gd name="connsiteY7" fmla="*/ 1454804 h 2051949"/>
                  <a:gd name="connsiteX8" fmla="*/ 1297891 w 2902853"/>
                  <a:gd name="connsiteY8" fmla="*/ 1053149 h 2051949"/>
                  <a:gd name="connsiteX9" fmla="*/ 1145920 w 2902853"/>
                  <a:gd name="connsiteY9" fmla="*/ 618926 h 2051949"/>
                  <a:gd name="connsiteX10" fmla="*/ 1069935 w 2902853"/>
                  <a:gd name="connsiteY10" fmla="*/ 336682 h 2051949"/>
                  <a:gd name="connsiteX11" fmla="*/ 1439006 w 2902853"/>
                  <a:gd name="connsiteY11" fmla="*/ 159 h 2051949"/>
                  <a:gd name="connsiteX12" fmla="*/ 1742947 w 2902853"/>
                  <a:gd name="connsiteY12" fmla="*/ 380104 h 2051949"/>
                  <a:gd name="connsiteX13" fmla="*/ 1612686 w 2902853"/>
                  <a:gd name="connsiteY13" fmla="*/ 792615 h 2051949"/>
                  <a:gd name="connsiteX14" fmla="*/ 1547556 w 2902853"/>
                  <a:gd name="connsiteY14" fmla="*/ 1335393 h 2051949"/>
                  <a:gd name="connsiteX15" fmla="*/ 2242278 w 2902853"/>
                  <a:gd name="connsiteY15" fmla="*/ 608071 h 2051949"/>
                  <a:gd name="connsiteX16" fmla="*/ 2318263 w 2902853"/>
                  <a:gd name="connsiteY16" fmla="*/ 152137 h 2051949"/>
                  <a:gd name="connsiteX17" fmla="*/ 2850159 w 2902853"/>
                  <a:gd name="connsiteY17" fmla="*/ 152137 h 2051949"/>
                  <a:gd name="connsiteX18" fmla="*/ 2839304 w 2902853"/>
                  <a:gd name="connsiteY18" fmla="*/ 694915 h 2051949"/>
                  <a:gd name="connsiteX19" fmla="*/ 2459378 w 2902853"/>
                  <a:gd name="connsiteY19" fmla="*/ 836037 h 2051949"/>
                  <a:gd name="connsiteX20" fmla="*/ 1851497 w 2902853"/>
                  <a:gd name="connsiteY20" fmla="*/ 1476515 h 2051949"/>
                  <a:gd name="connsiteX21" fmla="*/ 2459378 w 2902853"/>
                  <a:gd name="connsiteY21" fmla="*/ 1367960 h 2051949"/>
                  <a:gd name="connsiteX22" fmla="*/ 2730754 w 2902853"/>
                  <a:gd name="connsiteY22" fmla="*/ 1639349 h 2051949"/>
                  <a:gd name="connsiteX23" fmla="*/ 2578783 w 2902853"/>
                  <a:gd name="connsiteY23" fmla="*/ 2019293 h 2051949"/>
                  <a:gd name="connsiteX24" fmla="*/ 1732092 w 2902853"/>
                  <a:gd name="connsiteY24" fmla="*/ 1943305 h 2051949"/>
                  <a:gd name="connsiteX25" fmla="*/ 1395586 w 2902853"/>
                  <a:gd name="connsiteY25" fmla="*/ 2051860 h 2051949"/>
                  <a:gd name="connsiteX0" fmla="*/ 1482426 w 2902853"/>
                  <a:gd name="connsiteY0" fmla="*/ 2073571 h 2073648"/>
                  <a:gd name="connsiteX1" fmla="*/ 1156775 w 2902853"/>
                  <a:gd name="connsiteY1" fmla="*/ 1921593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2426 w 2902853"/>
                  <a:gd name="connsiteY0" fmla="*/ 2073571 h 2073648"/>
                  <a:gd name="connsiteX1" fmla="*/ 1069935 w 2902853"/>
                  <a:gd name="connsiteY1" fmla="*/ 1954159 h 2073648"/>
                  <a:gd name="connsiteX2" fmla="*/ 559749 w 2902853"/>
                  <a:gd name="connsiteY2" fmla="*/ 1986727 h 2073648"/>
                  <a:gd name="connsiteX3" fmla="*/ 168968 w 2902853"/>
                  <a:gd name="connsiteY3" fmla="*/ 2019293 h 2073648"/>
                  <a:gd name="connsiteX4" fmla="*/ 6143 w 2902853"/>
                  <a:gd name="connsiteY4" fmla="*/ 1693627 h 2073648"/>
                  <a:gd name="connsiteX5" fmla="*/ 364359 w 2902853"/>
                  <a:gd name="connsiteY5" fmla="*/ 1411382 h 2073648"/>
                  <a:gd name="connsiteX6" fmla="*/ 809415 w 2902853"/>
                  <a:gd name="connsiteY6" fmla="*/ 1509082 h 2073648"/>
                  <a:gd name="connsiteX7" fmla="*/ 1211051 w 2902853"/>
                  <a:gd name="connsiteY7" fmla="*/ 1454804 h 2073648"/>
                  <a:gd name="connsiteX8" fmla="*/ 1297891 w 2902853"/>
                  <a:gd name="connsiteY8" fmla="*/ 1053149 h 2073648"/>
                  <a:gd name="connsiteX9" fmla="*/ 1145920 w 2902853"/>
                  <a:gd name="connsiteY9" fmla="*/ 618926 h 2073648"/>
                  <a:gd name="connsiteX10" fmla="*/ 1069935 w 2902853"/>
                  <a:gd name="connsiteY10" fmla="*/ 336682 h 2073648"/>
                  <a:gd name="connsiteX11" fmla="*/ 1439006 w 2902853"/>
                  <a:gd name="connsiteY11" fmla="*/ 159 h 2073648"/>
                  <a:gd name="connsiteX12" fmla="*/ 1742947 w 2902853"/>
                  <a:gd name="connsiteY12" fmla="*/ 380104 h 2073648"/>
                  <a:gd name="connsiteX13" fmla="*/ 1612686 w 2902853"/>
                  <a:gd name="connsiteY13" fmla="*/ 792615 h 2073648"/>
                  <a:gd name="connsiteX14" fmla="*/ 1547556 w 2902853"/>
                  <a:gd name="connsiteY14" fmla="*/ 1335393 h 2073648"/>
                  <a:gd name="connsiteX15" fmla="*/ 2242278 w 2902853"/>
                  <a:gd name="connsiteY15" fmla="*/ 608071 h 2073648"/>
                  <a:gd name="connsiteX16" fmla="*/ 2318263 w 2902853"/>
                  <a:gd name="connsiteY16" fmla="*/ 152137 h 2073648"/>
                  <a:gd name="connsiteX17" fmla="*/ 2850159 w 2902853"/>
                  <a:gd name="connsiteY17" fmla="*/ 152137 h 2073648"/>
                  <a:gd name="connsiteX18" fmla="*/ 2839304 w 2902853"/>
                  <a:gd name="connsiteY18" fmla="*/ 694915 h 2073648"/>
                  <a:gd name="connsiteX19" fmla="*/ 2459378 w 2902853"/>
                  <a:gd name="connsiteY19" fmla="*/ 836037 h 2073648"/>
                  <a:gd name="connsiteX20" fmla="*/ 1851497 w 2902853"/>
                  <a:gd name="connsiteY20" fmla="*/ 1476515 h 2073648"/>
                  <a:gd name="connsiteX21" fmla="*/ 2459378 w 2902853"/>
                  <a:gd name="connsiteY21" fmla="*/ 1367960 h 2073648"/>
                  <a:gd name="connsiteX22" fmla="*/ 2730754 w 2902853"/>
                  <a:gd name="connsiteY22" fmla="*/ 1639349 h 2073648"/>
                  <a:gd name="connsiteX23" fmla="*/ 2578783 w 2902853"/>
                  <a:gd name="connsiteY23" fmla="*/ 2019293 h 2073648"/>
                  <a:gd name="connsiteX24" fmla="*/ 1732092 w 2902853"/>
                  <a:gd name="connsiteY24" fmla="*/ 1943305 h 2073648"/>
                  <a:gd name="connsiteX25" fmla="*/ 1482426 w 2902853"/>
                  <a:gd name="connsiteY25" fmla="*/ 2073571 h 2073648"/>
                  <a:gd name="connsiteX0" fmla="*/ 1489514 w 2909941"/>
                  <a:gd name="connsiteY0" fmla="*/ 2073571 h 2073648"/>
                  <a:gd name="connsiteX1" fmla="*/ 1077023 w 2909941"/>
                  <a:gd name="connsiteY1" fmla="*/ 1954159 h 2073648"/>
                  <a:gd name="connsiteX2" fmla="*/ 176056 w 2909941"/>
                  <a:gd name="connsiteY2" fmla="*/ 2019293 h 2073648"/>
                  <a:gd name="connsiteX3" fmla="*/ 13231 w 2909941"/>
                  <a:gd name="connsiteY3" fmla="*/ 1693627 h 2073648"/>
                  <a:gd name="connsiteX4" fmla="*/ 371447 w 2909941"/>
                  <a:gd name="connsiteY4" fmla="*/ 1411382 h 2073648"/>
                  <a:gd name="connsiteX5" fmla="*/ 816503 w 2909941"/>
                  <a:gd name="connsiteY5" fmla="*/ 1509082 h 2073648"/>
                  <a:gd name="connsiteX6" fmla="*/ 1218139 w 2909941"/>
                  <a:gd name="connsiteY6" fmla="*/ 1454804 h 2073648"/>
                  <a:gd name="connsiteX7" fmla="*/ 1304979 w 2909941"/>
                  <a:gd name="connsiteY7" fmla="*/ 1053149 h 2073648"/>
                  <a:gd name="connsiteX8" fmla="*/ 1153008 w 2909941"/>
                  <a:gd name="connsiteY8" fmla="*/ 618926 h 2073648"/>
                  <a:gd name="connsiteX9" fmla="*/ 1077023 w 2909941"/>
                  <a:gd name="connsiteY9" fmla="*/ 336682 h 2073648"/>
                  <a:gd name="connsiteX10" fmla="*/ 1446094 w 2909941"/>
                  <a:gd name="connsiteY10" fmla="*/ 159 h 2073648"/>
                  <a:gd name="connsiteX11" fmla="*/ 1750035 w 2909941"/>
                  <a:gd name="connsiteY11" fmla="*/ 380104 h 2073648"/>
                  <a:gd name="connsiteX12" fmla="*/ 1619774 w 2909941"/>
                  <a:gd name="connsiteY12" fmla="*/ 792615 h 2073648"/>
                  <a:gd name="connsiteX13" fmla="*/ 1554644 w 2909941"/>
                  <a:gd name="connsiteY13" fmla="*/ 1335393 h 2073648"/>
                  <a:gd name="connsiteX14" fmla="*/ 2249366 w 2909941"/>
                  <a:gd name="connsiteY14" fmla="*/ 608071 h 2073648"/>
                  <a:gd name="connsiteX15" fmla="*/ 2325351 w 2909941"/>
                  <a:gd name="connsiteY15" fmla="*/ 152137 h 2073648"/>
                  <a:gd name="connsiteX16" fmla="*/ 2857247 w 2909941"/>
                  <a:gd name="connsiteY16" fmla="*/ 152137 h 2073648"/>
                  <a:gd name="connsiteX17" fmla="*/ 2846392 w 2909941"/>
                  <a:gd name="connsiteY17" fmla="*/ 694915 h 2073648"/>
                  <a:gd name="connsiteX18" fmla="*/ 2466466 w 2909941"/>
                  <a:gd name="connsiteY18" fmla="*/ 836037 h 2073648"/>
                  <a:gd name="connsiteX19" fmla="*/ 1858585 w 2909941"/>
                  <a:gd name="connsiteY19" fmla="*/ 1476515 h 2073648"/>
                  <a:gd name="connsiteX20" fmla="*/ 2466466 w 2909941"/>
                  <a:gd name="connsiteY20" fmla="*/ 1367960 h 2073648"/>
                  <a:gd name="connsiteX21" fmla="*/ 2737842 w 2909941"/>
                  <a:gd name="connsiteY21" fmla="*/ 1639349 h 2073648"/>
                  <a:gd name="connsiteX22" fmla="*/ 2585871 w 2909941"/>
                  <a:gd name="connsiteY22" fmla="*/ 2019293 h 2073648"/>
                  <a:gd name="connsiteX23" fmla="*/ 1739180 w 2909941"/>
                  <a:gd name="connsiteY23" fmla="*/ 1943305 h 2073648"/>
                  <a:gd name="connsiteX24" fmla="*/ 1489514 w 2909941"/>
                  <a:gd name="connsiteY24" fmla="*/ 2073571 h 2073648"/>
                  <a:gd name="connsiteX0" fmla="*/ 1476343 w 2896770"/>
                  <a:gd name="connsiteY0" fmla="*/ 2073571 h 2073648"/>
                  <a:gd name="connsiteX1" fmla="*/ 1063852 w 2896770"/>
                  <a:gd name="connsiteY1" fmla="*/ 1954159 h 2073648"/>
                  <a:gd name="connsiteX2" fmla="*/ 336566 w 2896770"/>
                  <a:gd name="connsiteY2" fmla="*/ 2008438 h 2073648"/>
                  <a:gd name="connsiteX3" fmla="*/ 60 w 2896770"/>
                  <a:gd name="connsiteY3" fmla="*/ 1693627 h 2073648"/>
                  <a:gd name="connsiteX4" fmla="*/ 358276 w 2896770"/>
                  <a:gd name="connsiteY4" fmla="*/ 1411382 h 2073648"/>
                  <a:gd name="connsiteX5" fmla="*/ 803332 w 2896770"/>
                  <a:gd name="connsiteY5" fmla="*/ 1509082 h 2073648"/>
                  <a:gd name="connsiteX6" fmla="*/ 1204968 w 2896770"/>
                  <a:gd name="connsiteY6" fmla="*/ 1454804 h 2073648"/>
                  <a:gd name="connsiteX7" fmla="*/ 1291808 w 2896770"/>
                  <a:gd name="connsiteY7" fmla="*/ 1053149 h 2073648"/>
                  <a:gd name="connsiteX8" fmla="*/ 1139837 w 2896770"/>
                  <a:gd name="connsiteY8" fmla="*/ 618926 h 2073648"/>
                  <a:gd name="connsiteX9" fmla="*/ 1063852 w 2896770"/>
                  <a:gd name="connsiteY9" fmla="*/ 336682 h 2073648"/>
                  <a:gd name="connsiteX10" fmla="*/ 1432923 w 2896770"/>
                  <a:gd name="connsiteY10" fmla="*/ 159 h 2073648"/>
                  <a:gd name="connsiteX11" fmla="*/ 1736864 w 2896770"/>
                  <a:gd name="connsiteY11" fmla="*/ 380104 h 2073648"/>
                  <a:gd name="connsiteX12" fmla="*/ 1606603 w 2896770"/>
                  <a:gd name="connsiteY12" fmla="*/ 792615 h 2073648"/>
                  <a:gd name="connsiteX13" fmla="*/ 1541473 w 2896770"/>
                  <a:gd name="connsiteY13" fmla="*/ 1335393 h 2073648"/>
                  <a:gd name="connsiteX14" fmla="*/ 2236195 w 2896770"/>
                  <a:gd name="connsiteY14" fmla="*/ 608071 h 2073648"/>
                  <a:gd name="connsiteX15" fmla="*/ 2312180 w 2896770"/>
                  <a:gd name="connsiteY15" fmla="*/ 152137 h 2073648"/>
                  <a:gd name="connsiteX16" fmla="*/ 2844076 w 2896770"/>
                  <a:gd name="connsiteY16" fmla="*/ 152137 h 2073648"/>
                  <a:gd name="connsiteX17" fmla="*/ 2833221 w 2896770"/>
                  <a:gd name="connsiteY17" fmla="*/ 694915 h 2073648"/>
                  <a:gd name="connsiteX18" fmla="*/ 2453295 w 2896770"/>
                  <a:gd name="connsiteY18" fmla="*/ 836037 h 2073648"/>
                  <a:gd name="connsiteX19" fmla="*/ 1845414 w 2896770"/>
                  <a:gd name="connsiteY19" fmla="*/ 1476515 h 2073648"/>
                  <a:gd name="connsiteX20" fmla="*/ 2453295 w 2896770"/>
                  <a:gd name="connsiteY20" fmla="*/ 1367960 h 2073648"/>
                  <a:gd name="connsiteX21" fmla="*/ 2724671 w 2896770"/>
                  <a:gd name="connsiteY21" fmla="*/ 1639349 h 2073648"/>
                  <a:gd name="connsiteX22" fmla="*/ 2572700 w 2896770"/>
                  <a:gd name="connsiteY22" fmla="*/ 2019293 h 2073648"/>
                  <a:gd name="connsiteX23" fmla="*/ 1726009 w 2896770"/>
                  <a:gd name="connsiteY23" fmla="*/ 1943305 h 2073648"/>
                  <a:gd name="connsiteX24" fmla="*/ 1476343 w 2896770"/>
                  <a:gd name="connsiteY24" fmla="*/ 2073571 h 2073648"/>
                  <a:gd name="connsiteX0" fmla="*/ 1400394 w 2820821"/>
                  <a:gd name="connsiteY0" fmla="*/ 2073571 h 2073648"/>
                  <a:gd name="connsiteX1" fmla="*/ 987903 w 2820821"/>
                  <a:gd name="connsiteY1" fmla="*/ 1954159 h 2073648"/>
                  <a:gd name="connsiteX2" fmla="*/ 260617 w 2820821"/>
                  <a:gd name="connsiteY2" fmla="*/ 2008438 h 2073648"/>
                  <a:gd name="connsiteX3" fmla="*/ 96 w 2820821"/>
                  <a:gd name="connsiteY3" fmla="*/ 1693627 h 2073648"/>
                  <a:gd name="connsiteX4" fmla="*/ 282327 w 2820821"/>
                  <a:gd name="connsiteY4" fmla="*/ 1411382 h 2073648"/>
                  <a:gd name="connsiteX5" fmla="*/ 727383 w 2820821"/>
                  <a:gd name="connsiteY5" fmla="*/ 1509082 h 2073648"/>
                  <a:gd name="connsiteX6" fmla="*/ 1129019 w 2820821"/>
                  <a:gd name="connsiteY6" fmla="*/ 1454804 h 2073648"/>
                  <a:gd name="connsiteX7" fmla="*/ 1215859 w 2820821"/>
                  <a:gd name="connsiteY7" fmla="*/ 1053149 h 2073648"/>
                  <a:gd name="connsiteX8" fmla="*/ 1063888 w 2820821"/>
                  <a:gd name="connsiteY8" fmla="*/ 618926 h 2073648"/>
                  <a:gd name="connsiteX9" fmla="*/ 987903 w 2820821"/>
                  <a:gd name="connsiteY9" fmla="*/ 336682 h 2073648"/>
                  <a:gd name="connsiteX10" fmla="*/ 1356974 w 2820821"/>
                  <a:gd name="connsiteY10" fmla="*/ 159 h 2073648"/>
                  <a:gd name="connsiteX11" fmla="*/ 1660915 w 2820821"/>
                  <a:gd name="connsiteY11" fmla="*/ 380104 h 2073648"/>
                  <a:gd name="connsiteX12" fmla="*/ 1530654 w 2820821"/>
                  <a:gd name="connsiteY12" fmla="*/ 792615 h 2073648"/>
                  <a:gd name="connsiteX13" fmla="*/ 1465524 w 2820821"/>
                  <a:gd name="connsiteY13" fmla="*/ 1335393 h 2073648"/>
                  <a:gd name="connsiteX14" fmla="*/ 2160246 w 2820821"/>
                  <a:gd name="connsiteY14" fmla="*/ 608071 h 2073648"/>
                  <a:gd name="connsiteX15" fmla="*/ 2236231 w 2820821"/>
                  <a:gd name="connsiteY15" fmla="*/ 152137 h 2073648"/>
                  <a:gd name="connsiteX16" fmla="*/ 2768127 w 2820821"/>
                  <a:gd name="connsiteY16" fmla="*/ 152137 h 2073648"/>
                  <a:gd name="connsiteX17" fmla="*/ 2757272 w 2820821"/>
                  <a:gd name="connsiteY17" fmla="*/ 694915 h 2073648"/>
                  <a:gd name="connsiteX18" fmla="*/ 2377346 w 2820821"/>
                  <a:gd name="connsiteY18" fmla="*/ 836037 h 2073648"/>
                  <a:gd name="connsiteX19" fmla="*/ 1769465 w 2820821"/>
                  <a:gd name="connsiteY19" fmla="*/ 1476515 h 2073648"/>
                  <a:gd name="connsiteX20" fmla="*/ 2377346 w 2820821"/>
                  <a:gd name="connsiteY20" fmla="*/ 1367960 h 2073648"/>
                  <a:gd name="connsiteX21" fmla="*/ 2648722 w 2820821"/>
                  <a:gd name="connsiteY21" fmla="*/ 1639349 h 2073648"/>
                  <a:gd name="connsiteX22" fmla="*/ 2496751 w 2820821"/>
                  <a:gd name="connsiteY22" fmla="*/ 2019293 h 2073648"/>
                  <a:gd name="connsiteX23" fmla="*/ 1650060 w 2820821"/>
                  <a:gd name="connsiteY23" fmla="*/ 1943305 h 2073648"/>
                  <a:gd name="connsiteX24" fmla="*/ 1400394 w 2820821"/>
                  <a:gd name="connsiteY24" fmla="*/ 2073571 h 2073648"/>
                  <a:gd name="connsiteX0" fmla="*/ 1400394 w 2820821"/>
                  <a:gd name="connsiteY0" fmla="*/ 2073637 h 2073714"/>
                  <a:gd name="connsiteX1" fmla="*/ 987903 w 2820821"/>
                  <a:gd name="connsiteY1" fmla="*/ 1954225 h 2073714"/>
                  <a:gd name="connsiteX2" fmla="*/ 260617 w 2820821"/>
                  <a:gd name="connsiteY2" fmla="*/ 2008504 h 2073714"/>
                  <a:gd name="connsiteX3" fmla="*/ 96 w 2820821"/>
                  <a:gd name="connsiteY3" fmla="*/ 1693693 h 2073714"/>
                  <a:gd name="connsiteX4" fmla="*/ 282327 w 2820821"/>
                  <a:gd name="connsiteY4" fmla="*/ 1411448 h 2073714"/>
                  <a:gd name="connsiteX5" fmla="*/ 727383 w 2820821"/>
                  <a:gd name="connsiteY5" fmla="*/ 1509148 h 2073714"/>
                  <a:gd name="connsiteX6" fmla="*/ 1129019 w 2820821"/>
                  <a:gd name="connsiteY6" fmla="*/ 1454870 h 2073714"/>
                  <a:gd name="connsiteX7" fmla="*/ 1215859 w 2820821"/>
                  <a:gd name="connsiteY7" fmla="*/ 1053215 h 2073714"/>
                  <a:gd name="connsiteX8" fmla="*/ 987903 w 2820821"/>
                  <a:gd name="connsiteY8" fmla="*/ 336748 h 2073714"/>
                  <a:gd name="connsiteX9" fmla="*/ 1356974 w 2820821"/>
                  <a:gd name="connsiteY9" fmla="*/ 225 h 2073714"/>
                  <a:gd name="connsiteX10" fmla="*/ 1660915 w 2820821"/>
                  <a:gd name="connsiteY10" fmla="*/ 380170 h 2073714"/>
                  <a:gd name="connsiteX11" fmla="*/ 1530654 w 2820821"/>
                  <a:gd name="connsiteY11" fmla="*/ 792681 h 2073714"/>
                  <a:gd name="connsiteX12" fmla="*/ 1465524 w 2820821"/>
                  <a:gd name="connsiteY12" fmla="*/ 1335459 h 2073714"/>
                  <a:gd name="connsiteX13" fmla="*/ 2160246 w 2820821"/>
                  <a:gd name="connsiteY13" fmla="*/ 608137 h 2073714"/>
                  <a:gd name="connsiteX14" fmla="*/ 2236231 w 2820821"/>
                  <a:gd name="connsiteY14" fmla="*/ 152203 h 2073714"/>
                  <a:gd name="connsiteX15" fmla="*/ 2768127 w 2820821"/>
                  <a:gd name="connsiteY15" fmla="*/ 152203 h 2073714"/>
                  <a:gd name="connsiteX16" fmla="*/ 2757272 w 2820821"/>
                  <a:gd name="connsiteY16" fmla="*/ 694981 h 2073714"/>
                  <a:gd name="connsiteX17" fmla="*/ 2377346 w 2820821"/>
                  <a:gd name="connsiteY17" fmla="*/ 836103 h 2073714"/>
                  <a:gd name="connsiteX18" fmla="*/ 1769465 w 2820821"/>
                  <a:gd name="connsiteY18" fmla="*/ 1476581 h 2073714"/>
                  <a:gd name="connsiteX19" fmla="*/ 2377346 w 2820821"/>
                  <a:gd name="connsiteY19" fmla="*/ 1368026 h 2073714"/>
                  <a:gd name="connsiteX20" fmla="*/ 2648722 w 2820821"/>
                  <a:gd name="connsiteY20" fmla="*/ 1639415 h 2073714"/>
                  <a:gd name="connsiteX21" fmla="*/ 2496751 w 2820821"/>
                  <a:gd name="connsiteY21" fmla="*/ 2019359 h 2073714"/>
                  <a:gd name="connsiteX22" fmla="*/ 1650060 w 2820821"/>
                  <a:gd name="connsiteY22" fmla="*/ 1943371 h 2073714"/>
                  <a:gd name="connsiteX23" fmla="*/ 1400394 w 2820821"/>
                  <a:gd name="connsiteY23" fmla="*/ 2073637 h 2073714"/>
                  <a:gd name="connsiteX0" fmla="*/ 1400394 w 2820821"/>
                  <a:gd name="connsiteY0" fmla="*/ 2073451 h 2073528"/>
                  <a:gd name="connsiteX1" fmla="*/ 987903 w 2820821"/>
                  <a:gd name="connsiteY1" fmla="*/ 1954039 h 2073528"/>
                  <a:gd name="connsiteX2" fmla="*/ 260617 w 2820821"/>
                  <a:gd name="connsiteY2" fmla="*/ 2008318 h 2073528"/>
                  <a:gd name="connsiteX3" fmla="*/ 96 w 2820821"/>
                  <a:gd name="connsiteY3" fmla="*/ 1693507 h 2073528"/>
                  <a:gd name="connsiteX4" fmla="*/ 282327 w 2820821"/>
                  <a:gd name="connsiteY4" fmla="*/ 1411262 h 2073528"/>
                  <a:gd name="connsiteX5" fmla="*/ 727383 w 2820821"/>
                  <a:gd name="connsiteY5" fmla="*/ 1508962 h 2073528"/>
                  <a:gd name="connsiteX6" fmla="*/ 1129019 w 2820821"/>
                  <a:gd name="connsiteY6" fmla="*/ 1454684 h 2073528"/>
                  <a:gd name="connsiteX7" fmla="*/ 1215859 w 2820821"/>
                  <a:gd name="connsiteY7" fmla="*/ 1053029 h 2073528"/>
                  <a:gd name="connsiteX8" fmla="*/ 987903 w 2820821"/>
                  <a:gd name="connsiteY8" fmla="*/ 401695 h 2073528"/>
                  <a:gd name="connsiteX9" fmla="*/ 1356974 w 2820821"/>
                  <a:gd name="connsiteY9" fmla="*/ 39 h 2073528"/>
                  <a:gd name="connsiteX10" fmla="*/ 1660915 w 2820821"/>
                  <a:gd name="connsiteY10" fmla="*/ 379984 h 2073528"/>
                  <a:gd name="connsiteX11" fmla="*/ 1530654 w 2820821"/>
                  <a:gd name="connsiteY11" fmla="*/ 792495 h 2073528"/>
                  <a:gd name="connsiteX12" fmla="*/ 1465524 w 2820821"/>
                  <a:gd name="connsiteY12" fmla="*/ 1335273 h 2073528"/>
                  <a:gd name="connsiteX13" fmla="*/ 2160246 w 2820821"/>
                  <a:gd name="connsiteY13" fmla="*/ 607951 h 2073528"/>
                  <a:gd name="connsiteX14" fmla="*/ 2236231 w 2820821"/>
                  <a:gd name="connsiteY14" fmla="*/ 152017 h 2073528"/>
                  <a:gd name="connsiteX15" fmla="*/ 2768127 w 2820821"/>
                  <a:gd name="connsiteY15" fmla="*/ 152017 h 2073528"/>
                  <a:gd name="connsiteX16" fmla="*/ 2757272 w 2820821"/>
                  <a:gd name="connsiteY16" fmla="*/ 694795 h 2073528"/>
                  <a:gd name="connsiteX17" fmla="*/ 2377346 w 2820821"/>
                  <a:gd name="connsiteY17" fmla="*/ 835917 h 2073528"/>
                  <a:gd name="connsiteX18" fmla="*/ 1769465 w 2820821"/>
                  <a:gd name="connsiteY18" fmla="*/ 1476395 h 2073528"/>
                  <a:gd name="connsiteX19" fmla="*/ 2377346 w 2820821"/>
                  <a:gd name="connsiteY19" fmla="*/ 1367840 h 2073528"/>
                  <a:gd name="connsiteX20" fmla="*/ 2648722 w 2820821"/>
                  <a:gd name="connsiteY20" fmla="*/ 1639229 h 2073528"/>
                  <a:gd name="connsiteX21" fmla="*/ 2496751 w 2820821"/>
                  <a:gd name="connsiteY21" fmla="*/ 2019173 h 2073528"/>
                  <a:gd name="connsiteX22" fmla="*/ 1650060 w 2820821"/>
                  <a:gd name="connsiteY22" fmla="*/ 1943185 h 2073528"/>
                  <a:gd name="connsiteX23" fmla="*/ 1400394 w 2820821"/>
                  <a:gd name="connsiteY23" fmla="*/ 2073451 h 2073528"/>
                  <a:gd name="connsiteX0" fmla="*/ 1400394 w 2820821"/>
                  <a:gd name="connsiteY0" fmla="*/ 1997475 h 1997552"/>
                  <a:gd name="connsiteX1" fmla="*/ 987903 w 2820821"/>
                  <a:gd name="connsiteY1" fmla="*/ 1878063 h 1997552"/>
                  <a:gd name="connsiteX2" fmla="*/ 260617 w 2820821"/>
                  <a:gd name="connsiteY2" fmla="*/ 1932342 h 1997552"/>
                  <a:gd name="connsiteX3" fmla="*/ 96 w 2820821"/>
                  <a:gd name="connsiteY3" fmla="*/ 1617531 h 1997552"/>
                  <a:gd name="connsiteX4" fmla="*/ 282327 w 2820821"/>
                  <a:gd name="connsiteY4" fmla="*/ 1335286 h 1997552"/>
                  <a:gd name="connsiteX5" fmla="*/ 727383 w 2820821"/>
                  <a:gd name="connsiteY5" fmla="*/ 1432986 h 1997552"/>
                  <a:gd name="connsiteX6" fmla="*/ 1129019 w 2820821"/>
                  <a:gd name="connsiteY6" fmla="*/ 1378708 h 1997552"/>
                  <a:gd name="connsiteX7" fmla="*/ 1215859 w 2820821"/>
                  <a:gd name="connsiteY7" fmla="*/ 977053 h 1997552"/>
                  <a:gd name="connsiteX8" fmla="*/ 987903 w 2820821"/>
                  <a:gd name="connsiteY8" fmla="*/ 325719 h 1997552"/>
                  <a:gd name="connsiteX9" fmla="*/ 1346119 w 2820821"/>
                  <a:gd name="connsiteY9" fmla="*/ 52 h 1997552"/>
                  <a:gd name="connsiteX10" fmla="*/ 1660915 w 2820821"/>
                  <a:gd name="connsiteY10" fmla="*/ 304008 h 1997552"/>
                  <a:gd name="connsiteX11" fmla="*/ 1530654 w 2820821"/>
                  <a:gd name="connsiteY11" fmla="*/ 716519 h 1997552"/>
                  <a:gd name="connsiteX12" fmla="*/ 1465524 w 2820821"/>
                  <a:gd name="connsiteY12" fmla="*/ 1259297 h 1997552"/>
                  <a:gd name="connsiteX13" fmla="*/ 2160246 w 2820821"/>
                  <a:gd name="connsiteY13" fmla="*/ 531975 h 1997552"/>
                  <a:gd name="connsiteX14" fmla="*/ 2236231 w 2820821"/>
                  <a:gd name="connsiteY14" fmla="*/ 76041 h 1997552"/>
                  <a:gd name="connsiteX15" fmla="*/ 2768127 w 2820821"/>
                  <a:gd name="connsiteY15" fmla="*/ 76041 h 1997552"/>
                  <a:gd name="connsiteX16" fmla="*/ 2757272 w 2820821"/>
                  <a:gd name="connsiteY16" fmla="*/ 618819 h 1997552"/>
                  <a:gd name="connsiteX17" fmla="*/ 2377346 w 2820821"/>
                  <a:gd name="connsiteY17" fmla="*/ 759941 h 1997552"/>
                  <a:gd name="connsiteX18" fmla="*/ 1769465 w 2820821"/>
                  <a:gd name="connsiteY18" fmla="*/ 1400419 h 1997552"/>
                  <a:gd name="connsiteX19" fmla="*/ 2377346 w 2820821"/>
                  <a:gd name="connsiteY19" fmla="*/ 1291864 h 1997552"/>
                  <a:gd name="connsiteX20" fmla="*/ 2648722 w 2820821"/>
                  <a:gd name="connsiteY20" fmla="*/ 1563253 h 1997552"/>
                  <a:gd name="connsiteX21" fmla="*/ 2496751 w 2820821"/>
                  <a:gd name="connsiteY21" fmla="*/ 1943197 h 1997552"/>
                  <a:gd name="connsiteX22" fmla="*/ 1650060 w 2820821"/>
                  <a:gd name="connsiteY22" fmla="*/ 1867209 h 1997552"/>
                  <a:gd name="connsiteX23" fmla="*/ 1400394 w 2820821"/>
                  <a:gd name="connsiteY23" fmla="*/ 1997475 h 1997552"/>
                  <a:gd name="connsiteX0" fmla="*/ 1400394 w 2820821"/>
                  <a:gd name="connsiteY0" fmla="*/ 1997646 h 1997723"/>
                  <a:gd name="connsiteX1" fmla="*/ 987903 w 2820821"/>
                  <a:gd name="connsiteY1" fmla="*/ 1878234 h 1997723"/>
                  <a:gd name="connsiteX2" fmla="*/ 260617 w 2820821"/>
                  <a:gd name="connsiteY2" fmla="*/ 1932513 h 1997723"/>
                  <a:gd name="connsiteX3" fmla="*/ 96 w 2820821"/>
                  <a:gd name="connsiteY3" fmla="*/ 1617702 h 1997723"/>
                  <a:gd name="connsiteX4" fmla="*/ 282327 w 2820821"/>
                  <a:gd name="connsiteY4" fmla="*/ 1335457 h 1997723"/>
                  <a:gd name="connsiteX5" fmla="*/ 727383 w 2820821"/>
                  <a:gd name="connsiteY5" fmla="*/ 1433157 h 1997723"/>
                  <a:gd name="connsiteX6" fmla="*/ 1129019 w 2820821"/>
                  <a:gd name="connsiteY6" fmla="*/ 1378879 h 1997723"/>
                  <a:gd name="connsiteX7" fmla="*/ 1215859 w 2820821"/>
                  <a:gd name="connsiteY7" fmla="*/ 977224 h 1997723"/>
                  <a:gd name="connsiteX8" fmla="*/ 987903 w 2820821"/>
                  <a:gd name="connsiteY8" fmla="*/ 325890 h 1997723"/>
                  <a:gd name="connsiteX9" fmla="*/ 1346119 w 2820821"/>
                  <a:gd name="connsiteY9" fmla="*/ 223 h 1997723"/>
                  <a:gd name="connsiteX10" fmla="*/ 1660915 w 2820821"/>
                  <a:gd name="connsiteY10" fmla="*/ 369312 h 1997723"/>
                  <a:gd name="connsiteX11" fmla="*/ 1530654 w 2820821"/>
                  <a:gd name="connsiteY11" fmla="*/ 716690 h 1997723"/>
                  <a:gd name="connsiteX12" fmla="*/ 1465524 w 2820821"/>
                  <a:gd name="connsiteY12" fmla="*/ 1259468 h 1997723"/>
                  <a:gd name="connsiteX13" fmla="*/ 2160246 w 2820821"/>
                  <a:gd name="connsiteY13" fmla="*/ 532146 h 1997723"/>
                  <a:gd name="connsiteX14" fmla="*/ 2236231 w 2820821"/>
                  <a:gd name="connsiteY14" fmla="*/ 76212 h 1997723"/>
                  <a:gd name="connsiteX15" fmla="*/ 2768127 w 2820821"/>
                  <a:gd name="connsiteY15" fmla="*/ 76212 h 1997723"/>
                  <a:gd name="connsiteX16" fmla="*/ 2757272 w 2820821"/>
                  <a:gd name="connsiteY16" fmla="*/ 618990 h 1997723"/>
                  <a:gd name="connsiteX17" fmla="*/ 2377346 w 2820821"/>
                  <a:gd name="connsiteY17" fmla="*/ 760112 h 1997723"/>
                  <a:gd name="connsiteX18" fmla="*/ 1769465 w 2820821"/>
                  <a:gd name="connsiteY18" fmla="*/ 1400590 h 1997723"/>
                  <a:gd name="connsiteX19" fmla="*/ 2377346 w 2820821"/>
                  <a:gd name="connsiteY19" fmla="*/ 1292035 h 1997723"/>
                  <a:gd name="connsiteX20" fmla="*/ 2648722 w 2820821"/>
                  <a:gd name="connsiteY20" fmla="*/ 1563424 h 1997723"/>
                  <a:gd name="connsiteX21" fmla="*/ 2496751 w 2820821"/>
                  <a:gd name="connsiteY21" fmla="*/ 1943368 h 1997723"/>
                  <a:gd name="connsiteX22" fmla="*/ 1650060 w 2820821"/>
                  <a:gd name="connsiteY22" fmla="*/ 1867380 h 1997723"/>
                  <a:gd name="connsiteX23" fmla="*/ 1400394 w 2820821"/>
                  <a:gd name="connsiteY23" fmla="*/ 1997646 h 1997723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530654 w 2820821"/>
                  <a:gd name="connsiteY11" fmla="*/ 716525 h 1997558"/>
                  <a:gd name="connsiteX12" fmla="*/ 1465524 w 2820821"/>
                  <a:gd name="connsiteY12" fmla="*/ 1259303 h 1997558"/>
                  <a:gd name="connsiteX13" fmla="*/ 2160246 w 2820821"/>
                  <a:gd name="connsiteY13" fmla="*/ 531981 h 1997558"/>
                  <a:gd name="connsiteX14" fmla="*/ 2236231 w 2820821"/>
                  <a:gd name="connsiteY14" fmla="*/ 76047 h 1997558"/>
                  <a:gd name="connsiteX15" fmla="*/ 2768127 w 2820821"/>
                  <a:gd name="connsiteY15" fmla="*/ 76047 h 1997558"/>
                  <a:gd name="connsiteX16" fmla="*/ 2757272 w 2820821"/>
                  <a:gd name="connsiteY16" fmla="*/ 618825 h 1997558"/>
                  <a:gd name="connsiteX17" fmla="*/ 2377346 w 2820821"/>
                  <a:gd name="connsiteY17" fmla="*/ 759947 h 1997558"/>
                  <a:gd name="connsiteX18" fmla="*/ 1769465 w 2820821"/>
                  <a:gd name="connsiteY18" fmla="*/ 1400425 h 1997558"/>
                  <a:gd name="connsiteX19" fmla="*/ 2377346 w 2820821"/>
                  <a:gd name="connsiteY19" fmla="*/ 1291870 h 1997558"/>
                  <a:gd name="connsiteX20" fmla="*/ 2648722 w 2820821"/>
                  <a:gd name="connsiteY20" fmla="*/ 1563259 h 1997558"/>
                  <a:gd name="connsiteX21" fmla="*/ 2496751 w 2820821"/>
                  <a:gd name="connsiteY21" fmla="*/ 1943203 h 1997558"/>
                  <a:gd name="connsiteX22" fmla="*/ 1650060 w 2820821"/>
                  <a:gd name="connsiteY22" fmla="*/ 1867215 h 1997558"/>
                  <a:gd name="connsiteX23" fmla="*/ 1400394 w 2820821"/>
                  <a:gd name="connsiteY23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160246 w 2820821"/>
                  <a:gd name="connsiteY12" fmla="*/ 531981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0821"/>
                  <a:gd name="connsiteY0" fmla="*/ 1997481 h 1997558"/>
                  <a:gd name="connsiteX1" fmla="*/ 987903 w 2820821"/>
                  <a:gd name="connsiteY1" fmla="*/ 1878069 h 1997558"/>
                  <a:gd name="connsiteX2" fmla="*/ 260617 w 2820821"/>
                  <a:gd name="connsiteY2" fmla="*/ 1932348 h 1997558"/>
                  <a:gd name="connsiteX3" fmla="*/ 96 w 2820821"/>
                  <a:gd name="connsiteY3" fmla="*/ 1617537 h 1997558"/>
                  <a:gd name="connsiteX4" fmla="*/ 282327 w 2820821"/>
                  <a:gd name="connsiteY4" fmla="*/ 1335292 h 1997558"/>
                  <a:gd name="connsiteX5" fmla="*/ 727383 w 2820821"/>
                  <a:gd name="connsiteY5" fmla="*/ 1432992 h 1997558"/>
                  <a:gd name="connsiteX6" fmla="*/ 1129019 w 2820821"/>
                  <a:gd name="connsiteY6" fmla="*/ 1378714 h 1997558"/>
                  <a:gd name="connsiteX7" fmla="*/ 1215859 w 2820821"/>
                  <a:gd name="connsiteY7" fmla="*/ 977059 h 1997558"/>
                  <a:gd name="connsiteX8" fmla="*/ 987903 w 2820821"/>
                  <a:gd name="connsiteY8" fmla="*/ 325725 h 1997558"/>
                  <a:gd name="connsiteX9" fmla="*/ 1346119 w 2820821"/>
                  <a:gd name="connsiteY9" fmla="*/ 58 h 1997558"/>
                  <a:gd name="connsiteX10" fmla="*/ 1628350 w 2820821"/>
                  <a:gd name="connsiteY10" fmla="*/ 347436 h 1997558"/>
                  <a:gd name="connsiteX11" fmla="*/ 1465524 w 2820821"/>
                  <a:gd name="connsiteY11" fmla="*/ 1259303 h 1997558"/>
                  <a:gd name="connsiteX12" fmla="*/ 2008275 w 2820821"/>
                  <a:gd name="connsiteY12" fmla="*/ 662247 h 1997558"/>
                  <a:gd name="connsiteX13" fmla="*/ 2236231 w 2820821"/>
                  <a:gd name="connsiteY13" fmla="*/ 76047 h 1997558"/>
                  <a:gd name="connsiteX14" fmla="*/ 2768127 w 2820821"/>
                  <a:gd name="connsiteY14" fmla="*/ 76047 h 1997558"/>
                  <a:gd name="connsiteX15" fmla="*/ 2757272 w 2820821"/>
                  <a:gd name="connsiteY15" fmla="*/ 618825 h 1997558"/>
                  <a:gd name="connsiteX16" fmla="*/ 2377346 w 2820821"/>
                  <a:gd name="connsiteY16" fmla="*/ 759947 h 1997558"/>
                  <a:gd name="connsiteX17" fmla="*/ 1769465 w 2820821"/>
                  <a:gd name="connsiteY17" fmla="*/ 1400425 h 1997558"/>
                  <a:gd name="connsiteX18" fmla="*/ 2377346 w 2820821"/>
                  <a:gd name="connsiteY18" fmla="*/ 1291870 h 1997558"/>
                  <a:gd name="connsiteX19" fmla="*/ 2648722 w 2820821"/>
                  <a:gd name="connsiteY19" fmla="*/ 1563259 h 1997558"/>
                  <a:gd name="connsiteX20" fmla="*/ 2496751 w 2820821"/>
                  <a:gd name="connsiteY20" fmla="*/ 1943203 h 1997558"/>
                  <a:gd name="connsiteX21" fmla="*/ 1650060 w 2820821"/>
                  <a:gd name="connsiteY21" fmla="*/ 1867215 h 1997558"/>
                  <a:gd name="connsiteX22" fmla="*/ 1400394 w 2820821"/>
                  <a:gd name="connsiteY22" fmla="*/ 1997481 h 1997558"/>
                  <a:gd name="connsiteX0" fmla="*/ 1400394 w 2825584"/>
                  <a:gd name="connsiteY0" fmla="*/ 1997481 h 1997558"/>
                  <a:gd name="connsiteX1" fmla="*/ 987903 w 2825584"/>
                  <a:gd name="connsiteY1" fmla="*/ 1878069 h 1997558"/>
                  <a:gd name="connsiteX2" fmla="*/ 260617 w 2825584"/>
                  <a:gd name="connsiteY2" fmla="*/ 1932348 h 1997558"/>
                  <a:gd name="connsiteX3" fmla="*/ 96 w 2825584"/>
                  <a:gd name="connsiteY3" fmla="*/ 1617537 h 1997558"/>
                  <a:gd name="connsiteX4" fmla="*/ 282327 w 2825584"/>
                  <a:gd name="connsiteY4" fmla="*/ 1335292 h 1997558"/>
                  <a:gd name="connsiteX5" fmla="*/ 727383 w 2825584"/>
                  <a:gd name="connsiteY5" fmla="*/ 1432992 h 1997558"/>
                  <a:gd name="connsiteX6" fmla="*/ 1129019 w 2825584"/>
                  <a:gd name="connsiteY6" fmla="*/ 1378714 h 1997558"/>
                  <a:gd name="connsiteX7" fmla="*/ 1215859 w 2825584"/>
                  <a:gd name="connsiteY7" fmla="*/ 977059 h 1997558"/>
                  <a:gd name="connsiteX8" fmla="*/ 987903 w 2825584"/>
                  <a:gd name="connsiteY8" fmla="*/ 325725 h 1997558"/>
                  <a:gd name="connsiteX9" fmla="*/ 1346119 w 2825584"/>
                  <a:gd name="connsiteY9" fmla="*/ 58 h 1997558"/>
                  <a:gd name="connsiteX10" fmla="*/ 1628350 w 2825584"/>
                  <a:gd name="connsiteY10" fmla="*/ 347436 h 1997558"/>
                  <a:gd name="connsiteX11" fmla="*/ 1465524 w 2825584"/>
                  <a:gd name="connsiteY11" fmla="*/ 1259303 h 1997558"/>
                  <a:gd name="connsiteX12" fmla="*/ 2008275 w 2825584"/>
                  <a:gd name="connsiteY12" fmla="*/ 662247 h 1997558"/>
                  <a:gd name="connsiteX13" fmla="*/ 2236231 w 2825584"/>
                  <a:gd name="connsiteY13" fmla="*/ 76047 h 1997558"/>
                  <a:gd name="connsiteX14" fmla="*/ 2768127 w 2825584"/>
                  <a:gd name="connsiteY14" fmla="*/ 76047 h 1997558"/>
                  <a:gd name="connsiteX15" fmla="*/ 2757272 w 2825584"/>
                  <a:gd name="connsiteY15" fmla="*/ 618825 h 1997558"/>
                  <a:gd name="connsiteX16" fmla="*/ 2290506 w 2825584"/>
                  <a:gd name="connsiteY16" fmla="*/ 879359 h 1997558"/>
                  <a:gd name="connsiteX17" fmla="*/ 1769465 w 2825584"/>
                  <a:gd name="connsiteY17" fmla="*/ 1400425 h 1997558"/>
                  <a:gd name="connsiteX18" fmla="*/ 2377346 w 2825584"/>
                  <a:gd name="connsiteY18" fmla="*/ 1291870 h 1997558"/>
                  <a:gd name="connsiteX19" fmla="*/ 2648722 w 2825584"/>
                  <a:gd name="connsiteY19" fmla="*/ 1563259 h 1997558"/>
                  <a:gd name="connsiteX20" fmla="*/ 2496751 w 2825584"/>
                  <a:gd name="connsiteY20" fmla="*/ 1943203 h 1997558"/>
                  <a:gd name="connsiteX21" fmla="*/ 1650060 w 2825584"/>
                  <a:gd name="connsiteY21" fmla="*/ 1867215 h 1997558"/>
                  <a:gd name="connsiteX22" fmla="*/ 1400394 w 2825584"/>
                  <a:gd name="connsiteY22" fmla="*/ 1997481 h 1997558"/>
                  <a:gd name="connsiteX0" fmla="*/ 1400394 w 2802192"/>
                  <a:gd name="connsiteY0" fmla="*/ 1997481 h 1997558"/>
                  <a:gd name="connsiteX1" fmla="*/ 987903 w 2802192"/>
                  <a:gd name="connsiteY1" fmla="*/ 1878069 h 1997558"/>
                  <a:gd name="connsiteX2" fmla="*/ 260617 w 2802192"/>
                  <a:gd name="connsiteY2" fmla="*/ 1932348 h 1997558"/>
                  <a:gd name="connsiteX3" fmla="*/ 96 w 2802192"/>
                  <a:gd name="connsiteY3" fmla="*/ 1617537 h 1997558"/>
                  <a:gd name="connsiteX4" fmla="*/ 282327 w 2802192"/>
                  <a:gd name="connsiteY4" fmla="*/ 1335292 h 1997558"/>
                  <a:gd name="connsiteX5" fmla="*/ 727383 w 2802192"/>
                  <a:gd name="connsiteY5" fmla="*/ 1432992 h 1997558"/>
                  <a:gd name="connsiteX6" fmla="*/ 1129019 w 2802192"/>
                  <a:gd name="connsiteY6" fmla="*/ 1378714 h 1997558"/>
                  <a:gd name="connsiteX7" fmla="*/ 1215859 w 2802192"/>
                  <a:gd name="connsiteY7" fmla="*/ 977059 h 1997558"/>
                  <a:gd name="connsiteX8" fmla="*/ 987903 w 2802192"/>
                  <a:gd name="connsiteY8" fmla="*/ 325725 h 1997558"/>
                  <a:gd name="connsiteX9" fmla="*/ 1346119 w 2802192"/>
                  <a:gd name="connsiteY9" fmla="*/ 58 h 1997558"/>
                  <a:gd name="connsiteX10" fmla="*/ 1628350 w 2802192"/>
                  <a:gd name="connsiteY10" fmla="*/ 347436 h 1997558"/>
                  <a:gd name="connsiteX11" fmla="*/ 1465524 w 2802192"/>
                  <a:gd name="connsiteY11" fmla="*/ 1259303 h 1997558"/>
                  <a:gd name="connsiteX12" fmla="*/ 2008275 w 2802192"/>
                  <a:gd name="connsiteY12" fmla="*/ 662247 h 1997558"/>
                  <a:gd name="connsiteX13" fmla="*/ 2236231 w 2802192"/>
                  <a:gd name="connsiteY13" fmla="*/ 76047 h 1997558"/>
                  <a:gd name="connsiteX14" fmla="*/ 2724707 w 2802192"/>
                  <a:gd name="connsiteY14" fmla="*/ 130325 h 1997558"/>
                  <a:gd name="connsiteX15" fmla="*/ 2757272 w 2802192"/>
                  <a:gd name="connsiteY15" fmla="*/ 618825 h 1997558"/>
                  <a:gd name="connsiteX16" fmla="*/ 2290506 w 2802192"/>
                  <a:gd name="connsiteY16" fmla="*/ 879359 h 1997558"/>
                  <a:gd name="connsiteX17" fmla="*/ 1769465 w 2802192"/>
                  <a:gd name="connsiteY17" fmla="*/ 1400425 h 1997558"/>
                  <a:gd name="connsiteX18" fmla="*/ 2377346 w 2802192"/>
                  <a:gd name="connsiteY18" fmla="*/ 1291870 h 1997558"/>
                  <a:gd name="connsiteX19" fmla="*/ 2648722 w 2802192"/>
                  <a:gd name="connsiteY19" fmla="*/ 1563259 h 1997558"/>
                  <a:gd name="connsiteX20" fmla="*/ 2496751 w 2802192"/>
                  <a:gd name="connsiteY20" fmla="*/ 1943203 h 1997558"/>
                  <a:gd name="connsiteX21" fmla="*/ 1650060 w 2802192"/>
                  <a:gd name="connsiteY21" fmla="*/ 1867215 h 1997558"/>
                  <a:gd name="connsiteX22" fmla="*/ 1400394 w 2802192"/>
                  <a:gd name="connsiteY22" fmla="*/ 1997481 h 1997558"/>
                  <a:gd name="connsiteX0" fmla="*/ 1400394 w 2782424"/>
                  <a:gd name="connsiteY0" fmla="*/ 1997481 h 1997558"/>
                  <a:gd name="connsiteX1" fmla="*/ 987903 w 2782424"/>
                  <a:gd name="connsiteY1" fmla="*/ 1878069 h 1997558"/>
                  <a:gd name="connsiteX2" fmla="*/ 260617 w 2782424"/>
                  <a:gd name="connsiteY2" fmla="*/ 1932348 h 1997558"/>
                  <a:gd name="connsiteX3" fmla="*/ 96 w 2782424"/>
                  <a:gd name="connsiteY3" fmla="*/ 1617537 h 1997558"/>
                  <a:gd name="connsiteX4" fmla="*/ 282327 w 2782424"/>
                  <a:gd name="connsiteY4" fmla="*/ 1335292 h 1997558"/>
                  <a:gd name="connsiteX5" fmla="*/ 727383 w 2782424"/>
                  <a:gd name="connsiteY5" fmla="*/ 1432992 h 1997558"/>
                  <a:gd name="connsiteX6" fmla="*/ 1129019 w 2782424"/>
                  <a:gd name="connsiteY6" fmla="*/ 1378714 h 1997558"/>
                  <a:gd name="connsiteX7" fmla="*/ 1215859 w 2782424"/>
                  <a:gd name="connsiteY7" fmla="*/ 977059 h 1997558"/>
                  <a:gd name="connsiteX8" fmla="*/ 987903 w 2782424"/>
                  <a:gd name="connsiteY8" fmla="*/ 325725 h 1997558"/>
                  <a:gd name="connsiteX9" fmla="*/ 1346119 w 2782424"/>
                  <a:gd name="connsiteY9" fmla="*/ 58 h 1997558"/>
                  <a:gd name="connsiteX10" fmla="*/ 1628350 w 2782424"/>
                  <a:gd name="connsiteY10" fmla="*/ 347436 h 1997558"/>
                  <a:gd name="connsiteX11" fmla="*/ 1465524 w 2782424"/>
                  <a:gd name="connsiteY11" fmla="*/ 1259303 h 1997558"/>
                  <a:gd name="connsiteX12" fmla="*/ 2008275 w 2782424"/>
                  <a:gd name="connsiteY12" fmla="*/ 662247 h 1997558"/>
                  <a:gd name="connsiteX13" fmla="*/ 2236231 w 2782424"/>
                  <a:gd name="connsiteY13" fmla="*/ 76047 h 1997558"/>
                  <a:gd name="connsiteX14" fmla="*/ 2724707 w 2782424"/>
                  <a:gd name="connsiteY14" fmla="*/ 130325 h 1997558"/>
                  <a:gd name="connsiteX15" fmla="*/ 2724707 w 2782424"/>
                  <a:gd name="connsiteY15" fmla="*/ 575403 h 1997558"/>
                  <a:gd name="connsiteX16" fmla="*/ 2290506 w 2782424"/>
                  <a:gd name="connsiteY16" fmla="*/ 879359 h 1997558"/>
                  <a:gd name="connsiteX17" fmla="*/ 1769465 w 2782424"/>
                  <a:gd name="connsiteY17" fmla="*/ 1400425 h 1997558"/>
                  <a:gd name="connsiteX18" fmla="*/ 2377346 w 2782424"/>
                  <a:gd name="connsiteY18" fmla="*/ 1291870 h 1997558"/>
                  <a:gd name="connsiteX19" fmla="*/ 2648722 w 2782424"/>
                  <a:gd name="connsiteY19" fmla="*/ 1563259 h 1997558"/>
                  <a:gd name="connsiteX20" fmla="*/ 2496751 w 2782424"/>
                  <a:gd name="connsiteY20" fmla="*/ 1943203 h 1997558"/>
                  <a:gd name="connsiteX21" fmla="*/ 1650060 w 2782424"/>
                  <a:gd name="connsiteY21" fmla="*/ 1867215 h 1997558"/>
                  <a:gd name="connsiteX22" fmla="*/ 1400394 w 2782424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496751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77346 w 2778306"/>
                  <a:gd name="connsiteY18" fmla="*/ 1291870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648722 w 2778306"/>
                  <a:gd name="connsiteY19" fmla="*/ 1563259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58"/>
                  <a:gd name="connsiteX1" fmla="*/ 987903 w 2778306"/>
                  <a:gd name="connsiteY1" fmla="*/ 1878069 h 1997558"/>
                  <a:gd name="connsiteX2" fmla="*/ 260617 w 2778306"/>
                  <a:gd name="connsiteY2" fmla="*/ 1932348 h 1997558"/>
                  <a:gd name="connsiteX3" fmla="*/ 96 w 2778306"/>
                  <a:gd name="connsiteY3" fmla="*/ 1617537 h 1997558"/>
                  <a:gd name="connsiteX4" fmla="*/ 282327 w 2778306"/>
                  <a:gd name="connsiteY4" fmla="*/ 1335292 h 1997558"/>
                  <a:gd name="connsiteX5" fmla="*/ 727383 w 2778306"/>
                  <a:gd name="connsiteY5" fmla="*/ 1432992 h 1997558"/>
                  <a:gd name="connsiteX6" fmla="*/ 1129019 w 2778306"/>
                  <a:gd name="connsiteY6" fmla="*/ 1378714 h 1997558"/>
                  <a:gd name="connsiteX7" fmla="*/ 1215859 w 2778306"/>
                  <a:gd name="connsiteY7" fmla="*/ 977059 h 1997558"/>
                  <a:gd name="connsiteX8" fmla="*/ 987903 w 2778306"/>
                  <a:gd name="connsiteY8" fmla="*/ 325725 h 1997558"/>
                  <a:gd name="connsiteX9" fmla="*/ 1346119 w 2778306"/>
                  <a:gd name="connsiteY9" fmla="*/ 58 h 1997558"/>
                  <a:gd name="connsiteX10" fmla="*/ 1628350 w 2778306"/>
                  <a:gd name="connsiteY10" fmla="*/ 347436 h 1997558"/>
                  <a:gd name="connsiteX11" fmla="*/ 1465524 w 2778306"/>
                  <a:gd name="connsiteY11" fmla="*/ 1259303 h 1997558"/>
                  <a:gd name="connsiteX12" fmla="*/ 2008275 w 2778306"/>
                  <a:gd name="connsiteY12" fmla="*/ 662247 h 1997558"/>
                  <a:gd name="connsiteX13" fmla="*/ 2301361 w 2778306"/>
                  <a:gd name="connsiteY13" fmla="*/ 152036 h 1997558"/>
                  <a:gd name="connsiteX14" fmla="*/ 2724707 w 2778306"/>
                  <a:gd name="connsiteY14" fmla="*/ 130325 h 1997558"/>
                  <a:gd name="connsiteX15" fmla="*/ 2724707 w 2778306"/>
                  <a:gd name="connsiteY15" fmla="*/ 575403 h 1997558"/>
                  <a:gd name="connsiteX16" fmla="*/ 2290506 w 2778306"/>
                  <a:gd name="connsiteY16" fmla="*/ 879359 h 1997558"/>
                  <a:gd name="connsiteX17" fmla="*/ 1769465 w 2778306"/>
                  <a:gd name="connsiteY17" fmla="*/ 1400425 h 1997558"/>
                  <a:gd name="connsiteX18" fmla="*/ 2344781 w 2778306"/>
                  <a:gd name="connsiteY18" fmla="*/ 1346148 h 1997558"/>
                  <a:gd name="connsiteX19" fmla="*/ 2594447 w 2778306"/>
                  <a:gd name="connsiteY19" fmla="*/ 1639248 h 1997558"/>
                  <a:gd name="connsiteX20" fmla="*/ 2355636 w 2778306"/>
                  <a:gd name="connsiteY20" fmla="*/ 1943203 h 1997558"/>
                  <a:gd name="connsiteX21" fmla="*/ 1650060 w 2778306"/>
                  <a:gd name="connsiteY21" fmla="*/ 1867215 h 1997558"/>
                  <a:gd name="connsiteX22" fmla="*/ 1400394 w 2778306"/>
                  <a:gd name="connsiteY22" fmla="*/ 1997481 h 1997558"/>
                  <a:gd name="connsiteX0" fmla="*/ 1400394 w 2778306"/>
                  <a:gd name="connsiteY0" fmla="*/ 1997481 h 1997546"/>
                  <a:gd name="connsiteX1" fmla="*/ 987903 w 2778306"/>
                  <a:gd name="connsiteY1" fmla="*/ 1878069 h 1997546"/>
                  <a:gd name="connsiteX2" fmla="*/ 260617 w 2778306"/>
                  <a:gd name="connsiteY2" fmla="*/ 1932348 h 1997546"/>
                  <a:gd name="connsiteX3" fmla="*/ 96 w 2778306"/>
                  <a:gd name="connsiteY3" fmla="*/ 1617537 h 1997546"/>
                  <a:gd name="connsiteX4" fmla="*/ 282327 w 2778306"/>
                  <a:gd name="connsiteY4" fmla="*/ 1335292 h 1997546"/>
                  <a:gd name="connsiteX5" fmla="*/ 727383 w 2778306"/>
                  <a:gd name="connsiteY5" fmla="*/ 1432992 h 1997546"/>
                  <a:gd name="connsiteX6" fmla="*/ 1129019 w 2778306"/>
                  <a:gd name="connsiteY6" fmla="*/ 1378714 h 1997546"/>
                  <a:gd name="connsiteX7" fmla="*/ 1215859 w 2778306"/>
                  <a:gd name="connsiteY7" fmla="*/ 977059 h 1997546"/>
                  <a:gd name="connsiteX8" fmla="*/ 987903 w 2778306"/>
                  <a:gd name="connsiteY8" fmla="*/ 325725 h 1997546"/>
                  <a:gd name="connsiteX9" fmla="*/ 1346119 w 2778306"/>
                  <a:gd name="connsiteY9" fmla="*/ 58 h 1997546"/>
                  <a:gd name="connsiteX10" fmla="*/ 1628350 w 2778306"/>
                  <a:gd name="connsiteY10" fmla="*/ 347436 h 1997546"/>
                  <a:gd name="connsiteX11" fmla="*/ 1465524 w 2778306"/>
                  <a:gd name="connsiteY11" fmla="*/ 1259303 h 1997546"/>
                  <a:gd name="connsiteX12" fmla="*/ 2008275 w 2778306"/>
                  <a:gd name="connsiteY12" fmla="*/ 662247 h 1997546"/>
                  <a:gd name="connsiteX13" fmla="*/ 2301361 w 2778306"/>
                  <a:gd name="connsiteY13" fmla="*/ 152036 h 1997546"/>
                  <a:gd name="connsiteX14" fmla="*/ 2724707 w 2778306"/>
                  <a:gd name="connsiteY14" fmla="*/ 130325 h 1997546"/>
                  <a:gd name="connsiteX15" fmla="*/ 2724707 w 2778306"/>
                  <a:gd name="connsiteY15" fmla="*/ 575403 h 1997546"/>
                  <a:gd name="connsiteX16" fmla="*/ 2290506 w 2778306"/>
                  <a:gd name="connsiteY16" fmla="*/ 879359 h 1997546"/>
                  <a:gd name="connsiteX17" fmla="*/ 1769465 w 2778306"/>
                  <a:gd name="connsiteY17" fmla="*/ 1400425 h 1997546"/>
                  <a:gd name="connsiteX18" fmla="*/ 2344781 w 2778306"/>
                  <a:gd name="connsiteY18" fmla="*/ 1346148 h 1997546"/>
                  <a:gd name="connsiteX19" fmla="*/ 2594447 w 2778306"/>
                  <a:gd name="connsiteY19" fmla="*/ 1639248 h 1997546"/>
                  <a:gd name="connsiteX20" fmla="*/ 2355636 w 2778306"/>
                  <a:gd name="connsiteY20" fmla="*/ 1943203 h 1997546"/>
                  <a:gd name="connsiteX21" fmla="*/ 1758610 w 2778306"/>
                  <a:gd name="connsiteY21" fmla="*/ 1845504 h 1997546"/>
                  <a:gd name="connsiteX22" fmla="*/ 1400394 w 2778306"/>
                  <a:gd name="connsiteY22" fmla="*/ 1997481 h 1997546"/>
                  <a:gd name="connsiteX0" fmla="*/ 1400389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400389 w 2778301"/>
                  <a:gd name="connsiteY22" fmla="*/ 1997481 h 1997546"/>
                  <a:gd name="connsiteX0" fmla="*/ 1346114 w 2778301"/>
                  <a:gd name="connsiteY0" fmla="*/ 1997481 h 1997546"/>
                  <a:gd name="connsiteX1" fmla="*/ 955333 w 2778301"/>
                  <a:gd name="connsiteY1" fmla="*/ 1845502 h 1997546"/>
                  <a:gd name="connsiteX2" fmla="*/ 260612 w 2778301"/>
                  <a:gd name="connsiteY2" fmla="*/ 1932348 h 1997546"/>
                  <a:gd name="connsiteX3" fmla="*/ 91 w 2778301"/>
                  <a:gd name="connsiteY3" fmla="*/ 1617537 h 1997546"/>
                  <a:gd name="connsiteX4" fmla="*/ 282322 w 2778301"/>
                  <a:gd name="connsiteY4" fmla="*/ 1335292 h 1997546"/>
                  <a:gd name="connsiteX5" fmla="*/ 727378 w 2778301"/>
                  <a:gd name="connsiteY5" fmla="*/ 1432992 h 1997546"/>
                  <a:gd name="connsiteX6" fmla="*/ 1129014 w 2778301"/>
                  <a:gd name="connsiteY6" fmla="*/ 1378714 h 1997546"/>
                  <a:gd name="connsiteX7" fmla="*/ 1215854 w 2778301"/>
                  <a:gd name="connsiteY7" fmla="*/ 977059 h 1997546"/>
                  <a:gd name="connsiteX8" fmla="*/ 987898 w 2778301"/>
                  <a:gd name="connsiteY8" fmla="*/ 325725 h 1997546"/>
                  <a:gd name="connsiteX9" fmla="*/ 1346114 w 2778301"/>
                  <a:gd name="connsiteY9" fmla="*/ 58 h 1997546"/>
                  <a:gd name="connsiteX10" fmla="*/ 1628345 w 2778301"/>
                  <a:gd name="connsiteY10" fmla="*/ 347436 h 1997546"/>
                  <a:gd name="connsiteX11" fmla="*/ 1465519 w 2778301"/>
                  <a:gd name="connsiteY11" fmla="*/ 1259303 h 1997546"/>
                  <a:gd name="connsiteX12" fmla="*/ 2008270 w 2778301"/>
                  <a:gd name="connsiteY12" fmla="*/ 662247 h 1997546"/>
                  <a:gd name="connsiteX13" fmla="*/ 2301356 w 2778301"/>
                  <a:gd name="connsiteY13" fmla="*/ 152036 h 1997546"/>
                  <a:gd name="connsiteX14" fmla="*/ 2724702 w 2778301"/>
                  <a:gd name="connsiteY14" fmla="*/ 130325 h 1997546"/>
                  <a:gd name="connsiteX15" fmla="*/ 2724702 w 2778301"/>
                  <a:gd name="connsiteY15" fmla="*/ 575403 h 1997546"/>
                  <a:gd name="connsiteX16" fmla="*/ 2290501 w 2778301"/>
                  <a:gd name="connsiteY16" fmla="*/ 879359 h 1997546"/>
                  <a:gd name="connsiteX17" fmla="*/ 1769460 w 2778301"/>
                  <a:gd name="connsiteY17" fmla="*/ 1400425 h 1997546"/>
                  <a:gd name="connsiteX18" fmla="*/ 2344776 w 2778301"/>
                  <a:gd name="connsiteY18" fmla="*/ 1346148 h 1997546"/>
                  <a:gd name="connsiteX19" fmla="*/ 2594442 w 2778301"/>
                  <a:gd name="connsiteY19" fmla="*/ 1639248 h 1997546"/>
                  <a:gd name="connsiteX20" fmla="*/ 2355631 w 2778301"/>
                  <a:gd name="connsiteY20" fmla="*/ 1943203 h 1997546"/>
                  <a:gd name="connsiteX21" fmla="*/ 1758605 w 2778301"/>
                  <a:gd name="connsiteY21" fmla="*/ 1845504 h 1997546"/>
                  <a:gd name="connsiteX22" fmla="*/ 1346114 w 2778301"/>
                  <a:gd name="connsiteY22" fmla="*/ 1997481 h 199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778301" h="1997546">
                    <a:moveTo>
                      <a:pt x="1346114" y="1997481"/>
                    </a:moveTo>
                    <a:cubicBezTo>
                      <a:pt x="1206808" y="1993862"/>
                      <a:pt x="1136250" y="1856358"/>
                      <a:pt x="955333" y="1845502"/>
                    </a:cubicBezTo>
                    <a:cubicBezTo>
                      <a:pt x="774416" y="1834647"/>
                      <a:pt x="419819" y="1970342"/>
                      <a:pt x="260612" y="1932348"/>
                    </a:cubicBezTo>
                    <a:cubicBezTo>
                      <a:pt x="101405" y="1894354"/>
                      <a:pt x="-3527" y="1717046"/>
                      <a:pt x="91" y="1617537"/>
                    </a:cubicBezTo>
                    <a:cubicBezTo>
                      <a:pt x="3709" y="1518028"/>
                      <a:pt x="161108" y="1366049"/>
                      <a:pt x="282322" y="1335292"/>
                    </a:cubicBezTo>
                    <a:cubicBezTo>
                      <a:pt x="403536" y="1304535"/>
                      <a:pt x="586263" y="1425755"/>
                      <a:pt x="727378" y="1432992"/>
                    </a:cubicBezTo>
                    <a:cubicBezTo>
                      <a:pt x="868493" y="1440229"/>
                      <a:pt x="1047601" y="1454703"/>
                      <a:pt x="1129014" y="1378714"/>
                    </a:cubicBezTo>
                    <a:cubicBezTo>
                      <a:pt x="1210427" y="1302725"/>
                      <a:pt x="1239373" y="1152557"/>
                      <a:pt x="1215854" y="977059"/>
                    </a:cubicBezTo>
                    <a:cubicBezTo>
                      <a:pt x="1192335" y="801561"/>
                      <a:pt x="966188" y="488558"/>
                      <a:pt x="987898" y="325725"/>
                    </a:cubicBezTo>
                    <a:cubicBezTo>
                      <a:pt x="1009608" y="162892"/>
                      <a:pt x="1239373" y="-3560"/>
                      <a:pt x="1346114" y="58"/>
                    </a:cubicBezTo>
                    <a:cubicBezTo>
                      <a:pt x="1452855" y="3676"/>
                      <a:pt x="1608444" y="137562"/>
                      <a:pt x="1628345" y="347436"/>
                    </a:cubicBezTo>
                    <a:cubicBezTo>
                      <a:pt x="1648246" y="557310"/>
                      <a:pt x="1402198" y="1206835"/>
                      <a:pt x="1465519" y="1259303"/>
                    </a:cubicBezTo>
                    <a:cubicBezTo>
                      <a:pt x="1528840" y="1311771"/>
                      <a:pt x="1868964" y="846792"/>
                      <a:pt x="2008270" y="662247"/>
                    </a:cubicBezTo>
                    <a:cubicBezTo>
                      <a:pt x="2147576" y="477703"/>
                      <a:pt x="2181951" y="240690"/>
                      <a:pt x="2301356" y="152036"/>
                    </a:cubicBezTo>
                    <a:cubicBezTo>
                      <a:pt x="2420761" y="63382"/>
                      <a:pt x="2654144" y="59764"/>
                      <a:pt x="2724702" y="130325"/>
                    </a:cubicBezTo>
                    <a:cubicBezTo>
                      <a:pt x="2795260" y="200886"/>
                      <a:pt x="2797069" y="450564"/>
                      <a:pt x="2724702" y="575403"/>
                    </a:cubicBezTo>
                    <a:cubicBezTo>
                      <a:pt x="2652335" y="700242"/>
                      <a:pt x="2449708" y="741855"/>
                      <a:pt x="2290501" y="879359"/>
                    </a:cubicBezTo>
                    <a:cubicBezTo>
                      <a:pt x="2131294" y="1016863"/>
                      <a:pt x="1760414" y="1322627"/>
                      <a:pt x="1769460" y="1400425"/>
                    </a:cubicBezTo>
                    <a:cubicBezTo>
                      <a:pt x="1778506" y="1478223"/>
                      <a:pt x="2207279" y="1306344"/>
                      <a:pt x="2344776" y="1346148"/>
                    </a:cubicBezTo>
                    <a:cubicBezTo>
                      <a:pt x="2482273" y="1385952"/>
                      <a:pt x="2592633" y="1539739"/>
                      <a:pt x="2594442" y="1639248"/>
                    </a:cubicBezTo>
                    <a:cubicBezTo>
                      <a:pt x="2596251" y="1738757"/>
                      <a:pt x="2494937" y="1908827"/>
                      <a:pt x="2355631" y="1943203"/>
                    </a:cubicBezTo>
                    <a:cubicBezTo>
                      <a:pt x="2216325" y="1977579"/>
                      <a:pt x="1926858" y="1836458"/>
                      <a:pt x="1758605" y="1845504"/>
                    </a:cubicBezTo>
                    <a:cubicBezTo>
                      <a:pt x="1590352" y="1854550"/>
                      <a:pt x="1485420" y="2001100"/>
                      <a:pt x="1346114" y="1997481"/>
                    </a:cubicBez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803725" y="5486400"/>
                <a:ext cx="533400" cy="533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524500" y="3725472"/>
              <a:ext cx="2689860" cy="2270760"/>
              <a:chOff x="5753100" y="3672840"/>
              <a:chExt cx="2689860" cy="2270760"/>
            </a:xfrm>
          </p:grpSpPr>
          <p:cxnSp>
            <p:nvCxnSpPr>
              <p:cNvPr id="55" name="Straight Connector 54"/>
              <p:cNvCxnSpPr>
                <a:stCxn id="42" idx="2"/>
                <a:endCxn id="47" idx="6"/>
              </p:cNvCxnSpPr>
              <p:nvPr/>
            </p:nvCxnSpPr>
            <p:spPr>
              <a:xfrm flipH="1">
                <a:off x="6118860" y="4472940"/>
                <a:ext cx="19583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40" idx="4"/>
                <a:endCxn id="51" idx="0"/>
              </p:cNvCxnSpPr>
              <p:nvPr/>
            </p:nvCxnSpPr>
            <p:spPr>
              <a:xfrm>
                <a:off x="7063740" y="4655820"/>
                <a:ext cx="0" cy="9220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40" idx="7"/>
                <a:endCxn id="52" idx="3"/>
              </p:cNvCxnSpPr>
              <p:nvPr/>
            </p:nvCxnSpPr>
            <p:spPr>
              <a:xfrm flipV="1">
                <a:off x="7193056" y="3985036"/>
                <a:ext cx="42716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42" idx="1"/>
                <a:endCxn id="52" idx="5"/>
              </p:cNvCxnSpPr>
              <p:nvPr/>
            </p:nvCxnSpPr>
            <p:spPr>
              <a:xfrm flipH="1" flipV="1">
                <a:off x="7878856" y="3985036"/>
                <a:ext cx="251908" cy="358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0" idx="1"/>
                <a:endCxn id="54" idx="5"/>
              </p:cNvCxnSpPr>
              <p:nvPr/>
            </p:nvCxnSpPr>
            <p:spPr>
              <a:xfrm flipH="1" flipV="1">
                <a:off x="6598696" y="3992656"/>
                <a:ext cx="33572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2" idx="3"/>
                <a:endCxn id="51" idx="7"/>
              </p:cNvCxnSpPr>
              <p:nvPr/>
            </p:nvCxnSpPr>
            <p:spPr>
              <a:xfrm flipH="1">
                <a:off x="7193056" y="4602256"/>
                <a:ext cx="937708" cy="10291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47" idx="7"/>
                <a:endCxn id="54" idx="3"/>
              </p:cNvCxnSpPr>
              <p:nvPr/>
            </p:nvCxnSpPr>
            <p:spPr>
              <a:xfrm flipV="1">
                <a:off x="6065296" y="3992656"/>
                <a:ext cx="274768" cy="3509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58" idx="6"/>
                <a:endCxn id="51" idx="2"/>
              </p:cNvCxnSpPr>
              <p:nvPr/>
            </p:nvCxnSpPr>
            <p:spPr>
              <a:xfrm>
                <a:off x="6240780" y="5753100"/>
                <a:ext cx="64008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58" idx="0"/>
                <a:endCxn id="47" idx="4"/>
              </p:cNvCxnSpPr>
              <p:nvPr/>
            </p:nvCxnSpPr>
            <p:spPr>
              <a:xfrm flipH="1" flipV="1">
                <a:off x="5935980" y="4655820"/>
                <a:ext cx="12192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51" idx="6"/>
                <a:endCxn id="143" idx="2"/>
              </p:cNvCxnSpPr>
              <p:nvPr/>
            </p:nvCxnSpPr>
            <p:spPr>
              <a:xfrm flipV="1">
                <a:off x="7246620" y="5753100"/>
                <a:ext cx="609600" cy="76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43" idx="0"/>
                <a:endCxn id="42" idx="4"/>
              </p:cNvCxnSpPr>
              <p:nvPr/>
            </p:nvCxnSpPr>
            <p:spPr>
              <a:xfrm flipV="1">
                <a:off x="8039100" y="4655820"/>
                <a:ext cx="220980" cy="9144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688086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0772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53100" y="42900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880860" y="5577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566660" y="367284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286500" y="368046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8750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856220" y="5570220"/>
                <a:ext cx="365760" cy="36576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97190" y="2000321"/>
              <a:ext cx="4118210" cy="895279"/>
              <a:chOff x="4644790" y="5650480"/>
              <a:chExt cx="4118210" cy="895279"/>
            </a:xfrm>
          </p:grpSpPr>
          <p:pic>
            <p:nvPicPr>
              <p:cNvPr id="203" name="Picture 2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860" y="5650480"/>
                <a:ext cx="2348701" cy="801394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4644790" y="5911304"/>
                <a:ext cx="12226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P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r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ADA2C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3366FF"/>
                    </a:solidFill>
                  </a:rPr>
                  <a:t>g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FF0000"/>
                    </a:solidFill>
                  </a:rPr>
                  <a:t>e</a:t>
                </a:r>
                <a:r>
                  <a:rPr lang="en-US" sz="2800" dirty="0" err="1" smtClean="0"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solidFill>
                      <a:srgbClr val="56B656"/>
                    </a:solidFill>
                  </a:rPr>
                  <a:t>l</a:t>
                </a:r>
                <a:endParaRPr lang="en-US" sz="3600" dirty="0">
                  <a:solidFill>
                    <a:srgbClr val="800000"/>
                  </a:solidFill>
                </a:endParaRPr>
              </a:p>
            </p:txBody>
          </p:sp>
          <p:pic>
            <p:nvPicPr>
              <p:cNvPr id="53" name="Picture 52" descr="ApacheGiraph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2623" y="5654345"/>
                <a:ext cx="740377" cy="891414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228600" y="1828800"/>
            <a:ext cx="4114800" cy="4495800"/>
            <a:chOff x="228600" y="1828800"/>
            <a:chExt cx="4114800" cy="4495800"/>
          </a:xfrm>
        </p:grpSpPr>
        <p:grpSp>
          <p:nvGrpSpPr>
            <p:cNvPr id="48" name="Group 47"/>
            <p:cNvGrpSpPr/>
            <p:nvPr/>
          </p:nvGrpSpPr>
          <p:grpSpPr>
            <a:xfrm>
              <a:off x="2525660" y="3886200"/>
              <a:ext cx="750939" cy="2057400"/>
              <a:chOff x="2743201" y="3048000"/>
              <a:chExt cx="609600" cy="2057400"/>
            </a:xfrm>
          </p:grpSpPr>
          <p:sp>
            <p:nvSpPr>
              <p:cNvPr id="36" name="Isosceles Triangle 35"/>
              <p:cNvSpPr/>
              <p:nvPr/>
            </p:nvSpPr>
            <p:spPr>
              <a:xfrm rot="5400000">
                <a:off x="2019301" y="3771900"/>
                <a:ext cx="2057400" cy="609600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37" name="Plus 36"/>
              <p:cNvSpPr/>
              <p:nvPr/>
            </p:nvSpPr>
            <p:spPr>
              <a:xfrm>
                <a:off x="2884540" y="3962400"/>
                <a:ext cx="304800" cy="304800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85800" y="3048000"/>
              <a:ext cx="1317523" cy="3276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Table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773061" y="3505200"/>
              <a:ext cx="1752600" cy="2819400"/>
              <a:chOff x="773061" y="2895600"/>
              <a:chExt cx="1752600" cy="2819400"/>
            </a:xfrm>
          </p:grpSpPr>
          <p:sp>
            <p:nvSpPr>
              <p:cNvPr id="29" name="Right Arrow 28"/>
              <p:cNvSpPr/>
              <p:nvPr/>
            </p:nvSpPr>
            <p:spPr>
              <a:xfrm>
                <a:off x="773061" y="28956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773061" y="35814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773061" y="42672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773061" y="4953000"/>
                <a:ext cx="1752600" cy="762000"/>
              </a:xfrm>
              <a:prstGeom prst="rightArrow">
                <a:avLst>
                  <a:gd name="adj1" fmla="val 70328"/>
                  <a:gd name="adj2" fmla="val 500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3276600" y="4648200"/>
              <a:ext cx="10668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Result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49262" y="37338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49262" y="44196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49262" y="51054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49262" y="5791200"/>
              <a:ext cx="990599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4572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Row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600" y="1828800"/>
              <a:ext cx="2471169" cy="58443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l="4467" t="4266" r="29708" b="26840"/>
            <a:stretch/>
          </p:blipFill>
          <p:spPr>
            <a:xfrm>
              <a:off x="2590800" y="2074289"/>
              <a:ext cx="1707244" cy="89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38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z="4400" dirty="0" smtClean="0"/>
              <a:t>Graphs are Central to Analytics</a:t>
            </a:r>
            <a:endParaRPr lang="en-US" sz="4400" dirty="0"/>
          </a:p>
        </p:txBody>
      </p:sp>
      <p:grpSp>
        <p:nvGrpSpPr>
          <p:cNvPr id="420" name="Group 419"/>
          <p:cNvGrpSpPr/>
          <p:nvPr/>
        </p:nvGrpSpPr>
        <p:grpSpPr>
          <a:xfrm>
            <a:off x="178699" y="1905000"/>
            <a:ext cx="1399392" cy="1905000"/>
            <a:chOff x="178699" y="1905000"/>
            <a:chExt cx="1399392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178699" y="1905000"/>
              <a:ext cx="13993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Raw 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Wikipedia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9392" y="2831994"/>
              <a:ext cx="978006" cy="978006"/>
              <a:chOff x="473540" y="2519906"/>
              <a:chExt cx="1166725" cy="116672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409" name="Group 408"/>
          <p:cNvGrpSpPr/>
          <p:nvPr/>
        </p:nvGrpSpPr>
        <p:grpSpPr>
          <a:xfrm>
            <a:off x="3352800" y="1228288"/>
            <a:ext cx="1916471" cy="1794463"/>
            <a:chOff x="3352800" y="1228288"/>
            <a:chExt cx="1916471" cy="1794463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3352800" y="2705947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08865" y="1228288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0880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40" name="Straight Connector 39"/>
              <p:cNvCxnSpPr>
                <a:stCxn id="47" idx="5"/>
                <a:endCxn id="4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9" idx="3"/>
                <a:endCxn id="4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7" idx="4"/>
                <a:endCxn id="5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6" idx="5"/>
                <a:endCxn id="5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7" idx="2"/>
                <a:endCxn id="4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8" idx="3"/>
                <a:endCxn id="5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2" name="Straight Connector 51"/>
              <p:cNvCxnSpPr>
                <a:stCxn id="51" idx="3"/>
                <a:endCxn id="4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5"/>
                <a:endCxn id="4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5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7" name="Straight Connector 56"/>
              <p:cNvCxnSpPr>
                <a:stCxn id="56" idx="6"/>
                <a:endCxn id="4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49" idx="4"/>
                <a:endCxn id="55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3"/>
                <a:endCxn id="4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6" idx="5"/>
                <a:endCxn id="4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5181600" y="1228288"/>
            <a:ext cx="1821962" cy="1595656"/>
            <a:chOff x="5181600" y="1228288"/>
            <a:chExt cx="1821962" cy="1595656"/>
          </a:xfrm>
        </p:grpSpPr>
        <p:sp>
          <p:nvSpPr>
            <p:cNvPr id="64" name="TextBox 63"/>
            <p:cNvSpPr txBox="1"/>
            <p:nvPr/>
          </p:nvSpPr>
          <p:spPr>
            <a:xfrm>
              <a:off x="5651910" y="1228288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809548" y="1727186"/>
              <a:ext cx="1036376" cy="1096758"/>
              <a:chOff x="2013099" y="2147633"/>
              <a:chExt cx="1339701" cy="1417755"/>
            </a:xfrm>
          </p:grpSpPr>
          <p:cxnSp>
            <p:nvCxnSpPr>
              <p:cNvPr id="66" name="Straight Connector 65"/>
              <p:cNvCxnSpPr>
                <a:stCxn id="73" idx="5"/>
                <a:endCxn id="7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5" idx="3"/>
                <a:endCxn id="7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73" idx="4"/>
                <a:endCxn id="7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2" idx="5"/>
                <a:endCxn id="7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7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74" idx="3"/>
                <a:endCxn id="7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8" name="Straight Connector 77"/>
              <p:cNvCxnSpPr>
                <a:stCxn id="77" idx="3"/>
                <a:endCxn id="7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5"/>
                <a:endCxn id="7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76" idx="6"/>
                <a:endCxn id="81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6"/>
                <a:endCxn id="7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5" idx="4"/>
                <a:endCxn id="81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2" idx="3"/>
                <a:endCxn id="7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2" idx="5"/>
                <a:endCxn id="7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Arrow Connector 113"/>
            <p:cNvCxnSpPr/>
            <p:nvPr/>
          </p:nvCxnSpPr>
          <p:spPr>
            <a:xfrm>
              <a:off x="51816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7239000" y="1228288"/>
            <a:ext cx="1905000" cy="1498808"/>
            <a:chOff x="7239000" y="1228288"/>
            <a:chExt cx="1905000" cy="1498808"/>
          </a:xfrm>
        </p:grpSpPr>
        <p:sp>
          <p:nvSpPr>
            <p:cNvPr id="89" name="TextBox 88"/>
            <p:cNvSpPr txBox="1"/>
            <p:nvPr/>
          </p:nvSpPr>
          <p:spPr>
            <a:xfrm>
              <a:off x="7353726" y="1228288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Top 20 Pages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239000" y="2275565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791663" y="1824035"/>
              <a:ext cx="914400" cy="903061"/>
              <a:chOff x="7848600" y="2449739"/>
              <a:chExt cx="914400" cy="903061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PR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Rectangle 195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0" name="Group 409"/>
          <p:cNvGrpSpPr/>
          <p:nvPr/>
        </p:nvGrpSpPr>
        <p:grpSpPr>
          <a:xfrm>
            <a:off x="1562100" y="1905000"/>
            <a:ext cx="1531197" cy="1809621"/>
            <a:chOff x="1562100" y="1905000"/>
            <a:chExt cx="1531197" cy="18096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62100" y="33528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31104" y="1905000"/>
              <a:ext cx="8099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Text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178897" y="2811560"/>
              <a:ext cx="914400" cy="903061"/>
              <a:chOff x="8001000" y="2602139"/>
              <a:chExt cx="914400" cy="90306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Title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Body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2" name="Straight Connector 211"/>
                <p:cNvCxnSpPr>
                  <a:stCxn id="211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Rectangle 21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2" name="Group 411"/>
          <p:cNvGrpSpPr/>
          <p:nvPr/>
        </p:nvGrpSpPr>
        <p:grpSpPr>
          <a:xfrm>
            <a:off x="5181600" y="2895600"/>
            <a:ext cx="1987472" cy="1843613"/>
            <a:chOff x="5181600" y="2895600"/>
            <a:chExt cx="1987472" cy="1843613"/>
          </a:xfrm>
        </p:grpSpPr>
        <p:cxnSp>
          <p:nvCxnSpPr>
            <p:cNvPr id="165" name="Straight Arrow Connector 164"/>
            <p:cNvCxnSpPr/>
            <p:nvPr/>
          </p:nvCxnSpPr>
          <p:spPr>
            <a:xfrm>
              <a:off x="51816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486400" y="2895600"/>
              <a:ext cx="1682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Topic Model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(LDA)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699356" y="3757006"/>
              <a:ext cx="1256760" cy="982207"/>
              <a:chOff x="5764677" y="4199393"/>
              <a:chExt cx="1256760" cy="98220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40445" y="4199393"/>
                <a:ext cx="706364" cy="982207"/>
                <a:chOff x="4038600" y="3429000"/>
                <a:chExt cx="706364" cy="9822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4038600" y="342900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0" name="Straight Connector 169"/>
                <p:cNvCxnSpPr>
                  <a:stCxn id="169" idx="6"/>
                  <a:endCxn id="171" idx="2"/>
                </p:cNvCxnSpPr>
                <p:nvPr/>
              </p:nvCxnSpPr>
              <p:spPr>
                <a:xfrm>
                  <a:off x="4207484" y="3513443"/>
                  <a:ext cx="368596" cy="7718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4576080" y="350618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038600" y="3700107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4576080" y="381801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4038600" y="3971214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4576080" y="4129840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4038600" y="4242322"/>
                  <a:ext cx="168884" cy="16888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cxnSp>
              <p:nvCxnSpPr>
                <p:cNvPr id="177" name="Straight Connector 176"/>
                <p:cNvCxnSpPr>
                  <a:stCxn id="172" idx="6"/>
                  <a:endCxn id="171" idx="3"/>
                </p:cNvCxnSpPr>
                <p:nvPr/>
              </p:nvCxnSpPr>
              <p:spPr>
                <a:xfrm flipV="1">
                  <a:off x="4207484" y="3650332"/>
                  <a:ext cx="393328" cy="13421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>
                  <a:stCxn id="174" idx="7"/>
                  <a:endCxn id="171" idx="4"/>
                </p:cNvCxnSpPr>
                <p:nvPr/>
              </p:nvCxnSpPr>
              <p:spPr>
                <a:xfrm flipV="1">
                  <a:off x="4182752" y="3675065"/>
                  <a:ext cx="477770" cy="320882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69" idx="5"/>
                  <a:endCxn id="173" idx="1"/>
                </p:cNvCxnSpPr>
                <p:nvPr/>
              </p:nvCxnSpPr>
              <p:spPr>
                <a:xfrm>
                  <a:off x="4182752" y="3573152"/>
                  <a:ext cx="418060" cy="26959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stCxn id="176" idx="7"/>
                  <a:endCxn id="173" idx="3"/>
                </p:cNvCxnSpPr>
                <p:nvPr/>
              </p:nvCxnSpPr>
              <p:spPr>
                <a:xfrm flipV="1">
                  <a:off x="4182752" y="3962162"/>
                  <a:ext cx="418060" cy="30489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5" idx="1"/>
                  <a:endCxn id="172" idx="5"/>
                </p:cNvCxnSpPr>
                <p:nvPr/>
              </p:nvCxnSpPr>
              <p:spPr>
                <a:xfrm flipH="1" flipV="1">
                  <a:off x="4182752" y="3844259"/>
                  <a:ext cx="418060" cy="31031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2"/>
                  <a:endCxn id="174" idx="5"/>
                </p:cNvCxnSpPr>
                <p:nvPr/>
              </p:nvCxnSpPr>
              <p:spPr>
                <a:xfrm flipH="1" flipV="1">
                  <a:off x="4182752" y="4115366"/>
                  <a:ext cx="393328" cy="9891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3" idx="2"/>
                  <a:endCxn id="174" idx="6"/>
                </p:cNvCxnSpPr>
                <p:nvPr/>
              </p:nvCxnSpPr>
              <p:spPr>
                <a:xfrm flipH="1">
                  <a:off x="4207484" y="3902453"/>
                  <a:ext cx="368596" cy="15320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6" idx="6"/>
                  <a:endCxn id="175" idx="3"/>
                </p:cNvCxnSpPr>
                <p:nvPr/>
              </p:nvCxnSpPr>
              <p:spPr>
                <a:xfrm flipV="1">
                  <a:off x="4207484" y="4273992"/>
                  <a:ext cx="393328" cy="5277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/>
              <p:cNvSpPr/>
              <p:nvPr/>
            </p:nvSpPr>
            <p:spPr>
              <a:xfrm>
                <a:off x="5764677" y="4247913"/>
                <a:ext cx="228594" cy="84444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764677" y="4512589"/>
                <a:ext cx="228594" cy="8444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764677" y="4777265"/>
                <a:ext cx="228594" cy="8444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764677" y="5041941"/>
                <a:ext cx="228594" cy="84444"/>
              </a:xfrm>
              <a:prstGeom prst="rect">
                <a:avLst/>
              </a:prstGeom>
              <a:solidFill>
                <a:srgbClr val="FF008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792843" y="4332357"/>
                <a:ext cx="228594" cy="8444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792843" y="4638556"/>
                <a:ext cx="228594" cy="84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792843" y="4944756"/>
                <a:ext cx="228594" cy="844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7239000" y="3264932"/>
            <a:ext cx="1860442" cy="1434708"/>
            <a:chOff x="7239000" y="3264932"/>
            <a:chExt cx="1860442" cy="1434708"/>
          </a:xfrm>
        </p:grpSpPr>
        <p:sp>
          <p:nvSpPr>
            <p:cNvPr id="350" name="TextBox 349"/>
            <p:cNvSpPr txBox="1"/>
            <p:nvPr/>
          </p:nvSpPr>
          <p:spPr>
            <a:xfrm>
              <a:off x="7398285" y="3264932"/>
              <a:ext cx="1701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Word Topics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7791663" y="3796579"/>
              <a:ext cx="914400" cy="903061"/>
              <a:chOff x="7848600" y="2449739"/>
              <a:chExt cx="914400" cy="903061"/>
            </a:xfrm>
          </p:grpSpPr>
          <p:grpSp>
            <p:nvGrpSpPr>
              <p:cNvPr id="352" name="Group 351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Word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>
                  <a:stCxn id="36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rgbClr val="F7964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0" name="Straight Arrow Connector 379"/>
            <p:cNvCxnSpPr/>
            <p:nvPr/>
          </p:nvCxnSpPr>
          <p:spPr>
            <a:xfrm>
              <a:off x="7239000" y="4248109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/>
          <p:cNvGrpSpPr/>
          <p:nvPr/>
        </p:nvGrpSpPr>
        <p:grpSpPr>
          <a:xfrm>
            <a:off x="1533707" y="5246132"/>
            <a:ext cx="2063726" cy="1459468"/>
            <a:chOff x="1533707" y="5246132"/>
            <a:chExt cx="2063726" cy="1459468"/>
          </a:xfrm>
        </p:grpSpPr>
        <p:sp>
          <p:nvSpPr>
            <p:cNvPr id="267" name="TextBox 266"/>
            <p:cNvSpPr txBox="1"/>
            <p:nvPr/>
          </p:nvSpPr>
          <p:spPr>
            <a:xfrm>
              <a:off x="1828800" y="5246132"/>
              <a:ext cx="176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Editor Graph</a:t>
              </a: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1533707" y="6229297"/>
              <a:ext cx="4377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2117909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269" name="Straight Connector 268"/>
              <p:cNvCxnSpPr>
                <a:stCxn id="276" idx="7"/>
                <a:endCxn id="278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276" idx="3"/>
                <a:endCxn id="279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76" idx="2"/>
                <a:endCxn id="275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1" name="Straight Connector 280"/>
              <p:cNvCxnSpPr>
                <a:stCxn id="280" idx="4"/>
                <a:endCxn id="276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9" idx="6"/>
                <a:endCxn id="284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Oval 283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286" name="Straight Connector 285"/>
              <p:cNvCxnSpPr>
                <a:stCxn id="285" idx="6"/>
                <a:endCxn id="280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278" idx="4"/>
                <a:endCxn id="284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285" idx="3"/>
                <a:endCxn id="275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stCxn id="275" idx="7"/>
                <a:endCxn id="280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85" idx="5"/>
                <a:endCxn id="276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276" idx="6"/>
                <a:endCxn id="284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oup 415"/>
          <p:cNvGrpSpPr/>
          <p:nvPr/>
        </p:nvGrpSpPr>
        <p:grpSpPr>
          <a:xfrm>
            <a:off x="3516614" y="4876800"/>
            <a:ext cx="1827723" cy="1828800"/>
            <a:chOff x="3516614" y="4876800"/>
            <a:chExt cx="1827723" cy="1828800"/>
          </a:xfrm>
        </p:grpSpPr>
        <p:sp>
          <p:nvSpPr>
            <p:cNvPr id="349" name="TextBox 348"/>
            <p:cNvSpPr txBox="1"/>
            <p:nvPr/>
          </p:nvSpPr>
          <p:spPr>
            <a:xfrm>
              <a:off x="3733800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Detection</a:t>
              </a:r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3516614" y="6241116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0" name="Group 329"/>
            <p:cNvGrpSpPr/>
            <p:nvPr/>
          </p:nvGrpSpPr>
          <p:grpSpPr>
            <a:xfrm>
              <a:off x="4020880" y="5752994"/>
              <a:ext cx="1036376" cy="952606"/>
              <a:chOff x="3999766" y="5601492"/>
              <a:chExt cx="1036376" cy="952606"/>
            </a:xfrm>
          </p:grpSpPr>
          <p:cxnSp>
            <p:nvCxnSpPr>
              <p:cNvPr id="331" name="Straight Connector 330"/>
              <p:cNvCxnSpPr>
                <a:stCxn id="335" idx="7"/>
                <a:endCxn id="336" idx="3"/>
              </p:cNvCxnSpPr>
              <p:nvPr/>
            </p:nvCxnSpPr>
            <p:spPr>
              <a:xfrm flipV="1">
                <a:off x="4673411" y="5993688"/>
                <a:ext cx="191840" cy="1511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>
                <a:stCxn id="335" idx="3"/>
                <a:endCxn id="337" idx="0"/>
              </p:cNvCxnSpPr>
              <p:nvPr/>
            </p:nvCxnSpPr>
            <p:spPr>
              <a:xfrm flipH="1">
                <a:off x="4383136" y="6264253"/>
                <a:ext cx="170855" cy="12096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>
                <a:stCxn id="335" idx="2"/>
                <a:endCxn id="334" idx="6"/>
              </p:cNvCxnSpPr>
              <p:nvPr/>
            </p:nvCxnSpPr>
            <p:spPr>
              <a:xfrm flipH="1">
                <a:off x="4168650" y="6204544"/>
                <a:ext cx="360609" cy="247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" name="Oval 333"/>
              <p:cNvSpPr/>
              <p:nvPr/>
            </p:nvSpPr>
            <p:spPr>
              <a:xfrm>
                <a:off x="3999766" y="6144835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529259" y="6120101"/>
                <a:ext cx="168884" cy="16888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840519" y="5849536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4298694" y="6385213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496373" y="5601492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39" name="Straight Connector 338"/>
              <p:cNvCxnSpPr>
                <a:stCxn id="338" idx="4"/>
                <a:endCxn id="335" idx="0"/>
              </p:cNvCxnSpPr>
              <p:nvPr/>
            </p:nvCxnSpPr>
            <p:spPr>
              <a:xfrm>
                <a:off x="4580815" y="5770377"/>
                <a:ext cx="32886" cy="3497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337" idx="6"/>
                <a:endCxn id="341" idx="3"/>
              </p:cNvCxnSpPr>
              <p:nvPr/>
            </p:nvCxnSpPr>
            <p:spPr>
              <a:xfrm flipV="1">
                <a:off x="4467578" y="6395361"/>
                <a:ext cx="424412" cy="7429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Oval 340"/>
              <p:cNvSpPr/>
              <p:nvPr/>
            </p:nvSpPr>
            <p:spPr>
              <a:xfrm>
                <a:off x="4867258" y="6251209"/>
                <a:ext cx="168884" cy="16888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84208" y="5661201"/>
                <a:ext cx="168884" cy="16888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343" name="Straight Connector 342"/>
              <p:cNvCxnSpPr>
                <a:stCxn id="342" idx="6"/>
                <a:endCxn id="338" idx="2"/>
              </p:cNvCxnSpPr>
              <p:nvPr/>
            </p:nvCxnSpPr>
            <p:spPr>
              <a:xfrm flipV="1">
                <a:off x="4253092" y="5685935"/>
                <a:ext cx="243281" cy="59709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>
                <a:stCxn id="336" idx="4"/>
                <a:endCxn id="341" idx="0"/>
              </p:cNvCxnSpPr>
              <p:nvPr/>
            </p:nvCxnSpPr>
            <p:spPr>
              <a:xfrm>
                <a:off x="4924961" y="6018421"/>
                <a:ext cx="26739" cy="23278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stCxn id="342" idx="3"/>
                <a:endCxn id="334" idx="1"/>
              </p:cNvCxnSpPr>
              <p:nvPr/>
            </p:nvCxnSpPr>
            <p:spPr>
              <a:xfrm flipH="1">
                <a:off x="4024498" y="5805354"/>
                <a:ext cx="84442" cy="36421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stCxn id="334" idx="7"/>
                <a:endCxn id="338" idx="3"/>
              </p:cNvCxnSpPr>
              <p:nvPr/>
            </p:nvCxnSpPr>
            <p:spPr>
              <a:xfrm flipV="1">
                <a:off x="4143918" y="5745644"/>
                <a:ext cx="377187" cy="4239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2" idx="5"/>
                <a:endCxn id="335" idx="1"/>
              </p:cNvCxnSpPr>
              <p:nvPr/>
            </p:nvCxnSpPr>
            <p:spPr>
              <a:xfrm>
                <a:off x="4228360" y="5805353"/>
                <a:ext cx="325631" cy="33948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35" idx="6"/>
                <a:endCxn id="341" idx="1"/>
              </p:cNvCxnSpPr>
              <p:nvPr/>
            </p:nvCxnSpPr>
            <p:spPr>
              <a:xfrm>
                <a:off x="4698143" y="6204544"/>
                <a:ext cx="193847" cy="7139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Group 416"/>
          <p:cNvGrpSpPr/>
          <p:nvPr/>
        </p:nvGrpSpPr>
        <p:grpSpPr>
          <a:xfrm>
            <a:off x="5181600" y="4876800"/>
            <a:ext cx="1951405" cy="1804028"/>
            <a:chOff x="5181600" y="4876800"/>
            <a:chExt cx="1951405" cy="1804028"/>
          </a:xfrm>
        </p:grpSpPr>
        <p:sp>
          <p:nvSpPr>
            <p:cNvPr id="365" name="TextBox 364"/>
            <p:cNvSpPr txBox="1"/>
            <p:nvPr/>
          </p:nvSpPr>
          <p:spPr>
            <a:xfrm>
              <a:off x="5522468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User 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Community</a:t>
              </a:r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5870536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9" name="Straight Connector 378"/>
                <p:cNvCxnSpPr>
                  <a:stCxn id="378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Rectangle 367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1" name="Straight Arrow Connector 380"/>
            <p:cNvCxnSpPr/>
            <p:nvPr/>
          </p:nvCxnSpPr>
          <p:spPr>
            <a:xfrm>
              <a:off x="51816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352800" y="2895600"/>
            <a:ext cx="1903923" cy="1843613"/>
            <a:chOff x="3352800" y="2895600"/>
            <a:chExt cx="1903923" cy="1843613"/>
          </a:xfrm>
        </p:grpSpPr>
        <p:grpSp>
          <p:nvGrpSpPr>
            <p:cNvPr id="160" name="Group 159"/>
            <p:cNvGrpSpPr/>
            <p:nvPr/>
          </p:nvGrpSpPr>
          <p:grpSpPr>
            <a:xfrm>
              <a:off x="4185886" y="3757006"/>
              <a:ext cx="706364" cy="982207"/>
              <a:chOff x="4038600" y="3429000"/>
              <a:chExt cx="706364" cy="982207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038600" y="342900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1" name="Straight Connector 120"/>
              <p:cNvCxnSpPr>
                <a:stCxn id="120" idx="6"/>
                <a:endCxn id="122" idx="2"/>
              </p:cNvCxnSpPr>
              <p:nvPr/>
            </p:nvCxnSpPr>
            <p:spPr>
              <a:xfrm>
                <a:off x="4207484" y="3513443"/>
                <a:ext cx="368596" cy="7718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4576080" y="350618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038600" y="3700107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76080" y="381801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38600" y="3971214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76080" y="4129840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038600" y="4242322"/>
                <a:ext cx="168884" cy="1688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32" name="Straight Connector 131"/>
              <p:cNvCxnSpPr>
                <a:stCxn id="124" idx="6"/>
                <a:endCxn id="122" idx="3"/>
              </p:cNvCxnSpPr>
              <p:nvPr/>
            </p:nvCxnSpPr>
            <p:spPr>
              <a:xfrm flipV="1">
                <a:off x="4207484" y="3650332"/>
                <a:ext cx="393328" cy="13421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6" idx="7"/>
                <a:endCxn id="122" idx="4"/>
              </p:cNvCxnSpPr>
              <p:nvPr/>
            </p:nvCxnSpPr>
            <p:spPr>
              <a:xfrm flipV="1">
                <a:off x="4182752" y="3675065"/>
                <a:ext cx="477770" cy="32088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0" idx="5"/>
                <a:endCxn id="125" idx="1"/>
              </p:cNvCxnSpPr>
              <p:nvPr/>
            </p:nvCxnSpPr>
            <p:spPr>
              <a:xfrm>
                <a:off x="4182752" y="3573152"/>
                <a:ext cx="418060" cy="2695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8" idx="7"/>
                <a:endCxn id="125" idx="3"/>
              </p:cNvCxnSpPr>
              <p:nvPr/>
            </p:nvCxnSpPr>
            <p:spPr>
              <a:xfrm flipV="1">
                <a:off x="4182752" y="3962162"/>
                <a:ext cx="418060" cy="30489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27" idx="1"/>
                <a:endCxn id="124" idx="5"/>
              </p:cNvCxnSpPr>
              <p:nvPr/>
            </p:nvCxnSpPr>
            <p:spPr>
              <a:xfrm flipH="1" flipV="1">
                <a:off x="4182752" y="3844259"/>
                <a:ext cx="418060" cy="31031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27" idx="2"/>
                <a:endCxn id="126" idx="5"/>
              </p:cNvCxnSpPr>
              <p:nvPr/>
            </p:nvCxnSpPr>
            <p:spPr>
              <a:xfrm flipH="1" flipV="1">
                <a:off x="4182752" y="4115366"/>
                <a:ext cx="393328" cy="9891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5" idx="2"/>
                <a:endCxn id="126" idx="6"/>
              </p:cNvCxnSpPr>
              <p:nvPr/>
            </p:nvCxnSpPr>
            <p:spPr>
              <a:xfrm flipH="1">
                <a:off x="4207484" y="3902453"/>
                <a:ext cx="368596" cy="153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28" idx="6"/>
                <a:endCxn id="127" idx="3"/>
              </p:cNvCxnSpPr>
              <p:nvPr/>
            </p:nvCxnSpPr>
            <p:spPr>
              <a:xfrm flipV="1">
                <a:off x="4207484" y="4273992"/>
                <a:ext cx="393328" cy="527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/>
            <p:cNvSpPr txBox="1"/>
            <p:nvPr/>
          </p:nvSpPr>
          <p:spPr>
            <a:xfrm>
              <a:off x="3821414" y="2895600"/>
              <a:ext cx="14353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Term-Doc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Graph</a:t>
              </a:r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3352800" y="3721796"/>
              <a:ext cx="457200" cy="3168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>
            <a:off x="152400" y="4128493"/>
            <a:ext cx="1451990" cy="2552335"/>
            <a:chOff x="152400" y="4128493"/>
            <a:chExt cx="1451990" cy="2552335"/>
          </a:xfrm>
        </p:grpSpPr>
        <p:sp>
          <p:nvSpPr>
            <p:cNvPr id="230" name="TextBox 229"/>
            <p:cNvSpPr txBox="1"/>
            <p:nvPr/>
          </p:nvSpPr>
          <p:spPr>
            <a:xfrm>
              <a:off x="152400" y="4953000"/>
              <a:ext cx="1451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Discussion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Table</a:t>
              </a: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421195" y="5777767"/>
              <a:ext cx="914400" cy="903061"/>
              <a:chOff x="8001000" y="2602139"/>
              <a:chExt cx="914400" cy="903061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8001000" y="2602139"/>
                <a:ext cx="914400" cy="903061"/>
                <a:chOff x="7848600" y="2085074"/>
                <a:chExt cx="914400" cy="903061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User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Disc.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Connector 243"/>
                <p:cNvCxnSpPr>
                  <a:stCxn id="243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Rectangle 232"/>
              <p:cNvSpPr/>
              <p:nvPr/>
            </p:nvSpPr>
            <p:spPr>
              <a:xfrm>
                <a:off x="80010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80010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80010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80010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8458200" y="2850243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8458200" y="30153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8458200" y="3336466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8458200" y="3167732"/>
                <a:ext cx="457200" cy="168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2" name="Straight Arrow Connector 401"/>
            <p:cNvCxnSpPr/>
            <p:nvPr/>
          </p:nvCxnSpPr>
          <p:spPr>
            <a:xfrm flipH="1">
              <a:off x="860688" y="4128493"/>
              <a:ext cx="12624" cy="9331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6980605" y="4800600"/>
            <a:ext cx="2073527" cy="1880228"/>
            <a:chOff x="6980605" y="4800600"/>
            <a:chExt cx="2073527" cy="1880228"/>
          </a:xfrm>
        </p:grpSpPr>
        <p:sp>
          <p:nvSpPr>
            <p:cNvPr id="382" name="TextBox 381"/>
            <p:cNvSpPr txBox="1"/>
            <p:nvPr/>
          </p:nvSpPr>
          <p:spPr>
            <a:xfrm>
              <a:off x="7443595" y="4876800"/>
              <a:ext cx="1610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Community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Topic</a:t>
              </a: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7791663" y="5777767"/>
              <a:ext cx="914400" cy="903061"/>
              <a:chOff x="7848600" y="2449739"/>
              <a:chExt cx="914400" cy="903061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7848600" y="2449739"/>
                <a:ext cx="914400" cy="903061"/>
                <a:chOff x="7848600" y="2085074"/>
                <a:chExt cx="914400" cy="903061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78486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Topic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8305800" y="2085074"/>
                  <a:ext cx="457200" cy="232534"/>
                </a:xfrm>
                <a:prstGeom prst="rect">
                  <a:avLst/>
                </a:prstGeom>
                <a:ln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 smtClean="0">
                      <a:latin typeface="Gill Sans Light"/>
                      <a:cs typeface="Gill Sans Light"/>
                    </a:rPr>
                    <a:t>Com.</a:t>
                  </a:r>
                  <a:endParaRPr lang="en-US" sz="1400" dirty="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848600" y="2085075"/>
                  <a:ext cx="914400" cy="9030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6" name="Straight Connector 395"/>
                <p:cNvCxnSpPr>
                  <a:stCxn id="395" idx="0"/>
                </p:cNvCxnSpPr>
                <p:nvPr/>
              </p:nvCxnSpPr>
              <p:spPr>
                <a:xfrm>
                  <a:off x="8305800" y="2085075"/>
                  <a:ext cx="0" cy="27955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7848600" y="2697843"/>
                <a:ext cx="457200" cy="16873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848600" y="2862932"/>
                <a:ext cx="457200" cy="1687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48600" y="3184066"/>
                <a:ext cx="457200" cy="16873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848600" y="3015332"/>
                <a:ext cx="457200" cy="168734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8305800" y="2697843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8305800" y="2862932"/>
                <a:ext cx="457200" cy="16873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8305800" y="3184066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8305800" y="3015332"/>
                <a:ext cx="457200" cy="1687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7" name="Straight Arrow Connector 396"/>
            <p:cNvCxnSpPr/>
            <p:nvPr/>
          </p:nvCxnSpPr>
          <p:spPr>
            <a:xfrm>
              <a:off x="7239000" y="6229297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>
              <a:off x="6980605" y="4800600"/>
              <a:ext cx="486995" cy="589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onut 1"/>
          <p:cNvSpPr/>
          <p:nvPr/>
        </p:nvSpPr>
        <p:spPr>
          <a:xfrm>
            <a:off x="-1371600" y="-5867400"/>
            <a:ext cx="15355131" cy="15812331"/>
          </a:xfrm>
          <a:prstGeom prst="donut">
            <a:avLst>
              <a:gd name="adj" fmla="val 45075"/>
            </a:avLst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30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2971799"/>
          </a:xfrm>
        </p:spPr>
        <p:txBody>
          <a:bodyPr>
            <a:normAutofit/>
          </a:bodyPr>
          <a:lstStyle/>
          <a:p>
            <a:r>
              <a:rPr lang="en-US" sz="6000" i="1" dirty="0" smtClean="0">
                <a:latin typeface="Gill Sans Light"/>
                <a:cs typeface="Gill Sans Light"/>
              </a:rPr>
              <a:t>Having separate systems </a:t>
            </a:r>
            <a:br>
              <a:rPr lang="en-US" sz="6000" i="1" dirty="0" smtClean="0">
                <a:latin typeface="Gill Sans Light"/>
                <a:cs typeface="Gill Sans Light"/>
              </a:rPr>
            </a:br>
            <a:r>
              <a:rPr lang="en-US" sz="6000" i="1" dirty="0" smtClean="0">
                <a:latin typeface="Gill Sans Light"/>
                <a:cs typeface="Gill Sans Light"/>
              </a:rPr>
              <a:t>for each view is </a:t>
            </a:r>
            <a:br>
              <a:rPr lang="en-US" sz="6000" i="1" dirty="0" smtClean="0">
                <a:latin typeface="Gill Sans Light"/>
                <a:cs typeface="Gill Sans Light"/>
              </a:rPr>
            </a:br>
            <a:r>
              <a:rPr lang="en-US" sz="6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difficult to use </a:t>
            </a:r>
            <a:r>
              <a:rPr lang="en-US" sz="6000" i="1" dirty="0" smtClean="0">
                <a:latin typeface="Gill Sans Light"/>
                <a:cs typeface="Gill Sans Light"/>
              </a:rPr>
              <a:t>and </a:t>
            </a:r>
            <a:r>
              <a:rPr lang="en-US" sz="6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inefficient</a:t>
            </a:r>
            <a:endParaRPr lang="en-US" sz="6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64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Difficult to Program and Use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Gill Sans Light"/>
                <a:cs typeface="Gill Sans Light"/>
              </a:rPr>
              <a:t>Users must </a:t>
            </a:r>
            <a:r>
              <a:rPr lang="en-US" sz="3600" b="1" i="1" dirty="0">
                <a:solidFill>
                  <a:srgbClr val="3366FF"/>
                </a:solidFill>
                <a:latin typeface="Gill Sans Light"/>
                <a:cs typeface="Gill Sans Light"/>
              </a:rPr>
              <a:t>Learn</a:t>
            </a:r>
            <a:r>
              <a:rPr lang="en-US" sz="3600" dirty="0">
                <a:latin typeface="Gill Sans Light"/>
                <a:cs typeface="Gill Sans Light"/>
              </a:rPr>
              <a:t>, </a:t>
            </a:r>
            <a:r>
              <a:rPr lang="en-US" sz="3600" b="1" i="1" dirty="0">
                <a:solidFill>
                  <a:srgbClr val="3366FF"/>
                </a:solidFill>
                <a:latin typeface="Gill Sans Light"/>
                <a:cs typeface="Gill Sans Light"/>
              </a:rPr>
              <a:t>Deploy</a:t>
            </a:r>
            <a:r>
              <a:rPr lang="en-US" sz="3600" dirty="0">
                <a:latin typeface="Gill Sans Light"/>
                <a:cs typeface="Gill Sans Light"/>
              </a:rPr>
              <a:t>, and </a:t>
            </a:r>
            <a:r>
              <a:rPr lang="en-US" sz="3600" b="1" i="1" dirty="0">
                <a:solidFill>
                  <a:srgbClr val="3366FF"/>
                </a:solidFill>
                <a:latin typeface="Gill Sans Light"/>
                <a:cs typeface="Gill Sans Light"/>
              </a:rPr>
              <a:t>Manage</a:t>
            </a:r>
            <a:r>
              <a:rPr lang="en-US" sz="3600" dirty="0">
                <a:solidFill>
                  <a:srgbClr val="FF0000"/>
                </a:solidFill>
                <a:latin typeface="Gill Sans Light"/>
                <a:cs typeface="Gill Sans Light"/>
              </a:rPr>
              <a:t> </a:t>
            </a:r>
            <a:r>
              <a:rPr lang="en-US" sz="3600" dirty="0" smtClean="0">
                <a:latin typeface="Gill Sans Light"/>
                <a:cs typeface="Gill Sans Light"/>
              </a:rPr>
              <a:t>multiple systems</a:t>
            </a:r>
          </a:p>
          <a:p>
            <a:pPr marL="0" indent="0" algn="ctr">
              <a:buNone/>
            </a:pPr>
            <a:endParaRPr lang="en-US" sz="3600" dirty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endParaRPr lang="en-US" sz="3600" dirty="0" smtClean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endParaRPr lang="en-US" sz="3600" dirty="0" smtClean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Gill Sans Light"/>
                <a:cs typeface="Gill Sans Light"/>
              </a:rPr>
              <a:t>Leads to brittle and often </a:t>
            </a:r>
            <a:br>
              <a:rPr lang="en-US" sz="3600" dirty="0" smtClean="0">
                <a:latin typeface="Gill Sans Light"/>
                <a:cs typeface="Gill Sans Light"/>
              </a:rPr>
            </a:br>
            <a:r>
              <a:rPr lang="en-US" sz="3600" dirty="0" smtClean="0">
                <a:latin typeface="Gill Sans Light"/>
                <a:cs typeface="Gill Sans Light"/>
              </a:rPr>
              <a:t>complex interfaces</a:t>
            </a:r>
            <a:endParaRPr lang="en-US" sz="3600" dirty="0">
              <a:latin typeface="Gill Sans Light"/>
              <a:cs typeface="Gill Sans Light"/>
            </a:endParaRP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" y="3200400"/>
            <a:ext cx="7848601" cy="1225566"/>
            <a:chOff x="533400" y="2306555"/>
            <a:chExt cx="7848601" cy="12255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655" y="2306555"/>
              <a:ext cx="1015278" cy="974667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2308299"/>
              <a:ext cx="985270" cy="99522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1" y="2412380"/>
              <a:ext cx="2362200" cy="864220"/>
            </a:xfrm>
            <a:prstGeom prst="rect">
              <a:avLst/>
            </a:prstGeom>
          </p:spPr>
        </p:pic>
        <p:pic>
          <p:nvPicPr>
            <p:cNvPr id="115" name="Picture 114" descr="ApacheGiraph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147" y="2358622"/>
              <a:ext cx="974667" cy="117349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/>
            <a:srcRect l="4467" t="4266" r="29708" b="26840"/>
            <a:stretch/>
          </p:blipFill>
          <p:spPr>
            <a:xfrm>
              <a:off x="2935918" y="2379089"/>
              <a:ext cx="1707244" cy="897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97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Gill Sans Light"/>
                <a:cs typeface="Gill Sans Light"/>
              </a:rPr>
              <a:t>Inefficient</a:t>
            </a:r>
            <a:endParaRPr lang="en-US" sz="5400" dirty="0">
              <a:latin typeface="Gill Sans Light"/>
              <a:cs typeface="Gill Sans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6" name="Title 8"/>
          <p:cNvSpPr txBox="1">
            <a:spLocks/>
          </p:cNvSpPr>
          <p:nvPr/>
        </p:nvSpPr>
        <p:spPr>
          <a:xfrm>
            <a:off x="0" y="117381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ill Sans Light"/>
                <a:cs typeface="Gill Sans Light"/>
              </a:rPr>
              <a:t>Extensive 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data </a:t>
            </a:r>
            <a:r>
              <a:rPr lang="en-US" sz="3200" dirty="0">
                <a:solidFill>
                  <a:srgbClr val="3366FF"/>
                </a:solidFill>
                <a:latin typeface="Gill Sans Light"/>
                <a:cs typeface="Gill Sans Light"/>
              </a:rPr>
              <a:t>m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ovement </a:t>
            </a:r>
            <a:r>
              <a:rPr lang="en-US" sz="3200" dirty="0" smtClean="0">
                <a:latin typeface="Gill Sans Light"/>
                <a:cs typeface="Gill Sans Light"/>
              </a:rPr>
              <a:t>and </a:t>
            </a:r>
            <a:r>
              <a:rPr lang="en-US" sz="3200" dirty="0">
                <a:solidFill>
                  <a:srgbClr val="3366FF"/>
                </a:solidFill>
                <a:latin typeface="Gill Sans Light"/>
                <a:cs typeface="Gill Sans Light"/>
              </a:rPr>
              <a:t>d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uplication</a:t>
            </a:r>
            <a:r>
              <a:rPr lang="en-US" sz="3200" dirty="0" smtClean="0">
                <a:latin typeface="Gill Sans Light"/>
                <a:cs typeface="Gill Sans Light"/>
              </a:rPr>
              <a:t> across </a:t>
            </a:r>
            <a:br>
              <a:rPr lang="en-US" sz="3200" dirty="0" smtClean="0">
                <a:latin typeface="Gill Sans Light"/>
                <a:cs typeface="Gill Sans Light"/>
              </a:rPr>
            </a:br>
            <a:r>
              <a:rPr lang="en-US" sz="3200" dirty="0" smtClean="0">
                <a:latin typeface="Gill Sans Light"/>
                <a:cs typeface="Gill Sans Light"/>
              </a:rPr>
              <a:t>the network and file </a:t>
            </a:r>
            <a:r>
              <a:rPr lang="en-US" sz="3200" dirty="0">
                <a:latin typeface="Gill Sans Light"/>
                <a:cs typeface="Gill Sans Light"/>
              </a:rPr>
              <a:t>s</a:t>
            </a:r>
            <a:r>
              <a:rPr lang="en-US" sz="3200" dirty="0" smtClean="0">
                <a:latin typeface="Gill Sans Light"/>
                <a:cs typeface="Gill Sans Light"/>
              </a:rPr>
              <a:t>ystem</a:t>
            </a:r>
            <a:endParaRPr lang="en-US" sz="3200" dirty="0">
              <a:latin typeface="Gill Sans Light"/>
              <a:cs typeface="Gill Sans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3541" y="2601487"/>
            <a:ext cx="8289459" cy="2580113"/>
            <a:chOff x="473541" y="2525287"/>
            <a:chExt cx="8289459" cy="2580113"/>
          </a:xfrm>
        </p:grpSpPr>
        <p:grpSp>
          <p:nvGrpSpPr>
            <p:cNvPr id="6" name="Group 5"/>
            <p:cNvGrpSpPr/>
            <p:nvPr/>
          </p:nvGrpSpPr>
          <p:grpSpPr>
            <a:xfrm>
              <a:off x="473541" y="2678640"/>
              <a:ext cx="978006" cy="978006"/>
              <a:chOff x="473540" y="2519906"/>
              <a:chExt cx="1166725" cy="1166725"/>
            </a:xfrm>
          </p:grpSpPr>
          <p:sp>
            <p:nvSpPr>
              <p:cNvPr id="32" name="Folded Corner 31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33" name="Folded Corner 32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34" name="Folded Corner 33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034670" y="2525287"/>
              <a:ext cx="1009637" cy="1284713"/>
              <a:chOff x="6490911" y="2213026"/>
              <a:chExt cx="1361000" cy="1731805"/>
            </a:xfrm>
          </p:grpSpPr>
          <p:cxnSp>
            <p:nvCxnSpPr>
              <p:cNvPr id="63" name="Straight Connector 62"/>
              <p:cNvCxnSpPr>
                <a:stCxn id="69" idx="5"/>
                <a:endCxn id="70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71" idx="3"/>
                <a:endCxn id="70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3" idx="1"/>
                <a:endCxn id="70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8" idx="5"/>
                <a:endCxn id="72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0" idx="3"/>
                <a:endCxn id="72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75" name="Straight Connector 74"/>
              <p:cNvCxnSpPr>
                <a:stCxn id="74" idx="5"/>
                <a:endCxn id="71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2" idx="6"/>
                <a:endCxn id="73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988580" y="2525287"/>
              <a:ext cx="1009637" cy="1284713"/>
              <a:chOff x="6490911" y="2213026"/>
              <a:chExt cx="1361000" cy="1731805"/>
            </a:xfrm>
          </p:grpSpPr>
          <p:cxnSp>
            <p:nvCxnSpPr>
              <p:cNvPr id="78" name="Straight Connector 77"/>
              <p:cNvCxnSpPr>
                <a:stCxn id="84" idx="5"/>
                <a:endCxn id="85" idx="1"/>
              </p:cNvCxnSpPr>
              <p:nvPr/>
            </p:nvCxnSpPr>
            <p:spPr>
              <a:xfrm>
                <a:off x="7160342" y="2912117"/>
                <a:ext cx="132322" cy="2138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6" idx="3"/>
                <a:endCxn id="85" idx="7"/>
              </p:cNvCxnSpPr>
              <p:nvPr/>
            </p:nvCxnSpPr>
            <p:spPr>
              <a:xfrm flipH="1">
                <a:off x="7453644" y="2961614"/>
                <a:ext cx="203949" cy="16435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88" idx="1"/>
                <a:endCxn id="85" idx="5"/>
              </p:cNvCxnSpPr>
              <p:nvPr/>
            </p:nvCxnSpPr>
            <p:spPr>
              <a:xfrm flipH="1" flipV="1">
                <a:off x="7453643" y="3286943"/>
                <a:ext cx="123461" cy="4635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83" idx="5"/>
                <a:endCxn id="87" idx="1"/>
              </p:cNvCxnSpPr>
              <p:nvPr/>
            </p:nvCxnSpPr>
            <p:spPr>
              <a:xfrm>
                <a:off x="6685229" y="3139774"/>
                <a:ext cx="275846" cy="35737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5" idx="3"/>
                <a:endCxn id="87" idx="7"/>
              </p:cNvCxnSpPr>
              <p:nvPr/>
            </p:nvCxnSpPr>
            <p:spPr>
              <a:xfrm flipH="1">
                <a:off x="7122053" y="3286943"/>
                <a:ext cx="170612" cy="2102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6490911" y="294545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966024" y="2717798"/>
                <a:ext cx="227658" cy="22765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259325" y="3092625"/>
                <a:ext cx="227658" cy="2276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624253" y="2767295"/>
                <a:ext cx="227658" cy="22765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927735" y="3463807"/>
                <a:ext cx="227658" cy="2276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543764" y="3717173"/>
                <a:ext cx="227658" cy="2276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160342" y="2213026"/>
                <a:ext cx="227658" cy="227658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90" name="Straight Connector 89"/>
              <p:cNvCxnSpPr>
                <a:stCxn id="89" idx="5"/>
                <a:endCxn id="86" idx="1"/>
              </p:cNvCxnSpPr>
              <p:nvPr/>
            </p:nvCxnSpPr>
            <p:spPr>
              <a:xfrm>
                <a:off x="7354660" y="2407344"/>
                <a:ext cx="302933" cy="39329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7" idx="6"/>
                <a:endCxn id="88" idx="2"/>
              </p:cNvCxnSpPr>
              <p:nvPr/>
            </p:nvCxnSpPr>
            <p:spPr>
              <a:xfrm>
                <a:off x="7155393" y="3577636"/>
                <a:ext cx="388371" cy="2533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133600" y="2525287"/>
              <a:ext cx="1036376" cy="1284713"/>
              <a:chOff x="2013099" y="2147633"/>
              <a:chExt cx="1339701" cy="1660721"/>
            </a:xfrm>
          </p:grpSpPr>
          <p:cxnSp>
            <p:nvCxnSpPr>
              <p:cNvPr id="39" name="Straight Connector 38"/>
              <p:cNvCxnSpPr>
                <a:stCxn id="53" idx="5"/>
                <a:endCxn id="54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57" idx="1"/>
                <a:endCxn id="54" idx="5"/>
              </p:cNvCxnSpPr>
              <p:nvPr/>
            </p:nvCxnSpPr>
            <p:spPr>
              <a:xfrm flipH="1" flipV="1">
                <a:off x="2936314" y="3177470"/>
                <a:ext cx="118393" cy="44454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53" idx="4"/>
                <a:endCxn id="56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52" idx="5"/>
                <a:endCxn id="56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53" idx="2"/>
                <a:endCxn id="52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4" idx="3"/>
                <a:endCxn id="56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22736" y="3590040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59" name="Straight Connector 58"/>
              <p:cNvCxnSpPr>
                <a:stCxn id="58" idx="3"/>
                <a:endCxn id="53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8" idx="5"/>
                <a:endCxn id="55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6" idx="6"/>
                <a:endCxn id="57" idx="2"/>
              </p:cNvCxnSpPr>
              <p:nvPr/>
            </p:nvCxnSpPr>
            <p:spPr>
              <a:xfrm>
                <a:off x="2650306" y="3456231"/>
                <a:ext cx="372430" cy="24296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99" name="Straight Connector 98"/>
              <p:cNvCxnSpPr>
                <a:stCxn id="98" idx="6"/>
                <a:endCxn id="55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5" idx="4"/>
                <a:endCxn id="97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8" idx="3"/>
                <a:endCxn id="52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98" idx="5"/>
                <a:endCxn id="53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7828556" y="2626247"/>
              <a:ext cx="858244" cy="1082792"/>
              <a:chOff x="4673759" y="4955940"/>
              <a:chExt cx="1563771" cy="1565259"/>
            </a:xfrm>
          </p:grpSpPr>
          <p:sp>
            <p:nvSpPr>
              <p:cNvPr id="106" name="Folded Corner 105"/>
              <p:cNvSpPr/>
              <p:nvPr/>
            </p:nvSpPr>
            <p:spPr>
              <a:xfrm>
                <a:off x="4673759" y="4957428"/>
                <a:ext cx="1563771" cy="1563771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4673759" y="5519259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673759" y="5821083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4673759" y="6122907"/>
                <a:ext cx="1563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Rectangle 109"/>
              <p:cNvSpPr/>
              <p:nvPr/>
            </p:nvSpPr>
            <p:spPr>
              <a:xfrm>
                <a:off x="4673759" y="4955940"/>
                <a:ext cx="1563771" cy="33620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 flipV="1">
                <a:off x="5167336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755521" y="4957428"/>
                <a:ext cx="0" cy="1563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73210" y="3765859"/>
              <a:ext cx="797265" cy="805318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9610" y="3908320"/>
              <a:ext cx="1422417" cy="520397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92010" y="3765859"/>
              <a:ext cx="797265" cy="805318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25727" y="3766627"/>
              <a:ext cx="837273" cy="803782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1066800" y="4263003"/>
              <a:ext cx="983819" cy="842397"/>
              <a:chOff x="1225981" y="3196203"/>
              <a:chExt cx="983819" cy="842397"/>
            </a:xfrm>
          </p:grpSpPr>
          <p:sp>
            <p:nvSpPr>
              <p:cNvPr id="101" name="Can 100"/>
              <p:cNvSpPr/>
              <p:nvPr/>
            </p:nvSpPr>
            <p:spPr>
              <a:xfrm>
                <a:off x="1225981" y="3505200"/>
                <a:ext cx="983819" cy="533400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HDFS</a:t>
                </a:r>
                <a:endParaRPr lang="en-US" dirty="0"/>
              </a:p>
            </p:txBody>
          </p:sp>
          <p:sp>
            <p:nvSpPr>
              <p:cNvPr id="115" name="Bent Arrow 114"/>
              <p:cNvSpPr/>
              <p:nvPr/>
            </p:nvSpPr>
            <p:spPr>
              <a:xfrm>
                <a:off x="1781982" y="3196203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006410" y="4263003"/>
              <a:ext cx="983819" cy="842397"/>
              <a:chOff x="2852532" y="3196203"/>
              <a:chExt cx="983819" cy="842397"/>
            </a:xfrm>
          </p:grpSpPr>
          <p:sp>
            <p:nvSpPr>
              <p:cNvPr id="116" name="Can 115"/>
              <p:cNvSpPr/>
              <p:nvPr/>
            </p:nvSpPr>
            <p:spPr>
              <a:xfrm>
                <a:off x="2852532" y="3505200"/>
                <a:ext cx="983819" cy="533400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HDFS</a:t>
                </a:r>
                <a:endParaRPr lang="en-US" dirty="0"/>
              </a:p>
            </p:txBody>
          </p:sp>
          <p:sp>
            <p:nvSpPr>
              <p:cNvPr id="118" name="Bent Arrow 117"/>
              <p:cNvSpPr/>
              <p:nvPr/>
            </p:nvSpPr>
            <p:spPr>
              <a:xfrm rot="5400000">
                <a:off x="2952769" y="3207503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Bent Arrow 118"/>
              <p:cNvSpPr/>
              <p:nvPr/>
            </p:nvSpPr>
            <p:spPr>
              <a:xfrm>
                <a:off x="3408533" y="3196203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835210" y="4263003"/>
              <a:ext cx="983819" cy="842397"/>
              <a:chOff x="4495800" y="3244412"/>
              <a:chExt cx="983819" cy="842397"/>
            </a:xfrm>
          </p:grpSpPr>
          <p:sp>
            <p:nvSpPr>
              <p:cNvPr id="122" name="Can 121"/>
              <p:cNvSpPr/>
              <p:nvPr/>
            </p:nvSpPr>
            <p:spPr>
              <a:xfrm>
                <a:off x="4495800" y="3553409"/>
                <a:ext cx="983819" cy="533400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HDFS</a:t>
                </a:r>
                <a:endParaRPr lang="en-US" dirty="0"/>
              </a:p>
            </p:txBody>
          </p:sp>
          <p:sp>
            <p:nvSpPr>
              <p:cNvPr id="124" name="Bent Arrow 123"/>
              <p:cNvSpPr/>
              <p:nvPr/>
            </p:nvSpPr>
            <p:spPr>
              <a:xfrm rot="5400000">
                <a:off x="4596037" y="3255712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Bent Arrow 125"/>
              <p:cNvSpPr/>
              <p:nvPr/>
            </p:nvSpPr>
            <p:spPr>
              <a:xfrm>
                <a:off x="5051801" y="3244412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093381" y="4263003"/>
              <a:ext cx="983819" cy="842397"/>
              <a:chOff x="5934174" y="3333279"/>
              <a:chExt cx="983819" cy="842397"/>
            </a:xfrm>
          </p:grpSpPr>
          <p:sp>
            <p:nvSpPr>
              <p:cNvPr id="128" name="Can 127"/>
              <p:cNvSpPr/>
              <p:nvPr/>
            </p:nvSpPr>
            <p:spPr>
              <a:xfrm>
                <a:off x="5934174" y="3642276"/>
                <a:ext cx="983819" cy="533400"/>
              </a:xfrm>
              <a:prstGeom prst="can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HDFS</a:t>
                </a:r>
                <a:endParaRPr lang="en-US" dirty="0"/>
              </a:p>
            </p:txBody>
          </p:sp>
          <p:sp>
            <p:nvSpPr>
              <p:cNvPr id="129" name="Bent Arrow 128"/>
              <p:cNvSpPr/>
              <p:nvPr/>
            </p:nvSpPr>
            <p:spPr>
              <a:xfrm rot="5400000">
                <a:off x="6034411" y="3344579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Bent Arrow 129"/>
              <p:cNvSpPr/>
              <p:nvPr/>
            </p:nvSpPr>
            <p:spPr>
              <a:xfrm>
                <a:off x="6490175" y="3333279"/>
                <a:ext cx="358399" cy="380999"/>
              </a:xfrm>
              <a:prstGeom prst="bentArrow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>
              <a:off x="1600200" y="3167643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29000" y="3167643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5334000" y="3167643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222887" y="3167643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itle 8"/>
          <p:cNvSpPr txBox="1">
            <a:spLocks/>
          </p:cNvSpPr>
          <p:nvPr/>
        </p:nvSpPr>
        <p:spPr>
          <a:xfrm>
            <a:off x="0" y="5410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ill Sans Light"/>
                <a:cs typeface="Gill Sans Light"/>
              </a:rPr>
              <a:t>Limited reuse internal data-structures </a:t>
            </a:r>
            <a:br>
              <a:rPr lang="en-US" sz="3200" dirty="0" smtClean="0">
                <a:latin typeface="Gill Sans Light"/>
                <a:cs typeface="Gill Sans Light"/>
              </a:rPr>
            </a:br>
            <a:r>
              <a:rPr lang="en-US" sz="3200" dirty="0" smtClean="0">
                <a:latin typeface="Gill Sans Light"/>
                <a:cs typeface="Gill Sans Light"/>
              </a:rPr>
              <a:t>across stages</a:t>
            </a:r>
            <a:endParaRPr lang="en-US" sz="32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582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600200"/>
          </a:xfrm>
        </p:spPr>
        <p:txBody>
          <a:bodyPr/>
          <a:lstStyle/>
          <a:p>
            <a:r>
              <a:rPr lang="en-US" sz="4000" dirty="0" err="1" smtClean="0"/>
              <a:t>GraphX</a:t>
            </a:r>
            <a:r>
              <a:rPr lang="en-US" sz="4000" dirty="0" smtClean="0"/>
              <a:t> Solution: Tables and Graphs are </a:t>
            </a:r>
            <a:br>
              <a:rPr lang="en-US" sz="4000" dirty="0" smtClean="0"/>
            </a:br>
            <a:r>
              <a:rPr lang="en-US" sz="4000" i="1" dirty="0" smtClean="0">
                <a:solidFill>
                  <a:srgbClr val="3366FF"/>
                </a:solidFill>
              </a:rPr>
              <a:t>views</a:t>
            </a:r>
            <a:r>
              <a:rPr lang="en-US" sz="4000" dirty="0" smtClean="0">
                <a:solidFill>
                  <a:srgbClr val="3366FF"/>
                </a:solidFill>
              </a:rPr>
              <a:t> </a:t>
            </a:r>
            <a:r>
              <a:rPr lang="en-US" sz="4000" dirty="0" smtClean="0"/>
              <a:t>of the </a:t>
            </a:r>
            <a:r>
              <a:rPr lang="en-US" sz="4000" i="1" dirty="0" smtClean="0"/>
              <a:t>same physical </a:t>
            </a:r>
            <a:r>
              <a:rPr lang="en-US" sz="4000" dirty="0" smtClean="0"/>
              <a:t>data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200400" y="3166279"/>
            <a:ext cx="2743200" cy="1474151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Gill Sans Light"/>
                <a:cs typeface="Gill Sans Light"/>
              </a:rPr>
              <a:t>GraphX</a:t>
            </a:r>
            <a:r>
              <a:rPr lang="en-US" sz="2800" dirty="0" smtClean="0">
                <a:latin typeface="Gill Sans Light"/>
                <a:cs typeface="Gill Sans Light"/>
              </a:rPr>
              <a:t> Unified</a:t>
            </a:r>
            <a:endParaRPr lang="en-US" sz="2800" dirty="0">
              <a:latin typeface="Gill Sans Light"/>
              <a:cs typeface="Gill Sans Light"/>
            </a:endParaRPr>
          </a:p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Representation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00" y="2030259"/>
            <a:ext cx="1313374" cy="1398741"/>
            <a:chOff x="6490911" y="2293515"/>
            <a:chExt cx="1361000" cy="1449463"/>
          </a:xfrm>
        </p:grpSpPr>
        <p:cxnSp>
          <p:nvCxnSpPr>
            <p:cNvPr id="10" name="Straight Connector 9"/>
            <p:cNvCxnSpPr>
              <a:stCxn id="16" idx="5"/>
              <a:endCxn id="17" idx="1"/>
            </p:cNvCxnSpPr>
            <p:nvPr/>
          </p:nvCxnSpPr>
          <p:spPr>
            <a:xfrm>
              <a:off x="7160342" y="2912117"/>
              <a:ext cx="132322" cy="21384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8" idx="3"/>
              <a:endCxn id="17" idx="7"/>
            </p:cNvCxnSpPr>
            <p:nvPr/>
          </p:nvCxnSpPr>
          <p:spPr>
            <a:xfrm flipH="1">
              <a:off x="7453644" y="2961614"/>
              <a:ext cx="203949" cy="16435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0" idx="1"/>
              <a:endCxn id="17" idx="5"/>
            </p:cNvCxnSpPr>
            <p:nvPr/>
          </p:nvCxnSpPr>
          <p:spPr>
            <a:xfrm flipH="1" flipV="1">
              <a:off x="7453643" y="3286943"/>
              <a:ext cx="142686" cy="26171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5" idx="5"/>
              <a:endCxn id="19" idx="1"/>
            </p:cNvCxnSpPr>
            <p:nvPr/>
          </p:nvCxnSpPr>
          <p:spPr>
            <a:xfrm>
              <a:off x="6685229" y="3139774"/>
              <a:ext cx="275846" cy="35737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3"/>
              <a:endCxn id="19" idx="7"/>
            </p:cNvCxnSpPr>
            <p:nvPr/>
          </p:nvCxnSpPr>
          <p:spPr>
            <a:xfrm flipH="1">
              <a:off x="7122053" y="3286943"/>
              <a:ext cx="170612" cy="21020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490911" y="2945456"/>
              <a:ext cx="227658" cy="22765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966024" y="2717798"/>
              <a:ext cx="227658" cy="227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259325" y="3092625"/>
              <a:ext cx="227658" cy="22765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24253" y="2767295"/>
              <a:ext cx="227658" cy="22765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927735" y="3463807"/>
              <a:ext cx="227658" cy="2276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62990" y="3515320"/>
              <a:ext cx="227658" cy="227658"/>
            </a:xfrm>
            <a:prstGeom prst="ellipse">
              <a:avLst/>
            </a:prstGeom>
            <a:solidFill>
              <a:srgbClr val="9BBB5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927735" y="2293515"/>
              <a:ext cx="227658" cy="22765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22" name="Straight Connector 21"/>
            <p:cNvCxnSpPr>
              <a:stCxn id="21" idx="5"/>
              <a:endCxn id="18" idx="1"/>
            </p:cNvCxnSpPr>
            <p:nvPr/>
          </p:nvCxnSpPr>
          <p:spPr>
            <a:xfrm>
              <a:off x="7122053" y="2487833"/>
              <a:ext cx="535540" cy="31280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6"/>
              <a:endCxn id="20" idx="2"/>
            </p:cNvCxnSpPr>
            <p:nvPr/>
          </p:nvCxnSpPr>
          <p:spPr>
            <a:xfrm>
              <a:off x="7155392" y="3577637"/>
              <a:ext cx="407597" cy="5151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473377" y="3502463"/>
            <a:ext cx="20826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Graph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4339" y="3502463"/>
            <a:ext cx="18902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Table View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32859" y="1981200"/>
            <a:ext cx="1273220" cy="1447800"/>
            <a:chOff x="6748405" y="2362200"/>
            <a:chExt cx="1273220" cy="1447800"/>
          </a:xfrm>
        </p:grpSpPr>
        <p:sp>
          <p:nvSpPr>
            <p:cNvPr id="25" name="Folded Corner 24"/>
            <p:cNvSpPr/>
            <p:nvPr/>
          </p:nvSpPr>
          <p:spPr>
            <a:xfrm>
              <a:off x="6749847" y="2362200"/>
              <a:ext cx="1271778" cy="1447800"/>
            </a:xfrm>
            <a:prstGeom prst="foldedCorner">
              <a:avLst>
                <a:gd name="adj" fmla="val 133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49848" y="2798119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81467" y="279811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94853" y="2798119"/>
              <a:ext cx="313386" cy="25495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08239" y="279811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48405" y="2537530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80024" y="2537530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93410" y="2537530"/>
              <a:ext cx="313386" cy="25495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06796" y="2537530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48405" y="3044579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80024" y="304457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93410" y="3044579"/>
              <a:ext cx="313386" cy="25495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06796" y="304457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749848" y="3291834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1467" y="3291834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4853" y="3291834"/>
              <a:ext cx="313386" cy="254951"/>
            </a:xfrm>
            <a:prstGeom prst="rect">
              <a:avLst/>
            </a:prstGeom>
            <a:solidFill>
              <a:srgbClr val="FC9A99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08239" y="3291834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748405" y="3555049"/>
              <a:ext cx="331619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80024" y="3555049"/>
              <a:ext cx="313386" cy="254951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93410" y="3555049"/>
              <a:ext cx="313386" cy="25495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49849" y="2368737"/>
              <a:ext cx="1270334" cy="1687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71801" y="2209800"/>
            <a:ext cx="3190552" cy="1135230"/>
            <a:chOff x="3581400" y="3341571"/>
            <a:chExt cx="2286000" cy="1916229"/>
          </a:xfrm>
        </p:grpSpPr>
        <p:sp>
          <p:nvSpPr>
            <p:cNvPr id="62" name="Bent Arrow 61"/>
            <p:cNvSpPr/>
            <p:nvPr/>
          </p:nvSpPr>
          <p:spPr>
            <a:xfrm>
              <a:off x="4837120" y="3341571"/>
              <a:ext cx="1030280" cy="1911962"/>
            </a:xfrm>
            <a:prstGeom prst="bentArrow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Bent Arrow 62"/>
            <p:cNvSpPr/>
            <p:nvPr/>
          </p:nvSpPr>
          <p:spPr>
            <a:xfrm flipH="1">
              <a:off x="3581400" y="3345838"/>
              <a:ext cx="1037334" cy="1911962"/>
            </a:xfrm>
            <a:prstGeom prst="bentArrow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Title 5"/>
          <p:cNvSpPr txBox="1">
            <a:spLocks/>
          </p:cNvSpPr>
          <p:nvPr/>
        </p:nvSpPr>
        <p:spPr bwMode="auto">
          <a:xfrm>
            <a:off x="0" y="48768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4000" dirty="0" smtClean="0"/>
              <a:t>Each view has its own </a:t>
            </a:r>
            <a:r>
              <a:rPr lang="en-US" sz="4000" dirty="0" smtClean="0">
                <a:solidFill>
                  <a:srgbClr val="3366FF"/>
                </a:solidFill>
              </a:rPr>
              <a:t>operators </a:t>
            </a:r>
            <a:r>
              <a:rPr lang="en-US" sz="4000" dirty="0" smtClean="0"/>
              <a:t>that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3366FF"/>
                </a:solidFill>
              </a:rPr>
              <a:t>exploit the semantics </a:t>
            </a:r>
            <a:r>
              <a:rPr lang="en-US" sz="4000" dirty="0" smtClean="0"/>
              <a:t>of the view </a:t>
            </a:r>
          </a:p>
          <a:p>
            <a:r>
              <a:rPr lang="en-US" sz="4000" dirty="0" smtClean="0"/>
              <a:t>to achieve </a:t>
            </a:r>
            <a:r>
              <a:rPr lang="en-US" sz="4000" dirty="0" smtClean="0">
                <a:solidFill>
                  <a:srgbClr val="3366FF"/>
                </a:solidFill>
              </a:rPr>
              <a:t>efficient execution</a:t>
            </a:r>
          </a:p>
        </p:txBody>
      </p:sp>
    </p:spTree>
    <p:extLst>
      <p:ext uri="{BB962C8B-B14F-4D97-AF65-F5344CB8AC3E}">
        <p14:creationId xmlns:p14="http://schemas.microsoft.com/office/powerpoint/2010/main" val="199233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Graphs </a:t>
            </a:r>
            <a:r>
              <a:rPr lang="en-US" dirty="0" smtClean="0">
                <a:sym typeface="Wingdings"/>
              </a:rPr>
              <a:t> Relational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81583"/>
            <a:ext cx="8610600" cy="33714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Encode graphs as distributed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 graph computation in relational algebra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Recast graph systems optimizations 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Distributed join optimization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Incremental materialized maintenance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4800600"/>
            <a:ext cx="84582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807" y="50292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Integrate Graph and Table data processing systems.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7679" y="50292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Achieve performance parity with specialized systems.</a:t>
            </a:r>
          </a:p>
        </p:txBody>
      </p:sp>
    </p:spTree>
    <p:extLst>
      <p:ext uri="{BB962C8B-B14F-4D97-AF65-F5344CB8AC3E}">
        <p14:creationId xmlns:p14="http://schemas.microsoft.com/office/powerpoint/2010/main" val="354441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ounded Rectangle 321"/>
          <p:cNvSpPr/>
          <p:nvPr/>
        </p:nvSpPr>
        <p:spPr>
          <a:xfrm>
            <a:off x="152400" y="4520194"/>
            <a:ext cx="3755833" cy="21092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dirty="0" smtClean="0">
                <a:latin typeface="Gill Sans Light"/>
                <a:cs typeface="Gill Sans Light"/>
              </a:rPr>
              <a:t>Part. 2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21" name="Rounded Rectangle 320"/>
          <p:cNvSpPr/>
          <p:nvPr/>
        </p:nvSpPr>
        <p:spPr>
          <a:xfrm>
            <a:off x="152400" y="1853194"/>
            <a:ext cx="3755833" cy="21092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>
                <a:latin typeface="Gill Sans Light"/>
                <a:cs typeface="Gill Sans Light"/>
              </a:rPr>
              <a:t>Part. 1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4191000" y="990600"/>
            <a:ext cx="1295400" cy="5791052"/>
            <a:chOff x="4191000" y="1138090"/>
            <a:chExt cx="1752600" cy="5567510"/>
          </a:xfrm>
        </p:grpSpPr>
        <p:sp>
          <p:nvSpPr>
            <p:cNvPr id="227" name="Rectangle 226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91000" y="1138090"/>
              <a:ext cx="1752600" cy="79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Vertex Table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28600" y="2435052"/>
            <a:ext cx="3459480" cy="1756352"/>
            <a:chOff x="457200" y="2287562"/>
            <a:chExt cx="3459480" cy="1756352"/>
          </a:xfrm>
        </p:grpSpPr>
        <p:cxnSp>
          <p:nvCxnSpPr>
            <p:cNvPr id="137" name="Straight Connector 136"/>
            <p:cNvCxnSpPr/>
            <p:nvPr/>
          </p:nvCxnSpPr>
          <p:spPr>
            <a:xfrm flipH="1" flipV="1">
              <a:off x="762000" y="2619510"/>
              <a:ext cx="762000" cy="13352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1600200" y="2619510"/>
              <a:ext cx="914400" cy="13352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62000" y="2619510"/>
              <a:ext cx="175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514600" y="2619510"/>
              <a:ext cx="1066800" cy="13352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57200" y="2287562"/>
              <a:ext cx="640080" cy="64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Gill Sans Light"/>
                  <a:cs typeface="Gill Sans Light"/>
                </a:rPr>
                <a:t>B</a:t>
              </a:r>
              <a:endParaRPr lang="en-US" sz="28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209800" y="2287562"/>
              <a:ext cx="640080" cy="64008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Gill Sans Light"/>
                  <a:cs typeface="Gill Sans Light"/>
                </a:rPr>
                <a:t>C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1234440" y="3723874"/>
              <a:ext cx="640080" cy="320040"/>
            </a:xfrm>
            <a:custGeom>
              <a:avLst/>
              <a:gdLst>
                <a:gd name="connsiteX0" fmla="*/ 0 w 640080"/>
                <a:gd name="connsiteY0" fmla="*/ 320040 h 640080"/>
                <a:gd name="connsiteX1" fmla="*/ 320040 w 640080"/>
                <a:gd name="connsiteY1" fmla="*/ 0 h 640080"/>
                <a:gd name="connsiteX2" fmla="*/ 640080 w 640080"/>
                <a:gd name="connsiteY2" fmla="*/ 320040 h 640080"/>
                <a:gd name="connsiteX3" fmla="*/ 320040 w 640080"/>
                <a:gd name="connsiteY3" fmla="*/ 640080 h 640080"/>
                <a:gd name="connsiteX4" fmla="*/ 0 w 640080"/>
                <a:gd name="connsiteY4" fmla="*/ 320040 h 640080"/>
                <a:gd name="connsiteX0" fmla="*/ 0 w 640080"/>
                <a:gd name="connsiteY0" fmla="*/ 320040 h 320040"/>
                <a:gd name="connsiteX1" fmla="*/ 320040 w 640080"/>
                <a:gd name="connsiteY1" fmla="*/ 0 h 320040"/>
                <a:gd name="connsiteX2" fmla="*/ 640080 w 640080"/>
                <a:gd name="connsiteY2" fmla="*/ 320040 h 320040"/>
                <a:gd name="connsiteX3" fmla="*/ 0 w 640080"/>
                <a:gd name="connsiteY3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080" h="320040">
                  <a:moveTo>
                    <a:pt x="0" y="320040"/>
                  </a:moveTo>
                  <a:cubicBezTo>
                    <a:pt x="0" y="143287"/>
                    <a:pt x="143287" y="0"/>
                    <a:pt x="320040" y="0"/>
                  </a:cubicBezTo>
                  <a:cubicBezTo>
                    <a:pt x="496793" y="0"/>
                    <a:pt x="640080" y="143287"/>
                    <a:pt x="640080" y="320040"/>
                  </a:cubicBezTo>
                  <a:cubicBezTo>
                    <a:pt x="586740" y="373380"/>
                    <a:pt x="53340" y="373380"/>
                    <a:pt x="0" y="32004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A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9" name="Oval 166"/>
            <p:cNvSpPr/>
            <p:nvPr/>
          </p:nvSpPr>
          <p:spPr>
            <a:xfrm>
              <a:off x="3276600" y="3723874"/>
              <a:ext cx="640080" cy="320040"/>
            </a:xfrm>
            <a:custGeom>
              <a:avLst/>
              <a:gdLst>
                <a:gd name="connsiteX0" fmla="*/ 0 w 640080"/>
                <a:gd name="connsiteY0" fmla="*/ 320040 h 640080"/>
                <a:gd name="connsiteX1" fmla="*/ 320040 w 640080"/>
                <a:gd name="connsiteY1" fmla="*/ 0 h 640080"/>
                <a:gd name="connsiteX2" fmla="*/ 640080 w 640080"/>
                <a:gd name="connsiteY2" fmla="*/ 320040 h 640080"/>
                <a:gd name="connsiteX3" fmla="*/ 320040 w 640080"/>
                <a:gd name="connsiteY3" fmla="*/ 640080 h 640080"/>
                <a:gd name="connsiteX4" fmla="*/ 0 w 640080"/>
                <a:gd name="connsiteY4" fmla="*/ 320040 h 640080"/>
                <a:gd name="connsiteX0" fmla="*/ 0 w 640080"/>
                <a:gd name="connsiteY0" fmla="*/ 320040 h 320040"/>
                <a:gd name="connsiteX1" fmla="*/ 320040 w 640080"/>
                <a:gd name="connsiteY1" fmla="*/ 0 h 320040"/>
                <a:gd name="connsiteX2" fmla="*/ 640080 w 640080"/>
                <a:gd name="connsiteY2" fmla="*/ 320040 h 320040"/>
                <a:gd name="connsiteX3" fmla="*/ 0 w 640080"/>
                <a:gd name="connsiteY3" fmla="*/ 32004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080" h="320040">
                  <a:moveTo>
                    <a:pt x="0" y="320040"/>
                  </a:moveTo>
                  <a:cubicBezTo>
                    <a:pt x="0" y="143287"/>
                    <a:pt x="143287" y="0"/>
                    <a:pt x="320040" y="0"/>
                  </a:cubicBezTo>
                  <a:cubicBezTo>
                    <a:pt x="496793" y="0"/>
                    <a:pt x="640080" y="143287"/>
                    <a:pt x="640080" y="320040"/>
                  </a:cubicBezTo>
                  <a:cubicBezTo>
                    <a:pt x="586740" y="373380"/>
                    <a:pt x="53340" y="373380"/>
                    <a:pt x="0" y="32004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D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1" name="Can 170"/>
            <p:cNvSpPr/>
            <p:nvPr/>
          </p:nvSpPr>
          <p:spPr>
            <a:xfrm>
              <a:off x="1447800" y="2474194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2" name="Can 171"/>
            <p:cNvSpPr/>
            <p:nvPr/>
          </p:nvSpPr>
          <p:spPr>
            <a:xfrm>
              <a:off x="944880" y="3160445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3" name="Can 172"/>
            <p:cNvSpPr/>
            <p:nvPr/>
          </p:nvSpPr>
          <p:spPr>
            <a:xfrm>
              <a:off x="1905000" y="3160445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7" name="Can 176"/>
            <p:cNvSpPr/>
            <p:nvPr/>
          </p:nvSpPr>
          <p:spPr>
            <a:xfrm>
              <a:off x="2967642" y="3160445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28600" y="4186090"/>
            <a:ext cx="3460552" cy="1862296"/>
            <a:chOff x="457200" y="4038600"/>
            <a:chExt cx="3460552" cy="1862296"/>
          </a:xfrm>
        </p:grpSpPr>
        <p:cxnSp>
          <p:nvCxnSpPr>
            <p:cNvPr id="143" name="Straight Connector 142"/>
            <p:cNvCxnSpPr/>
            <p:nvPr/>
          </p:nvCxnSpPr>
          <p:spPr>
            <a:xfrm flipH="1">
              <a:off x="2514600" y="4181074"/>
              <a:ext cx="1066800" cy="1402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600200" y="4181074"/>
              <a:ext cx="914400" cy="1402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762000" y="4181074"/>
              <a:ext cx="762000" cy="14630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62000" y="5583154"/>
              <a:ext cx="1752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457200" y="5260816"/>
              <a:ext cx="640080" cy="64008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F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2209800" y="5260816"/>
              <a:ext cx="640080" cy="64008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E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1232360" y="4038600"/>
              <a:ext cx="648976" cy="320040"/>
            </a:xfrm>
            <a:custGeom>
              <a:avLst/>
              <a:gdLst>
                <a:gd name="connsiteX0" fmla="*/ 0 w 640080"/>
                <a:gd name="connsiteY0" fmla="*/ 320040 h 640080"/>
                <a:gd name="connsiteX1" fmla="*/ 320040 w 640080"/>
                <a:gd name="connsiteY1" fmla="*/ 0 h 640080"/>
                <a:gd name="connsiteX2" fmla="*/ 640080 w 640080"/>
                <a:gd name="connsiteY2" fmla="*/ 320040 h 640080"/>
                <a:gd name="connsiteX3" fmla="*/ 320040 w 640080"/>
                <a:gd name="connsiteY3" fmla="*/ 640080 h 640080"/>
                <a:gd name="connsiteX4" fmla="*/ 0 w 640080"/>
                <a:gd name="connsiteY4" fmla="*/ 320040 h 640080"/>
                <a:gd name="connsiteX0" fmla="*/ 0 w 648976"/>
                <a:gd name="connsiteY0" fmla="*/ 0 h 320040"/>
                <a:gd name="connsiteX1" fmla="*/ 640080 w 648976"/>
                <a:gd name="connsiteY1" fmla="*/ 0 h 320040"/>
                <a:gd name="connsiteX2" fmla="*/ 320040 w 648976"/>
                <a:gd name="connsiteY2" fmla="*/ 320040 h 320040"/>
                <a:gd name="connsiteX3" fmla="*/ 0 w 648976"/>
                <a:gd name="connsiteY3" fmla="*/ 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976" h="320040">
                  <a:moveTo>
                    <a:pt x="0" y="0"/>
                  </a:moveTo>
                  <a:cubicBezTo>
                    <a:pt x="53340" y="-53340"/>
                    <a:pt x="586740" y="-53340"/>
                    <a:pt x="640080" y="0"/>
                  </a:cubicBezTo>
                  <a:cubicBezTo>
                    <a:pt x="693420" y="53340"/>
                    <a:pt x="496793" y="320040"/>
                    <a:pt x="320040" y="320040"/>
                  </a:cubicBezTo>
                  <a:cubicBezTo>
                    <a:pt x="143287" y="320040"/>
                    <a:pt x="0" y="17675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9144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A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0" name="Oval 167"/>
            <p:cNvSpPr/>
            <p:nvPr/>
          </p:nvSpPr>
          <p:spPr>
            <a:xfrm>
              <a:off x="3268776" y="4051266"/>
              <a:ext cx="648976" cy="320040"/>
            </a:xfrm>
            <a:custGeom>
              <a:avLst/>
              <a:gdLst>
                <a:gd name="connsiteX0" fmla="*/ 0 w 640080"/>
                <a:gd name="connsiteY0" fmla="*/ 320040 h 640080"/>
                <a:gd name="connsiteX1" fmla="*/ 320040 w 640080"/>
                <a:gd name="connsiteY1" fmla="*/ 0 h 640080"/>
                <a:gd name="connsiteX2" fmla="*/ 640080 w 640080"/>
                <a:gd name="connsiteY2" fmla="*/ 320040 h 640080"/>
                <a:gd name="connsiteX3" fmla="*/ 320040 w 640080"/>
                <a:gd name="connsiteY3" fmla="*/ 640080 h 640080"/>
                <a:gd name="connsiteX4" fmla="*/ 0 w 640080"/>
                <a:gd name="connsiteY4" fmla="*/ 320040 h 640080"/>
                <a:gd name="connsiteX0" fmla="*/ 0 w 648976"/>
                <a:gd name="connsiteY0" fmla="*/ 0 h 320040"/>
                <a:gd name="connsiteX1" fmla="*/ 640080 w 648976"/>
                <a:gd name="connsiteY1" fmla="*/ 0 h 320040"/>
                <a:gd name="connsiteX2" fmla="*/ 320040 w 648976"/>
                <a:gd name="connsiteY2" fmla="*/ 320040 h 320040"/>
                <a:gd name="connsiteX3" fmla="*/ 0 w 648976"/>
                <a:gd name="connsiteY3" fmla="*/ 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976" h="320040">
                  <a:moveTo>
                    <a:pt x="0" y="0"/>
                  </a:moveTo>
                  <a:cubicBezTo>
                    <a:pt x="53340" y="-53340"/>
                    <a:pt x="586740" y="-53340"/>
                    <a:pt x="640080" y="0"/>
                  </a:cubicBezTo>
                  <a:cubicBezTo>
                    <a:pt x="693420" y="53340"/>
                    <a:pt x="496793" y="320040"/>
                    <a:pt x="320040" y="320040"/>
                  </a:cubicBezTo>
                  <a:cubicBezTo>
                    <a:pt x="143287" y="320040"/>
                    <a:pt x="0" y="17675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9144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D</a:t>
              </a:r>
              <a:endParaRPr lang="en-US" sz="28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4" name="Can 173"/>
            <p:cNvSpPr/>
            <p:nvPr/>
          </p:nvSpPr>
          <p:spPr>
            <a:xfrm>
              <a:off x="1427867" y="5477712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5" name="Can 174"/>
            <p:cNvSpPr/>
            <p:nvPr/>
          </p:nvSpPr>
          <p:spPr>
            <a:xfrm>
              <a:off x="990600" y="4762500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6" name="Can 175"/>
            <p:cNvSpPr/>
            <p:nvPr/>
          </p:nvSpPr>
          <p:spPr>
            <a:xfrm>
              <a:off x="1905000" y="4762500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8" name="Can 177"/>
            <p:cNvSpPr/>
            <p:nvPr/>
          </p:nvSpPr>
          <p:spPr>
            <a:xfrm>
              <a:off x="2967642" y="4762500"/>
              <a:ext cx="304800" cy="228600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sz="4000" dirty="0" smtClean="0"/>
              <a:t>Distributed Graphs as Distributed Tables</a:t>
            </a:r>
            <a:endParaRPr lang="en-US" sz="4000" dirty="0"/>
          </a:p>
        </p:txBody>
      </p:sp>
      <p:sp>
        <p:nvSpPr>
          <p:cNvPr id="130" name="Oval 129"/>
          <p:cNvSpPr/>
          <p:nvPr/>
        </p:nvSpPr>
        <p:spPr>
          <a:xfrm>
            <a:off x="3048000" y="3871364"/>
            <a:ext cx="640080" cy="6400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Gill Sans Light"/>
                <a:cs typeface="Gill Sans Light"/>
              </a:rPr>
              <a:t>D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44221" y="1219200"/>
            <a:ext cx="2119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Property Graph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228600" y="2432094"/>
            <a:ext cx="685800" cy="695437"/>
            <a:chOff x="5334000" y="1751701"/>
            <a:chExt cx="685800" cy="695437"/>
          </a:xfrm>
        </p:grpSpPr>
        <p:sp>
          <p:nvSpPr>
            <p:cNvPr id="189" name="Oval 188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0" name="Can 189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1981200" y="2435057"/>
            <a:ext cx="685800" cy="695437"/>
            <a:chOff x="5334000" y="1751701"/>
            <a:chExt cx="685800" cy="695437"/>
          </a:xfrm>
        </p:grpSpPr>
        <p:sp>
          <p:nvSpPr>
            <p:cNvPr id="192" name="Oval 191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3" name="Can 192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057316" y="3873662"/>
            <a:ext cx="685800" cy="695437"/>
            <a:chOff x="5334000" y="1751701"/>
            <a:chExt cx="685800" cy="695437"/>
          </a:xfrm>
        </p:grpSpPr>
        <p:sp>
          <p:nvSpPr>
            <p:cNvPr id="195" name="Oval 194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6" name="Can 195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981200" y="5408306"/>
            <a:ext cx="685800" cy="695437"/>
            <a:chOff x="5334000" y="1751701"/>
            <a:chExt cx="685800" cy="695437"/>
          </a:xfrm>
        </p:grpSpPr>
        <p:sp>
          <p:nvSpPr>
            <p:cNvPr id="198" name="Oval 197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9" name="Can 198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>
            <a:off x="1003760" y="3866050"/>
            <a:ext cx="640080" cy="64008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Gill Sans Light"/>
                <a:cs typeface="Gill Sans Light"/>
              </a:rPr>
              <a:t>A</a:t>
            </a:r>
            <a:endParaRPr lang="en-US" sz="28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000305" y="3866050"/>
            <a:ext cx="685800" cy="695437"/>
            <a:chOff x="5334000" y="1751701"/>
            <a:chExt cx="685800" cy="695437"/>
          </a:xfrm>
        </p:grpSpPr>
        <p:sp>
          <p:nvSpPr>
            <p:cNvPr id="186" name="Oval 185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7" name="Can 186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28600" y="5408306"/>
            <a:ext cx="685800" cy="695437"/>
            <a:chOff x="5334000" y="1751701"/>
            <a:chExt cx="685800" cy="695437"/>
          </a:xfrm>
        </p:grpSpPr>
        <p:sp>
          <p:nvSpPr>
            <p:cNvPr id="203" name="Oval 202"/>
            <p:cNvSpPr/>
            <p:nvPr/>
          </p:nvSpPr>
          <p:spPr>
            <a:xfrm>
              <a:off x="5334000" y="1751701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4" name="Can 203"/>
            <p:cNvSpPr/>
            <p:nvPr/>
          </p:nvSpPr>
          <p:spPr>
            <a:xfrm>
              <a:off x="5715000" y="2218538"/>
              <a:ext cx="304800" cy="228600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4267200" y="2281090"/>
            <a:ext cx="1143000" cy="4424510"/>
            <a:chOff x="4495800" y="2133600"/>
            <a:chExt cx="1143000" cy="4424510"/>
          </a:xfrm>
        </p:grpSpPr>
        <p:sp>
          <p:nvSpPr>
            <p:cNvPr id="226" name="Rounded Rectangle 225"/>
            <p:cNvSpPr/>
            <p:nvPr/>
          </p:nvSpPr>
          <p:spPr>
            <a:xfrm>
              <a:off x="4495800" y="2133600"/>
              <a:ext cx="1143000" cy="2181078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4495800" y="4424510"/>
              <a:ext cx="1143000" cy="2133600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321068" flipH="1">
            <a:off x="3711664" y="3779337"/>
            <a:ext cx="113443" cy="478708"/>
            <a:chOff x="2622553" y="5181600"/>
            <a:chExt cx="144462" cy="609600"/>
          </a:xfrm>
        </p:grpSpPr>
        <p:sp>
          <p:nvSpPr>
            <p:cNvPr id="75" name="Right Triangle 74"/>
            <p:cNvSpPr/>
            <p:nvPr/>
          </p:nvSpPr>
          <p:spPr>
            <a:xfrm rot="10800000" flipH="1">
              <a:off x="2622553" y="5599113"/>
              <a:ext cx="144462" cy="1920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6" name="Can 75"/>
            <p:cNvSpPr/>
            <p:nvPr/>
          </p:nvSpPr>
          <p:spPr>
            <a:xfrm>
              <a:off x="2651126" y="5181600"/>
              <a:ext cx="76198" cy="457200"/>
            </a:xfrm>
            <a:prstGeom prst="can">
              <a:avLst>
                <a:gd name="adj" fmla="val 4583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7391400" y="990600"/>
            <a:ext cx="1600200" cy="5779852"/>
            <a:chOff x="7391400" y="990600"/>
            <a:chExt cx="1600200" cy="5779852"/>
          </a:xfrm>
        </p:grpSpPr>
        <p:grpSp>
          <p:nvGrpSpPr>
            <p:cNvPr id="240" name="Group 239"/>
            <p:cNvGrpSpPr/>
            <p:nvPr/>
          </p:nvGrpSpPr>
          <p:grpSpPr>
            <a:xfrm>
              <a:off x="7391400" y="990600"/>
              <a:ext cx="1600200" cy="5779852"/>
              <a:chOff x="4191000" y="1143000"/>
              <a:chExt cx="1752600" cy="5562600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4191000" y="1143000"/>
                <a:ext cx="1752600" cy="55626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4191000" y="1220272"/>
                <a:ext cx="1752600" cy="444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Edge Table </a:t>
                </a:r>
              </a:p>
            </p:txBody>
          </p:sp>
        </p:grpSp>
        <p:sp>
          <p:nvSpPr>
            <p:cNvPr id="296" name="Rounded Rectangle 295"/>
            <p:cNvSpPr/>
            <p:nvPr/>
          </p:nvSpPr>
          <p:spPr>
            <a:xfrm>
              <a:off x="7487492" y="1924484"/>
              <a:ext cx="1408016" cy="23378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7487492" y="4367794"/>
              <a:ext cx="1408016" cy="2337806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7561997" y="1981200"/>
              <a:ext cx="1259006" cy="4648200"/>
              <a:chOff x="7581878" y="1981200"/>
              <a:chExt cx="1259006" cy="4648200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7581878" y="1981200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46" name="Straight Connector 245"/>
                <p:cNvCxnSpPr>
                  <a:stCxn id="256" idx="6"/>
                  <a:endCxn id="257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Can 251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A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B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7581878" y="2563342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62" name="Straight Connector 261"/>
                <p:cNvCxnSpPr>
                  <a:stCxn id="264" idx="6"/>
                  <a:endCxn id="265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Can 262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A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C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581878" y="3727626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67" name="Straight Connector 266"/>
                <p:cNvCxnSpPr>
                  <a:stCxn id="269" idx="6"/>
                  <a:endCxn id="270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Can 267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C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D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>
                <a:off x="7581878" y="3145484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72" name="Straight Connector 271"/>
                <p:cNvCxnSpPr>
                  <a:stCxn id="274" idx="6"/>
                  <a:endCxn id="275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Can 272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B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C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7581878" y="4462168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77" name="Straight Connector 276"/>
                <p:cNvCxnSpPr>
                  <a:stCxn id="279" idx="6"/>
                  <a:endCxn id="280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Can 277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A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E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7581878" y="5044310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82" name="Straight Connector 281"/>
                <p:cNvCxnSpPr>
                  <a:stCxn id="284" idx="6"/>
                  <a:endCxn id="285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Can 282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A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F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86" name="Group 285"/>
              <p:cNvGrpSpPr/>
              <p:nvPr/>
            </p:nvGrpSpPr>
            <p:grpSpPr>
              <a:xfrm>
                <a:off x="7581878" y="6208593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87" name="Straight Connector 286"/>
                <p:cNvCxnSpPr>
                  <a:stCxn id="289" idx="6"/>
                  <a:endCxn id="290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Can 287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E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F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7581878" y="5626452"/>
                <a:ext cx="1259006" cy="420807"/>
                <a:chOff x="7656394" y="2057400"/>
                <a:chExt cx="1259006" cy="420807"/>
              </a:xfrm>
            </p:grpSpPr>
            <p:cxnSp>
              <p:nvCxnSpPr>
                <p:cNvPr id="292" name="Straight Connector 291"/>
                <p:cNvCxnSpPr>
                  <a:stCxn id="294" idx="6"/>
                  <a:endCxn id="295" idx="2"/>
                </p:cNvCxnSpPr>
                <p:nvPr/>
              </p:nvCxnSpPr>
              <p:spPr>
                <a:xfrm>
                  <a:off x="8077200" y="2267804"/>
                  <a:ext cx="41739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Can 292"/>
                <p:cNvSpPr/>
                <p:nvPr/>
              </p:nvSpPr>
              <p:spPr>
                <a:xfrm>
                  <a:off x="8153400" y="2166790"/>
                  <a:ext cx="228600" cy="228600"/>
                </a:xfrm>
                <a:prstGeom prst="can">
                  <a:avLst>
                    <a:gd name="adj" fmla="val 28451"/>
                  </a:avLst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800">
                    <a:solidFill>
                      <a:prstClr val="white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76563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E</a:t>
                  </a:r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8494594" y="2057400"/>
                  <a:ext cx="420806" cy="42080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9144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dirty="0" smtClean="0">
                      <a:solidFill>
                        <a:srgbClr val="000000"/>
                      </a:solidFill>
                      <a:latin typeface="Gill Sans Light"/>
                      <a:cs typeface="Gill Sans Light"/>
                    </a:rPr>
                    <a:t>D</a:t>
                  </a:r>
                  <a:endPara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</p:grpSp>
      </p:grpSp>
      <p:grpSp>
        <p:nvGrpSpPr>
          <p:cNvPr id="224" name="Group 223"/>
          <p:cNvGrpSpPr/>
          <p:nvPr/>
        </p:nvGrpSpPr>
        <p:grpSpPr>
          <a:xfrm>
            <a:off x="4615571" y="2357290"/>
            <a:ext cx="450864" cy="4284613"/>
            <a:chOff x="4844171" y="2209800"/>
            <a:chExt cx="450864" cy="4284613"/>
          </a:xfrm>
        </p:grpSpPr>
        <p:sp>
          <p:nvSpPr>
            <p:cNvPr id="207" name="Oval 206"/>
            <p:cNvSpPr/>
            <p:nvPr/>
          </p:nvSpPr>
          <p:spPr>
            <a:xfrm>
              <a:off x="4844171" y="297528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8" name="Can 207"/>
            <p:cNvSpPr/>
            <p:nvPr/>
          </p:nvSpPr>
          <p:spPr>
            <a:xfrm>
              <a:off x="5094651" y="328219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4844171" y="374076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1" name="Can 210"/>
            <p:cNvSpPr/>
            <p:nvPr/>
          </p:nvSpPr>
          <p:spPr>
            <a:xfrm>
              <a:off x="5094651" y="404767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4844171" y="450624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4" name="Can 213"/>
            <p:cNvSpPr/>
            <p:nvPr/>
          </p:nvSpPr>
          <p:spPr>
            <a:xfrm>
              <a:off x="5094651" y="481316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4844171" y="527173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7" name="Can 216"/>
            <p:cNvSpPr/>
            <p:nvPr/>
          </p:nvSpPr>
          <p:spPr>
            <a:xfrm>
              <a:off x="5094651" y="557864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4844171" y="220980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0" name="Can 219"/>
            <p:cNvSpPr/>
            <p:nvPr/>
          </p:nvSpPr>
          <p:spPr>
            <a:xfrm>
              <a:off x="5094651" y="251671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4844171" y="603721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3" name="Can 222"/>
            <p:cNvSpPr/>
            <p:nvPr/>
          </p:nvSpPr>
          <p:spPr>
            <a:xfrm>
              <a:off x="5094651" y="634412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5791200" y="995707"/>
            <a:ext cx="1295400" cy="5791052"/>
            <a:chOff x="5791200" y="990600"/>
            <a:chExt cx="1295400" cy="5791052"/>
          </a:xfrm>
        </p:grpSpPr>
        <p:grpSp>
          <p:nvGrpSpPr>
            <p:cNvPr id="356" name="Group 355"/>
            <p:cNvGrpSpPr/>
            <p:nvPr/>
          </p:nvGrpSpPr>
          <p:grpSpPr>
            <a:xfrm>
              <a:off x="5791200" y="990600"/>
              <a:ext cx="1295400" cy="5791052"/>
              <a:chOff x="4191000" y="1138090"/>
              <a:chExt cx="1752600" cy="556751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4191000" y="1143000"/>
                <a:ext cx="1752600" cy="5562600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4191000" y="1138090"/>
                <a:ext cx="1752600" cy="798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Routing</a:t>
                </a:r>
              </a:p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Table</a:t>
                </a:r>
                <a:endParaRPr lang="en-US" dirty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5867400" y="2281090"/>
              <a:ext cx="1143000" cy="4424510"/>
              <a:chOff x="4495800" y="2133600"/>
              <a:chExt cx="1143000" cy="4424510"/>
            </a:xfrm>
          </p:grpSpPr>
          <p:sp>
            <p:nvSpPr>
              <p:cNvPr id="360" name="Rounded Rectangle 359"/>
              <p:cNvSpPr/>
              <p:nvPr/>
            </p:nvSpPr>
            <p:spPr>
              <a:xfrm>
                <a:off x="4495800" y="2133600"/>
                <a:ext cx="1143000" cy="2181078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4495800" y="4424510"/>
                <a:ext cx="1143000" cy="2133600"/>
              </a:xfrm>
              <a:prstGeom prst="roundRect">
                <a:avLst>
                  <a:gd name="adj" fmla="val 12081"/>
                </a:avLst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3" name="Oval 362"/>
            <p:cNvSpPr/>
            <p:nvPr/>
          </p:nvSpPr>
          <p:spPr>
            <a:xfrm>
              <a:off x="5979994" y="312277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5979994" y="388825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5979994" y="465373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5979994" y="541922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5979994" y="235729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5979994" y="618470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453336" y="3180101"/>
              <a:ext cx="228600" cy="3250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dirty="0" smtClean="0">
                  <a:latin typeface="Corbel"/>
                  <a:cs typeface="Corbel"/>
                </a:rPr>
                <a:t>1</a:t>
              </a:r>
              <a:endParaRPr lang="en-US" dirty="0">
                <a:latin typeface="Corbel"/>
                <a:cs typeface="Corbel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6453336" y="5466101"/>
              <a:ext cx="228600" cy="3250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dirty="0">
                  <a:latin typeface="Corbel"/>
                  <a:cs typeface="Corbel"/>
                </a:rPr>
                <a:t>2</a:t>
              </a: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6453336" y="2418101"/>
              <a:ext cx="480864" cy="325099"/>
              <a:chOff x="9653736" y="3827467"/>
              <a:chExt cx="480864" cy="325099"/>
            </a:xfrm>
          </p:grpSpPr>
          <p:sp>
            <p:nvSpPr>
              <p:cNvPr id="382" name="Rectangle 381"/>
              <p:cNvSpPr/>
              <p:nvPr/>
            </p:nvSpPr>
            <p:spPr>
              <a:xfrm>
                <a:off x="9653736" y="3827467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9906000" y="3827467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6453336" y="4708929"/>
              <a:ext cx="480864" cy="325099"/>
              <a:chOff x="9653736" y="3827467"/>
              <a:chExt cx="480864" cy="325099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9653736" y="3827467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 smtClean="0">
                    <a:latin typeface="Corbel"/>
                    <a:cs typeface="Corbel"/>
                  </a:rPr>
                  <a:t>1</a:t>
                </a:r>
                <a:endParaRPr lang="en-US" dirty="0">
                  <a:latin typeface="Corbel"/>
                  <a:cs typeface="Corbel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9906000" y="3827467"/>
                <a:ext cx="228600" cy="325099"/>
              </a:xfrm>
              <a:prstGeom prst="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dirty="0">
                    <a:latin typeface="Corbel"/>
                    <a:cs typeface="Corbel"/>
                  </a:rPr>
                  <a:t>2</a:t>
                </a:r>
              </a:p>
            </p:txBody>
          </p:sp>
        </p:grpSp>
        <p:sp>
          <p:nvSpPr>
            <p:cNvPr id="387" name="Rectangle 386"/>
            <p:cNvSpPr/>
            <p:nvPr/>
          </p:nvSpPr>
          <p:spPr>
            <a:xfrm>
              <a:off x="6453336" y="3937191"/>
              <a:ext cx="228600" cy="3250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dirty="0" smtClean="0">
                  <a:latin typeface="Corbel"/>
                  <a:cs typeface="Corbel"/>
                </a:rPr>
                <a:t>1</a:t>
              </a:r>
              <a:endParaRPr lang="en-US" dirty="0">
                <a:latin typeface="Corbel"/>
                <a:cs typeface="Corbel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6453336" y="6248400"/>
              <a:ext cx="228600" cy="3250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dirty="0">
                  <a:latin typeface="Corbel"/>
                  <a:cs typeface="Corbel"/>
                </a:rPr>
                <a:t>2</a:t>
              </a: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5066435" y="2621684"/>
            <a:ext cx="2421057" cy="3797313"/>
            <a:chOff x="5066435" y="2621684"/>
            <a:chExt cx="2421057" cy="3797313"/>
          </a:xfrm>
        </p:grpSpPr>
        <p:cxnSp>
          <p:nvCxnSpPr>
            <p:cNvPr id="326" name="Straight Arrow Connector 325"/>
            <p:cNvCxnSpPr/>
            <p:nvPr/>
          </p:nvCxnSpPr>
          <p:spPr>
            <a:xfrm>
              <a:off x="5066435" y="2850284"/>
              <a:ext cx="2421057" cy="23034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V="1">
              <a:off x="5066435" y="2850284"/>
              <a:ext cx="2421057" cy="5056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endCxn id="296" idx="1"/>
            </p:cNvCxnSpPr>
            <p:nvPr/>
          </p:nvCxnSpPr>
          <p:spPr>
            <a:xfrm flipV="1">
              <a:off x="5066435" y="3093387"/>
              <a:ext cx="2421057" cy="9722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/>
            <p:nvPr/>
          </p:nvCxnSpPr>
          <p:spPr>
            <a:xfrm>
              <a:off x="5066435" y="2621684"/>
              <a:ext cx="242105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5066435" y="4876800"/>
              <a:ext cx="2421057" cy="5055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V="1">
              <a:off x="5066435" y="3355888"/>
              <a:ext cx="2421057" cy="13685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5071971" y="5626452"/>
              <a:ext cx="241552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5071971" y="5853802"/>
              <a:ext cx="2415521" cy="5651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TextBox 389"/>
          <p:cNvSpPr txBox="1"/>
          <p:nvPr/>
        </p:nvSpPr>
        <p:spPr>
          <a:xfrm>
            <a:off x="313121" y="4000503"/>
            <a:ext cx="313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2D Vertex Cut Heuristic</a:t>
            </a:r>
          </a:p>
        </p:txBody>
      </p:sp>
    </p:spTree>
    <p:extLst>
      <p:ext uri="{BB962C8B-B14F-4D97-AF65-F5344CB8AC3E}">
        <p14:creationId xmlns:p14="http://schemas.microsoft.com/office/powerpoint/2010/main" val="304421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4459E-6 1.34321E-6 L 0.3782 -0.237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10" y="-11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0639E-6 -4.06207E-6 L 0.46258 0.082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9" y="41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848E-6 2.76054E-6 L 0.27088 0.193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4" y="96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387E-6 3.39972E-6 L 0.15316 0.094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8" y="474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848E-6 -2.8717E-6 L 0.27921 -0.017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61" y="-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0639E-6 -2.8717E-6 L 0.46258 0.0933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9" y="4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25421E-7 -2.59379E-6 L -0.39278 -2.59379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9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1134E-6 -3.75174E-7 L -3.31134E-6 0.075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252E-6 -6.54006E-6 L 4.50252E-6 -0.06693 " pathEditMode="relative" ptsTypes="AA">
                                      <p:cBhvr>
                                        <p:cTn id="5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  <p:bldP spid="321" grpId="0" animBg="1"/>
      <p:bldP spid="130" grpId="0" animBg="1"/>
      <p:bldP spid="201" grpId="0" animBg="1"/>
      <p:bldP spid="3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Table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80617"/>
          </a:xfrm>
        </p:spPr>
        <p:txBody>
          <a:bodyPr/>
          <a:lstStyle/>
          <a:p>
            <a:r>
              <a:rPr lang="en-US" dirty="0" smtClean="0"/>
              <a:t>Table operators are inherited from Spark: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83E74-89E2-C64C-9005-6CEB91907F0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762000" y="1999816"/>
            <a:ext cx="4038600" cy="46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leftOuterJoin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3810000" y="1999816"/>
            <a:ext cx="4038600" cy="4629583"/>
          </a:xfrm>
          <a:prstGeom prst="rect">
            <a:avLst/>
          </a:prstGeom>
        </p:spPr>
        <p:txBody>
          <a:bodyPr/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reduceByKey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groupByKey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cogroup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600"/>
              </a:spcBef>
            </a:pPr>
            <a:r>
              <a:rPr lang="en-US" sz="2200" smtClean="0">
                <a:latin typeface="Lucida Console"/>
                <a:cs typeface="Lucida Console"/>
              </a:rPr>
              <a:t>zip</a:t>
            </a:r>
            <a:endParaRPr lang="en-US" sz="2200" dirty="0" smtClean="0">
              <a:latin typeface="Lucida Console"/>
              <a:cs typeface="Lucida Console"/>
            </a:endParaRPr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6553200" y="1999816"/>
            <a:ext cx="2743200" cy="46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first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partitionBy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mapWith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save</a:t>
            </a:r>
          </a:p>
          <a:p>
            <a:pPr>
              <a:spcBef>
                <a:spcPts val="1600"/>
              </a:spcBef>
            </a:pPr>
            <a:r>
              <a:rPr lang="en-US" sz="2200" b="1" dirty="0" smtClean="0">
                <a:latin typeface="Lucida Console"/>
                <a:cs typeface="Lucida Console"/>
              </a:rPr>
              <a:t>...</a:t>
            </a:r>
            <a:endParaRPr lang="en-US" sz="22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9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53489"/>
            <a:ext cx="92964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ucida Console"/>
                <a:cs typeface="Lucida Console"/>
              </a:rPr>
              <a:t>class </a:t>
            </a:r>
            <a:r>
              <a:rPr lang="en-US" sz="1800" b="1" dirty="0"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 [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 ] </a:t>
            </a:r>
            <a:r>
              <a:rPr lang="en-US" sz="18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smtClean="0">
                <a:latin typeface="Lucida Console"/>
                <a:cs typeface="Lucida Console"/>
              </a:rPr>
              <a:t>  </a:t>
            </a:r>
            <a:r>
              <a:rPr lang="en-US" sz="1800" dirty="0" err="1" smtClean="0">
                <a:latin typeface="Lucida Console"/>
                <a:cs typeface="Lucida Console"/>
              </a:rPr>
              <a:t>def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vertices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</a:t>
            </a:r>
            <a:r>
              <a:rPr lang="en-US" sz="1800" dirty="0">
                <a:latin typeface="Lucida Console"/>
                <a:cs typeface="Lucida Console"/>
              </a:rPr>
              <a:t>[ 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 </a:t>
            </a:r>
            <a:r>
              <a:rPr lang="en-US" sz="1800" dirty="0" smtClean="0">
                <a:latin typeface="Lucida Console"/>
                <a:cs typeface="Lucida Console"/>
              </a:rPr>
              <a:t>], </a:t>
            </a:r>
          </a:p>
          <a:p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edges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</a:t>
            </a:r>
            <a:r>
              <a:rPr lang="en-US" sz="1800" dirty="0">
                <a:latin typeface="Lucida Console"/>
                <a:cs typeface="Lucida Console"/>
              </a:rPr>
              <a:t>[ 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) </a:t>
            </a:r>
            <a:r>
              <a:rPr lang="en-US" sz="1800" dirty="0" smtClean="0">
                <a:latin typeface="Lucida Console"/>
                <a:cs typeface="Lucida Console"/>
              </a:rPr>
              <a:t>])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Table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Views -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---------------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</a:t>
            </a:r>
            <a:endParaRPr lang="en-US" sz="1800" dirty="0" smtClean="0">
              <a:latin typeface="Lucida Console"/>
              <a:cs typeface="Lucida Console"/>
            </a:endParaRPr>
          </a:p>
          <a:p>
            <a:r>
              <a:rPr lang="en-US" sz="1800" dirty="0" smtClean="0">
                <a:latin typeface="Lucida Console"/>
                <a:cs typeface="Lucida Console"/>
              </a:rPr>
              <a:t>	</a:t>
            </a:r>
            <a:r>
              <a:rPr lang="en-US" sz="1800" dirty="0" err="1" smtClean="0">
                <a:latin typeface="Lucida Console"/>
                <a:cs typeface="Lucida Console"/>
              </a:rPr>
              <a:t>def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Lucida Console"/>
                <a:cs typeface="Lucida Console"/>
              </a:rPr>
              <a:t>vertices</a:t>
            </a:r>
            <a:r>
              <a:rPr lang="en-US" sz="1800" dirty="0" smtClean="0">
                <a:latin typeface="Lucida Console"/>
                <a:cs typeface="Lucida Console"/>
              </a:rPr>
              <a:t>: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Table</a:t>
            </a:r>
            <a:r>
              <a:rPr lang="en-US" sz="1800" dirty="0" smtClean="0">
                <a:latin typeface="Lucida Console"/>
                <a:cs typeface="Lucida Console"/>
              </a:rPr>
              <a:t>[ 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 smtClean="0">
                <a:latin typeface="Lucida Console"/>
                <a:cs typeface="Lucida Console"/>
              </a:rPr>
              <a:t>) 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edges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Table</a:t>
            </a:r>
            <a:r>
              <a:rPr lang="en-US" sz="1800" dirty="0" smtClean="0">
                <a:latin typeface="Lucida Console"/>
                <a:cs typeface="Lucida Console"/>
              </a:rPr>
              <a:t>[ 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) 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triplets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 </a:t>
            </a:r>
            <a:r>
              <a:rPr lang="en-US" sz="1800" dirty="0" smtClean="0">
                <a:latin typeface="Lucida Console"/>
                <a:cs typeface="Lucida Console"/>
              </a:rPr>
              <a:t>[ (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 smtClean="0">
                <a:latin typeface="Lucida Console"/>
                <a:cs typeface="Lucida Console"/>
              </a:rPr>
              <a:t>) ]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Transformations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-----------------------------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Console"/>
                <a:cs typeface="Lucida Console"/>
              </a:rPr>
              <a:t>reverse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subgraph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err="1" smtClean="0">
                <a:latin typeface="Lucida Console"/>
                <a:cs typeface="Lucida Console"/>
              </a:rPr>
              <a:t>pV</a:t>
            </a:r>
            <a:r>
              <a:rPr lang="en-US" sz="1800" dirty="0" smtClean="0">
                <a:latin typeface="Lucida Console"/>
                <a:cs typeface="Lucida Console"/>
              </a:rPr>
              <a:t>: 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 =&gt;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Boolean, </a:t>
            </a:r>
          </a:p>
          <a:p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               </a:t>
            </a:r>
            <a:r>
              <a:rPr lang="en-US" sz="1800" dirty="0" err="1" smtClean="0">
                <a:latin typeface="Lucida Console"/>
                <a:cs typeface="Lucida Console"/>
              </a:rPr>
              <a:t>pE</a:t>
            </a:r>
            <a:r>
              <a:rPr lang="en-US" sz="1800" dirty="0" smtClean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Edge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 =&gt;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Boolean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mapV</a:t>
            </a:r>
            <a:r>
              <a:rPr lang="en-US" sz="1800" dirty="0" smtClean="0">
                <a:latin typeface="Lucida Console"/>
                <a:cs typeface="Lucida Console"/>
              </a:rPr>
              <a:t>(m</a:t>
            </a:r>
            <a:r>
              <a:rPr lang="en-US" sz="1800" dirty="0">
                <a:latin typeface="Lucida Console"/>
                <a:cs typeface="Lucida Console"/>
              </a:rPr>
              <a:t>: 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) =&gt;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 ):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 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mapE</a:t>
            </a:r>
            <a:r>
              <a:rPr lang="en-US" sz="1800" dirty="0" smtClean="0">
                <a:latin typeface="Lucida Console"/>
                <a:cs typeface="Lucida Console"/>
              </a:rPr>
              <a:t>(m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Edge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 =&gt;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 ):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>
                <a:latin typeface="Lucida Console"/>
                <a:cs typeface="Lucida Console"/>
              </a:rPr>
              <a:t>[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 smtClean="0">
                <a:latin typeface="Lucida Console"/>
                <a:cs typeface="Lucida Console"/>
              </a:rPr>
              <a:t>]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Joins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--------------------------------</a:t>
            </a:r>
            <a:endParaRPr lang="en-US" sz="1800" dirty="0"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joinV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err="1" smtClean="0">
                <a:latin typeface="Lucida Console"/>
                <a:cs typeface="Lucida Console"/>
              </a:rPr>
              <a:t>tbl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 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r>
              <a:rPr lang="en-US" sz="1800" dirty="0" smtClean="0">
                <a:latin typeface="Lucida Console"/>
                <a:cs typeface="Lucida Console"/>
              </a:rPr>
              <a:t>])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 smtClean="0">
                <a:latin typeface="Lucida Console"/>
                <a:cs typeface="Lucida Console"/>
              </a:rPr>
              <a:t>[(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T)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 </a:t>
            </a:r>
            <a:r>
              <a:rPr lang="en-US" sz="1800" dirty="0">
                <a:latin typeface="Lucida Console"/>
                <a:cs typeface="Lucida Console"/>
              </a:rPr>
              <a:t>]</a:t>
            </a: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joinE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err="1" smtClean="0">
                <a:latin typeface="Lucida Console"/>
                <a:cs typeface="Lucida Console"/>
              </a:rPr>
              <a:t>tbl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Table 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r>
              <a:rPr lang="en-US" sz="1800" dirty="0" smtClean="0">
                <a:latin typeface="Lucida Console"/>
                <a:cs typeface="Lucida Console"/>
              </a:rPr>
              <a:t>])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,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T)</a:t>
            </a:r>
            <a:r>
              <a:rPr lang="en-US" sz="1800" dirty="0" smtClean="0">
                <a:latin typeface="Lucida Console"/>
                <a:cs typeface="Lucida Console"/>
              </a:rPr>
              <a:t>]</a:t>
            </a:r>
            <a:endParaRPr lang="en-US" sz="1800" i="1" dirty="0">
              <a:solidFill>
                <a:schemeClr val="accent6">
                  <a:lumMod val="75000"/>
                </a:schemeClr>
              </a:solidFill>
              <a:latin typeface="Lucida Console"/>
              <a:cs typeface="Lucida Console"/>
            </a:endParaRPr>
          </a:p>
          <a:p>
            <a:r>
              <a:rPr lang="en-US" sz="1800" dirty="0">
                <a:latin typeface="Lucida Console"/>
                <a:cs typeface="Lucida Console"/>
              </a:rPr>
              <a:t>	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Computation -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---------------------------------</a:t>
            </a:r>
          </a:p>
          <a:p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US" sz="1800" dirty="0" err="1">
                <a:latin typeface="Lucida Console"/>
                <a:cs typeface="Lucida Console"/>
              </a:rPr>
              <a:t>def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mrTriplets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err="1" smtClean="0">
                <a:latin typeface="Lucida Console"/>
                <a:cs typeface="Lucida Console"/>
              </a:rPr>
              <a:t>mapF</a:t>
            </a:r>
            <a:r>
              <a:rPr lang="en-US" sz="1800" dirty="0">
                <a:latin typeface="Lucida Console"/>
                <a:cs typeface="Lucida Console"/>
              </a:rPr>
              <a:t>: 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Edge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V</a:t>
            </a:r>
            <a:r>
              <a:rPr lang="en-US" sz="1800" dirty="0" smtClean="0">
                <a:latin typeface="Lucida Console"/>
                <a:cs typeface="Lucida Console"/>
              </a:rPr>
              <a:t>,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 smtClean="0">
                <a:latin typeface="Lucida Console"/>
                <a:cs typeface="Lucida Console"/>
              </a:rPr>
              <a:t>]) =</a:t>
            </a:r>
            <a:r>
              <a:rPr lang="en-US" sz="1800" dirty="0">
                <a:latin typeface="Lucida Console"/>
                <a:cs typeface="Lucida Console"/>
              </a:rPr>
              <a:t>&gt;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List</a:t>
            </a:r>
            <a:r>
              <a:rPr lang="en-US" sz="1800" dirty="0" smtClean="0">
                <a:latin typeface="Lucida Console"/>
                <a:cs typeface="Lucida Console"/>
              </a:rPr>
              <a:t>[(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Id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 smtClean="0">
                <a:latin typeface="Lucida Console"/>
                <a:cs typeface="Lucida Console"/>
              </a:rPr>
              <a:t>)],</a:t>
            </a:r>
            <a:r>
              <a:rPr lang="en-US" sz="1800" dirty="0">
                <a:latin typeface="Lucida Console"/>
                <a:cs typeface="Lucida Console"/>
              </a:rPr>
              <a:t/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					 </a:t>
            </a:r>
            <a:r>
              <a:rPr lang="en-US" sz="1800" dirty="0" smtClean="0">
                <a:latin typeface="Lucida Console"/>
                <a:cs typeface="Lucida Console"/>
              </a:rPr>
              <a:t> </a:t>
            </a:r>
            <a:r>
              <a:rPr lang="en-US" sz="1800" dirty="0" err="1" smtClean="0">
                <a:latin typeface="Lucida Console"/>
                <a:cs typeface="Lucida Console"/>
              </a:rPr>
              <a:t>reduceF</a:t>
            </a:r>
            <a:r>
              <a:rPr lang="en-US" sz="1800" dirty="0">
                <a:latin typeface="Lucida Console"/>
                <a:cs typeface="Lucida Console"/>
              </a:rPr>
              <a:t>: (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>
                <a:latin typeface="Lucida Console"/>
                <a:cs typeface="Lucida Console"/>
              </a:rPr>
              <a:t>) =&gt;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 smtClean="0">
                <a:latin typeface="Lucida Console"/>
                <a:cs typeface="Lucida Console"/>
              </a:rPr>
              <a:t>): 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Graph</a:t>
            </a:r>
            <a:r>
              <a:rPr lang="en-US" sz="1800" dirty="0" smtClean="0">
                <a:latin typeface="Lucida Console"/>
                <a:cs typeface="Lucida Console"/>
              </a:rPr>
              <a:t>[</a:t>
            </a:r>
            <a:r>
              <a:rPr lang="en-US" sz="1800" i="1" dirty="0" smtClean="0">
                <a:solidFill>
                  <a:srgbClr val="008000"/>
                </a:solidFill>
                <a:latin typeface="Lucida Console"/>
                <a:cs typeface="Lucida Console"/>
              </a:rPr>
              <a:t>T</a:t>
            </a:r>
            <a:r>
              <a:rPr lang="en-US" sz="1800" dirty="0" smtClean="0">
                <a:latin typeface="Lucida Console"/>
                <a:cs typeface="Lucida Console"/>
              </a:rPr>
              <a:t>, </a:t>
            </a:r>
            <a:r>
              <a:rPr lang="en-US" sz="1800" i="1" dirty="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r>
              <a:rPr lang="en-US" sz="1800" dirty="0">
                <a:latin typeface="Lucida Console"/>
                <a:cs typeface="Lucida Console"/>
              </a:rPr>
              <a:t>]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}</a:t>
            </a:r>
          </a:p>
          <a:p>
            <a:endParaRPr lang="en-US" sz="1800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557750"/>
            <a:ext cx="228600" cy="72825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133600"/>
            <a:ext cx="228600" cy="11430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060" y="3200400"/>
            <a:ext cx="231340" cy="16763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4800600"/>
            <a:ext cx="228600" cy="9144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2133600"/>
            <a:ext cx="7620000" cy="1143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276601"/>
            <a:ext cx="8153400" cy="16001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769" y="4876800"/>
            <a:ext cx="8153400" cy="838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2060" y="152400"/>
            <a:ext cx="8613340" cy="990600"/>
          </a:xfrm>
        </p:spPr>
        <p:txBody>
          <a:bodyPr/>
          <a:lstStyle/>
          <a:p>
            <a:r>
              <a:rPr lang="en-US" dirty="0" smtClean="0"/>
              <a:t>Graph Operators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83E74-89E2-C64C-9005-6CEB91907F0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5638800"/>
            <a:ext cx="228600" cy="9144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3769" y="5715000"/>
            <a:ext cx="7615831" cy="838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4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Triplets Join Vertices and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3366FF"/>
                </a:solidFill>
              </a:rPr>
              <a:t>triplets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operator joins vertices and edges: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41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b="1" i="1" dirty="0" err="1" smtClean="0">
                <a:solidFill>
                  <a:srgbClr val="3366FF"/>
                </a:solidFill>
              </a:rPr>
              <a:t>mrTriplets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/>
              <a:t>operator sums adjacent triplets.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1816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SELECT </a:t>
            </a:r>
            <a:r>
              <a:rPr lang="en-US" sz="2800" dirty="0" err="1" smtClean="0"/>
              <a:t>t.dstId</a:t>
            </a:r>
            <a:r>
              <a:rPr lang="en-US" sz="2800" dirty="0"/>
              <a:t>, </a:t>
            </a:r>
            <a:r>
              <a:rPr lang="en-US" sz="2800" i="1" dirty="0" smtClean="0"/>
              <a:t>reduce</a:t>
            </a:r>
            <a:r>
              <a:rPr lang="en-US" sz="2800" dirty="0" smtClean="0"/>
              <a:t>( </a:t>
            </a:r>
            <a:r>
              <a:rPr lang="en-US" sz="2800" i="1" dirty="0" smtClean="0"/>
              <a:t>map</a:t>
            </a:r>
            <a:r>
              <a:rPr lang="en-US" sz="2800" dirty="0" smtClean="0"/>
              <a:t>(</a:t>
            </a:r>
            <a:r>
              <a:rPr lang="en-US" sz="2800" dirty="0"/>
              <a:t>t</a:t>
            </a:r>
            <a:r>
              <a:rPr lang="en-US" sz="2800" dirty="0" smtClean="0"/>
              <a:t>) ) </a:t>
            </a:r>
            <a:r>
              <a:rPr lang="en-US" sz="2800" b="1" dirty="0"/>
              <a:t>AS </a:t>
            </a:r>
            <a:r>
              <a:rPr lang="en-US" sz="2800" dirty="0"/>
              <a:t>sum </a:t>
            </a:r>
            <a:endParaRPr lang="en-US" sz="2800" dirty="0" smtClean="0"/>
          </a:p>
          <a:p>
            <a:r>
              <a:rPr lang="en-US" sz="2800" b="1" dirty="0" smtClean="0"/>
              <a:t>FROM </a:t>
            </a:r>
            <a:r>
              <a:rPr lang="en-US" sz="2800" dirty="0"/>
              <a:t>triplets </a:t>
            </a:r>
            <a:r>
              <a:rPr lang="en-US" sz="2800" b="1" dirty="0"/>
              <a:t>AS </a:t>
            </a:r>
            <a:r>
              <a:rPr lang="en-US" sz="2800" dirty="0"/>
              <a:t>t </a:t>
            </a:r>
            <a:r>
              <a:rPr lang="en-US" sz="2800" b="1" dirty="0"/>
              <a:t>GROUPBY</a:t>
            </a:r>
            <a:r>
              <a:rPr lang="en-US" sz="2800" dirty="0"/>
              <a:t> </a:t>
            </a:r>
            <a:r>
              <a:rPr lang="en-US" sz="2800" dirty="0" err="1" smtClean="0"/>
              <a:t>t.dstId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68836" y="2209800"/>
            <a:ext cx="106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Triplets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19200" y="2209800"/>
            <a:ext cx="1156086" cy="2488844"/>
            <a:chOff x="1219200" y="2209800"/>
            <a:chExt cx="1156086" cy="2488844"/>
          </a:xfrm>
        </p:grpSpPr>
        <p:sp>
          <p:nvSpPr>
            <p:cNvPr id="39" name="TextBox 38"/>
            <p:cNvSpPr txBox="1"/>
            <p:nvPr/>
          </p:nvSpPr>
          <p:spPr>
            <a:xfrm>
              <a:off x="1219200" y="2209800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Vertices</a:t>
              </a:r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1565168" y="3238790"/>
              <a:ext cx="464150" cy="446397"/>
              <a:chOff x="2057400" y="3476935"/>
              <a:chExt cx="654785" cy="6297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57400" y="3476935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27" name="Can 26"/>
              <p:cNvSpPr/>
              <p:nvPr/>
            </p:nvSpPr>
            <p:spPr>
              <a:xfrm>
                <a:off x="2438400" y="3904921"/>
                <a:ext cx="273785" cy="20175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1565168" y="2732061"/>
              <a:ext cx="464150" cy="446397"/>
              <a:chOff x="5181600" y="3713659"/>
              <a:chExt cx="654785" cy="62974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5562600" y="4141645"/>
                <a:ext cx="273785" cy="20175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565168" y="3745518"/>
              <a:ext cx="464150" cy="446397"/>
              <a:chOff x="2057400" y="3476935"/>
              <a:chExt cx="654785" cy="629741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057400" y="3476935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2438400" y="3904921"/>
                <a:ext cx="273785" cy="20175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>
              <a:off x="1565168" y="4252247"/>
              <a:ext cx="464150" cy="446397"/>
              <a:chOff x="2057400" y="3476935"/>
              <a:chExt cx="654785" cy="629741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57400" y="3476935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dirty="0" smtClean="0"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2438400" y="3904921"/>
                <a:ext cx="273785" cy="201755"/>
              </a:xfrm>
              <a:prstGeom prst="can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236221" y="2209800"/>
            <a:ext cx="1487993" cy="2514600"/>
            <a:chOff x="6236221" y="2209800"/>
            <a:chExt cx="1487993" cy="2514600"/>
          </a:xfrm>
        </p:grpSpPr>
        <p:sp>
          <p:nvSpPr>
            <p:cNvPr id="40" name="TextBox 39"/>
            <p:cNvSpPr txBox="1"/>
            <p:nvPr/>
          </p:nvSpPr>
          <p:spPr>
            <a:xfrm>
              <a:off x="6540133" y="2209800"/>
              <a:ext cx="880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Edges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236221" y="2783743"/>
              <a:ext cx="1487993" cy="397753"/>
              <a:chOff x="5181600" y="3713659"/>
              <a:chExt cx="2126717" cy="568490"/>
            </a:xfrm>
          </p:grpSpPr>
          <p:cxnSp>
            <p:nvCxnSpPr>
              <p:cNvPr id="33" name="Straight Arrow Connector 32"/>
              <p:cNvCxnSpPr>
                <a:stCxn id="34" idx="6"/>
                <a:endCxn id="35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B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236221" y="3298045"/>
              <a:ext cx="1487993" cy="397753"/>
              <a:chOff x="5181600" y="3713659"/>
              <a:chExt cx="2126717" cy="568490"/>
            </a:xfrm>
          </p:grpSpPr>
          <p:cxnSp>
            <p:nvCxnSpPr>
              <p:cNvPr id="52" name="Straight Arrow Connector 51"/>
              <p:cNvCxnSpPr>
                <a:stCxn id="53" idx="6"/>
                <a:endCxn id="54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Can 54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236221" y="3812346"/>
              <a:ext cx="1487993" cy="397753"/>
              <a:chOff x="5181600" y="3713659"/>
              <a:chExt cx="2126717" cy="568490"/>
            </a:xfrm>
          </p:grpSpPr>
          <p:cxnSp>
            <p:nvCxnSpPr>
              <p:cNvPr id="57" name="Straight Arrow Connector 56"/>
              <p:cNvCxnSpPr>
                <a:stCxn id="58" idx="6"/>
                <a:endCxn id="59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B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236221" y="4326647"/>
              <a:ext cx="1487993" cy="397753"/>
              <a:chOff x="5181600" y="3713659"/>
              <a:chExt cx="2126717" cy="568490"/>
            </a:xfrm>
          </p:grpSpPr>
          <p:cxnSp>
            <p:nvCxnSpPr>
              <p:cNvPr id="62" name="Straight Arrow Connector 61"/>
              <p:cNvCxnSpPr>
                <a:stCxn id="63" idx="6"/>
                <a:endCxn id="64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D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65" name="Can 64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6240925" y="2783743"/>
            <a:ext cx="1487993" cy="397753"/>
            <a:chOff x="5181600" y="3713659"/>
            <a:chExt cx="2126717" cy="568490"/>
          </a:xfrm>
        </p:grpSpPr>
        <p:cxnSp>
          <p:nvCxnSpPr>
            <p:cNvPr id="67" name="Straight Arrow Connector 66"/>
            <p:cNvCxnSpPr>
              <a:stCxn id="68" idx="6"/>
              <a:endCxn id="69" idx="2"/>
            </p:cNvCxnSpPr>
            <p:nvPr/>
          </p:nvCxnSpPr>
          <p:spPr>
            <a:xfrm>
              <a:off x="5750089" y="3997905"/>
              <a:ext cx="9897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5181600" y="3713659"/>
              <a:ext cx="568489" cy="568490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latin typeface="Gill Sans Light"/>
                  <a:cs typeface="Gill Sans Light"/>
                </a:rPr>
                <a:t>A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6739828" y="3713659"/>
              <a:ext cx="568489" cy="568490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B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70" name="Can 69"/>
            <p:cNvSpPr/>
            <p:nvPr/>
          </p:nvSpPr>
          <p:spPr>
            <a:xfrm>
              <a:off x="6032286" y="3821730"/>
              <a:ext cx="478513" cy="34269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1" name="Group 70"/>
          <p:cNvGrpSpPr>
            <a:grpSpLocks noChangeAspect="1"/>
          </p:cNvGrpSpPr>
          <p:nvPr/>
        </p:nvGrpSpPr>
        <p:grpSpPr>
          <a:xfrm>
            <a:off x="1565029" y="2733793"/>
            <a:ext cx="464150" cy="446397"/>
            <a:chOff x="5181600" y="3713659"/>
            <a:chExt cx="654785" cy="629741"/>
          </a:xfrm>
        </p:grpSpPr>
        <p:sp>
          <p:nvSpPr>
            <p:cNvPr id="72" name="Oval 71"/>
            <p:cNvSpPr/>
            <p:nvPr/>
          </p:nvSpPr>
          <p:spPr>
            <a:xfrm>
              <a:off x="5181600" y="3713659"/>
              <a:ext cx="568489" cy="568490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>
                  <a:latin typeface="Gill Sans Light"/>
                  <a:cs typeface="Gill Sans Light"/>
                </a:rPr>
                <a:t>A</a:t>
              </a:r>
            </a:p>
          </p:txBody>
        </p:sp>
        <p:sp>
          <p:nvSpPr>
            <p:cNvPr id="73" name="Can 72"/>
            <p:cNvSpPr/>
            <p:nvPr/>
          </p:nvSpPr>
          <p:spPr>
            <a:xfrm>
              <a:off x="5562600" y="4141645"/>
              <a:ext cx="273785" cy="20175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Can 73"/>
          <p:cNvSpPr/>
          <p:nvPr/>
        </p:nvSpPr>
        <p:spPr>
          <a:xfrm>
            <a:off x="3733800" y="3091061"/>
            <a:ext cx="213483" cy="157318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1565029" y="3238972"/>
            <a:ext cx="464150" cy="446397"/>
            <a:chOff x="2057400" y="3476935"/>
            <a:chExt cx="654785" cy="629741"/>
          </a:xfrm>
        </p:grpSpPr>
        <p:sp>
          <p:nvSpPr>
            <p:cNvPr id="81" name="Oval 80"/>
            <p:cNvSpPr/>
            <p:nvPr/>
          </p:nvSpPr>
          <p:spPr>
            <a:xfrm>
              <a:off x="2057400" y="3476935"/>
              <a:ext cx="568489" cy="568490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latin typeface="Gill Sans Light"/>
                  <a:cs typeface="Gill Sans Light"/>
                </a:rPr>
                <a:t>B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82" name="Can 81"/>
            <p:cNvSpPr/>
            <p:nvPr/>
          </p:nvSpPr>
          <p:spPr>
            <a:xfrm>
              <a:off x="2438400" y="3904921"/>
              <a:ext cx="273785" cy="20175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Can 82"/>
          <p:cNvSpPr/>
          <p:nvPr/>
        </p:nvSpPr>
        <p:spPr>
          <a:xfrm>
            <a:off x="4800600" y="3119282"/>
            <a:ext cx="213483" cy="157318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62343" y="3327182"/>
            <a:ext cx="1566857" cy="1494905"/>
            <a:chOff x="3462343" y="3327182"/>
            <a:chExt cx="1566857" cy="1494905"/>
          </a:xfrm>
        </p:grpSpPr>
        <p:grpSp>
          <p:nvGrpSpPr>
            <p:cNvPr id="94" name="Group 93"/>
            <p:cNvGrpSpPr/>
            <p:nvPr/>
          </p:nvGrpSpPr>
          <p:grpSpPr>
            <a:xfrm>
              <a:off x="3462343" y="3327182"/>
              <a:ext cx="1487993" cy="397753"/>
              <a:chOff x="5181600" y="3713659"/>
              <a:chExt cx="2126717" cy="568490"/>
            </a:xfrm>
          </p:grpSpPr>
          <p:cxnSp>
            <p:nvCxnSpPr>
              <p:cNvPr id="95" name="Straight Arrow Connector 94"/>
              <p:cNvCxnSpPr>
                <a:stCxn id="96" idx="6"/>
                <a:endCxn id="97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latin typeface="Gill Sans Light"/>
                    <a:cs typeface="Gill Sans Light"/>
                  </a:rPr>
                  <a:t>A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98" name="Can 97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62343" y="3841483"/>
              <a:ext cx="1487993" cy="397753"/>
              <a:chOff x="5181600" y="3713659"/>
              <a:chExt cx="2126717" cy="568490"/>
            </a:xfrm>
          </p:grpSpPr>
          <p:cxnSp>
            <p:nvCxnSpPr>
              <p:cNvPr id="100" name="Straight Arrow Connector 99"/>
              <p:cNvCxnSpPr>
                <a:stCxn id="101" idx="6"/>
                <a:endCxn id="102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B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3" name="Can 102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462343" y="4355784"/>
              <a:ext cx="1487993" cy="397753"/>
              <a:chOff x="5181600" y="3713659"/>
              <a:chExt cx="2126717" cy="568490"/>
            </a:xfrm>
          </p:grpSpPr>
          <p:cxnSp>
            <p:nvCxnSpPr>
              <p:cNvPr id="105" name="Straight Arrow Connector 104"/>
              <p:cNvCxnSpPr>
                <a:stCxn id="106" idx="6"/>
                <a:endCxn id="107" idx="2"/>
              </p:cNvCxnSpPr>
              <p:nvPr/>
            </p:nvCxnSpPr>
            <p:spPr>
              <a:xfrm>
                <a:off x="5750089" y="3997905"/>
                <a:ext cx="9897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>
              <a:xfrm>
                <a:off x="5181600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C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739828" y="3713659"/>
                <a:ext cx="568489" cy="568490"/>
              </a:xfrm>
              <a:prstGeom prst="ellips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latin typeface="Gill Sans Light"/>
                    <a:cs typeface="Gill Sans Light"/>
                  </a:rPr>
                  <a:t>D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8" name="Can 107"/>
              <p:cNvSpPr/>
              <p:nvPr/>
            </p:nvSpPr>
            <p:spPr>
              <a:xfrm>
                <a:off x="6032286" y="3821730"/>
                <a:ext cx="478513" cy="34269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109" name="Can 108"/>
            <p:cNvSpPr/>
            <p:nvPr/>
          </p:nvSpPr>
          <p:spPr>
            <a:xfrm>
              <a:off x="3748917" y="3641769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Can 109"/>
            <p:cNvSpPr/>
            <p:nvPr/>
          </p:nvSpPr>
          <p:spPr>
            <a:xfrm>
              <a:off x="4815717" y="3655028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Can 110"/>
            <p:cNvSpPr/>
            <p:nvPr/>
          </p:nvSpPr>
          <p:spPr>
            <a:xfrm>
              <a:off x="3748917" y="4173588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an 111"/>
            <p:cNvSpPr/>
            <p:nvPr/>
          </p:nvSpPr>
          <p:spPr>
            <a:xfrm>
              <a:off x="4815717" y="4192674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an 112"/>
            <p:cNvSpPr/>
            <p:nvPr/>
          </p:nvSpPr>
          <p:spPr>
            <a:xfrm>
              <a:off x="4815717" y="4662270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an 113"/>
            <p:cNvSpPr/>
            <p:nvPr/>
          </p:nvSpPr>
          <p:spPr>
            <a:xfrm>
              <a:off x="3748917" y="4664769"/>
              <a:ext cx="213483" cy="157318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544240" y="2209800"/>
            <a:ext cx="769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SELECT </a:t>
            </a:r>
            <a:r>
              <a:rPr lang="en-US" sz="3200" dirty="0" err="1"/>
              <a:t>s.Id</a:t>
            </a:r>
            <a:r>
              <a:rPr lang="en-US" sz="3200" dirty="0"/>
              <a:t>, </a:t>
            </a:r>
            <a:r>
              <a:rPr lang="en-US" sz="3200" dirty="0" err="1"/>
              <a:t>d.Id</a:t>
            </a:r>
            <a:r>
              <a:rPr lang="en-US" sz="3200" dirty="0"/>
              <a:t>, </a:t>
            </a:r>
            <a:r>
              <a:rPr lang="en-US" sz="3200" dirty="0" err="1"/>
              <a:t>s.P</a:t>
            </a:r>
            <a:r>
              <a:rPr lang="en-US" sz="3200" dirty="0"/>
              <a:t>, </a:t>
            </a:r>
            <a:r>
              <a:rPr lang="en-US" sz="3200" dirty="0" err="1"/>
              <a:t>e.P</a:t>
            </a:r>
            <a:r>
              <a:rPr lang="en-US" sz="3200" dirty="0"/>
              <a:t>, </a:t>
            </a:r>
            <a:r>
              <a:rPr lang="en-US" sz="3200" dirty="0" err="1"/>
              <a:t>d.P</a:t>
            </a:r>
            <a:endParaRPr lang="en-US" sz="3200" dirty="0"/>
          </a:p>
          <a:p>
            <a:r>
              <a:rPr lang="en-US" sz="3200" b="1" dirty="0"/>
              <a:t>FROM </a:t>
            </a:r>
            <a:r>
              <a:rPr lang="en-US" sz="3200" dirty="0"/>
              <a:t>edges</a:t>
            </a:r>
            <a:r>
              <a:rPr lang="en-US" sz="3200" b="1" dirty="0"/>
              <a:t> AS </a:t>
            </a:r>
            <a:r>
              <a:rPr lang="en-US" sz="3200" dirty="0"/>
              <a:t>e</a:t>
            </a:r>
          </a:p>
          <a:p>
            <a:r>
              <a:rPr lang="en-US" sz="3200" b="1" dirty="0"/>
              <a:t>JOIN </a:t>
            </a:r>
            <a:r>
              <a:rPr lang="en-US" sz="3200" dirty="0"/>
              <a:t>vertices</a:t>
            </a:r>
            <a:r>
              <a:rPr lang="en-US" sz="3200" b="1" dirty="0"/>
              <a:t> AS </a:t>
            </a:r>
            <a:r>
              <a:rPr lang="en-US" sz="3200" dirty="0"/>
              <a:t>s</a:t>
            </a:r>
            <a:r>
              <a:rPr lang="en-US" sz="3200" b="1" dirty="0"/>
              <a:t>, </a:t>
            </a:r>
            <a:r>
              <a:rPr lang="en-US" sz="3200" dirty="0"/>
              <a:t>vertices</a:t>
            </a:r>
            <a:r>
              <a:rPr lang="en-US" sz="3200" b="1" dirty="0"/>
              <a:t> AS </a:t>
            </a:r>
            <a:r>
              <a:rPr lang="en-US" sz="3200" dirty="0"/>
              <a:t>d</a:t>
            </a:r>
          </a:p>
          <a:p>
            <a:r>
              <a:rPr lang="en-US" sz="3200" b="1" dirty="0"/>
              <a:t>ON </a:t>
            </a:r>
            <a:r>
              <a:rPr lang="en-US" sz="3200" dirty="0" err="1"/>
              <a:t>e.srcId</a:t>
            </a:r>
            <a:r>
              <a:rPr lang="en-US" sz="3200" b="1" dirty="0"/>
              <a:t> = </a:t>
            </a:r>
            <a:r>
              <a:rPr lang="en-US" sz="3200" dirty="0" err="1"/>
              <a:t>s.Id</a:t>
            </a:r>
            <a:r>
              <a:rPr lang="en-US" sz="3200" b="1" dirty="0"/>
              <a:t> AND </a:t>
            </a:r>
            <a:r>
              <a:rPr lang="en-US" sz="3200" dirty="0" err="1"/>
              <a:t>e.dstId</a:t>
            </a:r>
            <a:r>
              <a:rPr lang="en-US" sz="3200" b="1" dirty="0"/>
              <a:t> = </a:t>
            </a:r>
            <a:r>
              <a:rPr lang="en-US" sz="3200" dirty="0" err="1"/>
              <a:t>d.Id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926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3 3.7037E-7 " pathEditMode="relative" ptsTypes="AA">
                                      <p:cBhvr>
                                        <p:cTn id="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20868 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0046 L 0.32847 -0.0682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24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5" grpId="0"/>
      <p:bldP spid="74" grpId="0" animBg="1"/>
      <p:bldP spid="74" grpId="1" animBg="1"/>
      <p:bldP spid="83" grpId="0" animBg="1"/>
      <p:bldP spid="83" grpId="1" animBg="1"/>
      <p:bldP spid="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stCxn id="4" idx="6"/>
            <a:endCxn id="7" idx="2"/>
          </p:cNvCxnSpPr>
          <p:nvPr/>
        </p:nvCxnSpPr>
        <p:spPr>
          <a:xfrm>
            <a:off x="6210300" y="2171700"/>
            <a:ext cx="19431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934200" y="57912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153400" y="44958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5943600" y="2438400"/>
            <a:ext cx="0" cy="2057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7" idx="4"/>
          </p:cNvCxnSpPr>
          <p:nvPr/>
        </p:nvCxnSpPr>
        <p:spPr>
          <a:xfrm flipV="1">
            <a:off x="8420100" y="2438400"/>
            <a:ext cx="0" cy="2057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3" idx="0"/>
          </p:cNvCxnSpPr>
          <p:nvPr/>
        </p:nvCxnSpPr>
        <p:spPr>
          <a:xfrm>
            <a:off x="7200900" y="3734052"/>
            <a:ext cx="0" cy="20571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1"/>
            <a:endCxn id="5" idx="5"/>
          </p:cNvCxnSpPr>
          <p:nvPr/>
        </p:nvCxnSpPr>
        <p:spPr>
          <a:xfrm flipH="1" flipV="1">
            <a:off x="6132185" y="4951085"/>
            <a:ext cx="880130" cy="9182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" idx="7"/>
            <a:endCxn id="8" idx="3"/>
          </p:cNvCxnSpPr>
          <p:nvPr/>
        </p:nvCxnSpPr>
        <p:spPr>
          <a:xfrm flipV="1">
            <a:off x="7389485" y="4951085"/>
            <a:ext cx="842030" cy="9182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Example: Oldest Follower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76900" y="44958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76900" y="19050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34200" y="3200652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153400" y="1905000"/>
            <a:ext cx="533400" cy="533400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6132185" y="2360285"/>
            <a:ext cx="880130" cy="9184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7"/>
          </p:cNvCxnSpPr>
          <p:nvPr/>
        </p:nvCxnSpPr>
        <p:spPr>
          <a:xfrm flipH="1">
            <a:off x="7389485" y="2360285"/>
            <a:ext cx="842030" cy="9184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Vertical Text Placeholder 41"/>
          <p:cNvSpPr>
            <a:spLocks noGrp="1"/>
          </p:cNvSpPr>
          <p:nvPr>
            <p:ph type="body" orient="vert" idx="1"/>
          </p:nvPr>
        </p:nvSpPr>
        <p:spPr>
          <a:xfrm>
            <a:off x="304799" y="1951038"/>
            <a:ext cx="5827385" cy="4288117"/>
          </a:xfrm>
        </p:spPr>
        <p:txBody>
          <a:bodyPr/>
          <a:lstStyle/>
          <a:p>
            <a:r>
              <a:rPr lang="en-US" i="1" dirty="0" smtClean="0"/>
              <a:t>Calculate the number of older followers for each user?</a:t>
            </a:r>
            <a:endParaRPr lang="en-US" i="1" dirty="0" smtClean="0"/>
          </a:p>
          <a:p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olderFollowerAge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= graph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.</a:t>
            </a:r>
            <a:r>
              <a:rPr lang="en-US" sz="2000" b="1" i="1" dirty="0" err="1" smtClean="0">
                <a:latin typeface="Lucida Console"/>
                <a:cs typeface="Lucida Console"/>
              </a:rPr>
              <a:t>mrTriplets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e =</a:t>
            </a:r>
            <a:r>
              <a:rPr lang="en-US" sz="2000" dirty="0" smtClean="0">
                <a:latin typeface="Lucida Console"/>
                <a:cs typeface="Lucida Console"/>
              </a:rPr>
              <a:t>&gt;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// Map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 </a:t>
            </a:r>
            <a:r>
              <a:rPr lang="en-US" sz="2000" dirty="0" smtClean="0">
                <a:latin typeface="Lucida Console"/>
                <a:cs typeface="Lucida Console"/>
              </a:rPr>
              <a:t>if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latin typeface="Lucida Console"/>
                <a:cs typeface="Lucida Console"/>
              </a:rPr>
              <a:t>e.src.age</a:t>
            </a:r>
            <a:r>
              <a:rPr lang="en-US" sz="2000" dirty="0" smtClean="0">
                <a:latin typeface="Lucida Console"/>
                <a:cs typeface="Lucida Console"/>
              </a:rPr>
              <a:t> &lt; </a:t>
            </a:r>
            <a:r>
              <a:rPr lang="en-US" sz="2000" dirty="0" err="1" smtClean="0">
                <a:latin typeface="Lucida Console"/>
                <a:cs typeface="Lucida Console"/>
              </a:rPr>
              <a:t>e.dst.age</a:t>
            </a:r>
            <a:r>
              <a:rPr lang="en-US" sz="2000" dirty="0" smtClean="0">
                <a:latin typeface="Lucida Console"/>
                <a:cs typeface="Lucida Console"/>
              </a:rPr>
              <a:t>) {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   (</a:t>
            </a:r>
            <a:r>
              <a:rPr lang="en-US" sz="2000" dirty="0" err="1" smtClean="0">
                <a:latin typeface="Lucida Console"/>
                <a:cs typeface="Lucida Console"/>
              </a:rPr>
              <a:t>e.srcId</a:t>
            </a:r>
            <a:r>
              <a:rPr lang="en-US" sz="2000" dirty="0" smtClean="0">
                <a:latin typeface="Lucida Console"/>
                <a:cs typeface="Lucida Console"/>
              </a:rPr>
              <a:t>, 1)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 else { Empty }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,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  (</a:t>
            </a:r>
            <a:r>
              <a:rPr lang="en-US" sz="2000" dirty="0" err="1" smtClean="0">
                <a:latin typeface="Lucida Console"/>
                <a:cs typeface="Lucida Console"/>
              </a:rPr>
              <a:t>a,b</a:t>
            </a:r>
            <a:r>
              <a:rPr lang="en-US" sz="2000" dirty="0" smtClean="0">
                <a:latin typeface="Lucida Console"/>
                <a:cs typeface="Lucida Console"/>
              </a:rPr>
              <a:t>) =&gt; </a:t>
            </a:r>
            <a:r>
              <a:rPr lang="en-US" sz="2000" dirty="0" smtClean="0">
                <a:latin typeface="Lucida Console"/>
                <a:cs typeface="Lucida Console"/>
              </a:rPr>
              <a:t>a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+</a:t>
            </a:r>
            <a:r>
              <a:rPr lang="en-US" sz="2000" dirty="0" smtClean="0">
                <a:latin typeface="Lucida Console"/>
                <a:cs typeface="Lucida Console"/>
              </a:rPr>
              <a:t> b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Lucida Console"/>
                <a:cs typeface="Lucida Console"/>
              </a:rPr>
              <a:t>/ Reduce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.</a:t>
            </a:r>
            <a:r>
              <a:rPr lang="en-US" sz="2000" b="1" i="1" dirty="0" smtClean="0">
                <a:latin typeface="Lucida Console"/>
                <a:cs typeface="Lucida Console"/>
              </a:rPr>
              <a:t>vertices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23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66502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42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400" y="2819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30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72200" y="4572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19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52302" y="4572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75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91400" y="6031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16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2440E-5BFE-874C-9227-F4E32884346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0"/>
            <a:ext cx="83820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Update ranks in parallel </a:t>
            </a:r>
          </a:p>
          <a:p>
            <a:pPr marL="0" indent="0">
              <a:buNone/>
            </a:pPr>
            <a:r>
              <a:rPr lang="en-US" dirty="0" smtClean="0"/>
              <a:t>Iterate until convergence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62000" y="2971800"/>
            <a:ext cx="1828800" cy="990600"/>
          </a:xfrm>
          <a:prstGeom prst="wedgeRectCallout">
            <a:avLst>
              <a:gd name="adj1" fmla="val 29861"/>
              <a:gd name="adj2" fmla="val -730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Rank of user </a:t>
            </a:r>
            <a:r>
              <a:rPr lang="en-US" sz="2800" i="1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i</a:t>
            </a:r>
            <a:endParaRPr lang="en-US" sz="2800" i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5486400" y="3276600"/>
            <a:ext cx="3352800" cy="1066800"/>
          </a:xfrm>
          <a:prstGeom prst="wedgeRectCallout">
            <a:avLst>
              <a:gd name="adj1" fmla="val -21053"/>
              <a:gd name="adj2" fmla="val -918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  <a:latin typeface="Gill Sans Light"/>
                <a:cs typeface="Gill Sans Light"/>
              </a:rPr>
              <a:t>Weighted sum of neighbors’ ranks</a:t>
            </a:r>
            <a:endParaRPr lang="en-US" sz="2800" i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cs typeface="Gill Sans Light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cs typeface="Gill Sans Light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200" y="1905000"/>
            <a:ext cx="5791200" cy="1092200"/>
          </a:xfrm>
          <a:prstGeom prst="rect">
            <a:avLst/>
          </a:prstGeom>
        </p:spPr>
      </p:pic>
      <p:sp>
        <p:nvSpPr>
          <p:cNvPr id="10" name="Title 7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PageRank: Identifying Leaders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092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1981200"/>
          </a:xfrm>
        </p:spPr>
        <p:txBody>
          <a:bodyPr/>
          <a:lstStyle/>
          <a:p>
            <a:r>
              <a:rPr lang="en-US" sz="3600" dirty="0" smtClean="0"/>
              <a:t>We express </a:t>
            </a:r>
            <a:r>
              <a:rPr lang="en-US" sz="3600" i="1" dirty="0" smtClean="0">
                <a:solidFill>
                  <a:srgbClr val="3366FF"/>
                </a:solidFill>
              </a:rPr>
              <a:t>enhanced</a:t>
            </a:r>
            <a:r>
              <a:rPr lang="en-US" sz="3600" dirty="0" smtClean="0">
                <a:solidFill>
                  <a:srgbClr val="3366FF"/>
                </a:solidFill>
              </a:rPr>
              <a:t> </a:t>
            </a:r>
            <a:r>
              <a:rPr lang="en-US" sz="3600" dirty="0" err="1" smtClean="0"/>
              <a:t>Pregel</a:t>
            </a:r>
            <a:r>
              <a:rPr lang="en-US" sz="3600" dirty="0" smtClean="0"/>
              <a:t> and </a:t>
            </a:r>
            <a:r>
              <a:rPr lang="en-US" sz="3600" dirty="0" err="1" smtClean="0"/>
              <a:t>GraphLab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abstractions using the </a:t>
            </a:r>
            <a:r>
              <a:rPr lang="en-US" sz="3600" dirty="0" err="1" smtClean="0"/>
              <a:t>GraphX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366FF"/>
                </a:solidFill>
              </a:rPr>
              <a:t>operators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 less than </a:t>
            </a:r>
            <a:r>
              <a:rPr lang="en-US" sz="3600" dirty="0" smtClean="0">
                <a:solidFill>
                  <a:srgbClr val="3366FF"/>
                </a:solidFill>
              </a:rPr>
              <a:t>50 lines of code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38D69-7854-5743-8814-6FD6FB500DD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7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i="1" dirty="0" smtClean="0">
                <a:latin typeface="Gill Sans Light"/>
                <a:cs typeface="Gill Sans Light"/>
              </a:rPr>
              <a:t>Enhanced </a:t>
            </a:r>
            <a:r>
              <a:rPr lang="en-US" dirty="0" err="1" smtClean="0">
                <a:latin typeface="Gill Sans Light"/>
                <a:cs typeface="Gill Sans Light"/>
              </a:rPr>
              <a:t>Pregel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smtClean="0"/>
              <a:t>in </a:t>
            </a:r>
            <a:r>
              <a:rPr lang="en-US" dirty="0" err="1" smtClean="0"/>
              <a:t>GraphX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15" y="6320135"/>
            <a:ext cx="6424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Malewicz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et al.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[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/>
                <a:cs typeface="Gill Sans Light"/>
              </a:rPr>
              <a:t>PODC’09, SIGMOD’10]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586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pregelPR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messageList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): 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772" y="1905000"/>
            <a:ext cx="64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Receive all the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messages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total 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= 0</a:t>
            </a:r>
          </a:p>
          <a:p>
            <a:r>
              <a:rPr lang="en-US" sz="2000" i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in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messageList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total 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= total +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772" y="3474660"/>
            <a:ext cx="5851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Update the rank of this vertex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 = 0.15 + total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3772" y="4419600"/>
            <a:ext cx="59280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Send new messages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to neighbors</a:t>
            </a:r>
            <a:endParaRPr lang="en-US" sz="2000" dirty="0">
              <a:solidFill>
                <a:srgbClr val="008000"/>
              </a:solidFill>
              <a:latin typeface="Menlo Regular"/>
              <a:cs typeface="Menlo Regular"/>
            </a:endParaRPr>
          </a:p>
          <a:p>
            <a:r>
              <a:rPr lang="en-US" sz="2000" i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foreach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(j in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out_neighbors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]) :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Send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(R[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]/E[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]) to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vertex</a:t>
            </a:r>
            <a:endParaRPr lang="en-US" sz="2000" b="1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638800" y="1219200"/>
            <a:ext cx="3048000" cy="762000"/>
          </a:xfrm>
          <a:prstGeom prst="wedgeRoundRectCallout">
            <a:avLst>
              <a:gd name="adj1" fmla="val -89731"/>
              <a:gd name="adj2" fmla="val 5859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 Message Combiners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62200" y="1447800"/>
            <a:ext cx="18288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messageSum</a:t>
            </a:r>
            <a:endParaRPr lang="en-US" sz="2000" dirty="0"/>
          </a:p>
        </p:txBody>
      </p:sp>
      <p:sp>
        <p:nvSpPr>
          <p:cNvPr id="72" name="Rounded Rectangle 71"/>
          <p:cNvSpPr/>
          <p:nvPr/>
        </p:nvSpPr>
        <p:spPr>
          <a:xfrm>
            <a:off x="3048000" y="2325458"/>
            <a:ext cx="1828800" cy="366442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messageSum</a:t>
            </a:r>
            <a:endParaRPr lang="en-US" sz="2000" dirty="0"/>
          </a:p>
        </p:txBody>
      </p:sp>
      <p:sp>
        <p:nvSpPr>
          <p:cNvPr id="73" name="Rounded Rectangular Callout 72"/>
          <p:cNvSpPr/>
          <p:nvPr/>
        </p:nvSpPr>
        <p:spPr>
          <a:xfrm>
            <a:off x="6172200" y="4010561"/>
            <a:ext cx="2819400" cy="1706940"/>
          </a:xfrm>
          <a:prstGeom prst="wedgeRoundRectCallout">
            <a:avLst>
              <a:gd name="adj1" fmla="val -51459"/>
              <a:gd name="adj2" fmla="val -82153"/>
              <a:gd name="adj3" fmla="val 16667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Message Computation</a:t>
            </a:r>
            <a:br>
              <a:rPr lang="en-US" dirty="0" smtClean="0"/>
            </a:br>
            <a:r>
              <a:rPr lang="en-US" dirty="0" smtClean="0"/>
              <a:t>from the</a:t>
            </a:r>
          </a:p>
          <a:p>
            <a:pPr algn="ctr"/>
            <a:r>
              <a:rPr lang="en-US" dirty="0" smtClean="0"/>
              <a:t>Vertex Program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57200" y="4495800"/>
            <a:ext cx="586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sendMsg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  <a:sym typeface="Wingdings"/>
              </a:rPr>
              <a:t>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j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R[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], R[j], E[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]):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Compute single message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return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(R[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]/E[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])</a:t>
            </a:r>
            <a:endParaRPr lang="en-US" sz="2000" dirty="0" smtClean="0">
              <a:solidFill>
                <a:prstClr val="black"/>
              </a:solidFill>
              <a:latin typeface="Menlo Regular"/>
              <a:cs typeface="Menlo Regular"/>
            </a:endParaRP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7200" y="4010561"/>
            <a:ext cx="586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combineMsg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(a, b):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Compute sum of two messages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return a + b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848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8C8E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228 " pathEditMode="relative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228 " pathEditMode="relative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8C8E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479E-7 -0.22227 L -0.06751 0.0002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4" y="1111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5768 " pathEditMode="relative" ptsTypes="AA">
                                      <p:cBhvr>
                                        <p:cTn id="6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1" grpId="0"/>
      <p:bldP spid="11" grpId="1"/>
      <p:bldP spid="11" grpId="2"/>
      <p:bldP spid="12" grpId="0" animBg="1"/>
      <p:bldP spid="14" grpId="0" animBg="1"/>
      <p:bldP spid="72" grpId="0" animBg="1"/>
      <p:bldP spid="73" grpId="0" animBg="1"/>
      <p:bldP spid="74" grpId="0"/>
      <p:bldP spid="75" grpId="0"/>
      <p:bldP spid="7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38200" y="5867400"/>
            <a:ext cx="44196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38200" y="5410200"/>
            <a:ext cx="69342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8200" y="4953000"/>
            <a:ext cx="60960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19400" y="4495800"/>
            <a:ext cx="4800600" cy="4572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PageRank in </a:t>
            </a:r>
            <a:r>
              <a:rPr lang="en-US" dirty="0" err="1" smtClean="0"/>
              <a:t>GraphX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1489" y="1769507"/>
            <a:ext cx="8839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// Load and initialize the graph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val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graph =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GraphBuilder.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text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i="1" dirty="0" smtClean="0">
                <a:solidFill>
                  <a:prstClr val="black"/>
                </a:solidFill>
                <a:latin typeface="Menlo Regular"/>
                <a:cs typeface="Menlo Regular"/>
              </a:rPr>
              <a:t>“</a:t>
            </a:r>
            <a:r>
              <a:rPr lang="en-US" sz="2000" i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hdfs</a:t>
            </a:r>
            <a:r>
              <a:rPr lang="en-US" sz="2000" i="1" dirty="0" smtClean="0">
                <a:solidFill>
                  <a:prstClr val="black"/>
                </a:solidFill>
                <a:latin typeface="Menlo Regular"/>
                <a:cs typeface="Menlo Regular"/>
              </a:rPr>
              <a:t>://</a:t>
            </a:r>
            <a:r>
              <a:rPr lang="en-US" sz="2000" i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web.txt</a:t>
            </a:r>
            <a:r>
              <a:rPr lang="en-US" sz="2000" i="1" dirty="0" smtClean="0">
                <a:solidFill>
                  <a:prstClr val="black"/>
                </a:solidFill>
                <a:latin typeface="Menlo Regular"/>
                <a:cs typeface="Menlo Regular"/>
              </a:rPr>
              <a:t>”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prstClr val="black"/>
                </a:solidFill>
                <a:latin typeface="Menlo Regular"/>
                <a:cs typeface="Menlo Regular"/>
              </a:rPr>
              <a:t>v</a:t>
            </a:r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al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prGraph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=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graph.</a:t>
            </a:r>
            <a:r>
              <a:rPr lang="en-US" sz="2000" dirty="0" err="1" smtClean="0">
                <a:latin typeface="Menlo Regular"/>
                <a:cs typeface="Menlo Regular"/>
              </a:rPr>
              <a:t>joinVertices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graph.outDegrees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solidFill>
                <a:prstClr val="black"/>
              </a:solidFill>
              <a:latin typeface="Menlo Regular"/>
              <a:cs typeface="Menlo Regular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// Implement and Run PageRank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val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pageRank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=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prGraph.</a:t>
            </a:r>
            <a:r>
              <a:rPr lang="en-US" sz="2000" dirty="0" err="1" smtClean="0">
                <a:solidFill>
                  <a:srgbClr val="3366FF"/>
                </a:solidFill>
                <a:latin typeface="Menlo Regular"/>
                <a:cs typeface="Menlo Regular"/>
              </a:rPr>
              <a:t>pregel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initialMessage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= 0.0,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iter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= 10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)(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 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oldV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msgSum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 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=&gt;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0.15 + 0.85 *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msgSum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 triplet =&gt;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triplet.src.pr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/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triplet.src.deg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 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msgA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msgB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) 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=&gt;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msgA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+ 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msgB</a:t>
            </a:r>
            <a:r>
              <a:rPr lang="en-US" sz="20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191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18" grpId="1" animBg="1"/>
      <p:bldP spid="17" grpId="0" animBg="1"/>
      <p:bldP spid="17" grpId="1" animBg="1"/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00600" y="1981200"/>
            <a:ext cx="685800" cy="38100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Join Elimination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1401762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ts val="2000"/>
              </a:spcBef>
              <a:buSzTx/>
              <a:buNone/>
            </a:pPr>
            <a:r>
              <a:rPr lang="en-US" sz="3200" dirty="0"/>
              <a:t>Identify and bypass joins for unused </a:t>
            </a:r>
            <a:r>
              <a:rPr lang="en-US" sz="3200" dirty="0" smtClean="0"/>
              <a:t>triplet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2440E-5BFE-874C-9227-F4E32884346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63691476"/>
              </p:ext>
            </p:extLst>
          </p:nvPr>
        </p:nvGraphicFramePr>
        <p:xfrm>
          <a:off x="838200" y="3200400"/>
          <a:ext cx="6934200" cy="373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5675591"/>
            <a:ext cx="378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504D"/>
                </a:solidFill>
                <a:latin typeface="Gill Sans Light"/>
                <a:cs typeface="Gill Sans Light"/>
              </a:rPr>
              <a:t>Factor of 2 reduction in communication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1981200"/>
            <a:ext cx="5867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sendMsg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  <a:sym typeface="Wingdings"/>
              </a:rPr>
              <a:t>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j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, R[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], R[j], E[</a:t>
            </a:r>
            <a:r>
              <a:rPr lang="en-US" sz="2000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]):</a:t>
            </a: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Menlo Regular"/>
                <a:cs typeface="Menlo Regular"/>
              </a:rPr>
              <a:t>Compute single message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return 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(R[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]/E[</a:t>
            </a:r>
            <a:r>
              <a:rPr lang="en-US" sz="2000" dirty="0" err="1">
                <a:solidFill>
                  <a:prstClr val="black"/>
                </a:solidFill>
                <a:latin typeface="Menlo Regular"/>
                <a:cs typeface="Menlo Regular"/>
              </a:rPr>
              <a:t>i,j</a:t>
            </a:r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])</a:t>
            </a:r>
            <a:endParaRPr lang="en-US" sz="2000" dirty="0" smtClean="0">
              <a:solidFill>
                <a:prstClr val="black"/>
              </a:solidFill>
              <a:latin typeface="Menlo Regular"/>
              <a:cs typeface="Menlo Regular"/>
            </a:endParaRPr>
          </a:p>
          <a:p>
            <a:r>
              <a:rPr lang="en-US" sz="2000" dirty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enlo Regular"/>
                <a:cs typeface="Menlo Regular"/>
              </a:rPr>
              <a:t>  </a:t>
            </a:r>
            <a:endParaRPr lang="en-US" sz="2000" dirty="0">
              <a:solidFill>
                <a:prstClr val="black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379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5" grpId="0">
        <p:bldAsOne/>
      </p:bldGraphic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0"/>
            <a:ext cx="9144000" cy="1981200"/>
          </a:xfrm>
        </p:spPr>
        <p:txBody>
          <a:bodyPr/>
          <a:lstStyle/>
          <a:p>
            <a:r>
              <a:rPr lang="en-US" sz="3600" dirty="0" smtClean="0"/>
              <a:t>We express the </a:t>
            </a:r>
            <a:r>
              <a:rPr lang="en-US" sz="3600" dirty="0" err="1" smtClean="0"/>
              <a:t>Pregel</a:t>
            </a:r>
            <a:r>
              <a:rPr lang="en-US" sz="3600" dirty="0" smtClean="0"/>
              <a:t> and </a:t>
            </a:r>
            <a:r>
              <a:rPr lang="en-US" sz="3600" dirty="0" err="1" smtClean="0"/>
              <a:t>GraphLab</a:t>
            </a:r>
            <a:r>
              <a:rPr lang="en-US" sz="3600" dirty="0" smtClean="0"/>
              <a:t> </a:t>
            </a:r>
            <a:r>
              <a:rPr lang="en-US" sz="3600" i="1" dirty="0" smtClean="0">
                <a:solidFill>
                  <a:srgbClr val="3366FF"/>
                </a:solidFill>
              </a:rPr>
              <a:t>like</a:t>
            </a:r>
            <a:r>
              <a:rPr lang="en-US" sz="3600" dirty="0" smtClean="0">
                <a:solidFill>
                  <a:srgbClr val="3366FF"/>
                </a:solidFill>
              </a:rPr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abstractions using the </a:t>
            </a:r>
            <a:r>
              <a:rPr lang="en-US" sz="3600" dirty="0" err="1" smtClean="0"/>
              <a:t>GraphX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3366FF"/>
                </a:solidFill>
              </a:rPr>
              <a:t>operators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 less than </a:t>
            </a:r>
            <a:r>
              <a:rPr lang="en-US" sz="3600" dirty="0" smtClean="0">
                <a:solidFill>
                  <a:srgbClr val="3366FF"/>
                </a:solidFill>
              </a:rPr>
              <a:t>50 lines of code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38D69-7854-5743-8814-6FD6FB500DD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0925" y="35814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3600" dirty="0" smtClean="0"/>
              <a:t>By composing these operators we can</a:t>
            </a:r>
            <a:br>
              <a:rPr lang="en-US" sz="3600" dirty="0" smtClean="0"/>
            </a:br>
            <a:r>
              <a:rPr lang="en-US" sz="3600" dirty="0" smtClean="0"/>
              <a:t>construct </a:t>
            </a:r>
            <a:r>
              <a:rPr lang="en-US" sz="3600" dirty="0">
                <a:solidFill>
                  <a:srgbClr val="3366FF"/>
                </a:solidFill>
              </a:rPr>
              <a:t>entire graph-analytics pipelines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877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 Analytics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87945"/>
            <a:ext cx="8686800" cy="42211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8000"/>
                </a:solidFill>
                <a:latin typeface="Menlo Regular"/>
                <a:cs typeface="Menlo Regular"/>
              </a:rPr>
              <a:t>// Load raw data tables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err="1" smtClean="0">
                <a:latin typeface="Menlo Regular"/>
                <a:cs typeface="Menlo Regular"/>
              </a:rPr>
              <a:t>verts</a:t>
            </a:r>
            <a:r>
              <a:rPr lang="en-US" sz="1800" dirty="0" smtClean="0">
                <a:latin typeface="Menlo Regular"/>
                <a:cs typeface="Menlo Regular"/>
              </a:rPr>
              <a:t> = </a:t>
            </a:r>
            <a:r>
              <a:rPr lang="en-US" sz="1800" dirty="0" err="1" smtClean="0">
                <a:latin typeface="Menlo Regular"/>
                <a:cs typeface="Menlo Regular"/>
              </a:rPr>
              <a:t>sc.</a:t>
            </a:r>
            <a:r>
              <a:rPr lang="en-US" sz="1800" dirty="0" err="1" smtClean="0">
                <a:solidFill>
                  <a:schemeClr val="tx2"/>
                </a:solidFill>
                <a:latin typeface="Menlo Regular"/>
                <a:cs typeface="Menlo Regular"/>
              </a:rPr>
              <a:t>textFile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i="1" dirty="0" smtClean="0">
                <a:latin typeface="Menlo Regular"/>
                <a:cs typeface="Menlo Regular"/>
              </a:rPr>
              <a:t>“</a:t>
            </a:r>
            <a:r>
              <a:rPr lang="en-US" sz="1800" i="1" dirty="0" err="1" smtClean="0">
                <a:latin typeface="Menlo Regular"/>
                <a:cs typeface="Menlo Regular"/>
              </a:rPr>
              <a:t>hdfs</a:t>
            </a:r>
            <a:r>
              <a:rPr lang="en-US" sz="1800" i="1" dirty="0" smtClean="0">
                <a:latin typeface="Menlo Regular"/>
                <a:cs typeface="Menlo Regular"/>
              </a:rPr>
              <a:t>://</a:t>
            </a:r>
            <a:r>
              <a:rPr lang="en-US" sz="1800" i="1" dirty="0" err="1" smtClean="0">
                <a:latin typeface="Menlo Regular"/>
                <a:cs typeface="Menlo Regular"/>
              </a:rPr>
              <a:t>users.txt</a:t>
            </a:r>
            <a:r>
              <a:rPr lang="en-US" sz="1800" i="1" dirty="0" smtClean="0">
                <a:latin typeface="Menlo Regular"/>
                <a:cs typeface="Menlo Regular"/>
              </a:rPr>
              <a:t>”</a:t>
            </a:r>
            <a:r>
              <a:rPr lang="en-US" sz="1800" dirty="0" smtClean="0">
                <a:latin typeface="Menlo Regular"/>
                <a:cs typeface="Menlo Regular"/>
              </a:rPr>
              <a:t>).</a:t>
            </a:r>
            <a:r>
              <a:rPr lang="en-US" sz="1800" dirty="0">
                <a:solidFill>
                  <a:schemeClr val="tx2"/>
                </a:solidFill>
                <a:latin typeface="Menlo Regular"/>
                <a:cs typeface="Menlo Regular"/>
              </a:rPr>
              <a:t>map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parserV</a:t>
            </a:r>
            <a:r>
              <a:rPr lang="en-US" sz="1800" dirty="0" smtClean="0">
                <a:latin typeface="Menlo Regular"/>
                <a:cs typeface="Menlo Regular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edges = </a:t>
            </a:r>
            <a:r>
              <a:rPr lang="en-US" sz="1800" dirty="0" err="1" smtClean="0">
                <a:latin typeface="Menlo Regular"/>
                <a:cs typeface="Menlo Regular"/>
              </a:rPr>
              <a:t>sc.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textFile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i="1" dirty="0" smtClean="0">
                <a:latin typeface="Menlo Regular"/>
                <a:cs typeface="Menlo Regular"/>
              </a:rPr>
              <a:t>“</a:t>
            </a:r>
            <a:r>
              <a:rPr lang="en-US" sz="1800" i="1" dirty="0" err="1" smtClean="0">
                <a:latin typeface="Menlo Regular"/>
                <a:cs typeface="Menlo Regular"/>
              </a:rPr>
              <a:t>hdfs</a:t>
            </a:r>
            <a:r>
              <a:rPr lang="en-US" sz="1800" i="1" dirty="0" smtClean="0">
                <a:latin typeface="Menlo Regular"/>
                <a:cs typeface="Menlo Regular"/>
              </a:rPr>
              <a:t>://</a:t>
            </a:r>
            <a:r>
              <a:rPr lang="en-US" sz="1800" i="1" dirty="0" err="1" smtClean="0">
                <a:latin typeface="Menlo Regular"/>
                <a:cs typeface="Menlo Regular"/>
              </a:rPr>
              <a:t>follow.txt</a:t>
            </a:r>
            <a:r>
              <a:rPr lang="en-US" sz="1800" i="1" dirty="0" smtClean="0">
                <a:latin typeface="Menlo Regular"/>
                <a:cs typeface="Menlo Regular"/>
              </a:rPr>
              <a:t>”</a:t>
            </a:r>
            <a:r>
              <a:rPr lang="en-US" sz="1800" dirty="0" smtClean="0">
                <a:latin typeface="Menlo Regular"/>
                <a:cs typeface="Menlo Regular"/>
              </a:rPr>
              <a:t>).</a:t>
            </a:r>
            <a:r>
              <a:rPr lang="en-US" sz="1800" dirty="0" smtClean="0">
                <a:solidFill>
                  <a:srgbClr val="1F497D"/>
                </a:solidFill>
                <a:latin typeface="Menlo Regular"/>
                <a:cs typeface="Menlo Regular"/>
              </a:rPr>
              <a:t>map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parserE</a:t>
            </a:r>
            <a:r>
              <a:rPr lang="en-US" sz="1800" dirty="0" smtClean="0">
                <a:latin typeface="Menlo Regular"/>
                <a:cs typeface="Menlo Regular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Menlo Regular"/>
                <a:cs typeface="Menlo Regular"/>
              </a:rPr>
              <a:t>Build the graph from tables and restrict to recent links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>
                <a:latin typeface="Menlo Regular"/>
                <a:cs typeface="Menlo Regular"/>
              </a:rPr>
              <a:t>v</a:t>
            </a:r>
            <a:r>
              <a:rPr lang="en-US" sz="1800" b="1" dirty="0" err="1" smtClean="0">
                <a:latin typeface="Menlo Regular"/>
                <a:cs typeface="Menlo Regular"/>
              </a:rPr>
              <a:t>al</a:t>
            </a:r>
            <a:r>
              <a:rPr lang="en-US" sz="1800" dirty="0" smtClean="0">
                <a:latin typeface="Menlo Regular"/>
                <a:cs typeface="Menlo Regular"/>
              </a:rPr>
              <a:t> graph = new </a:t>
            </a:r>
            <a:r>
              <a:rPr lang="en-US" sz="1800" dirty="0" smtClean="0">
                <a:solidFill>
                  <a:srgbClr val="0000FF"/>
                </a:solidFill>
                <a:latin typeface="Menlo Regular"/>
                <a:cs typeface="Menlo Regular"/>
              </a:rPr>
              <a:t>Graph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verts</a:t>
            </a:r>
            <a:r>
              <a:rPr lang="en-US" sz="1800" dirty="0" smtClean="0">
                <a:latin typeface="Menlo Regular"/>
                <a:cs typeface="Menlo Regular"/>
              </a:rPr>
              <a:t>, edges)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recent = </a:t>
            </a:r>
            <a:r>
              <a:rPr lang="en-US" sz="1800" dirty="0" err="1" smtClean="0">
                <a:latin typeface="Menlo Regular"/>
                <a:cs typeface="Menlo Regular"/>
              </a:rPr>
              <a:t>graph.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subgraph</a:t>
            </a:r>
            <a:r>
              <a:rPr lang="en-US" sz="1800" dirty="0" smtClean="0">
                <a:latin typeface="Menlo Regular"/>
                <a:cs typeface="Menlo Regular"/>
              </a:rPr>
              <a:t>(edge </a:t>
            </a:r>
            <a:r>
              <a:rPr lang="en-US" sz="1800" b="1" dirty="0" smtClean="0">
                <a:latin typeface="Menlo Regular"/>
                <a:cs typeface="Menlo Regular"/>
              </a:rPr>
              <a:t>=&gt; </a:t>
            </a:r>
            <a:r>
              <a:rPr lang="en-US" sz="1800" dirty="0" err="1" smtClean="0">
                <a:latin typeface="Menlo Regular"/>
                <a:cs typeface="Menlo Regular"/>
              </a:rPr>
              <a:t>edge.date</a:t>
            </a:r>
            <a:r>
              <a:rPr lang="en-US" sz="1800" dirty="0" smtClean="0">
                <a:latin typeface="Menlo Regular"/>
                <a:cs typeface="Menlo Regular"/>
              </a:rPr>
              <a:t> &gt; LAST_MONTH)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Menlo Regular"/>
                <a:cs typeface="Menlo Regular"/>
              </a:rPr>
              <a:t>Run PageRank Algorithm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err="1" smtClean="0">
                <a:latin typeface="Menlo Regular"/>
                <a:cs typeface="Menlo Regular"/>
              </a:rPr>
              <a:t>pr</a:t>
            </a:r>
            <a:r>
              <a:rPr lang="en-US" sz="1800" dirty="0" smtClean="0">
                <a:latin typeface="Menlo Regular"/>
                <a:cs typeface="Menlo Regular"/>
              </a:rPr>
              <a:t> = </a:t>
            </a:r>
            <a:r>
              <a:rPr lang="en-US" sz="1800" dirty="0" err="1" smtClean="0">
                <a:latin typeface="Menlo Regular"/>
                <a:cs typeface="Menlo Regular"/>
              </a:rPr>
              <a:t>graph.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PageRank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tol</a:t>
            </a:r>
            <a:r>
              <a:rPr lang="en-US" sz="1800" dirty="0" smtClean="0">
                <a:latin typeface="Menlo Regular"/>
                <a:cs typeface="Menlo Regular"/>
              </a:rPr>
              <a:t> = 1.0e-5)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8000"/>
                </a:solidFill>
                <a:latin typeface="Menlo Regular"/>
                <a:cs typeface="Menlo Regular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Menlo Regular"/>
                <a:cs typeface="Menlo Regular"/>
              </a:rPr>
              <a:t>Extract and print the top 25 users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 smtClean="0">
                <a:latin typeface="Menlo Regular"/>
                <a:cs typeface="Menlo Regular"/>
              </a:rPr>
              <a:t>val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err="1" smtClean="0">
                <a:latin typeface="Menlo Regular"/>
                <a:cs typeface="Menlo Regular"/>
              </a:rPr>
              <a:t>topUsers</a:t>
            </a:r>
            <a:r>
              <a:rPr lang="en-US" sz="1800" dirty="0" smtClean="0">
                <a:latin typeface="Menlo Regular"/>
                <a:cs typeface="Menlo Regular"/>
              </a:rPr>
              <a:t> = </a:t>
            </a:r>
            <a:r>
              <a:rPr lang="en-US" sz="1800" dirty="0" err="1" smtClean="0">
                <a:latin typeface="Menlo Regular"/>
                <a:cs typeface="Menlo Regular"/>
              </a:rPr>
              <a:t>verts.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join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pr</a:t>
            </a:r>
            <a:r>
              <a:rPr lang="en-US" sz="1800" dirty="0" smtClean="0">
                <a:latin typeface="Menlo Regular"/>
                <a:cs typeface="Menlo Regular"/>
              </a:rPr>
              <a:t>).</a:t>
            </a:r>
            <a:r>
              <a:rPr lang="en-US" sz="1800" dirty="0" smtClean="0">
                <a:solidFill>
                  <a:srgbClr val="1F497D"/>
                </a:solidFill>
                <a:latin typeface="Menlo Regular"/>
                <a:cs typeface="Menlo Regular"/>
              </a:rPr>
              <a:t>top</a:t>
            </a:r>
            <a:r>
              <a:rPr lang="en-US" sz="1800" dirty="0" smtClean="0">
                <a:latin typeface="Menlo Regular"/>
                <a:cs typeface="Menlo Regular"/>
              </a:rPr>
              <a:t>(25).</a:t>
            </a:r>
            <a:r>
              <a:rPr lang="en-US" sz="1800" dirty="0" smtClean="0">
                <a:solidFill>
                  <a:srgbClr val="1F497D"/>
                </a:solidFill>
                <a:latin typeface="Menlo Regular"/>
                <a:cs typeface="Menlo Regular"/>
              </a:rPr>
              <a:t>collect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 smtClean="0">
                <a:latin typeface="Menlo Regular"/>
                <a:cs typeface="Menlo Regular"/>
              </a:rPr>
              <a:t>topUsers.</a:t>
            </a:r>
            <a:r>
              <a:rPr lang="en-US" sz="1800" dirty="0" err="1" smtClean="0">
                <a:solidFill>
                  <a:srgbClr val="1F497D"/>
                </a:solidFill>
                <a:latin typeface="Menlo Regular"/>
                <a:cs typeface="Menlo Regular"/>
              </a:rPr>
              <a:t>foreach</a:t>
            </a:r>
            <a:r>
              <a:rPr lang="en-US" sz="1800" dirty="0" smtClean="0">
                <a:latin typeface="Menlo Regular"/>
                <a:cs typeface="Menlo Regular"/>
              </a:rPr>
              <a:t>(u =&gt; </a:t>
            </a:r>
            <a:r>
              <a:rPr lang="en-US" sz="1800" dirty="0" err="1" smtClean="0">
                <a:latin typeface="Menlo Regular"/>
                <a:cs typeface="Menlo Regular"/>
              </a:rPr>
              <a:t>println</a:t>
            </a:r>
            <a:r>
              <a:rPr lang="en-US" sz="1800" dirty="0" smtClean="0"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latin typeface="Menlo Regular"/>
                <a:cs typeface="Menlo Regular"/>
              </a:rPr>
              <a:t>u.name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b="1" dirty="0" smtClean="0">
                <a:latin typeface="Menlo Regular"/>
                <a:cs typeface="Menlo Regular"/>
              </a:rPr>
              <a:t>+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i="1" dirty="0" smtClean="0">
                <a:latin typeface="Menlo Regular"/>
                <a:cs typeface="Menlo Regular"/>
              </a:rPr>
              <a:t>‘\t’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b="1" dirty="0" smtClean="0">
                <a:latin typeface="Menlo Regular"/>
                <a:cs typeface="Menlo Regular"/>
              </a:rPr>
              <a:t>+</a:t>
            </a:r>
            <a:r>
              <a:rPr lang="en-US" sz="1800" dirty="0" smtClean="0">
                <a:latin typeface="Menlo Regular"/>
                <a:cs typeface="Menlo Regular"/>
              </a:rPr>
              <a:t> </a:t>
            </a:r>
            <a:r>
              <a:rPr lang="en-US" sz="1800" dirty="0" err="1" smtClean="0">
                <a:latin typeface="Menlo Regular"/>
                <a:cs typeface="Menlo Regular"/>
              </a:rPr>
              <a:t>u.pr</a:t>
            </a:r>
            <a:r>
              <a:rPr lang="en-US" sz="1800" dirty="0" smtClean="0">
                <a:latin typeface="Menlo Regular"/>
                <a:cs typeface="Menlo Regula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665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838200"/>
          </a:xfrm>
        </p:spPr>
        <p:txBody>
          <a:bodyPr/>
          <a:lstStyle/>
          <a:p>
            <a:r>
              <a:rPr lang="en-US" sz="5000" dirty="0" smtClean="0"/>
              <a:t>The </a:t>
            </a:r>
            <a:r>
              <a:rPr lang="en-US" sz="5000" dirty="0" err="1" smtClean="0"/>
              <a:t>GraphX</a:t>
            </a:r>
            <a:r>
              <a:rPr lang="en-US" sz="5000" dirty="0" smtClean="0"/>
              <a:t> Stack</a:t>
            </a:r>
            <a:br>
              <a:rPr lang="en-US" sz="5000" dirty="0" smtClean="0"/>
            </a:br>
            <a:r>
              <a:rPr lang="en-US" sz="5000" dirty="0" smtClean="0"/>
              <a:t>(Lines of Code)</a:t>
            </a:r>
            <a:endParaRPr lang="en-US" sz="5000" dirty="0"/>
          </a:p>
        </p:txBody>
      </p:sp>
      <p:sp>
        <p:nvSpPr>
          <p:cNvPr id="5" name="Rectangle 4"/>
          <p:cNvSpPr/>
          <p:nvPr/>
        </p:nvSpPr>
        <p:spPr>
          <a:xfrm>
            <a:off x="304800" y="4419601"/>
            <a:ext cx="8610600" cy="585313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>
                <a:latin typeface="Gill Sans Light"/>
              </a:rPr>
              <a:t>GraphX</a:t>
            </a:r>
            <a:r>
              <a:rPr lang="en-US" sz="2200" dirty="0" smtClean="0">
                <a:latin typeface="Gill Sans Light"/>
              </a:rPr>
              <a:t> (3575)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5147054"/>
            <a:ext cx="8610599" cy="577580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Spark</a:t>
            </a:r>
            <a:endParaRPr lang="en-US" sz="1700" dirty="0" smtClean="0">
              <a:latin typeface="Gill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657601"/>
            <a:ext cx="6476999" cy="585313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>
                <a:latin typeface="Gill Sans Light"/>
              </a:rPr>
              <a:t>Pregel</a:t>
            </a:r>
            <a:r>
              <a:rPr lang="en-US" sz="2200" dirty="0" smtClean="0">
                <a:latin typeface="Gill Sans Light"/>
              </a:rPr>
              <a:t> (28) + </a:t>
            </a:r>
            <a:r>
              <a:rPr lang="en-US" sz="2200" dirty="0" err="1" smtClean="0">
                <a:latin typeface="Gill Sans Light"/>
              </a:rPr>
              <a:t>GraphLab</a:t>
            </a:r>
            <a:r>
              <a:rPr lang="en-US" sz="2200" dirty="0" smtClean="0">
                <a:latin typeface="Gill Sans Light"/>
              </a:rPr>
              <a:t> (50)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2" y="2362201"/>
            <a:ext cx="1066798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PageRank (5)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2475" y="2362201"/>
            <a:ext cx="1416322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Connected Comp. (10)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9672" y="2362201"/>
            <a:ext cx="990600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Shortest Path (10)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7822" y="2362201"/>
            <a:ext cx="685800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ALS</a:t>
            </a:r>
          </a:p>
          <a:p>
            <a:pPr algn="ctr"/>
            <a:r>
              <a:rPr lang="en-US" sz="2000" dirty="0" smtClean="0">
                <a:latin typeface="Gill Sans Light"/>
              </a:rPr>
              <a:t>(40)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01000" y="2362200"/>
            <a:ext cx="914400" cy="188071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LDA</a:t>
            </a:r>
          </a:p>
          <a:p>
            <a:pPr algn="ctr"/>
            <a:r>
              <a:rPr lang="en-US" sz="2200" dirty="0" smtClean="0">
                <a:latin typeface="Gill Sans Light"/>
              </a:rPr>
              <a:t>(120)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4935" y="2362201"/>
            <a:ext cx="1219201" cy="11429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K-core</a:t>
            </a:r>
          </a:p>
          <a:p>
            <a:pPr algn="ctr"/>
            <a:r>
              <a:rPr lang="en-US" sz="2200" dirty="0" smtClean="0">
                <a:latin typeface="Gill Sans Light"/>
              </a:rPr>
              <a:t>(51)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4575" y="2362201"/>
            <a:ext cx="995550" cy="188071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>
                <a:latin typeface="Gill Sans Light"/>
              </a:rPr>
              <a:t>Triangle</a:t>
            </a:r>
          </a:p>
          <a:p>
            <a:pPr algn="ctr"/>
            <a:r>
              <a:rPr lang="en-US" sz="2200" dirty="0" smtClean="0">
                <a:latin typeface="Gill Sans Light"/>
              </a:rPr>
              <a:t>Count</a:t>
            </a:r>
          </a:p>
          <a:p>
            <a:pPr algn="ctr"/>
            <a:r>
              <a:rPr lang="en-US" sz="2200" dirty="0" smtClean="0">
                <a:latin typeface="Gill Sans Light"/>
              </a:rPr>
              <a:t>(45)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1147" y="2355566"/>
            <a:ext cx="685800" cy="114963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Gill Sans Light"/>
              </a:rPr>
              <a:t>SVD</a:t>
            </a:r>
          </a:p>
          <a:p>
            <a:pPr algn="ctr"/>
            <a:r>
              <a:rPr lang="en-US" sz="2000" dirty="0" smtClean="0">
                <a:latin typeface="Gill Sans Light"/>
              </a:rPr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7544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r>
              <a:rPr lang="en-US" sz="4800" dirty="0" smtClean="0"/>
              <a:t>Performance Comparisons</a:t>
            </a:r>
            <a:endParaRPr lang="en-US" sz="48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58816897"/>
              </p:ext>
            </p:extLst>
          </p:nvPr>
        </p:nvGraphicFramePr>
        <p:xfrm>
          <a:off x="685800" y="1981200"/>
          <a:ext cx="7772400" cy="338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5562600"/>
            <a:ext cx="73454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Gill Sans Light"/>
                <a:cs typeface="Gill Sans Light"/>
              </a:rPr>
              <a:t>GraphX</a:t>
            </a:r>
            <a:r>
              <a:rPr lang="en-US" sz="3200" dirty="0" smtClean="0">
                <a:latin typeface="Gill Sans Light"/>
                <a:cs typeface="Gill Sans Light"/>
              </a:rPr>
              <a:t> is roughly </a:t>
            </a:r>
            <a:r>
              <a:rPr lang="en-US" sz="3200" dirty="0">
                <a:solidFill>
                  <a:srgbClr val="3366FF"/>
                </a:solidFill>
                <a:latin typeface="Gill Sans Light"/>
                <a:cs typeface="Gill Sans Light"/>
              </a:rPr>
              <a:t>3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x slower</a:t>
            </a:r>
            <a:r>
              <a:rPr lang="en-US" sz="3200" dirty="0" smtClean="0">
                <a:latin typeface="Gill Sans Light"/>
                <a:cs typeface="Gill Sans Light"/>
              </a:rPr>
              <a:t> than </a:t>
            </a:r>
            <a:r>
              <a:rPr lang="en-US" sz="3200" dirty="0" err="1" smtClean="0">
                <a:latin typeface="Gill Sans Light"/>
                <a:cs typeface="Gill Sans Light"/>
              </a:rPr>
              <a:t>GraphLab</a:t>
            </a:r>
            <a:endParaRPr lang="en-US" sz="3200" dirty="0" smtClean="0"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1058" y="1748135"/>
            <a:ext cx="3668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Live-Journal: 69 Million Edges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2603" y="32004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18660" y="313078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19382" y="3538100"/>
            <a:ext cx="1177636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35814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18660" y="38862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39624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scales to larger graphs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67392654"/>
              </p:ext>
            </p:extLst>
          </p:nvPr>
        </p:nvGraphicFramePr>
        <p:xfrm>
          <a:off x="685800" y="1981200"/>
          <a:ext cx="7772400" cy="308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4808" y="5029200"/>
            <a:ext cx="799449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Gill Sans Light"/>
                <a:cs typeface="Gill Sans Light"/>
              </a:rPr>
              <a:t>GraphX</a:t>
            </a:r>
            <a:r>
              <a:rPr lang="en-US" sz="3200" dirty="0" smtClean="0">
                <a:latin typeface="Gill Sans Light"/>
                <a:cs typeface="Gill Sans Light"/>
              </a:rPr>
              <a:t> is roughly 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2x slower</a:t>
            </a:r>
            <a:r>
              <a:rPr lang="en-US" sz="3200" dirty="0" smtClean="0">
                <a:latin typeface="Gill Sans Light"/>
                <a:cs typeface="Gill Sans Light"/>
              </a:rPr>
              <a:t> than </a:t>
            </a:r>
            <a:r>
              <a:rPr lang="en-US" sz="3200" dirty="0" err="1" smtClean="0">
                <a:latin typeface="Gill Sans Light"/>
                <a:cs typeface="Gill Sans Light"/>
              </a:rPr>
              <a:t>GraphLab</a:t>
            </a:r>
            <a:endParaRPr lang="en-US" sz="3200" dirty="0" smtClean="0">
              <a:latin typeface="Gill Sans Light"/>
              <a:cs typeface="Gill Sans Light"/>
            </a:endParaRPr>
          </a:p>
          <a:p>
            <a:pPr lvl="1" indent="-228600" eaLnBrk="0" hangingPunct="0">
              <a:buSzPct val="100000"/>
              <a:buFont typeface="Lucida Grande" charset="0"/>
              <a:buChar char="»"/>
            </a:pPr>
            <a:r>
              <a:rPr lang="en-US" sz="2700" dirty="0" err="1" smtClean="0">
                <a:solidFill>
                  <a:prstClr val="black"/>
                </a:solidFill>
                <a:latin typeface="Gill Sans Light"/>
                <a:ea typeface="ＭＳ Ｐゴシック" pitchFamily="-65" charset="-128"/>
                <a:cs typeface="Gill Sans Light"/>
              </a:rPr>
              <a:t>Scala</a:t>
            </a:r>
            <a:r>
              <a:rPr lang="en-US" sz="2700" dirty="0" smtClean="0">
                <a:solidFill>
                  <a:prstClr val="black"/>
                </a:solidFill>
                <a:latin typeface="Gill Sans Light"/>
                <a:ea typeface="ＭＳ Ｐゴシック" pitchFamily="-65" charset="-128"/>
                <a:cs typeface="Gill Sans Light"/>
              </a:rPr>
              <a:t> + Java overhead: Lambdas, GC time, …</a:t>
            </a:r>
          </a:p>
          <a:p>
            <a:pPr lvl="1" indent="-228600" eaLnBrk="0" hangingPunct="0">
              <a:buSzPct val="100000"/>
              <a:buFont typeface="Lucida Grande" charset="0"/>
              <a:buChar char="»"/>
            </a:pPr>
            <a:r>
              <a:rPr lang="en-US" sz="2700" dirty="0" smtClean="0">
                <a:solidFill>
                  <a:prstClr val="black"/>
                </a:solidFill>
                <a:latin typeface="Gill Sans Light"/>
                <a:ea typeface="ＭＳ Ｐゴシック" pitchFamily="-65" charset="-128"/>
                <a:cs typeface="Gill Sans Light"/>
              </a:rPr>
              <a:t>No shared memory parallelism: </a:t>
            </a:r>
            <a:r>
              <a:rPr lang="en-US" sz="2700" dirty="0" smtClean="0">
                <a:solidFill>
                  <a:srgbClr val="3366FF"/>
                </a:solidFill>
                <a:latin typeface="Gill Sans Light"/>
                <a:ea typeface="ＭＳ Ｐゴシック" pitchFamily="-65" charset="-128"/>
                <a:cs typeface="Gill Sans Light"/>
              </a:rPr>
              <a:t>2x increase </a:t>
            </a:r>
            <a:r>
              <a:rPr lang="en-US" sz="2700" dirty="0" smtClean="0">
                <a:solidFill>
                  <a:prstClr val="black"/>
                </a:solidFill>
                <a:latin typeface="Gill Sans Light"/>
                <a:ea typeface="ＭＳ Ｐゴシック" pitchFamily="-65" charset="-128"/>
                <a:cs typeface="Gill Sans Light"/>
              </a:rPr>
              <a:t>in comm.</a:t>
            </a:r>
            <a:endParaRPr lang="en-US" sz="2700" dirty="0">
              <a:solidFill>
                <a:prstClr val="black"/>
              </a:solidFill>
              <a:latin typeface="Gill Sans Light"/>
              <a:ea typeface="ＭＳ Ｐゴシック" pitchFamily="-65" charset="-128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1625024"/>
            <a:ext cx="52006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Twitter Graph: </a:t>
            </a:r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1.5 Billion </a:t>
            </a:r>
            <a:r>
              <a:rPr lang="en-US" sz="3200" dirty="0" smtClean="0">
                <a:latin typeface="Gill Sans Light"/>
                <a:cs typeface="Gill Sans Light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4008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667000"/>
          </a:xfrm>
        </p:spPr>
        <p:txBody>
          <a:bodyPr/>
          <a:lstStyle/>
          <a:p>
            <a:r>
              <a:rPr lang="en-US" dirty="0" smtClean="0"/>
              <a:t>PageRank is just one stage….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What about a </a:t>
            </a:r>
            <a:r>
              <a:rPr lang="en-US" dirty="0" smtClean="0">
                <a:solidFill>
                  <a:srgbClr val="3366FF"/>
                </a:solidFill>
              </a:rPr>
              <a:t>pipeline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4" idx="4"/>
            <a:endCxn id="3" idx="0"/>
          </p:cNvCxnSpPr>
          <p:nvPr/>
        </p:nvCxnSpPr>
        <p:spPr>
          <a:xfrm>
            <a:off x="1240682" y="3124200"/>
            <a:ext cx="0" cy="914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11" idx="0"/>
          </p:cNvCxnSpPr>
          <p:nvPr/>
        </p:nvCxnSpPr>
        <p:spPr>
          <a:xfrm>
            <a:off x="4742419" y="2369127"/>
            <a:ext cx="0" cy="83127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>
            <a:off x="3167179" y="4572000"/>
            <a:ext cx="0" cy="9906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9" idx="1"/>
          </p:cNvCxnSpPr>
          <p:nvPr/>
        </p:nvCxnSpPr>
        <p:spPr>
          <a:xfrm>
            <a:off x="1537030" y="3001448"/>
            <a:ext cx="1306860" cy="7900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 flipV="1">
            <a:off x="1659782" y="2022764"/>
            <a:ext cx="2736273" cy="682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7"/>
            <a:endCxn id="8" idx="3"/>
          </p:cNvCxnSpPr>
          <p:nvPr/>
        </p:nvCxnSpPr>
        <p:spPr>
          <a:xfrm flipV="1">
            <a:off x="3490468" y="2267679"/>
            <a:ext cx="1007035" cy="152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982" y="1828800"/>
            <a:ext cx="1371600" cy="1371601"/>
          </a:xfrm>
          <a:prstGeom prst="rect">
            <a:avLst/>
          </a:prstGeom>
          <a:noFill/>
        </p:spPr>
      </p:pic>
      <p:sp>
        <p:nvSpPr>
          <p:cNvPr id="31" name="Folded Corner 30"/>
          <p:cNvSpPr/>
          <p:nvPr/>
        </p:nvSpPr>
        <p:spPr>
          <a:xfrm>
            <a:off x="707281" y="4037149"/>
            <a:ext cx="1219201" cy="611053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pic>
        <p:nvPicPr>
          <p:cNvPr id="35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4397" y="1489369"/>
            <a:ext cx="1167764" cy="1167765"/>
          </a:xfrm>
          <a:prstGeom prst="rect">
            <a:avLst/>
          </a:prstGeom>
          <a:noFill/>
        </p:spPr>
      </p:pic>
      <p:sp>
        <p:nvSpPr>
          <p:cNvPr id="36" name="Folded Corner 35"/>
          <p:cNvSpPr/>
          <p:nvPr/>
        </p:nvSpPr>
        <p:spPr>
          <a:xfrm>
            <a:off x="4245352" y="3295857"/>
            <a:ext cx="1025838" cy="514143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pic>
        <p:nvPicPr>
          <p:cNvPr id="38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831" y="3295858"/>
            <a:ext cx="1630951" cy="1630952"/>
          </a:xfrm>
          <a:prstGeom prst="rect">
            <a:avLst/>
          </a:prstGeom>
          <a:noFill/>
        </p:spPr>
      </p:pic>
      <p:sp>
        <p:nvSpPr>
          <p:cNvPr id="39" name="Folded Corner 38"/>
          <p:cNvSpPr/>
          <p:nvPr/>
        </p:nvSpPr>
        <p:spPr>
          <a:xfrm>
            <a:off x="2574182" y="5569452"/>
            <a:ext cx="1354668" cy="678948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dirty="0" smtClean="0"/>
              <a:t>Mean Field Algorithm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1582" y="4038600"/>
            <a:ext cx="838200" cy="838200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09979" y="5562600"/>
            <a:ext cx="914400" cy="914400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96055" y="3200400"/>
            <a:ext cx="692727" cy="692727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21582" y="2286000"/>
            <a:ext cx="838200" cy="838200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96055" y="1676400"/>
            <a:ext cx="692727" cy="692727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09979" y="3657600"/>
            <a:ext cx="914400" cy="914400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34505">
            <a:off x="3590517" y="2752826"/>
            <a:ext cx="482600" cy="3175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085">
            <a:off x="2087125" y="3092695"/>
            <a:ext cx="482600" cy="3175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3644">
            <a:off x="2126341" y="1962875"/>
            <a:ext cx="1460500" cy="3302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876800"/>
            <a:ext cx="825500" cy="31750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1" y="3356954"/>
            <a:ext cx="825500" cy="3175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90800"/>
            <a:ext cx="825500" cy="3175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6934200" y="3476188"/>
            <a:ext cx="1828800" cy="1172012"/>
            <a:chOff x="7086600" y="2721114"/>
            <a:chExt cx="1600200" cy="1172012"/>
          </a:xfrm>
        </p:grpSpPr>
        <p:sp>
          <p:nvSpPr>
            <p:cNvPr id="59" name="Left Brace 58"/>
            <p:cNvSpPr/>
            <p:nvPr/>
          </p:nvSpPr>
          <p:spPr>
            <a:xfrm rot="5400000">
              <a:off x="7673686" y="2880013"/>
              <a:ext cx="426027" cy="1600200"/>
            </a:xfrm>
            <a:prstGeom prst="leftBrace">
              <a:avLst/>
            </a:prstGeom>
            <a:ln>
              <a:solidFill>
                <a:srgbClr val="3366FF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39000" y="2721114"/>
              <a:ext cx="1244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Sum over </a:t>
              </a:r>
              <a:b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</a:b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Neighbors</a:t>
              </a:r>
            </a:p>
          </p:txBody>
        </p:sp>
      </p:grp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28" y="4419600"/>
            <a:ext cx="5422900" cy="12827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28" y="5943600"/>
            <a:ext cx="4648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9" grpId="0" animBg="1"/>
      <p:bldP spid="3" grpId="0" animBg="1"/>
      <p:bldP spid="10" grpId="0" animBg="1"/>
      <p:bldP spid="11" grpId="0" animBg="1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53787" y="2302931"/>
            <a:ext cx="7733013" cy="1278469"/>
            <a:chOff x="953787" y="2302931"/>
            <a:chExt cx="7733013" cy="1278469"/>
          </a:xfrm>
        </p:grpSpPr>
        <p:sp>
          <p:nvSpPr>
            <p:cNvPr id="124" name="Can 123"/>
            <p:cNvSpPr/>
            <p:nvPr/>
          </p:nvSpPr>
          <p:spPr>
            <a:xfrm>
              <a:off x="6422324" y="2319868"/>
              <a:ext cx="894882" cy="533400"/>
            </a:xfrm>
            <a:prstGeom prst="can">
              <a:avLst>
                <a:gd name="adj" fmla="val 3611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Gill Sans Light"/>
                  <a:cs typeface="Gill Sans Light"/>
                </a:rPr>
                <a:t>HDFS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3" name="Can 2"/>
            <p:cNvSpPr/>
            <p:nvPr/>
          </p:nvSpPr>
          <p:spPr>
            <a:xfrm>
              <a:off x="4180934" y="2302931"/>
              <a:ext cx="894882" cy="533400"/>
            </a:xfrm>
            <a:prstGeom prst="can">
              <a:avLst>
                <a:gd name="adj" fmla="val 37698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Gill Sans Light"/>
                  <a:cs typeface="Gill Sans Light"/>
                </a:rPr>
                <a:t>HDFS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724399" y="2895600"/>
              <a:ext cx="2125377" cy="685800"/>
            </a:xfrm>
            <a:prstGeom prst="rightArrow">
              <a:avLst>
                <a:gd name="adj1" fmla="val 52470"/>
                <a:gd name="adj2" fmla="val 38889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Compute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8" name="Right Arrow 127"/>
            <p:cNvSpPr/>
            <p:nvPr/>
          </p:nvSpPr>
          <p:spPr>
            <a:xfrm>
              <a:off x="953787" y="2895600"/>
              <a:ext cx="3770613" cy="685800"/>
            </a:xfrm>
            <a:prstGeom prst="rightArrow">
              <a:avLst>
                <a:gd name="adj1" fmla="val 52470"/>
                <a:gd name="adj2" fmla="val 38889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Spark Preprocess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849777" y="2895600"/>
              <a:ext cx="1837023" cy="685800"/>
            </a:xfrm>
            <a:prstGeom prst="rightArrow">
              <a:avLst>
                <a:gd name="adj1" fmla="val 52470"/>
                <a:gd name="adj2" fmla="val 38889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Spark Post.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dirty="0" smtClean="0"/>
              <a:t>A Small Pipeline in </a:t>
            </a:r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044624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Gill Sans Light"/>
                <a:cs typeface="Gill Sans Light"/>
              </a:rPr>
              <a:t>Timed end-to-end </a:t>
            </a:r>
            <a:r>
              <a:rPr lang="en-US" sz="3200" dirty="0" err="1" smtClean="0">
                <a:latin typeface="Gill Sans Light"/>
                <a:cs typeface="Gill Sans Light"/>
              </a:rPr>
              <a:t>GraphX</a:t>
            </a:r>
            <a:r>
              <a:rPr lang="en-US" sz="3200" dirty="0" smtClean="0">
                <a:latin typeface="Gill Sans Light"/>
                <a:cs typeface="Gill Sans Light"/>
              </a:rPr>
              <a:t> is </a:t>
            </a:r>
            <a:r>
              <a:rPr lang="en-US" sz="32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faster</a:t>
            </a:r>
            <a:r>
              <a:rPr lang="en-US" sz="3200" i="1" dirty="0" smtClean="0">
                <a:latin typeface="Gill Sans Light"/>
                <a:cs typeface="Gill Sans Light"/>
              </a:rPr>
              <a:t> </a:t>
            </a:r>
            <a:r>
              <a:rPr lang="en-US" sz="3200" dirty="0" smtClean="0">
                <a:latin typeface="Gill Sans Light"/>
                <a:cs typeface="Gill Sans Light"/>
              </a:rPr>
              <a:t>than </a:t>
            </a:r>
            <a:r>
              <a:rPr lang="en-US" sz="3200" dirty="0" err="1" smtClean="0">
                <a:latin typeface="Gill Sans Light"/>
                <a:cs typeface="Gill Sans Light"/>
              </a:rPr>
              <a:t>GraphLab</a:t>
            </a:r>
            <a:endParaRPr lang="en-US" sz="3200" dirty="0" smtClean="0">
              <a:latin typeface="Gill Sans Light"/>
              <a:cs typeface="Gill Sans Ligh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81000" y="1371600"/>
            <a:ext cx="1975120" cy="1481448"/>
            <a:chOff x="381000" y="1371600"/>
            <a:chExt cx="1975120" cy="1481448"/>
          </a:xfrm>
        </p:grpSpPr>
        <p:sp>
          <p:nvSpPr>
            <p:cNvPr id="6" name="TextBox 5"/>
            <p:cNvSpPr txBox="1"/>
            <p:nvPr/>
          </p:nvSpPr>
          <p:spPr>
            <a:xfrm>
              <a:off x="381000" y="1371600"/>
              <a:ext cx="19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Raw Wikipedia 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8409" y="1875042"/>
              <a:ext cx="978006" cy="978006"/>
              <a:chOff x="473540" y="2519906"/>
              <a:chExt cx="1166725" cy="1166725"/>
            </a:xfrm>
          </p:grpSpPr>
          <p:sp>
            <p:nvSpPr>
              <p:cNvPr id="10" name="Folded Corner 9"/>
              <p:cNvSpPr/>
              <p:nvPr/>
            </p:nvSpPr>
            <p:spPr>
              <a:xfrm>
                <a:off x="473540" y="2519906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587323" y="2633689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701106" y="2747472"/>
                <a:ext cx="939159" cy="939159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Helvetica"/>
                    <a:cs typeface="Helvetica"/>
                  </a:rPr>
                  <a:t>&lt; / &gt;</a:t>
                </a:r>
                <a:endParaRPr lang="en-US" sz="2000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1105" y="3385784"/>
                <a:ext cx="711594" cy="2918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Helvetica"/>
                    <a:cs typeface="Helvetica"/>
                  </a:rPr>
                  <a:t>XML</a:t>
                </a:r>
                <a:endParaRPr lang="en-US" sz="1200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2819400" y="1371600"/>
            <a:ext cx="1460406" cy="1600200"/>
            <a:chOff x="2648314" y="1371600"/>
            <a:chExt cx="1460406" cy="1600200"/>
          </a:xfrm>
        </p:grpSpPr>
        <p:sp>
          <p:nvSpPr>
            <p:cNvPr id="67" name="TextBox 66"/>
            <p:cNvSpPr txBox="1"/>
            <p:nvPr/>
          </p:nvSpPr>
          <p:spPr>
            <a:xfrm>
              <a:off x="2648314" y="1371600"/>
              <a:ext cx="1460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Hyperlinks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8194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69" name="Straight Connector 68"/>
              <p:cNvCxnSpPr>
                <a:stCxn id="77" idx="5"/>
                <a:endCxn id="78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9" idx="3"/>
                <a:endCxn id="78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7" idx="4"/>
                <a:endCxn id="80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6" idx="5"/>
                <a:endCxn id="80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7" idx="2"/>
                <a:endCxn id="76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78" idx="3"/>
                <a:endCxn id="80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3" name="Straight Connector 82"/>
              <p:cNvCxnSpPr>
                <a:stCxn id="82" idx="3"/>
                <a:endCxn id="77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2" idx="5"/>
                <a:endCxn id="79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0" idx="6"/>
                <a:endCxn id="86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88" name="Straight Connector 87"/>
              <p:cNvCxnSpPr>
                <a:stCxn id="87" idx="6"/>
                <a:endCxn id="79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79" idx="4"/>
                <a:endCxn id="86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3"/>
                <a:endCxn id="76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7" idx="5"/>
                <a:endCxn id="77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5019558" y="1371600"/>
            <a:ext cx="1351652" cy="1600200"/>
            <a:chOff x="4248514" y="1371600"/>
            <a:chExt cx="1351652" cy="1600200"/>
          </a:xfrm>
        </p:grpSpPr>
        <p:sp>
          <p:nvSpPr>
            <p:cNvPr id="92" name="TextBox 91"/>
            <p:cNvSpPr txBox="1"/>
            <p:nvPr/>
          </p:nvSpPr>
          <p:spPr>
            <a:xfrm>
              <a:off x="4248514" y="1371600"/>
              <a:ext cx="1351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PageRank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419600" y="1875042"/>
              <a:ext cx="1036376" cy="1096758"/>
              <a:chOff x="2013099" y="2147633"/>
              <a:chExt cx="1339701" cy="1417755"/>
            </a:xfrm>
          </p:grpSpPr>
          <p:cxnSp>
            <p:nvCxnSpPr>
              <p:cNvPr id="94" name="Straight Connector 93"/>
              <p:cNvCxnSpPr>
                <a:stCxn id="101" idx="5"/>
                <a:endCxn id="102" idx="1"/>
              </p:cNvCxnSpPr>
              <p:nvPr/>
            </p:nvCxnSpPr>
            <p:spPr>
              <a:xfrm>
                <a:off x="2655052" y="2818029"/>
                <a:ext cx="126891" cy="20507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103" idx="3"/>
                <a:endCxn id="102" idx="7"/>
              </p:cNvCxnSpPr>
              <p:nvPr/>
            </p:nvCxnSpPr>
            <p:spPr>
              <a:xfrm flipH="1">
                <a:off x="2936315" y="2865494"/>
                <a:ext cx="195578" cy="15760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01" idx="4"/>
                <a:endCxn id="104" idx="0"/>
              </p:cNvCxnSpPr>
              <p:nvPr/>
            </p:nvCxnSpPr>
            <p:spPr>
              <a:xfrm flipH="1">
                <a:off x="2541151" y="2850000"/>
                <a:ext cx="36716" cy="49707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00" idx="5"/>
                <a:endCxn id="104" idx="1"/>
              </p:cNvCxnSpPr>
              <p:nvPr/>
            </p:nvCxnSpPr>
            <p:spPr>
              <a:xfrm>
                <a:off x="2199441" y="3036342"/>
                <a:ext cx="264524" cy="34270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01" idx="2"/>
                <a:endCxn id="100" idx="7"/>
              </p:cNvCxnSpPr>
              <p:nvPr/>
            </p:nvCxnSpPr>
            <p:spPr>
              <a:xfrm flipH="1">
                <a:off x="2199442" y="2740843"/>
                <a:ext cx="269268" cy="14112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102" idx="3"/>
                <a:endCxn id="104" idx="7"/>
              </p:cNvCxnSpPr>
              <p:nvPr/>
            </p:nvCxnSpPr>
            <p:spPr>
              <a:xfrm flipH="1">
                <a:off x="2618335" y="3177470"/>
                <a:ext cx="163609" cy="20157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/>
              <p:cNvSpPr/>
              <p:nvPr/>
            </p:nvSpPr>
            <p:spPr>
              <a:xfrm>
                <a:off x="2013099" y="2850000"/>
                <a:ext cx="218313" cy="218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468710" y="2631686"/>
                <a:ext cx="218313" cy="218314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749972" y="2991128"/>
                <a:ext cx="218313" cy="218314"/>
              </a:xfrm>
              <a:prstGeom prst="ellipse">
                <a:avLst/>
              </a:prstGeom>
              <a:solidFill>
                <a:srgbClr val="FF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099922" y="2679151"/>
                <a:ext cx="218313" cy="21831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431993" y="3347074"/>
                <a:ext cx="218313" cy="218314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655052" y="2147633"/>
                <a:ext cx="218313" cy="218314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06" name="Straight Connector 105"/>
              <p:cNvCxnSpPr>
                <a:stCxn id="105" idx="3"/>
                <a:endCxn id="101" idx="0"/>
              </p:cNvCxnSpPr>
              <p:nvPr/>
            </p:nvCxnSpPr>
            <p:spPr>
              <a:xfrm flipH="1">
                <a:off x="2577867" y="2333975"/>
                <a:ext cx="109157" cy="29771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  <a:endCxn id="103" idx="1"/>
              </p:cNvCxnSpPr>
              <p:nvPr/>
            </p:nvCxnSpPr>
            <p:spPr>
              <a:xfrm>
                <a:off x="2841394" y="2333975"/>
                <a:ext cx="290499" cy="37714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4" idx="6"/>
                <a:endCxn id="109" idx="3"/>
              </p:cNvCxnSpPr>
              <p:nvPr/>
            </p:nvCxnSpPr>
            <p:spPr>
              <a:xfrm flipV="1">
                <a:off x="2650305" y="3283008"/>
                <a:ext cx="516152" cy="17322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3134487" y="3096666"/>
                <a:ext cx="218313" cy="218314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122255" y="2224818"/>
                <a:ext cx="218313" cy="21831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11" name="Straight Connector 110"/>
              <p:cNvCxnSpPr>
                <a:stCxn id="110" idx="6"/>
                <a:endCxn id="103" idx="2"/>
              </p:cNvCxnSpPr>
              <p:nvPr/>
            </p:nvCxnSpPr>
            <p:spPr>
              <a:xfrm>
                <a:off x="2340568" y="2333975"/>
                <a:ext cx="759354" cy="45433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03" idx="4"/>
                <a:endCxn id="109" idx="0"/>
              </p:cNvCxnSpPr>
              <p:nvPr/>
            </p:nvCxnSpPr>
            <p:spPr>
              <a:xfrm>
                <a:off x="3209079" y="2897465"/>
                <a:ext cx="34565" cy="199201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0" idx="3"/>
                <a:endCxn id="100" idx="1"/>
              </p:cNvCxnSpPr>
              <p:nvPr/>
            </p:nvCxnSpPr>
            <p:spPr>
              <a:xfrm flipH="1">
                <a:off x="2045070" y="2411161"/>
                <a:ext cx="109156" cy="47081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0" idx="5"/>
                <a:endCxn id="101" idx="1"/>
              </p:cNvCxnSpPr>
              <p:nvPr/>
            </p:nvCxnSpPr>
            <p:spPr>
              <a:xfrm>
                <a:off x="2308597" y="2411161"/>
                <a:ext cx="192084" cy="2524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7048926" y="1371600"/>
            <a:ext cx="1790274" cy="1456573"/>
            <a:chOff x="6052246" y="1371600"/>
            <a:chExt cx="1790274" cy="1456573"/>
          </a:xfrm>
        </p:grpSpPr>
        <p:grpSp>
          <p:nvGrpSpPr>
            <p:cNvPr id="44" name="Group 43"/>
            <p:cNvGrpSpPr/>
            <p:nvPr/>
          </p:nvGrpSpPr>
          <p:grpSpPr>
            <a:xfrm>
              <a:off x="6528283" y="1875042"/>
              <a:ext cx="838200" cy="953131"/>
              <a:chOff x="5181600" y="3312504"/>
              <a:chExt cx="1273220" cy="1447800"/>
            </a:xfrm>
          </p:grpSpPr>
          <p:sp>
            <p:nvSpPr>
              <p:cNvPr id="46" name="Folded Corner 45"/>
              <p:cNvSpPr/>
              <p:nvPr/>
            </p:nvSpPr>
            <p:spPr>
              <a:xfrm>
                <a:off x="5183042" y="3312504"/>
                <a:ext cx="1271778" cy="1447800"/>
              </a:xfrm>
              <a:prstGeom prst="foldedCorner">
                <a:avLst>
                  <a:gd name="adj" fmla="val 1334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183043" y="374842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514662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28048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141434" y="374842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181600" y="3487834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513219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826605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139991" y="3487834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181600" y="3994883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513219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826605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139991" y="3994883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83043" y="4242138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14662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828048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141434" y="4242138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81600" y="4495800"/>
                <a:ext cx="331619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513219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826605" y="4495800"/>
                <a:ext cx="313386" cy="25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183044" y="3319041"/>
                <a:ext cx="1270334" cy="1687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6052246" y="1371600"/>
              <a:ext cx="1790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Top 20 Pages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5800" y="3151590"/>
            <a:ext cx="7772400" cy="3020610"/>
            <a:chOff x="685800" y="3151590"/>
            <a:chExt cx="7772400" cy="3020610"/>
          </a:xfrm>
        </p:grpSpPr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839504189"/>
                </p:ext>
              </p:extLst>
            </p:nvPr>
          </p:nvGraphicFramePr>
          <p:xfrm>
            <a:off x="685800" y="3151590"/>
            <a:ext cx="7772400" cy="30206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803085" y="4038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605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97460" y="48006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375</a:t>
              </a:r>
            </a:p>
          </p:txBody>
        </p:sp>
      </p:grpSp>
      <p:sp>
        <p:nvSpPr>
          <p:cNvPr id="118" name="Right Arrow 117"/>
          <p:cNvSpPr/>
          <p:nvPr/>
        </p:nvSpPr>
        <p:spPr>
          <a:xfrm>
            <a:off x="2209800" y="23241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4375900" y="23241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/>
          <p:cNvSpPr/>
          <p:nvPr/>
        </p:nvSpPr>
        <p:spPr>
          <a:xfrm>
            <a:off x="6629400" y="2324100"/>
            <a:ext cx="457200" cy="156899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4817"/>
            <a:ext cx="8229600" cy="11430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183"/>
            <a:ext cx="8229600" cy="5581217"/>
          </a:xfrm>
        </p:spPr>
        <p:txBody>
          <a:bodyPr/>
          <a:lstStyle/>
          <a:p>
            <a:r>
              <a:rPr lang="en-US" dirty="0" smtClean="0"/>
              <a:t>Part of Apache Spark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production at </a:t>
            </a:r>
            <a:r>
              <a:rPr lang="en-US" dirty="0" smtClean="0"/>
              <a:t>several large </a:t>
            </a:r>
            <a:r>
              <a:rPr lang="en-US" dirty="0" smtClean="0"/>
              <a:t>technology companies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101"/>
          <a:stretch/>
        </p:blipFill>
        <p:spPr>
          <a:xfrm>
            <a:off x="2438400" y="1944767"/>
            <a:ext cx="4253738" cy="3236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878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4800" dirty="0" err="1" smtClean="0"/>
              <a:t>GraphX</a:t>
            </a:r>
            <a:r>
              <a:rPr lang="en-US" sz="4800" dirty="0" smtClean="0"/>
              <a:t>: Unified Analytics</a:t>
            </a:r>
            <a:endParaRPr lang="en-US" sz="4800" dirty="0"/>
          </a:p>
        </p:txBody>
      </p:sp>
      <p:sp>
        <p:nvSpPr>
          <p:cNvPr id="95" name="Title 13"/>
          <p:cNvSpPr txBox="1">
            <a:spLocks/>
          </p:cNvSpPr>
          <p:nvPr/>
        </p:nvSpPr>
        <p:spPr bwMode="auto">
          <a:xfrm>
            <a:off x="0" y="48768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4000" dirty="0" smtClean="0">
                <a:solidFill>
                  <a:prstClr val="black"/>
                </a:solidFill>
              </a:rPr>
              <a:t>Enabling users to </a:t>
            </a:r>
            <a:r>
              <a:rPr lang="en-US" sz="4000" dirty="0" smtClean="0">
                <a:solidFill>
                  <a:srgbClr val="3366FF"/>
                </a:solidFill>
              </a:rPr>
              <a:t>easily</a:t>
            </a:r>
            <a:r>
              <a:rPr lang="en-US" sz="4000" dirty="0" smtClean="0">
                <a:solidFill>
                  <a:prstClr val="black"/>
                </a:solidFill>
              </a:rPr>
              <a:t> and </a:t>
            </a:r>
            <a:r>
              <a:rPr lang="en-US" sz="4000" dirty="0" smtClean="0">
                <a:solidFill>
                  <a:srgbClr val="3366FF"/>
                </a:solidFill>
              </a:rPr>
              <a:t>efficiently</a:t>
            </a:r>
            <a:r>
              <a:rPr lang="en-US" sz="4000" dirty="0" smtClean="0">
                <a:solidFill>
                  <a:prstClr val="black"/>
                </a:solidFill>
              </a:rPr>
              <a:t> express the entire graph analytics pipeline</a:t>
            </a:r>
            <a:endParaRPr lang="en-US" sz="4000" dirty="0">
              <a:solidFill>
                <a:prstClr val="black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1295400"/>
            <a:ext cx="3999271" cy="3276600"/>
            <a:chOff x="533400" y="1295400"/>
            <a:chExt cx="3999271" cy="3276600"/>
          </a:xfrm>
        </p:grpSpPr>
        <p:grpSp>
          <p:nvGrpSpPr>
            <p:cNvPr id="11" name="Group 10"/>
            <p:cNvGrpSpPr/>
            <p:nvPr/>
          </p:nvGrpSpPr>
          <p:grpSpPr>
            <a:xfrm>
              <a:off x="1409952" y="2971800"/>
              <a:ext cx="2246167" cy="1600200"/>
              <a:chOff x="1335233" y="2971800"/>
              <a:chExt cx="2246167" cy="16002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335233" y="3050051"/>
                <a:ext cx="1273220" cy="1447800"/>
                <a:chOff x="6748405" y="2362200"/>
                <a:chExt cx="1273220" cy="1447800"/>
              </a:xfrm>
            </p:grpSpPr>
            <p:sp>
              <p:nvSpPr>
                <p:cNvPr id="110" name="Folded Corner 109"/>
                <p:cNvSpPr/>
                <p:nvPr/>
              </p:nvSpPr>
              <p:spPr>
                <a:xfrm>
                  <a:off x="6749847" y="2362200"/>
                  <a:ext cx="1271778" cy="1447800"/>
                </a:xfrm>
                <a:prstGeom prst="foldedCorner">
                  <a:avLst>
                    <a:gd name="adj" fmla="val 1334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6749848" y="2798119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081467" y="279811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7394853" y="2798119"/>
                  <a:ext cx="313386" cy="2549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708239" y="279811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6748405" y="2537530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7080024" y="2537530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393410" y="2537530"/>
                  <a:ext cx="313386" cy="25495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7706796" y="2537530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6748405" y="3044579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7080024" y="304457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393410" y="3044579"/>
                  <a:ext cx="313386" cy="25495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7706796" y="304457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749848" y="3291834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081467" y="3291834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7394853" y="3291834"/>
                  <a:ext cx="313386" cy="254951"/>
                </a:xfrm>
                <a:prstGeom prst="rect">
                  <a:avLst/>
                </a:prstGeom>
                <a:solidFill>
                  <a:srgbClr val="FC9A99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708239" y="3291834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748405" y="3555049"/>
                  <a:ext cx="331619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080024" y="3555049"/>
                  <a:ext cx="313386" cy="25495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393410" y="3555049"/>
                  <a:ext cx="313386" cy="25495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6749849" y="2368737"/>
                  <a:ext cx="1270334" cy="16879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Rectangle 97"/>
              <p:cNvSpPr/>
              <p:nvPr/>
            </p:nvSpPr>
            <p:spPr>
              <a:xfrm>
                <a:off x="2303162" y="2971800"/>
                <a:ext cx="457200" cy="16002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82000"/>
                    </a:schemeClr>
                  </a:gs>
                  <a:gs pos="81000">
                    <a:schemeClr val="bg1"/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>
                <a:stCxn id="118" idx="1"/>
                <a:endCxn id="104" idx="1"/>
              </p:cNvCxnSpPr>
              <p:nvPr/>
            </p:nvCxnSpPr>
            <p:spPr>
              <a:xfrm>
                <a:off x="2293624" y="3352857"/>
                <a:ext cx="692537" cy="28236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105" idx="4"/>
                <a:endCxn id="104" idx="7"/>
              </p:cNvCxnSpPr>
              <p:nvPr/>
            </p:nvCxnSpPr>
            <p:spPr>
              <a:xfrm flipH="1">
                <a:off x="3141506" y="3376644"/>
                <a:ext cx="146867" cy="25857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107" idx="1"/>
                <a:endCxn id="104" idx="5"/>
              </p:cNvCxnSpPr>
              <p:nvPr/>
            </p:nvCxnSpPr>
            <p:spPr>
              <a:xfrm flipH="1" flipV="1">
                <a:off x="3141506" y="3790564"/>
                <a:ext cx="252376" cy="216323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25" idx="3"/>
                <a:endCxn id="106" idx="1"/>
              </p:cNvCxnSpPr>
              <p:nvPr/>
            </p:nvCxnSpPr>
            <p:spPr>
              <a:xfrm>
                <a:off x="2295067" y="4107161"/>
                <a:ext cx="563462" cy="203172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4" idx="3"/>
                <a:endCxn id="106" idx="0"/>
              </p:cNvCxnSpPr>
              <p:nvPr/>
            </p:nvCxnSpPr>
            <p:spPr>
              <a:xfrm flipH="1">
                <a:off x="2936202" y="3790564"/>
                <a:ext cx="49959" cy="48759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2953988" y="3603046"/>
                <a:ext cx="219691" cy="21969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178527" y="3156953"/>
                <a:ext cx="219691" cy="219691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826356" y="4278160"/>
                <a:ext cx="219691" cy="21969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361709" y="3974714"/>
                <a:ext cx="219691" cy="219691"/>
              </a:xfrm>
              <a:prstGeom prst="ellipse">
                <a:avLst/>
              </a:prstGeom>
              <a:solidFill>
                <a:srgbClr val="9BBB5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08" name="Straight Connector 107"/>
              <p:cNvCxnSpPr>
                <a:stCxn id="122" idx="1"/>
                <a:endCxn id="105" idx="2"/>
              </p:cNvCxnSpPr>
              <p:nvPr/>
            </p:nvCxnSpPr>
            <p:spPr>
              <a:xfrm flipV="1">
                <a:off x="2293624" y="3266799"/>
                <a:ext cx="884903" cy="593107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6" idx="6"/>
                <a:endCxn id="107" idx="2"/>
              </p:cNvCxnSpPr>
              <p:nvPr/>
            </p:nvCxnSpPr>
            <p:spPr>
              <a:xfrm flipV="1">
                <a:off x="3046047" y="4084560"/>
                <a:ext cx="315662" cy="303446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5" name="Rectangle 134"/>
            <p:cNvSpPr/>
            <p:nvPr/>
          </p:nvSpPr>
          <p:spPr>
            <a:xfrm>
              <a:off x="533400" y="1295400"/>
              <a:ext cx="3999271" cy="1429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00" dirty="0" smtClean="0">
                  <a:solidFill>
                    <a:schemeClr val="accent2"/>
                  </a:solidFill>
                  <a:latin typeface="Gill Sans Light"/>
                  <a:cs typeface="Gill Sans Light"/>
                </a:rPr>
                <a:t>New API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i="1" dirty="0" smtClean="0">
                  <a:latin typeface="Gill Sans Light"/>
                  <a:cs typeface="Gill Sans Light"/>
                </a:rPr>
                <a:t>Blurs the distinction between Tables and Graphs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1" y="1295400"/>
            <a:ext cx="4038600" cy="3440004"/>
            <a:chOff x="4572001" y="1295400"/>
            <a:chExt cx="4038600" cy="3440004"/>
          </a:xfrm>
        </p:grpSpPr>
        <p:grpSp>
          <p:nvGrpSpPr>
            <p:cNvPr id="7" name="Group 6"/>
            <p:cNvGrpSpPr/>
            <p:nvPr/>
          </p:nvGrpSpPr>
          <p:grpSpPr>
            <a:xfrm>
              <a:off x="5090739" y="2895600"/>
              <a:ext cx="3001125" cy="1839804"/>
              <a:chOff x="6096000" y="2630906"/>
              <a:chExt cx="3001125" cy="1839804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0800" y="3606490"/>
                <a:ext cx="2362200" cy="864220"/>
              </a:xfrm>
              <a:prstGeom prst="rect">
                <a:avLst/>
              </a:prstGeom>
            </p:spPr>
          </p:pic>
          <p:pic>
            <p:nvPicPr>
              <p:cNvPr id="133" name="Picture 132" descr="ApacheGiraph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714878"/>
                <a:ext cx="974667" cy="1173499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 rotWithShape="1">
              <a:blip r:embed="rId4"/>
              <a:srcRect l="4467" t="4266" r="29708" b="26840"/>
              <a:stretch/>
            </p:blipFill>
            <p:spPr>
              <a:xfrm>
                <a:off x="7389881" y="2630906"/>
                <a:ext cx="1707244" cy="897511"/>
              </a:xfrm>
              <a:prstGeom prst="rect">
                <a:avLst/>
              </a:prstGeom>
            </p:spPr>
          </p:pic>
        </p:grpSp>
        <p:sp>
          <p:nvSpPr>
            <p:cNvPr id="136" name="Rectangle 135"/>
            <p:cNvSpPr/>
            <p:nvPr/>
          </p:nvSpPr>
          <p:spPr>
            <a:xfrm>
              <a:off x="4572001" y="1295400"/>
              <a:ext cx="4038600" cy="1429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00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New System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i="1" dirty="0" smtClean="0">
                  <a:latin typeface="Gill Sans Light"/>
                  <a:cs typeface="Gill Sans Light"/>
                </a:rPr>
                <a:t>Combines Data-Parallel Graph-Parallel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7055"/>
            <a:ext cx="8229600" cy="1143000"/>
          </a:xfrm>
        </p:spPr>
        <p:txBody>
          <a:bodyPr/>
          <a:lstStyle/>
          <a:p>
            <a:r>
              <a:rPr lang="en-US" dirty="0" smtClean="0"/>
              <a:t>A Case for Algebra in 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602162"/>
          </a:xfrm>
        </p:spPr>
        <p:txBody>
          <a:bodyPr/>
          <a:lstStyle/>
          <a:p>
            <a:r>
              <a:rPr lang="en-US" dirty="0"/>
              <a:t>A standard algebra is essential for graph systems: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e.g.: SQL </a:t>
            </a:r>
            <a:r>
              <a:rPr lang="en-US" dirty="0">
                <a:sym typeface="Wingdings"/>
              </a:rPr>
              <a:t> proliferation of relational </a:t>
            </a:r>
            <a:r>
              <a:rPr lang="en-US" dirty="0" smtClean="0">
                <a:sym typeface="Wingdings"/>
              </a:rPr>
              <a:t>system</a:t>
            </a:r>
            <a:endParaRPr lang="en-US" dirty="0" smtClean="0"/>
          </a:p>
          <a:p>
            <a:r>
              <a:rPr lang="en-US" dirty="0" smtClean="0"/>
              <a:t>By embedding graphs in </a:t>
            </a:r>
            <a:r>
              <a:rPr lang="en-US" i="1" dirty="0" smtClean="0"/>
              <a:t>relational algebra:</a:t>
            </a:r>
            <a:endParaRPr lang="en-US" i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Integration with tables and </a:t>
            </a:r>
            <a:r>
              <a:rPr lang="en-US" dirty="0" smtClean="0"/>
              <a:t>preprocessing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Leverage advances in relational systems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Graph opt. recast to relational systems opt.</a:t>
            </a:r>
          </a:p>
        </p:txBody>
      </p:sp>
    </p:spTree>
    <p:extLst>
      <p:ext uri="{BB962C8B-B14F-4D97-AF65-F5344CB8AC3E}">
        <p14:creationId xmlns:p14="http://schemas.microsoft.com/office/powerpoint/2010/main" val="149126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domain </a:t>
            </a:r>
            <a:r>
              <a:rPr lang="en-US" dirty="0"/>
              <a:t>specific </a:t>
            </a:r>
            <a:r>
              <a:rPr lang="en-US" dirty="0" smtClean="0"/>
              <a:t>views and operators</a:t>
            </a:r>
            <a:endParaRPr lang="en-US" i="1" dirty="0"/>
          </a:p>
          <a:p>
            <a:r>
              <a:rPr lang="en-US" dirty="0" smtClean="0"/>
              <a:t>Single system that efficiently spans the pipeline</a:t>
            </a:r>
          </a:p>
          <a:p>
            <a:r>
              <a:rPr lang="en-US" dirty="0" smtClean="0"/>
              <a:t>Graphs through the lens of database </a:t>
            </a:r>
            <a:r>
              <a:rPr lang="en-US" dirty="0"/>
              <a:t>s</a:t>
            </a:r>
            <a:r>
              <a:rPr lang="en-US" dirty="0" smtClean="0"/>
              <a:t>ystems</a:t>
            </a:r>
            <a:endParaRPr lang="en-US" dirty="0"/>
          </a:p>
          <a:p>
            <a:pPr lvl="1"/>
            <a:r>
              <a:rPr lang="en-US" dirty="0" smtClean="0"/>
              <a:t>Graph-Parallel Pattern </a:t>
            </a:r>
            <a:r>
              <a:rPr lang="en-US" dirty="0" smtClean="0">
                <a:sym typeface="Wingdings"/>
              </a:rPr>
              <a:t> Triplet joins in </a:t>
            </a:r>
            <a:r>
              <a:rPr lang="en-US" dirty="0"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elational </a:t>
            </a:r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lg.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Graph Systems  Distributed join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ptimizations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84838" y="5181600"/>
            <a:ext cx="1601162" cy="1140690"/>
            <a:chOff x="1335233" y="2971800"/>
            <a:chExt cx="2246167" cy="1600200"/>
          </a:xfrm>
        </p:grpSpPr>
        <p:grpSp>
          <p:nvGrpSpPr>
            <p:cNvPr id="30" name="Group 29"/>
            <p:cNvGrpSpPr/>
            <p:nvPr/>
          </p:nvGrpSpPr>
          <p:grpSpPr>
            <a:xfrm>
              <a:off x="1335233" y="3048000"/>
              <a:ext cx="1273220" cy="1449851"/>
              <a:chOff x="6748405" y="2360149"/>
              <a:chExt cx="1273220" cy="1449851"/>
            </a:xfrm>
          </p:grpSpPr>
          <p:sp>
            <p:nvSpPr>
              <p:cNvPr id="43" name="Folded Corner 42"/>
              <p:cNvSpPr/>
              <p:nvPr/>
            </p:nvSpPr>
            <p:spPr>
              <a:xfrm>
                <a:off x="6749847" y="2360149"/>
                <a:ext cx="1271778" cy="1447800"/>
              </a:xfrm>
              <a:prstGeom prst="foldedCorner">
                <a:avLst>
                  <a:gd name="adj" fmla="val 1334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749848" y="2798119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081467" y="279811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4853" y="2798119"/>
                <a:ext cx="313386" cy="25495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708239" y="279811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748405" y="2537530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080024" y="2537530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393410" y="2537530"/>
                <a:ext cx="313386" cy="25495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706796" y="2537530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48405" y="3044579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080024" y="304457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93410" y="3044579"/>
                <a:ext cx="313386" cy="25495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706796" y="304457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749848" y="3291834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081467" y="3291834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394853" y="3291834"/>
                <a:ext cx="313386" cy="254951"/>
              </a:xfrm>
              <a:prstGeom prst="rect">
                <a:avLst/>
              </a:prstGeom>
              <a:solidFill>
                <a:srgbClr val="FC9A99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708239" y="3291834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748405" y="3555049"/>
                <a:ext cx="331619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080024" y="3555049"/>
                <a:ext cx="313386" cy="254951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93410" y="3555049"/>
                <a:ext cx="313386" cy="25495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749849" y="2368737"/>
                <a:ext cx="1270334" cy="1687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303162" y="2971800"/>
              <a:ext cx="457200" cy="16002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2000"/>
                  </a:schemeClr>
                </a:gs>
                <a:gs pos="81000">
                  <a:schemeClr val="bg1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7" idx="1"/>
            </p:cNvCxnSpPr>
            <p:nvPr/>
          </p:nvCxnSpPr>
          <p:spPr>
            <a:xfrm>
              <a:off x="2303162" y="3501098"/>
              <a:ext cx="635001" cy="19348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8" idx="4"/>
              <a:endCxn id="37" idx="7"/>
            </p:cNvCxnSpPr>
            <p:nvPr/>
          </p:nvCxnSpPr>
          <p:spPr>
            <a:xfrm flipH="1">
              <a:off x="3093508" y="3296342"/>
              <a:ext cx="194865" cy="39823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0" idx="1"/>
              <a:endCxn id="37" idx="5"/>
            </p:cNvCxnSpPr>
            <p:nvPr/>
          </p:nvCxnSpPr>
          <p:spPr>
            <a:xfrm flipH="1" flipV="1">
              <a:off x="3093508" y="3849925"/>
              <a:ext cx="300374" cy="7666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9" idx="1"/>
            </p:cNvCxnSpPr>
            <p:nvPr/>
          </p:nvCxnSpPr>
          <p:spPr>
            <a:xfrm>
              <a:off x="2295067" y="4105110"/>
              <a:ext cx="563462" cy="12492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7" idx="4"/>
              <a:endCxn id="39" idx="0"/>
            </p:cNvCxnSpPr>
            <p:nvPr/>
          </p:nvCxnSpPr>
          <p:spPr>
            <a:xfrm flipH="1">
              <a:off x="2936202" y="3882098"/>
              <a:ext cx="79634" cy="31576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905990" y="3662407"/>
              <a:ext cx="219691" cy="21969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178527" y="3076651"/>
              <a:ext cx="219691" cy="21969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26356" y="4197858"/>
              <a:ext cx="219691" cy="2196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361709" y="3894412"/>
              <a:ext cx="219691" cy="219691"/>
            </a:xfrm>
            <a:prstGeom prst="ellipse">
              <a:avLst/>
            </a:prstGeom>
            <a:solidFill>
              <a:srgbClr val="9BBB5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41" name="Straight Connector 40"/>
            <p:cNvCxnSpPr>
              <a:endCxn id="38" idx="2"/>
            </p:cNvCxnSpPr>
            <p:nvPr/>
          </p:nvCxnSpPr>
          <p:spPr>
            <a:xfrm flipV="1">
              <a:off x="2293624" y="3186497"/>
              <a:ext cx="884903" cy="67135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6"/>
              <a:endCxn id="40" idx="2"/>
            </p:cNvCxnSpPr>
            <p:nvPr/>
          </p:nvCxnSpPr>
          <p:spPr>
            <a:xfrm flipV="1">
              <a:off x="3046047" y="4004258"/>
              <a:ext cx="315662" cy="30344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2590800" y="5195328"/>
            <a:ext cx="2971800" cy="976872"/>
            <a:chOff x="4953000" y="5181600"/>
            <a:chExt cx="4000688" cy="1342241"/>
          </a:xfrm>
        </p:grpSpPr>
        <p:pic>
          <p:nvPicPr>
            <p:cNvPr id="65" name="Picture 64" descr="amplab_hire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181600"/>
              <a:ext cx="4000688" cy="1342241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611705" y="6183080"/>
              <a:ext cx="13424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5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019800" y="4724400"/>
            <a:ext cx="2971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Joseph E. Gonzalez</a:t>
            </a:r>
          </a:p>
          <a:p>
            <a:r>
              <a:rPr lang="en-US" sz="1800" dirty="0" smtClean="0">
                <a:latin typeface="Gill Sans Light"/>
                <a:cs typeface="Gill Sans Light"/>
                <a:hlinkClick r:id="rId4"/>
              </a:rPr>
              <a:t>jegonzal@eecs.berkeley.edu</a:t>
            </a:r>
            <a:endParaRPr lang="en-US" sz="1800" dirty="0" smtClean="0">
              <a:latin typeface="Gill Sans Light"/>
              <a:cs typeface="Gill Sans Light"/>
            </a:endParaRPr>
          </a:p>
          <a:p>
            <a:endParaRPr lang="en-US" sz="1800" dirty="0" smtClean="0">
              <a:latin typeface="Gill Sans Light"/>
              <a:cs typeface="Gill Sans Light"/>
              <a:hlinkClick r:id="rId5"/>
            </a:endParaRPr>
          </a:p>
          <a:p>
            <a:r>
              <a:rPr lang="en-US" sz="1800" dirty="0" smtClean="0">
                <a:latin typeface="Gill Sans Light"/>
                <a:cs typeface="Gill Sans Light"/>
                <a:hlinkClick r:id="rId5"/>
              </a:rPr>
              <a:t>http</a:t>
            </a:r>
            <a:r>
              <a:rPr lang="en-US" sz="1800" dirty="0">
                <a:latin typeface="Gill Sans Light"/>
                <a:cs typeface="Gill Sans Light"/>
                <a:hlinkClick r:id="rId5"/>
              </a:rPr>
              <a:t>://tinyurl.com/</a:t>
            </a:r>
            <a:r>
              <a:rPr lang="en-US" sz="1800" dirty="0" smtClean="0">
                <a:latin typeface="Gill Sans Light"/>
                <a:cs typeface="Gill Sans Light"/>
                <a:hlinkClick r:id="rId5"/>
              </a:rPr>
              <a:t>ampgraphx</a:t>
            </a:r>
            <a:endParaRPr lang="en-US" sz="1800" dirty="0" smtClean="0">
              <a:latin typeface="Gill Sans Light"/>
              <a:cs typeface="Gill Sans Light"/>
            </a:endParaRPr>
          </a:p>
          <a:p>
            <a:endParaRPr lang="en-US" sz="1800" dirty="0">
              <a:latin typeface="Gill Sans Light"/>
              <a:cs typeface="Gill Sans Light"/>
            </a:endParaRPr>
          </a:p>
          <a:p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1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sz="5400" dirty="0" smtClean="0"/>
              <a:t>Thanks!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079872" y="3600272"/>
            <a:ext cx="49842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Gill Sans Light"/>
                <a:cs typeface="Gill Sans Light"/>
                <a:hlinkClick r:id="rId2"/>
              </a:rPr>
              <a:t>ankurd@eecs.berkeley.edu</a:t>
            </a:r>
          </a:p>
          <a:p>
            <a:pPr algn="ctr"/>
            <a:r>
              <a:rPr lang="en-US" sz="3200" dirty="0">
                <a:latin typeface="Gill Sans Light"/>
                <a:cs typeface="Gill Sans Light"/>
                <a:hlinkClick r:id="rId2"/>
              </a:rPr>
              <a:t>crankshaw@</a:t>
            </a:r>
            <a:r>
              <a:rPr lang="en-US" sz="3200" dirty="0" smtClean="0">
                <a:latin typeface="Gill Sans Light"/>
                <a:cs typeface="Gill Sans Light"/>
                <a:hlinkClick r:id="rId2"/>
              </a:rPr>
              <a:t>eecs.berkeley.edu</a:t>
            </a:r>
            <a:endParaRPr lang="en-US" sz="3200" dirty="0" smtClean="0">
              <a:latin typeface="Gill Sans Light"/>
              <a:cs typeface="Gill Sans Light"/>
              <a:hlinkClick r:id="rId3"/>
            </a:endParaRPr>
          </a:p>
          <a:p>
            <a:pPr algn="ctr"/>
            <a:r>
              <a:rPr lang="en-US" sz="3200" dirty="0" smtClean="0">
                <a:latin typeface="Gill Sans Light"/>
                <a:cs typeface="Gill Sans Light"/>
                <a:hlinkClick r:id="rId4"/>
              </a:rPr>
              <a:t>rxin@eecs.berkeley.edu</a:t>
            </a:r>
            <a:endParaRPr lang="en-US" sz="3200" dirty="0" smtClean="0">
              <a:latin typeface="Gill Sans Light"/>
              <a:cs typeface="Gill Sans Light"/>
            </a:endParaRPr>
          </a:p>
          <a:p>
            <a:pPr algn="ctr"/>
            <a:r>
              <a:rPr lang="en-US" sz="3200" dirty="0">
                <a:latin typeface="Gill Sans Light"/>
                <a:cs typeface="Gill Sans Light"/>
                <a:hlinkClick r:id="rId3"/>
              </a:rPr>
              <a:t>jegonzal@</a:t>
            </a:r>
            <a:r>
              <a:rPr lang="en-US" sz="3200" dirty="0" smtClean="0">
                <a:latin typeface="Gill Sans Light"/>
                <a:cs typeface="Gill Sans Light"/>
                <a:hlinkClick r:id="rId3"/>
              </a:rPr>
              <a:t>eecs.berkeley.edu</a:t>
            </a:r>
            <a:endParaRPr lang="en-US" sz="3200" dirty="0">
              <a:latin typeface="Gill Sans Light"/>
              <a:cs typeface="Gill Sans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457271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Gill Sans Light"/>
                <a:cs typeface="Gill Sans Light"/>
                <a:hlinkClick r:id="rId5"/>
              </a:rPr>
              <a:t>http://amplab.cs.berkeley.edu/projects/graphx/</a:t>
            </a:r>
            <a:endParaRPr lang="en-US" sz="3600" dirty="0" smtClean="0">
              <a:latin typeface="Gill Sans Light"/>
              <a:cs typeface="Gill Sans Light"/>
            </a:endParaRPr>
          </a:p>
          <a:p>
            <a:pPr algn="ctr"/>
            <a:endParaRPr lang="en-US" sz="36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10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406"/>
            <a:ext cx="8229600" cy="12023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Low-Rank Matrix Factorization: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cs typeface="Gill Sans Light"/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  <a:cs typeface="Gill Sans Light"/>
            </a:endParaRPr>
          </a:p>
        </p:txBody>
      </p:sp>
      <p:grpSp>
        <p:nvGrpSpPr>
          <p:cNvPr id="5" name="Group 177"/>
          <p:cNvGrpSpPr/>
          <p:nvPr/>
        </p:nvGrpSpPr>
        <p:grpSpPr>
          <a:xfrm>
            <a:off x="5591121" y="1905000"/>
            <a:ext cx="3360289" cy="2771000"/>
            <a:chOff x="4977705" y="4343400"/>
            <a:chExt cx="2910721" cy="2281535"/>
          </a:xfrm>
        </p:grpSpPr>
        <p:grpSp>
          <p:nvGrpSpPr>
            <p:cNvPr id="6" name="Group 39"/>
            <p:cNvGrpSpPr/>
            <p:nvPr/>
          </p:nvGrpSpPr>
          <p:grpSpPr>
            <a:xfrm>
              <a:off x="5369290" y="4343400"/>
              <a:ext cx="2242202" cy="2281535"/>
              <a:chOff x="838200" y="3890665"/>
              <a:chExt cx="2242202" cy="2281535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914400" y="48050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362200" y="43478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362200" y="52622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362200" y="6019800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914400" y="5715000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4" name="Straight Connector 13"/>
              <p:cNvCxnSpPr>
                <a:stCxn id="9" idx="3"/>
                <a:endCxn id="10" idx="1"/>
              </p:cNvCxnSpPr>
              <p:nvPr/>
            </p:nvCxnSpPr>
            <p:spPr bwMode="auto">
              <a:xfrm flipV="1">
                <a:off x="1447800" y="4424065"/>
                <a:ext cx="914400" cy="4572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9" idx="3"/>
                <a:endCxn id="11" idx="1"/>
              </p:cNvCxnSpPr>
              <p:nvPr/>
            </p:nvCxnSpPr>
            <p:spPr bwMode="auto">
              <a:xfrm>
                <a:off x="1447800" y="4881265"/>
                <a:ext cx="914400" cy="4572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3" idx="3"/>
                <a:endCxn id="12" idx="1"/>
              </p:cNvCxnSpPr>
              <p:nvPr/>
            </p:nvCxnSpPr>
            <p:spPr bwMode="auto">
              <a:xfrm>
                <a:off x="1447800" y="5791200"/>
                <a:ext cx="914400" cy="3048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3" idx="3"/>
                <a:endCxn id="11" idx="1"/>
              </p:cNvCxnSpPr>
              <p:nvPr/>
            </p:nvCxnSpPr>
            <p:spPr bwMode="auto">
              <a:xfrm flipV="1">
                <a:off x="1447800" y="5338465"/>
                <a:ext cx="914400" cy="452735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676400" y="4119265"/>
                <a:ext cx="449600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13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52600" y="4652665"/>
                <a:ext cx="449600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14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00200" y="5105400"/>
                <a:ext cx="449427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24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52600" y="5562600"/>
                <a:ext cx="449427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25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8200" y="43434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f(1)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8200" y="52578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f(2)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14600" y="3890665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f(3)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14600" y="4805065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f(4)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14600" y="55626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f(5)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 rot="16200000">
              <a:off x="4430959" y="5523258"/>
              <a:ext cx="1413412" cy="319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User Factors (U)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6963341" y="5470778"/>
              <a:ext cx="1530250" cy="319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Movie Factors (M)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27" name="Group 7"/>
          <p:cNvGrpSpPr/>
          <p:nvPr/>
        </p:nvGrpSpPr>
        <p:grpSpPr>
          <a:xfrm>
            <a:off x="381000" y="2403430"/>
            <a:ext cx="4972111" cy="1924110"/>
            <a:chOff x="666689" y="4648200"/>
            <a:chExt cx="4972111" cy="1924110"/>
          </a:xfrm>
        </p:grpSpPr>
        <p:sp>
          <p:nvSpPr>
            <p:cNvPr id="28" name="Cube 27"/>
            <p:cNvSpPr/>
            <p:nvPr/>
          </p:nvSpPr>
          <p:spPr bwMode="auto">
            <a:xfrm>
              <a:off x="1123889" y="4648200"/>
              <a:ext cx="1619311" cy="1505521"/>
            </a:xfrm>
            <a:prstGeom prst="cube">
              <a:avLst>
                <a:gd name="adj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3200" dirty="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447644" y="4965903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rPr>
                <a:t>Users</a:t>
              </a:r>
              <a:endParaRPr lang="en-US" sz="2000" dirty="0">
                <a:solidFill>
                  <a:srgbClr val="000000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123889" y="5674009"/>
              <a:ext cx="1619311" cy="634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458254" y="4648201"/>
              <a:ext cx="56989" cy="150552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grpSp>
          <p:nvGrpSpPr>
            <p:cNvPr id="33" name="Group 181"/>
            <p:cNvGrpSpPr/>
            <p:nvPr/>
          </p:nvGrpSpPr>
          <p:grpSpPr>
            <a:xfrm>
              <a:off x="4019489" y="4648200"/>
              <a:ext cx="1619311" cy="400110"/>
              <a:chOff x="762000" y="6194657"/>
              <a:chExt cx="1619311" cy="400110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762000" y="6243901"/>
                <a:ext cx="1619311" cy="33175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52465" y="6194657"/>
                <a:ext cx="95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Movies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096365" y="6243900"/>
                <a:ext cx="45719" cy="331757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 bwMode="auto">
            <a:xfrm>
              <a:off x="686585" y="5674008"/>
              <a:ext cx="366792" cy="56989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3889" y="4899257"/>
              <a:ext cx="13231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ＭＳ Ｐゴシック" pitchFamily="-111" charset="-128"/>
                  <a:cs typeface="Gill Sans Light"/>
                </a:rPr>
                <a:t>Netflix</a:t>
              </a:r>
            </a:p>
          </p:txBody>
        </p:sp>
        <p:grpSp>
          <p:nvGrpSpPr>
            <p:cNvPr id="36" name="Group 182"/>
            <p:cNvGrpSpPr/>
            <p:nvPr/>
          </p:nvGrpSpPr>
          <p:grpSpPr>
            <a:xfrm>
              <a:off x="3314578" y="4724400"/>
              <a:ext cx="400110" cy="1488981"/>
              <a:chOff x="2952689" y="4724400"/>
              <a:chExt cx="400110" cy="1488981"/>
            </a:xfrm>
          </p:grpSpPr>
          <p:sp>
            <p:nvSpPr>
              <p:cNvPr id="43" name="Rectangle 42"/>
              <p:cNvSpPr/>
              <p:nvPr/>
            </p:nvSpPr>
            <p:spPr bwMode="auto">
              <a:xfrm rot="16200000">
                <a:off x="2409845" y="5286355"/>
                <a:ext cx="1488981" cy="36507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3644" y="5032387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Users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972585" y="5740492"/>
                <a:ext cx="366792" cy="56989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724089" y="4911804"/>
              <a:ext cx="5318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6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≈</a:t>
              </a:r>
              <a:endParaRPr lang="en-US" sz="66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4689" y="4800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x</a:t>
              </a:r>
              <a:endParaRPr lang="en-US" sz="20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grpSp>
          <p:nvGrpSpPr>
            <p:cNvPr id="39" name="Group 185"/>
            <p:cNvGrpSpPr/>
            <p:nvPr/>
          </p:nvGrpSpPr>
          <p:grpSpPr>
            <a:xfrm>
              <a:off x="1314354" y="6172200"/>
              <a:ext cx="1189619" cy="400110"/>
              <a:chOff x="952465" y="6194657"/>
              <a:chExt cx="1189619" cy="40011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52465" y="6194657"/>
                <a:ext cx="95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Movies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096365" y="6243900"/>
                <a:ext cx="45719" cy="331757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429000" y="3241630"/>
            <a:ext cx="53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f(</a:t>
            </a:r>
            <a:r>
              <a:rPr lang="en-US" b="1" i="1" dirty="0" err="1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i</a:t>
            </a: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)</a:t>
            </a:r>
            <a:endParaRPr lang="en-US" b="1" i="1" baseline="-25000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7525" y="2703765"/>
            <a:ext cx="53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f(j)</a:t>
            </a:r>
            <a:endParaRPr lang="en-US" b="1" i="1" baseline="-25000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5511" y="4812268"/>
            <a:ext cx="8357806" cy="1512332"/>
            <a:chOff x="325511" y="4812268"/>
            <a:chExt cx="8357806" cy="1512332"/>
          </a:xfrm>
        </p:grpSpPr>
        <p:sp>
          <p:nvSpPr>
            <p:cNvPr id="52" name="TextBox 51"/>
            <p:cNvSpPr txBox="1"/>
            <p:nvPr/>
          </p:nvSpPr>
          <p:spPr bwMode="auto">
            <a:xfrm>
              <a:off x="325511" y="48122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Iterate: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pic>
          <p:nvPicPr>
            <p:cNvPr id="54" name="Picture 5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117" y="5337744"/>
              <a:ext cx="8077200" cy="986856"/>
            </a:xfrm>
            <a:prstGeom prst="rect">
              <a:avLst/>
            </a:prstGeom>
          </p:spPr>
        </p:pic>
      </p:grpSp>
      <p:sp>
        <p:nvSpPr>
          <p:cNvPr id="56" name="Title 7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Recommending Products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55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4" idx="4"/>
            <a:endCxn id="3" idx="0"/>
          </p:cNvCxnSpPr>
          <p:nvPr/>
        </p:nvCxnSpPr>
        <p:spPr>
          <a:xfrm>
            <a:off x="1240682" y="3124200"/>
            <a:ext cx="0" cy="914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11" idx="0"/>
          </p:cNvCxnSpPr>
          <p:nvPr/>
        </p:nvCxnSpPr>
        <p:spPr>
          <a:xfrm>
            <a:off x="4742419" y="2369127"/>
            <a:ext cx="0" cy="83127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>
            <a:off x="3167179" y="4572000"/>
            <a:ext cx="0" cy="9906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9" idx="1"/>
          </p:cNvCxnSpPr>
          <p:nvPr/>
        </p:nvCxnSpPr>
        <p:spPr>
          <a:xfrm>
            <a:off x="1537030" y="3001448"/>
            <a:ext cx="1306860" cy="7900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8" idx="2"/>
          </p:cNvCxnSpPr>
          <p:nvPr/>
        </p:nvCxnSpPr>
        <p:spPr>
          <a:xfrm flipV="1">
            <a:off x="1659782" y="2022764"/>
            <a:ext cx="2736273" cy="682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7"/>
            <a:endCxn id="8" idx="3"/>
          </p:cNvCxnSpPr>
          <p:nvPr/>
        </p:nvCxnSpPr>
        <p:spPr>
          <a:xfrm flipV="1">
            <a:off x="3490468" y="2267679"/>
            <a:ext cx="1007035" cy="15238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982" y="1828800"/>
            <a:ext cx="1371600" cy="1371601"/>
          </a:xfrm>
          <a:prstGeom prst="rect">
            <a:avLst/>
          </a:prstGeom>
          <a:noFill/>
        </p:spPr>
      </p:pic>
      <p:sp>
        <p:nvSpPr>
          <p:cNvPr id="31" name="Folded Corner 30"/>
          <p:cNvSpPr/>
          <p:nvPr/>
        </p:nvSpPr>
        <p:spPr>
          <a:xfrm>
            <a:off x="707281" y="4037149"/>
            <a:ext cx="1219201" cy="611053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pic>
        <p:nvPicPr>
          <p:cNvPr id="35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4397" y="1489369"/>
            <a:ext cx="1167764" cy="1167765"/>
          </a:xfrm>
          <a:prstGeom prst="rect">
            <a:avLst/>
          </a:prstGeom>
          <a:noFill/>
        </p:spPr>
      </p:pic>
      <p:sp>
        <p:nvSpPr>
          <p:cNvPr id="36" name="Folded Corner 35"/>
          <p:cNvSpPr/>
          <p:nvPr/>
        </p:nvSpPr>
        <p:spPr>
          <a:xfrm>
            <a:off x="4245352" y="3295857"/>
            <a:ext cx="1025838" cy="514143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pic>
        <p:nvPicPr>
          <p:cNvPr id="38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831" y="3295858"/>
            <a:ext cx="1630951" cy="1630952"/>
          </a:xfrm>
          <a:prstGeom prst="rect">
            <a:avLst/>
          </a:prstGeom>
          <a:noFill/>
        </p:spPr>
      </p:pic>
      <p:sp>
        <p:nvSpPr>
          <p:cNvPr id="39" name="Folded Corner 38"/>
          <p:cNvSpPr/>
          <p:nvPr/>
        </p:nvSpPr>
        <p:spPr>
          <a:xfrm>
            <a:off x="2574182" y="5569452"/>
            <a:ext cx="1354668" cy="678948"/>
          </a:xfrm>
          <a:prstGeom prst="foldedCorner">
            <a:avLst>
              <a:gd name="adj" fmla="val 3867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Light"/>
                <a:cs typeface="Gill Sans Light"/>
              </a:rPr>
              <a:t>Post</a:t>
            </a:r>
            <a:endParaRPr lang="en-US" sz="32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dirty="0" smtClean="0"/>
              <a:t>Mean Field Algorithm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1582" y="4038600"/>
            <a:ext cx="838200" cy="838200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09979" y="5562600"/>
            <a:ext cx="914400" cy="914400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96055" y="3200400"/>
            <a:ext cx="692727" cy="692727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21582" y="2286000"/>
            <a:ext cx="838200" cy="838200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96055" y="1676400"/>
            <a:ext cx="692727" cy="692727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09979" y="3657600"/>
            <a:ext cx="914400" cy="914400"/>
          </a:xfrm>
          <a:prstGeom prst="ellipse">
            <a:avLst/>
          </a:prstGeom>
          <a:solidFill>
            <a:srgbClr val="FFFFFF"/>
          </a:solidFill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34505">
            <a:off x="3590517" y="2752826"/>
            <a:ext cx="482600" cy="3175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085">
            <a:off x="2087125" y="3092695"/>
            <a:ext cx="482600" cy="3175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3644">
            <a:off x="2126341" y="1962875"/>
            <a:ext cx="1460500" cy="3302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876800"/>
            <a:ext cx="825500" cy="31750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1" y="3356954"/>
            <a:ext cx="825500" cy="3175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90800"/>
            <a:ext cx="825500" cy="3175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6934200" y="3476188"/>
            <a:ext cx="1828800" cy="1172012"/>
            <a:chOff x="7086600" y="2721114"/>
            <a:chExt cx="1600200" cy="1172012"/>
          </a:xfrm>
        </p:grpSpPr>
        <p:sp>
          <p:nvSpPr>
            <p:cNvPr id="59" name="Left Brace 58"/>
            <p:cNvSpPr/>
            <p:nvPr/>
          </p:nvSpPr>
          <p:spPr>
            <a:xfrm rot="5400000">
              <a:off x="7673686" y="2880013"/>
              <a:ext cx="426027" cy="1600200"/>
            </a:xfrm>
            <a:prstGeom prst="leftBrace">
              <a:avLst/>
            </a:prstGeom>
            <a:ln>
              <a:solidFill>
                <a:srgbClr val="3366FF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39000" y="2721114"/>
              <a:ext cx="1244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Sum over </a:t>
              </a:r>
              <a:b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</a:b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Neighbors</a:t>
              </a:r>
            </a:p>
          </p:txBody>
        </p:sp>
      </p:grp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28" y="4419600"/>
            <a:ext cx="5422900" cy="12827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28" y="5943600"/>
            <a:ext cx="4648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2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9" grpId="0" animBg="1"/>
      <p:bldP spid="3" grpId="0" animBg="1"/>
      <p:bldP spid="10" grpId="0" animBg="1"/>
      <p:bldP spid="11" grpId="0" animBg="1"/>
      <p:bldP spid="4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r>
              <a:rPr lang="en-US" dirty="0" smtClean="0"/>
              <a:t> 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2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1143000" y="990600"/>
            <a:ext cx="1295400" cy="5791052"/>
            <a:chOff x="4191000" y="1138090"/>
            <a:chExt cx="1752600" cy="5567510"/>
          </a:xfrm>
        </p:grpSpPr>
        <p:sp>
          <p:nvSpPr>
            <p:cNvPr id="227" name="Rectangle 226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91000" y="1138090"/>
              <a:ext cx="17526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Vertex Table 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sz="4000" dirty="0" smtClean="0"/>
              <a:t>Caching for Iterative </a:t>
            </a:r>
            <a:r>
              <a:rPr lang="en-US" sz="4000" dirty="0" err="1" smtClean="0"/>
              <a:t>mrTriplets</a:t>
            </a:r>
            <a:endParaRPr lang="en-US" sz="4000" dirty="0"/>
          </a:p>
        </p:txBody>
      </p:sp>
      <p:grpSp>
        <p:nvGrpSpPr>
          <p:cNvPr id="236" name="Group 235"/>
          <p:cNvGrpSpPr/>
          <p:nvPr/>
        </p:nvGrpSpPr>
        <p:grpSpPr>
          <a:xfrm>
            <a:off x="1219200" y="2281090"/>
            <a:ext cx="1143000" cy="4424510"/>
            <a:chOff x="4495800" y="2133600"/>
            <a:chExt cx="1143000" cy="4424510"/>
          </a:xfrm>
        </p:grpSpPr>
        <p:sp>
          <p:nvSpPr>
            <p:cNvPr id="226" name="Rounded Rectangle 225"/>
            <p:cNvSpPr/>
            <p:nvPr/>
          </p:nvSpPr>
          <p:spPr>
            <a:xfrm>
              <a:off x="4495800" y="2133600"/>
              <a:ext cx="1143000" cy="2181078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4495800" y="4424510"/>
              <a:ext cx="1143000" cy="2133600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105400" y="990600"/>
            <a:ext cx="3124200" cy="5779852"/>
            <a:chOff x="4191000" y="1143000"/>
            <a:chExt cx="1752600" cy="5562600"/>
          </a:xfrm>
        </p:grpSpPr>
        <p:sp>
          <p:nvSpPr>
            <p:cNvPr id="242" name="Rectangle 241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191000" y="122027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Edge Table 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5257800" y="192448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5257800" y="436779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6799997" y="1981200"/>
            <a:ext cx="1259006" cy="4648200"/>
            <a:chOff x="7581878" y="1981200"/>
            <a:chExt cx="1259006" cy="4648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7581878" y="1981200"/>
              <a:ext cx="1259006" cy="420807"/>
              <a:chOff x="7656394" y="2057400"/>
              <a:chExt cx="1259006" cy="420807"/>
            </a:xfrm>
          </p:grpSpPr>
          <p:cxnSp>
            <p:nvCxnSpPr>
              <p:cNvPr id="246" name="Straight Connector 245"/>
              <p:cNvCxnSpPr>
                <a:stCxn id="256" idx="6"/>
                <a:endCxn id="257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Can 251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7581878" y="2563342"/>
              <a:ext cx="1259006" cy="420807"/>
              <a:chOff x="7656394" y="2057400"/>
              <a:chExt cx="1259006" cy="420807"/>
            </a:xfrm>
          </p:grpSpPr>
          <p:cxnSp>
            <p:nvCxnSpPr>
              <p:cNvPr id="262" name="Straight Connector 261"/>
              <p:cNvCxnSpPr>
                <a:stCxn id="264" idx="6"/>
                <a:endCxn id="26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Can 26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7581878" y="3727626"/>
              <a:ext cx="1259006" cy="420807"/>
              <a:chOff x="7656394" y="2057400"/>
              <a:chExt cx="1259006" cy="420807"/>
            </a:xfrm>
          </p:grpSpPr>
          <p:cxnSp>
            <p:nvCxnSpPr>
              <p:cNvPr id="267" name="Straight Connector 266"/>
              <p:cNvCxnSpPr>
                <a:stCxn id="269" idx="6"/>
                <a:endCxn id="27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Can 26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7581878" y="3145484"/>
              <a:ext cx="1259006" cy="420807"/>
              <a:chOff x="7656394" y="2057400"/>
              <a:chExt cx="1259006" cy="420807"/>
            </a:xfrm>
          </p:grpSpPr>
          <p:cxnSp>
            <p:nvCxnSpPr>
              <p:cNvPr id="272" name="Straight Connector 271"/>
              <p:cNvCxnSpPr>
                <a:stCxn id="274" idx="6"/>
                <a:endCxn id="27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Can 27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581878" y="4462168"/>
              <a:ext cx="1259006" cy="420807"/>
              <a:chOff x="7656394" y="2057400"/>
              <a:chExt cx="1259006" cy="420807"/>
            </a:xfrm>
          </p:grpSpPr>
          <p:cxnSp>
            <p:nvCxnSpPr>
              <p:cNvPr id="277" name="Straight Connector 276"/>
              <p:cNvCxnSpPr>
                <a:stCxn id="279" idx="6"/>
                <a:endCxn id="28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8" name="Can 27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7581878" y="5044310"/>
              <a:ext cx="1259006" cy="420807"/>
              <a:chOff x="7656394" y="2057400"/>
              <a:chExt cx="1259006" cy="420807"/>
            </a:xfrm>
          </p:grpSpPr>
          <p:cxnSp>
            <p:nvCxnSpPr>
              <p:cNvPr id="282" name="Straight Connector 281"/>
              <p:cNvCxnSpPr>
                <a:stCxn id="284" idx="6"/>
                <a:endCxn id="28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Can 28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7581878" y="6208593"/>
              <a:ext cx="1259006" cy="420807"/>
              <a:chOff x="7656394" y="2057400"/>
              <a:chExt cx="1259006" cy="420807"/>
            </a:xfrm>
          </p:grpSpPr>
          <p:cxnSp>
            <p:nvCxnSpPr>
              <p:cNvPr id="287" name="Straight Connector 286"/>
              <p:cNvCxnSpPr>
                <a:stCxn id="289" idx="6"/>
                <a:endCxn id="29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Can 28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7581878" y="5626452"/>
              <a:ext cx="1259006" cy="420807"/>
              <a:chOff x="7656394" y="2057400"/>
              <a:chExt cx="1259006" cy="420807"/>
            </a:xfrm>
          </p:grpSpPr>
          <p:cxnSp>
            <p:nvCxnSpPr>
              <p:cNvPr id="292" name="Straight Connector 291"/>
              <p:cNvCxnSpPr>
                <a:stCxn id="294" idx="6"/>
                <a:endCxn id="29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Can 29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410200" y="25146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7815" y="19050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2563342"/>
            <a:ext cx="533400" cy="1502662"/>
            <a:chOff x="7467600" y="3249169"/>
            <a:chExt cx="533400" cy="1502662"/>
          </a:xfrm>
        </p:grpSpPr>
        <p:grpSp>
          <p:nvGrpSpPr>
            <p:cNvPr id="6" name="Group 5"/>
            <p:cNvGrpSpPr/>
            <p:nvPr/>
          </p:nvGrpSpPr>
          <p:grpSpPr>
            <a:xfrm>
              <a:off x="7467600" y="3639313"/>
              <a:ext cx="533400" cy="332231"/>
              <a:chOff x="7467600" y="3491582"/>
              <a:chExt cx="533400" cy="332231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7467600" y="3491582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Can 73"/>
              <p:cNvSpPr/>
              <p:nvPr/>
            </p:nvSpPr>
            <p:spPr>
              <a:xfrm>
                <a:off x="7842795" y="3625634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467600" y="4029457"/>
              <a:ext cx="533400" cy="332231"/>
              <a:chOff x="7467600" y="4095938"/>
              <a:chExt cx="533400" cy="33223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7467600" y="4095938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Can 75"/>
              <p:cNvSpPr/>
              <p:nvPr/>
            </p:nvSpPr>
            <p:spPr>
              <a:xfrm>
                <a:off x="7842795" y="4229990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67600" y="4419600"/>
              <a:ext cx="533400" cy="332231"/>
              <a:chOff x="7467600" y="4700294"/>
              <a:chExt cx="533400" cy="33223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7467600" y="4700294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7842795" y="4834346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467600" y="3249169"/>
              <a:ext cx="533400" cy="332231"/>
              <a:chOff x="7467600" y="2887226"/>
              <a:chExt cx="533400" cy="33223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467600" y="2887226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7842795" y="3021278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5410200" y="49530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447815" y="43434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562600" y="5001742"/>
            <a:ext cx="533400" cy="1502662"/>
            <a:chOff x="7467600" y="3249169"/>
            <a:chExt cx="533400" cy="1502662"/>
          </a:xfrm>
        </p:grpSpPr>
        <p:grpSp>
          <p:nvGrpSpPr>
            <p:cNvPr id="92" name="Group 91"/>
            <p:cNvGrpSpPr/>
            <p:nvPr/>
          </p:nvGrpSpPr>
          <p:grpSpPr>
            <a:xfrm>
              <a:off x="7467600" y="3639313"/>
              <a:ext cx="533400" cy="332231"/>
              <a:chOff x="7467600" y="3491582"/>
              <a:chExt cx="533400" cy="33223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7467600" y="3491582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3" name="Can 102"/>
              <p:cNvSpPr/>
              <p:nvPr/>
            </p:nvSpPr>
            <p:spPr>
              <a:xfrm>
                <a:off x="7842795" y="3625634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467600" y="4029457"/>
              <a:ext cx="533400" cy="332231"/>
              <a:chOff x="7467600" y="4095938"/>
              <a:chExt cx="533400" cy="332231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7467600" y="4095938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1" name="Can 100"/>
              <p:cNvSpPr/>
              <p:nvPr/>
            </p:nvSpPr>
            <p:spPr>
              <a:xfrm>
                <a:off x="7842795" y="4229990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467600" y="4419600"/>
              <a:ext cx="533400" cy="332231"/>
              <a:chOff x="7467600" y="4700294"/>
              <a:chExt cx="533400" cy="33223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7467600" y="4700294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7842795" y="4834346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467600" y="3249169"/>
              <a:ext cx="533400" cy="332231"/>
              <a:chOff x="7467600" y="2887226"/>
              <a:chExt cx="533400" cy="332231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7467600" y="2887226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7842795" y="3021278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606536" y="2346536"/>
            <a:ext cx="450864" cy="4284613"/>
            <a:chOff x="4844171" y="2209800"/>
            <a:chExt cx="450864" cy="4284613"/>
          </a:xfrm>
        </p:grpSpPr>
        <p:sp>
          <p:nvSpPr>
            <p:cNvPr id="141" name="Oval 140"/>
            <p:cNvSpPr/>
            <p:nvPr/>
          </p:nvSpPr>
          <p:spPr>
            <a:xfrm>
              <a:off x="4844171" y="297528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2" name="Can 141"/>
            <p:cNvSpPr/>
            <p:nvPr/>
          </p:nvSpPr>
          <p:spPr>
            <a:xfrm>
              <a:off x="5094651" y="328219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4844171" y="374076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4" name="Can 143"/>
            <p:cNvSpPr/>
            <p:nvPr/>
          </p:nvSpPr>
          <p:spPr>
            <a:xfrm>
              <a:off x="5094651" y="404767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4844171" y="450624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6" name="Can 145"/>
            <p:cNvSpPr/>
            <p:nvPr/>
          </p:nvSpPr>
          <p:spPr>
            <a:xfrm>
              <a:off x="5094651" y="481316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4844171" y="527173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8" name="Can 147"/>
            <p:cNvSpPr/>
            <p:nvPr/>
          </p:nvSpPr>
          <p:spPr>
            <a:xfrm>
              <a:off x="5094651" y="557864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4844171" y="220980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0" name="Can 149"/>
            <p:cNvSpPr/>
            <p:nvPr/>
          </p:nvSpPr>
          <p:spPr>
            <a:xfrm>
              <a:off x="5094651" y="251671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4844171" y="603721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2" name="Can 151"/>
            <p:cNvSpPr/>
            <p:nvPr/>
          </p:nvSpPr>
          <p:spPr>
            <a:xfrm>
              <a:off x="5094651" y="634412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67571" y="3122773"/>
            <a:ext cx="450864" cy="457200"/>
            <a:chOff x="1491371" y="3122773"/>
            <a:chExt cx="450864" cy="457200"/>
          </a:xfrm>
        </p:grpSpPr>
        <p:sp>
          <p:nvSpPr>
            <p:cNvPr id="207" name="Oval 206"/>
            <p:cNvSpPr/>
            <p:nvPr/>
          </p:nvSpPr>
          <p:spPr>
            <a:xfrm>
              <a:off x="1491371" y="312277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8" name="Can 207"/>
            <p:cNvSpPr/>
            <p:nvPr/>
          </p:nvSpPr>
          <p:spPr>
            <a:xfrm>
              <a:off x="1741851" y="342968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571" y="3888256"/>
            <a:ext cx="450864" cy="457200"/>
            <a:chOff x="1491371" y="3888256"/>
            <a:chExt cx="450864" cy="457200"/>
          </a:xfrm>
        </p:grpSpPr>
        <p:sp>
          <p:nvSpPr>
            <p:cNvPr id="210" name="Oval 209"/>
            <p:cNvSpPr/>
            <p:nvPr/>
          </p:nvSpPr>
          <p:spPr>
            <a:xfrm>
              <a:off x="1491371" y="388825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1" name="Can 210"/>
            <p:cNvSpPr/>
            <p:nvPr/>
          </p:nvSpPr>
          <p:spPr>
            <a:xfrm>
              <a:off x="1741851" y="419516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67571" y="4653739"/>
            <a:ext cx="450864" cy="457200"/>
            <a:chOff x="1491371" y="4653739"/>
            <a:chExt cx="450864" cy="457200"/>
          </a:xfrm>
        </p:grpSpPr>
        <p:sp>
          <p:nvSpPr>
            <p:cNvPr id="213" name="Oval 212"/>
            <p:cNvSpPr/>
            <p:nvPr/>
          </p:nvSpPr>
          <p:spPr>
            <a:xfrm>
              <a:off x="1491371" y="465373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4" name="Can 213"/>
            <p:cNvSpPr/>
            <p:nvPr/>
          </p:nvSpPr>
          <p:spPr>
            <a:xfrm>
              <a:off x="1741851" y="496065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67571" y="5419222"/>
            <a:ext cx="450864" cy="457200"/>
            <a:chOff x="1491371" y="5419222"/>
            <a:chExt cx="450864" cy="457200"/>
          </a:xfrm>
        </p:grpSpPr>
        <p:sp>
          <p:nvSpPr>
            <p:cNvPr id="216" name="Oval 215"/>
            <p:cNvSpPr/>
            <p:nvPr/>
          </p:nvSpPr>
          <p:spPr>
            <a:xfrm>
              <a:off x="1491371" y="541922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7" name="Can 216"/>
            <p:cNvSpPr/>
            <p:nvPr/>
          </p:nvSpPr>
          <p:spPr>
            <a:xfrm>
              <a:off x="1741851" y="572613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67571" y="2357290"/>
            <a:ext cx="450864" cy="457200"/>
            <a:chOff x="1491371" y="2357290"/>
            <a:chExt cx="450864" cy="457200"/>
          </a:xfrm>
        </p:grpSpPr>
        <p:sp>
          <p:nvSpPr>
            <p:cNvPr id="219" name="Oval 218"/>
            <p:cNvSpPr/>
            <p:nvPr/>
          </p:nvSpPr>
          <p:spPr>
            <a:xfrm>
              <a:off x="1491371" y="235729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0" name="Can 219"/>
            <p:cNvSpPr/>
            <p:nvPr/>
          </p:nvSpPr>
          <p:spPr>
            <a:xfrm>
              <a:off x="1741851" y="266420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67571" y="6184703"/>
            <a:ext cx="450864" cy="457200"/>
            <a:chOff x="1491371" y="6184703"/>
            <a:chExt cx="450864" cy="457200"/>
          </a:xfrm>
        </p:grpSpPr>
        <p:sp>
          <p:nvSpPr>
            <p:cNvPr id="222" name="Oval 221"/>
            <p:cNvSpPr/>
            <p:nvPr/>
          </p:nvSpPr>
          <p:spPr>
            <a:xfrm>
              <a:off x="1491371" y="618470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3" name="Can 222"/>
            <p:cNvSpPr/>
            <p:nvPr/>
          </p:nvSpPr>
          <p:spPr>
            <a:xfrm>
              <a:off x="1741851" y="649161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606536" y="2362200"/>
            <a:ext cx="450864" cy="457200"/>
            <a:chOff x="1491371" y="2357290"/>
            <a:chExt cx="450864" cy="457200"/>
          </a:xfrm>
        </p:grpSpPr>
        <p:sp>
          <p:nvSpPr>
            <p:cNvPr id="111" name="Oval 110"/>
            <p:cNvSpPr/>
            <p:nvPr/>
          </p:nvSpPr>
          <p:spPr>
            <a:xfrm>
              <a:off x="1491371" y="235729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2" name="Can 111"/>
            <p:cNvSpPr/>
            <p:nvPr/>
          </p:nvSpPr>
          <p:spPr>
            <a:xfrm>
              <a:off x="1741851" y="266420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606536" y="4648200"/>
            <a:ext cx="450864" cy="457200"/>
            <a:chOff x="1491371" y="4653739"/>
            <a:chExt cx="450864" cy="457200"/>
          </a:xfrm>
        </p:grpSpPr>
        <p:sp>
          <p:nvSpPr>
            <p:cNvPr id="114" name="Oval 113"/>
            <p:cNvSpPr/>
            <p:nvPr/>
          </p:nvSpPr>
          <p:spPr>
            <a:xfrm>
              <a:off x="1491371" y="465373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5" name="Can 114"/>
            <p:cNvSpPr/>
            <p:nvPr/>
          </p:nvSpPr>
          <p:spPr>
            <a:xfrm>
              <a:off x="1741851" y="496065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19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-3.74247E-6 L 0.42924 -0.0331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62" y="-16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5.04863E-7 L 0.42942 -0.089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62" y="-44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4.7522E-6 L 0.42959 -0.145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9" y="-72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-2.58916E-6 L 0.42994 0.043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21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2.01019E-6 L 0.42976 0.384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9" y="19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9337E-7 1.65818E-6 L 0.42924 -0.012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62" y="-6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1077E-6 -2.75591E-6 L 0.42473 0.022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6" y="11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1077E-6 -4.81704E-7 L 0.42542 0.1000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1" y="500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406"/>
            <a:ext cx="8229600" cy="12023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Low-Rank Matrix Factorization: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cs typeface="Gill Sans Light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cs typeface="Gill Sans Light"/>
            </a:endParaRPr>
          </a:p>
        </p:txBody>
      </p:sp>
      <p:grpSp>
        <p:nvGrpSpPr>
          <p:cNvPr id="5" name="Group 177"/>
          <p:cNvGrpSpPr/>
          <p:nvPr/>
        </p:nvGrpSpPr>
        <p:grpSpPr>
          <a:xfrm>
            <a:off x="5591121" y="1905000"/>
            <a:ext cx="3360289" cy="2771000"/>
            <a:chOff x="4977705" y="4343400"/>
            <a:chExt cx="2910721" cy="2281535"/>
          </a:xfrm>
        </p:grpSpPr>
        <p:grpSp>
          <p:nvGrpSpPr>
            <p:cNvPr id="6" name="Group 39"/>
            <p:cNvGrpSpPr/>
            <p:nvPr/>
          </p:nvGrpSpPr>
          <p:grpSpPr>
            <a:xfrm>
              <a:off x="5369290" y="4343400"/>
              <a:ext cx="2242202" cy="2281535"/>
              <a:chOff x="838200" y="3890665"/>
              <a:chExt cx="2242202" cy="2281535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914400" y="48050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362200" y="43478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362200" y="5262265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362200" y="6019800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914400" y="5715000"/>
                <a:ext cx="533400" cy="152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2800" smtClean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4" name="Straight Connector 13"/>
              <p:cNvCxnSpPr>
                <a:stCxn id="9" idx="3"/>
                <a:endCxn id="10" idx="1"/>
              </p:cNvCxnSpPr>
              <p:nvPr/>
            </p:nvCxnSpPr>
            <p:spPr bwMode="auto">
              <a:xfrm flipV="1">
                <a:off x="1447800" y="4424065"/>
                <a:ext cx="914400" cy="4572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9" idx="3"/>
                <a:endCxn id="11" idx="1"/>
              </p:cNvCxnSpPr>
              <p:nvPr/>
            </p:nvCxnSpPr>
            <p:spPr bwMode="auto">
              <a:xfrm>
                <a:off x="1447800" y="4881265"/>
                <a:ext cx="914400" cy="4572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3" idx="3"/>
                <a:endCxn id="12" idx="1"/>
              </p:cNvCxnSpPr>
              <p:nvPr/>
            </p:nvCxnSpPr>
            <p:spPr bwMode="auto">
              <a:xfrm>
                <a:off x="1447800" y="5791200"/>
                <a:ext cx="914400" cy="304800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3" idx="3"/>
                <a:endCxn id="11" idx="1"/>
              </p:cNvCxnSpPr>
              <p:nvPr/>
            </p:nvCxnSpPr>
            <p:spPr bwMode="auto">
              <a:xfrm flipV="1">
                <a:off x="1447800" y="5338465"/>
                <a:ext cx="914400" cy="452735"/>
              </a:xfrm>
              <a:prstGeom prst="line">
                <a:avLst/>
              </a:prstGeom>
              <a:noFill/>
              <a:ln w="381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676400" y="4119265"/>
                <a:ext cx="449600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13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52600" y="4652665"/>
                <a:ext cx="449600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14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600200" y="5105400"/>
                <a:ext cx="449427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24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52600" y="5562600"/>
                <a:ext cx="449427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r</a:t>
                </a:r>
                <a:r>
                  <a:rPr lang="en-US" i="1" baseline="-25000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25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8200" y="43434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f(1)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8200" y="52578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f(2)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14600" y="3890665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f(3)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14600" y="4805065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f(4)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14600" y="5562600"/>
                <a:ext cx="565802" cy="38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 smtClean="0">
                    <a:solidFill>
                      <a:prstClr val="black"/>
                    </a:solidFill>
                    <a:latin typeface="Gill Sans Light"/>
                    <a:ea typeface="+mn-ea"/>
                    <a:cs typeface="Gill Sans Light"/>
                  </a:rPr>
                  <a:t>f(5)</a:t>
                </a:r>
                <a:endParaRPr lang="en-US" i="1" baseline="-250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 rot="16200000">
              <a:off x="4430959" y="5523258"/>
              <a:ext cx="1413412" cy="319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User Factors (U)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6963341" y="5470778"/>
              <a:ext cx="1530250" cy="319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Movie Factors (M)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27" name="Group 7"/>
          <p:cNvGrpSpPr/>
          <p:nvPr/>
        </p:nvGrpSpPr>
        <p:grpSpPr>
          <a:xfrm>
            <a:off x="381000" y="2403430"/>
            <a:ext cx="4972111" cy="1924110"/>
            <a:chOff x="666689" y="4648200"/>
            <a:chExt cx="4972111" cy="1924110"/>
          </a:xfrm>
        </p:grpSpPr>
        <p:sp>
          <p:nvSpPr>
            <p:cNvPr id="28" name="Cube 27"/>
            <p:cNvSpPr/>
            <p:nvPr/>
          </p:nvSpPr>
          <p:spPr bwMode="auto">
            <a:xfrm>
              <a:off x="1123889" y="4648200"/>
              <a:ext cx="1619311" cy="1505521"/>
            </a:xfrm>
            <a:prstGeom prst="cube">
              <a:avLst>
                <a:gd name="adj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3200" dirty="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447644" y="4965903"/>
              <a:ext cx="838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rPr>
                <a:t>Users</a:t>
              </a:r>
              <a:endParaRPr lang="en-US" sz="2000" dirty="0">
                <a:solidFill>
                  <a:srgbClr val="000000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123889" y="5674009"/>
              <a:ext cx="1619311" cy="634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458254" y="4648201"/>
              <a:ext cx="56989" cy="150552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grpSp>
          <p:nvGrpSpPr>
            <p:cNvPr id="33" name="Group 181"/>
            <p:cNvGrpSpPr/>
            <p:nvPr/>
          </p:nvGrpSpPr>
          <p:grpSpPr>
            <a:xfrm>
              <a:off x="4019489" y="4648200"/>
              <a:ext cx="1619311" cy="400110"/>
              <a:chOff x="762000" y="6194657"/>
              <a:chExt cx="1619311" cy="400110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762000" y="6243901"/>
                <a:ext cx="1619311" cy="33175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52465" y="6194657"/>
                <a:ext cx="95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Movies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096365" y="6243900"/>
                <a:ext cx="45719" cy="331757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 bwMode="auto">
            <a:xfrm>
              <a:off x="686585" y="5674008"/>
              <a:ext cx="366792" cy="56989"/>
            </a:xfrm>
            <a:prstGeom prst="rect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smtClean="0">
                <a:solidFill>
                  <a:srgbClr val="000000"/>
                </a:solidFill>
                <a:latin typeface="Gill Sans Light"/>
                <a:ea typeface="ＭＳ Ｐゴシック" pitchFamily="-111" charset="-128"/>
                <a:cs typeface="Gill Sans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3889" y="4899257"/>
              <a:ext cx="13231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ＭＳ Ｐゴシック" pitchFamily="-111" charset="-128"/>
                  <a:cs typeface="Gill Sans Light"/>
                </a:rPr>
                <a:t>Netflix</a:t>
              </a:r>
            </a:p>
          </p:txBody>
        </p:sp>
        <p:grpSp>
          <p:nvGrpSpPr>
            <p:cNvPr id="36" name="Group 182"/>
            <p:cNvGrpSpPr/>
            <p:nvPr/>
          </p:nvGrpSpPr>
          <p:grpSpPr>
            <a:xfrm>
              <a:off x="3314578" y="4724400"/>
              <a:ext cx="400110" cy="1488981"/>
              <a:chOff x="2952689" y="4724400"/>
              <a:chExt cx="400110" cy="1488981"/>
            </a:xfrm>
          </p:grpSpPr>
          <p:sp>
            <p:nvSpPr>
              <p:cNvPr id="43" name="Rectangle 42"/>
              <p:cNvSpPr/>
              <p:nvPr/>
            </p:nvSpPr>
            <p:spPr bwMode="auto">
              <a:xfrm rot="16200000">
                <a:off x="2409845" y="5286355"/>
                <a:ext cx="1488981" cy="36507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3644" y="5032387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Users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972585" y="5740492"/>
                <a:ext cx="366792" cy="56989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724089" y="4911804"/>
              <a:ext cx="5318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6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≈</a:t>
              </a:r>
              <a:endParaRPr lang="en-US" sz="66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4689" y="4800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x</a:t>
              </a:r>
              <a:endParaRPr lang="en-US" sz="20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grpSp>
          <p:nvGrpSpPr>
            <p:cNvPr id="39" name="Group 185"/>
            <p:cNvGrpSpPr/>
            <p:nvPr/>
          </p:nvGrpSpPr>
          <p:grpSpPr>
            <a:xfrm>
              <a:off x="1314354" y="6172200"/>
              <a:ext cx="1189619" cy="400110"/>
              <a:chOff x="952465" y="6194657"/>
              <a:chExt cx="1189619" cy="40011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52465" y="6194657"/>
                <a:ext cx="95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ea typeface="+mn-ea"/>
                    <a:cs typeface="Gill Sans Light"/>
                  </a:rPr>
                  <a:t>Movies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ea typeface="+mn-ea"/>
                  <a:cs typeface="Gill Sans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096365" y="6243900"/>
                <a:ext cx="45719" cy="331757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3429000" y="3241630"/>
            <a:ext cx="53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f(</a:t>
            </a:r>
            <a:r>
              <a:rPr lang="en-US" b="1" i="1" dirty="0" err="1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i</a:t>
            </a: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)</a:t>
            </a:r>
            <a:endParaRPr lang="en-US" b="1" i="1" baseline="-25000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7525" y="2703765"/>
            <a:ext cx="53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f(j)</a:t>
            </a:r>
            <a:endParaRPr lang="en-US" b="1" i="1" baseline="-25000" dirty="0">
              <a:solidFill>
                <a:prstClr val="black"/>
              </a:solidFill>
              <a:latin typeface="Gill Sans Light"/>
              <a:ea typeface="+mn-ea"/>
              <a:cs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5511" y="4812268"/>
            <a:ext cx="8357806" cy="1512332"/>
            <a:chOff x="325511" y="4812268"/>
            <a:chExt cx="8357806" cy="1512332"/>
          </a:xfrm>
        </p:grpSpPr>
        <p:sp>
          <p:nvSpPr>
            <p:cNvPr id="52" name="TextBox 51"/>
            <p:cNvSpPr txBox="1"/>
            <p:nvPr/>
          </p:nvSpPr>
          <p:spPr bwMode="auto">
            <a:xfrm>
              <a:off x="325511" y="48122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Iterate: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pic>
          <p:nvPicPr>
            <p:cNvPr id="54" name="Picture 5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117" y="5337744"/>
              <a:ext cx="8077200" cy="986856"/>
            </a:xfrm>
            <a:prstGeom prst="rect">
              <a:avLst/>
            </a:prstGeom>
          </p:spPr>
        </p:pic>
      </p:grpSp>
      <p:sp>
        <p:nvSpPr>
          <p:cNvPr id="56" name="Title 7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Recommending Products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536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1143000" y="990600"/>
            <a:ext cx="1295400" cy="5791052"/>
            <a:chOff x="4191000" y="1138090"/>
            <a:chExt cx="1752600" cy="5567510"/>
          </a:xfrm>
        </p:grpSpPr>
        <p:sp>
          <p:nvSpPr>
            <p:cNvPr id="227" name="Rectangle 226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91000" y="1138090"/>
              <a:ext cx="17526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Vertex Table 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219200" y="2281090"/>
            <a:ext cx="1143000" cy="4424510"/>
            <a:chOff x="4495800" y="2133600"/>
            <a:chExt cx="1143000" cy="4424510"/>
          </a:xfrm>
        </p:grpSpPr>
        <p:sp>
          <p:nvSpPr>
            <p:cNvPr id="226" name="Rounded Rectangle 225"/>
            <p:cNvSpPr/>
            <p:nvPr/>
          </p:nvSpPr>
          <p:spPr>
            <a:xfrm>
              <a:off x="4495800" y="2133600"/>
              <a:ext cx="1143000" cy="2181078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4495800" y="4424510"/>
              <a:ext cx="1143000" cy="2133600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105400" y="990600"/>
            <a:ext cx="3124200" cy="5779852"/>
            <a:chOff x="4191000" y="1143000"/>
            <a:chExt cx="1752600" cy="5562600"/>
          </a:xfrm>
        </p:grpSpPr>
        <p:sp>
          <p:nvSpPr>
            <p:cNvPr id="242" name="Rectangle 241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191000" y="122027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Edge Table 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5257800" y="192448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5257800" y="436779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6799997" y="1981200"/>
            <a:ext cx="1259006" cy="4648200"/>
            <a:chOff x="7581878" y="1981200"/>
            <a:chExt cx="1259006" cy="4648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7581878" y="1981200"/>
              <a:ext cx="1259006" cy="420807"/>
              <a:chOff x="7656394" y="2057400"/>
              <a:chExt cx="1259006" cy="420807"/>
            </a:xfrm>
          </p:grpSpPr>
          <p:cxnSp>
            <p:nvCxnSpPr>
              <p:cNvPr id="246" name="Straight Connector 245"/>
              <p:cNvCxnSpPr>
                <a:stCxn id="256" idx="6"/>
                <a:endCxn id="257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Can 251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7581878" y="2563342"/>
              <a:ext cx="1259006" cy="420807"/>
              <a:chOff x="7656394" y="2057400"/>
              <a:chExt cx="1259006" cy="420807"/>
            </a:xfrm>
          </p:grpSpPr>
          <p:cxnSp>
            <p:nvCxnSpPr>
              <p:cNvPr id="262" name="Straight Connector 261"/>
              <p:cNvCxnSpPr>
                <a:stCxn id="264" idx="6"/>
                <a:endCxn id="26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Can 26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7581878" y="3727626"/>
              <a:ext cx="1259006" cy="420807"/>
              <a:chOff x="7656394" y="2057400"/>
              <a:chExt cx="1259006" cy="420807"/>
            </a:xfrm>
          </p:grpSpPr>
          <p:cxnSp>
            <p:nvCxnSpPr>
              <p:cNvPr id="267" name="Straight Connector 266"/>
              <p:cNvCxnSpPr>
                <a:stCxn id="269" idx="6"/>
                <a:endCxn id="27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Can 26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7581878" y="3145484"/>
              <a:ext cx="1259006" cy="420807"/>
              <a:chOff x="7656394" y="2057400"/>
              <a:chExt cx="1259006" cy="420807"/>
            </a:xfrm>
          </p:grpSpPr>
          <p:cxnSp>
            <p:nvCxnSpPr>
              <p:cNvPr id="272" name="Straight Connector 271"/>
              <p:cNvCxnSpPr>
                <a:stCxn id="274" idx="6"/>
                <a:endCxn id="27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Can 27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581878" y="4462168"/>
              <a:ext cx="1259006" cy="420807"/>
              <a:chOff x="7656394" y="2057400"/>
              <a:chExt cx="1259006" cy="420807"/>
            </a:xfrm>
          </p:grpSpPr>
          <p:cxnSp>
            <p:nvCxnSpPr>
              <p:cNvPr id="277" name="Straight Connector 276"/>
              <p:cNvCxnSpPr>
                <a:stCxn id="279" idx="6"/>
                <a:endCxn id="28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8" name="Can 27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7581878" y="5044310"/>
              <a:ext cx="1259006" cy="420807"/>
              <a:chOff x="7656394" y="2057400"/>
              <a:chExt cx="1259006" cy="420807"/>
            </a:xfrm>
          </p:grpSpPr>
          <p:cxnSp>
            <p:nvCxnSpPr>
              <p:cNvPr id="282" name="Straight Connector 281"/>
              <p:cNvCxnSpPr>
                <a:stCxn id="284" idx="6"/>
                <a:endCxn id="28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Can 28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7581878" y="6208593"/>
              <a:ext cx="1259006" cy="420807"/>
              <a:chOff x="7656394" y="2057400"/>
              <a:chExt cx="1259006" cy="420807"/>
            </a:xfrm>
          </p:grpSpPr>
          <p:cxnSp>
            <p:nvCxnSpPr>
              <p:cNvPr id="287" name="Straight Connector 286"/>
              <p:cNvCxnSpPr>
                <a:stCxn id="289" idx="6"/>
                <a:endCxn id="29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Can 28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7581878" y="5626452"/>
              <a:ext cx="1259006" cy="420807"/>
              <a:chOff x="7656394" y="2057400"/>
              <a:chExt cx="1259006" cy="420807"/>
            </a:xfrm>
          </p:grpSpPr>
          <p:cxnSp>
            <p:nvCxnSpPr>
              <p:cNvPr id="292" name="Straight Connector 291"/>
              <p:cNvCxnSpPr>
                <a:stCxn id="294" idx="6"/>
                <a:endCxn id="29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Can 29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410200" y="25146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7815" y="19050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2600" y="2563342"/>
            <a:ext cx="533400" cy="1502662"/>
            <a:chOff x="7467600" y="3249169"/>
            <a:chExt cx="533400" cy="1502662"/>
          </a:xfrm>
        </p:grpSpPr>
        <p:grpSp>
          <p:nvGrpSpPr>
            <p:cNvPr id="6" name="Group 5"/>
            <p:cNvGrpSpPr/>
            <p:nvPr/>
          </p:nvGrpSpPr>
          <p:grpSpPr>
            <a:xfrm>
              <a:off x="7467600" y="3639313"/>
              <a:ext cx="533400" cy="332231"/>
              <a:chOff x="7467600" y="3491582"/>
              <a:chExt cx="533400" cy="332231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7467600" y="3491582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4" name="Can 73"/>
              <p:cNvSpPr/>
              <p:nvPr/>
            </p:nvSpPr>
            <p:spPr>
              <a:xfrm>
                <a:off x="7842795" y="3625634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467600" y="4029457"/>
              <a:ext cx="533400" cy="332231"/>
              <a:chOff x="7467600" y="4095938"/>
              <a:chExt cx="533400" cy="33223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7467600" y="4095938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6" name="Can 75"/>
              <p:cNvSpPr/>
              <p:nvPr/>
            </p:nvSpPr>
            <p:spPr>
              <a:xfrm>
                <a:off x="7842795" y="4229990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67600" y="4419600"/>
              <a:ext cx="533400" cy="332231"/>
              <a:chOff x="7467600" y="4700294"/>
              <a:chExt cx="533400" cy="332231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7467600" y="4700294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7842795" y="4834346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467600" y="3249169"/>
              <a:ext cx="533400" cy="332231"/>
              <a:chOff x="7467600" y="2887226"/>
              <a:chExt cx="533400" cy="33223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467600" y="2887226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7842795" y="3021278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5410200" y="49530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447815" y="43434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562600" y="5001742"/>
            <a:ext cx="533400" cy="1502662"/>
            <a:chOff x="7467600" y="3249169"/>
            <a:chExt cx="533400" cy="1502662"/>
          </a:xfrm>
        </p:grpSpPr>
        <p:grpSp>
          <p:nvGrpSpPr>
            <p:cNvPr id="92" name="Group 91"/>
            <p:cNvGrpSpPr/>
            <p:nvPr/>
          </p:nvGrpSpPr>
          <p:grpSpPr>
            <a:xfrm>
              <a:off x="7467600" y="3639313"/>
              <a:ext cx="533400" cy="332231"/>
              <a:chOff x="7467600" y="3491582"/>
              <a:chExt cx="533400" cy="33223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7467600" y="3491582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3" name="Can 102"/>
              <p:cNvSpPr/>
              <p:nvPr/>
            </p:nvSpPr>
            <p:spPr>
              <a:xfrm>
                <a:off x="7842795" y="3625634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467600" y="4029457"/>
              <a:ext cx="533400" cy="332231"/>
              <a:chOff x="7467600" y="4095938"/>
              <a:chExt cx="533400" cy="332231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7467600" y="4095938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1" name="Can 100"/>
              <p:cNvSpPr/>
              <p:nvPr/>
            </p:nvSpPr>
            <p:spPr>
              <a:xfrm>
                <a:off x="7842795" y="4229990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467600" y="4419600"/>
              <a:ext cx="533400" cy="332231"/>
              <a:chOff x="7467600" y="4700294"/>
              <a:chExt cx="533400" cy="33223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7467600" y="4700294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7842795" y="4834346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467600" y="3249169"/>
              <a:ext cx="533400" cy="332231"/>
              <a:chOff x="7467600" y="2887226"/>
              <a:chExt cx="533400" cy="332231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7467600" y="2887226"/>
                <a:ext cx="332230" cy="33223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18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7842795" y="3021278"/>
                <a:ext cx="158205" cy="118654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6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39" name="Can 138"/>
          <p:cNvSpPr/>
          <p:nvPr/>
        </p:nvSpPr>
        <p:spPr>
          <a:xfrm>
            <a:off x="5926754" y="2697394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Can 152"/>
          <p:cNvSpPr/>
          <p:nvPr/>
        </p:nvSpPr>
        <p:spPr>
          <a:xfrm>
            <a:off x="5926754" y="5135795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Can 153"/>
          <p:cNvSpPr/>
          <p:nvPr/>
        </p:nvSpPr>
        <p:spPr>
          <a:xfrm>
            <a:off x="5926754" y="5916082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4000" dirty="0" smtClean="0"/>
              <a:t>Incremental Updates for Iterative </a:t>
            </a:r>
            <a:r>
              <a:rPr lang="en-US" sz="4000" dirty="0" err="1" smtClean="0"/>
              <a:t>mrTriplets</a:t>
            </a:r>
            <a:endParaRPr lang="en-US" sz="4000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606536" y="2346536"/>
            <a:ext cx="450864" cy="4284613"/>
            <a:chOff x="4844171" y="2209800"/>
            <a:chExt cx="450864" cy="4284613"/>
          </a:xfrm>
        </p:grpSpPr>
        <p:sp>
          <p:nvSpPr>
            <p:cNvPr id="157" name="Oval 156"/>
            <p:cNvSpPr/>
            <p:nvPr/>
          </p:nvSpPr>
          <p:spPr>
            <a:xfrm>
              <a:off x="4844171" y="297528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8" name="Can 157"/>
            <p:cNvSpPr/>
            <p:nvPr/>
          </p:nvSpPr>
          <p:spPr>
            <a:xfrm>
              <a:off x="5094651" y="328219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4844171" y="374076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0" name="Can 159"/>
            <p:cNvSpPr/>
            <p:nvPr/>
          </p:nvSpPr>
          <p:spPr>
            <a:xfrm>
              <a:off x="5094651" y="404767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4844171" y="450624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2" name="Can 161"/>
            <p:cNvSpPr/>
            <p:nvPr/>
          </p:nvSpPr>
          <p:spPr>
            <a:xfrm>
              <a:off x="5094651" y="481316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4844171" y="527173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4" name="Can 163"/>
            <p:cNvSpPr/>
            <p:nvPr/>
          </p:nvSpPr>
          <p:spPr>
            <a:xfrm>
              <a:off x="5094651" y="557864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4844171" y="220980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6" name="Can 165"/>
            <p:cNvSpPr/>
            <p:nvPr/>
          </p:nvSpPr>
          <p:spPr>
            <a:xfrm>
              <a:off x="5094651" y="251671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4844171" y="603721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8" name="Can 167"/>
            <p:cNvSpPr/>
            <p:nvPr/>
          </p:nvSpPr>
          <p:spPr>
            <a:xfrm>
              <a:off x="5094651" y="634412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2400" y="2346628"/>
            <a:ext cx="2021112" cy="550221"/>
            <a:chOff x="152400" y="2346628"/>
            <a:chExt cx="2021112" cy="550221"/>
          </a:xfrm>
        </p:grpSpPr>
        <p:grpSp>
          <p:nvGrpSpPr>
            <p:cNvPr id="19" name="Group 18"/>
            <p:cNvGrpSpPr/>
            <p:nvPr/>
          </p:nvGrpSpPr>
          <p:grpSpPr>
            <a:xfrm>
              <a:off x="152400" y="2346628"/>
              <a:ext cx="1295400" cy="369332"/>
              <a:chOff x="152400" y="2346628"/>
              <a:chExt cx="1295400" cy="36933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52400" y="2346628"/>
                <a:ext cx="87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Gill Sans Light"/>
                    <a:cs typeface="Gill Sans Light"/>
                  </a:rPr>
                  <a:t>Change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990600" y="256954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Can 168"/>
            <p:cNvSpPr/>
            <p:nvPr/>
          </p:nvSpPr>
          <p:spPr>
            <a:xfrm>
              <a:off x="1850679" y="2654724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6536" y="2364189"/>
            <a:ext cx="573312" cy="549036"/>
            <a:chOff x="2743200" y="2522265"/>
            <a:chExt cx="573312" cy="549036"/>
          </a:xfrm>
        </p:grpSpPr>
        <p:sp>
          <p:nvSpPr>
            <p:cNvPr id="129" name="Oval 128"/>
            <p:cNvSpPr/>
            <p:nvPr/>
          </p:nvSpPr>
          <p:spPr>
            <a:xfrm>
              <a:off x="2743200" y="2522265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0" name="Can 129"/>
            <p:cNvSpPr/>
            <p:nvPr/>
          </p:nvSpPr>
          <p:spPr>
            <a:xfrm>
              <a:off x="2993679" y="2829176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600200" y="2362200"/>
            <a:ext cx="573312" cy="549036"/>
            <a:chOff x="2743200" y="2522265"/>
            <a:chExt cx="573312" cy="549036"/>
          </a:xfrm>
        </p:grpSpPr>
        <p:sp>
          <p:nvSpPr>
            <p:cNvPr id="137" name="Oval 136"/>
            <p:cNvSpPr/>
            <p:nvPr/>
          </p:nvSpPr>
          <p:spPr>
            <a:xfrm>
              <a:off x="2743200" y="2522265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8" name="Can 137"/>
            <p:cNvSpPr/>
            <p:nvPr/>
          </p:nvSpPr>
          <p:spPr>
            <a:xfrm>
              <a:off x="2993679" y="2829176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2400" y="5421868"/>
            <a:ext cx="2030022" cy="528056"/>
            <a:chOff x="152400" y="5421868"/>
            <a:chExt cx="2030022" cy="528056"/>
          </a:xfrm>
        </p:grpSpPr>
        <p:grpSp>
          <p:nvGrpSpPr>
            <p:cNvPr id="126" name="Group 125"/>
            <p:cNvGrpSpPr/>
            <p:nvPr/>
          </p:nvGrpSpPr>
          <p:grpSpPr>
            <a:xfrm>
              <a:off x="152400" y="5421868"/>
              <a:ext cx="1295400" cy="369332"/>
              <a:chOff x="152400" y="2346628"/>
              <a:chExt cx="1295400" cy="369332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152400" y="2346628"/>
                <a:ext cx="87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Gill Sans Light"/>
                    <a:cs typeface="Gill Sans Light"/>
                  </a:rPr>
                  <a:t>Change</a:t>
                </a:r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>
                <a:off x="990600" y="256954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Can 169"/>
            <p:cNvSpPr/>
            <p:nvPr/>
          </p:nvSpPr>
          <p:spPr>
            <a:xfrm>
              <a:off x="1859589" y="5707799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6536" y="5424279"/>
            <a:ext cx="573312" cy="549036"/>
            <a:chOff x="1758936" y="5560868"/>
            <a:chExt cx="573312" cy="549036"/>
          </a:xfrm>
        </p:grpSpPr>
        <p:sp>
          <p:nvSpPr>
            <p:cNvPr id="132" name="Oval 131"/>
            <p:cNvSpPr/>
            <p:nvPr/>
          </p:nvSpPr>
          <p:spPr>
            <a:xfrm>
              <a:off x="1758936" y="5560868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3" name="Can 132"/>
            <p:cNvSpPr/>
            <p:nvPr/>
          </p:nvSpPr>
          <p:spPr>
            <a:xfrm>
              <a:off x="2009415" y="5867779"/>
              <a:ext cx="322833" cy="242125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248400" y="2346536"/>
            <a:ext cx="551597" cy="457200"/>
            <a:chOff x="6248400" y="2346536"/>
            <a:chExt cx="551597" cy="4572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248400" y="2346536"/>
              <a:ext cx="551597" cy="457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6248400" y="2784996"/>
              <a:ext cx="5515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6248400" y="4800158"/>
            <a:ext cx="551597" cy="1618839"/>
            <a:chOff x="6248400" y="4800158"/>
            <a:chExt cx="551597" cy="1618839"/>
          </a:xfrm>
        </p:grpSpPr>
        <p:cxnSp>
          <p:nvCxnSpPr>
            <p:cNvPr id="172" name="Straight Arrow Connector 171"/>
            <p:cNvCxnSpPr/>
            <p:nvPr/>
          </p:nvCxnSpPr>
          <p:spPr>
            <a:xfrm flipV="1">
              <a:off x="6248400" y="4800158"/>
              <a:ext cx="551597" cy="4397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248400" y="5254714"/>
              <a:ext cx="5515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endCxn id="294" idx="2"/>
            </p:cNvCxnSpPr>
            <p:nvPr/>
          </p:nvCxnSpPr>
          <p:spPr>
            <a:xfrm flipV="1">
              <a:off x="6248400" y="5836856"/>
              <a:ext cx="551597" cy="2104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endCxn id="289" idx="2"/>
            </p:cNvCxnSpPr>
            <p:nvPr/>
          </p:nvCxnSpPr>
          <p:spPr>
            <a:xfrm>
              <a:off x="6248400" y="6047259"/>
              <a:ext cx="551597" cy="3717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Right Arrow 244"/>
          <p:cNvSpPr/>
          <p:nvPr/>
        </p:nvSpPr>
        <p:spPr>
          <a:xfrm rot="5400000">
            <a:off x="5564137" y="5405122"/>
            <a:ext cx="1898384" cy="3845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Gill Sans Light"/>
                <a:cs typeface="Gill Sans Light"/>
              </a:rPr>
              <a:t>Scan</a:t>
            </a:r>
            <a:endParaRPr lang="en-US" sz="18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050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538E-7 -4.1686E-7 L 0.41813 0.371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06" y="185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538E-7 -3.42751E-6 L 0.41813 0.0356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06" y="17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8649E-6 1.17184E-6 L 0.42715 0.015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8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53" grpId="0" animBg="1"/>
      <p:bldP spid="154" grpId="0" animBg="1"/>
      <p:bldP spid="24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1143000" y="990600"/>
            <a:ext cx="1295400" cy="5791052"/>
            <a:chOff x="4191000" y="1138090"/>
            <a:chExt cx="1752600" cy="5567510"/>
          </a:xfrm>
        </p:grpSpPr>
        <p:sp>
          <p:nvSpPr>
            <p:cNvPr id="227" name="Rectangle 226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191000" y="1138090"/>
              <a:ext cx="17526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Vertex Table 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219200" y="2281090"/>
            <a:ext cx="1143000" cy="4424510"/>
            <a:chOff x="4495800" y="2133600"/>
            <a:chExt cx="1143000" cy="4424510"/>
          </a:xfrm>
        </p:grpSpPr>
        <p:sp>
          <p:nvSpPr>
            <p:cNvPr id="226" name="Rounded Rectangle 225"/>
            <p:cNvSpPr/>
            <p:nvPr/>
          </p:nvSpPr>
          <p:spPr>
            <a:xfrm>
              <a:off x="4495800" y="2133600"/>
              <a:ext cx="1143000" cy="2181078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4495800" y="4424510"/>
              <a:ext cx="1143000" cy="2133600"/>
            </a:xfrm>
            <a:prstGeom prst="roundRect">
              <a:avLst>
                <a:gd name="adj" fmla="val 12081"/>
              </a:avLst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105400" y="990600"/>
            <a:ext cx="3124200" cy="5779852"/>
            <a:chOff x="4191000" y="1143000"/>
            <a:chExt cx="1752600" cy="5562600"/>
          </a:xfrm>
        </p:grpSpPr>
        <p:sp>
          <p:nvSpPr>
            <p:cNvPr id="242" name="Rectangle 241"/>
            <p:cNvSpPr/>
            <p:nvPr/>
          </p:nvSpPr>
          <p:spPr>
            <a:xfrm>
              <a:off x="4191000" y="1143000"/>
              <a:ext cx="1752600" cy="556260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191000" y="1220272"/>
              <a:ext cx="175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Edge Table 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(RDD)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5257800" y="192448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5257800" y="4367794"/>
            <a:ext cx="2875708" cy="2337806"/>
          </a:xfrm>
          <a:prstGeom prst="roundRect">
            <a:avLst>
              <a:gd name="adj" fmla="val 120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6799997" y="1981200"/>
            <a:ext cx="1259006" cy="4648200"/>
            <a:chOff x="7581878" y="1981200"/>
            <a:chExt cx="1259006" cy="4648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7581878" y="1981200"/>
              <a:ext cx="1259006" cy="420807"/>
              <a:chOff x="7656394" y="2057400"/>
              <a:chExt cx="1259006" cy="420807"/>
            </a:xfrm>
          </p:grpSpPr>
          <p:cxnSp>
            <p:nvCxnSpPr>
              <p:cNvPr id="246" name="Straight Connector 245"/>
              <p:cNvCxnSpPr>
                <a:stCxn id="256" idx="6"/>
                <a:endCxn id="257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Can 251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7581878" y="2563342"/>
              <a:ext cx="1259006" cy="420807"/>
              <a:chOff x="7656394" y="2057400"/>
              <a:chExt cx="1259006" cy="420807"/>
            </a:xfrm>
          </p:grpSpPr>
          <p:cxnSp>
            <p:nvCxnSpPr>
              <p:cNvPr id="262" name="Straight Connector 261"/>
              <p:cNvCxnSpPr>
                <a:stCxn id="264" idx="6"/>
                <a:endCxn id="26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Can 26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7581878" y="3727626"/>
              <a:ext cx="1259006" cy="420807"/>
              <a:chOff x="7656394" y="2057400"/>
              <a:chExt cx="1259006" cy="420807"/>
            </a:xfrm>
          </p:grpSpPr>
          <p:cxnSp>
            <p:nvCxnSpPr>
              <p:cNvPr id="267" name="Straight Connector 266"/>
              <p:cNvCxnSpPr>
                <a:stCxn id="269" idx="6"/>
                <a:endCxn id="27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Can 26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7581878" y="3145484"/>
              <a:ext cx="1259006" cy="420807"/>
              <a:chOff x="7656394" y="2057400"/>
              <a:chExt cx="1259006" cy="420807"/>
            </a:xfrm>
          </p:grpSpPr>
          <p:cxnSp>
            <p:nvCxnSpPr>
              <p:cNvPr id="272" name="Straight Connector 271"/>
              <p:cNvCxnSpPr>
                <a:stCxn id="274" idx="6"/>
                <a:endCxn id="27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3" name="Can 27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C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7581878" y="4462168"/>
              <a:ext cx="1259006" cy="420807"/>
              <a:chOff x="7656394" y="2057400"/>
              <a:chExt cx="1259006" cy="420807"/>
            </a:xfrm>
          </p:grpSpPr>
          <p:cxnSp>
            <p:nvCxnSpPr>
              <p:cNvPr id="277" name="Straight Connector 276"/>
              <p:cNvCxnSpPr>
                <a:stCxn id="279" idx="6"/>
                <a:endCxn id="28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8" name="Can 27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7581878" y="5044310"/>
              <a:ext cx="1259006" cy="420807"/>
              <a:chOff x="7656394" y="2057400"/>
              <a:chExt cx="1259006" cy="420807"/>
            </a:xfrm>
          </p:grpSpPr>
          <p:cxnSp>
            <p:nvCxnSpPr>
              <p:cNvPr id="282" name="Straight Connector 281"/>
              <p:cNvCxnSpPr>
                <a:stCxn id="284" idx="6"/>
                <a:endCxn id="28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3" name="Can 28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7581878" y="6208593"/>
              <a:ext cx="1259006" cy="420807"/>
              <a:chOff x="7656394" y="2057400"/>
              <a:chExt cx="1259006" cy="420807"/>
            </a:xfrm>
          </p:grpSpPr>
          <p:cxnSp>
            <p:nvCxnSpPr>
              <p:cNvPr id="287" name="Straight Connector 286"/>
              <p:cNvCxnSpPr>
                <a:stCxn id="289" idx="6"/>
                <a:endCxn id="290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Can 287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F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7581878" y="5626452"/>
              <a:ext cx="1259006" cy="420807"/>
              <a:chOff x="7656394" y="2057400"/>
              <a:chExt cx="1259006" cy="420807"/>
            </a:xfrm>
          </p:grpSpPr>
          <p:cxnSp>
            <p:nvCxnSpPr>
              <p:cNvPr id="292" name="Straight Connector 291"/>
              <p:cNvCxnSpPr>
                <a:stCxn id="294" idx="6"/>
                <a:endCxn id="295" idx="2"/>
              </p:cNvCxnSpPr>
              <p:nvPr/>
            </p:nvCxnSpPr>
            <p:spPr>
              <a:xfrm>
                <a:off x="8077200" y="2267804"/>
                <a:ext cx="41739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Can 292"/>
              <p:cNvSpPr/>
              <p:nvPr/>
            </p:nvSpPr>
            <p:spPr>
              <a:xfrm>
                <a:off x="8153400" y="2166790"/>
                <a:ext cx="228600" cy="228600"/>
              </a:xfrm>
              <a:prstGeom prst="can">
                <a:avLst>
                  <a:gd name="adj" fmla="val 28451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76563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E</a:t>
                </a: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8494594" y="2057400"/>
                <a:ext cx="420806" cy="420807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Gill Sans Light"/>
                    <a:cs typeface="Gill Sans Light"/>
                  </a:rPr>
                  <a:t>D</a:t>
                </a:r>
                <a:endParaRPr lang="en-US" sz="2000" dirty="0">
                  <a:solidFill>
                    <a:srgbClr val="000000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410200" y="25146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7815" y="19050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62600" y="2953486"/>
            <a:ext cx="533400" cy="332231"/>
            <a:chOff x="7467600" y="3491582"/>
            <a:chExt cx="533400" cy="332231"/>
          </a:xfrm>
        </p:grpSpPr>
        <p:sp>
          <p:nvSpPr>
            <p:cNvPr id="73" name="Oval 72"/>
            <p:cNvSpPr/>
            <p:nvPr/>
          </p:nvSpPr>
          <p:spPr>
            <a:xfrm>
              <a:off x="7467600" y="3491582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4" name="Can 73"/>
            <p:cNvSpPr/>
            <p:nvPr/>
          </p:nvSpPr>
          <p:spPr>
            <a:xfrm>
              <a:off x="7842795" y="3625634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62600" y="3343630"/>
            <a:ext cx="533400" cy="332231"/>
            <a:chOff x="7467600" y="4095938"/>
            <a:chExt cx="533400" cy="332231"/>
          </a:xfrm>
        </p:grpSpPr>
        <p:sp>
          <p:nvSpPr>
            <p:cNvPr id="75" name="Oval 74"/>
            <p:cNvSpPr/>
            <p:nvPr/>
          </p:nvSpPr>
          <p:spPr>
            <a:xfrm>
              <a:off x="7467600" y="4095938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6" name="Can 75"/>
            <p:cNvSpPr/>
            <p:nvPr/>
          </p:nvSpPr>
          <p:spPr>
            <a:xfrm>
              <a:off x="7842795" y="4229990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62600" y="3733773"/>
            <a:ext cx="533400" cy="332231"/>
            <a:chOff x="7467600" y="4700294"/>
            <a:chExt cx="533400" cy="332231"/>
          </a:xfrm>
        </p:grpSpPr>
        <p:sp>
          <p:nvSpPr>
            <p:cNvPr id="77" name="Oval 76"/>
            <p:cNvSpPr/>
            <p:nvPr/>
          </p:nvSpPr>
          <p:spPr>
            <a:xfrm>
              <a:off x="7467600" y="4700294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8" name="Can 77"/>
            <p:cNvSpPr/>
            <p:nvPr/>
          </p:nvSpPr>
          <p:spPr>
            <a:xfrm>
              <a:off x="7842795" y="4834346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563342"/>
            <a:ext cx="533400" cy="332231"/>
            <a:chOff x="7467600" y="2887226"/>
            <a:chExt cx="533400" cy="332231"/>
          </a:xfrm>
        </p:grpSpPr>
        <p:sp>
          <p:nvSpPr>
            <p:cNvPr id="79" name="Oval 78"/>
            <p:cNvSpPr/>
            <p:nvPr/>
          </p:nvSpPr>
          <p:spPr>
            <a:xfrm>
              <a:off x="7467600" y="2887226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0" name="Can 79"/>
            <p:cNvSpPr/>
            <p:nvPr/>
          </p:nvSpPr>
          <p:spPr>
            <a:xfrm>
              <a:off x="7842795" y="3021278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5410200" y="4953000"/>
            <a:ext cx="838200" cy="163383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447815" y="434340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Mirror</a:t>
            </a:r>
          </a:p>
          <a:p>
            <a:pPr algn="ctr"/>
            <a:r>
              <a:rPr lang="en-US" sz="1800" dirty="0" smtClean="0">
                <a:latin typeface="Gill Sans Light"/>
                <a:cs typeface="Gill Sans Light"/>
              </a:rPr>
              <a:t>Cache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5562600" y="5391886"/>
            <a:ext cx="533400" cy="332231"/>
            <a:chOff x="7467600" y="3491582"/>
            <a:chExt cx="533400" cy="332231"/>
          </a:xfrm>
        </p:grpSpPr>
        <p:sp>
          <p:nvSpPr>
            <p:cNvPr id="102" name="Oval 101"/>
            <p:cNvSpPr/>
            <p:nvPr/>
          </p:nvSpPr>
          <p:spPr>
            <a:xfrm>
              <a:off x="7467600" y="3491582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3" name="Can 102"/>
            <p:cNvSpPr/>
            <p:nvPr/>
          </p:nvSpPr>
          <p:spPr>
            <a:xfrm>
              <a:off x="7842795" y="3625634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562600" y="5782030"/>
            <a:ext cx="533400" cy="332231"/>
            <a:chOff x="7467600" y="4095938"/>
            <a:chExt cx="533400" cy="332231"/>
          </a:xfrm>
        </p:grpSpPr>
        <p:sp>
          <p:nvSpPr>
            <p:cNvPr id="100" name="Oval 99"/>
            <p:cNvSpPr/>
            <p:nvPr/>
          </p:nvSpPr>
          <p:spPr>
            <a:xfrm>
              <a:off x="7467600" y="4095938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1" name="Can 100"/>
            <p:cNvSpPr/>
            <p:nvPr/>
          </p:nvSpPr>
          <p:spPr>
            <a:xfrm>
              <a:off x="7842795" y="4229990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562600" y="6172173"/>
            <a:ext cx="533400" cy="332231"/>
            <a:chOff x="7467600" y="4700294"/>
            <a:chExt cx="533400" cy="332231"/>
          </a:xfrm>
        </p:grpSpPr>
        <p:sp>
          <p:nvSpPr>
            <p:cNvPr id="98" name="Oval 97"/>
            <p:cNvSpPr/>
            <p:nvPr/>
          </p:nvSpPr>
          <p:spPr>
            <a:xfrm>
              <a:off x="7467600" y="4700294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9" name="Can 98"/>
            <p:cNvSpPr/>
            <p:nvPr/>
          </p:nvSpPr>
          <p:spPr>
            <a:xfrm>
              <a:off x="7842795" y="4834346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562600" y="5001742"/>
            <a:ext cx="533400" cy="332231"/>
            <a:chOff x="7467600" y="2887226"/>
            <a:chExt cx="533400" cy="332231"/>
          </a:xfrm>
        </p:grpSpPr>
        <p:sp>
          <p:nvSpPr>
            <p:cNvPr id="96" name="Oval 95"/>
            <p:cNvSpPr/>
            <p:nvPr/>
          </p:nvSpPr>
          <p:spPr>
            <a:xfrm>
              <a:off x="7467600" y="2887226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7" name="Can 96"/>
            <p:cNvSpPr/>
            <p:nvPr/>
          </p:nvSpPr>
          <p:spPr>
            <a:xfrm>
              <a:off x="7842795" y="3021278"/>
              <a:ext cx="158205" cy="118654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139" name="Can 138"/>
          <p:cNvSpPr/>
          <p:nvPr/>
        </p:nvSpPr>
        <p:spPr>
          <a:xfrm>
            <a:off x="5926754" y="2697394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Can 152"/>
          <p:cNvSpPr/>
          <p:nvPr/>
        </p:nvSpPr>
        <p:spPr>
          <a:xfrm>
            <a:off x="5926754" y="5135795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Can 153"/>
          <p:cNvSpPr/>
          <p:nvPr/>
        </p:nvSpPr>
        <p:spPr>
          <a:xfrm>
            <a:off x="5926754" y="5916082"/>
            <a:ext cx="264237" cy="198178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Title 1"/>
          <p:cNvSpPr txBox="1">
            <a:spLocks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r>
              <a:rPr lang="en-US" sz="4000" dirty="0" smtClean="0"/>
              <a:t>Aggregation for Iterative </a:t>
            </a:r>
            <a:r>
              <a:rPr lang="en-US" sz="4000" dirty="0" err="1" smtClean="0"/>
              <a:t>mrTriplets</a:t>
            </a:r>
            <a:endParaRPr lang="en-US" sz="4000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606536" y="2346536"/>
            <a:ext cx="450864" cy="4284613"/>
            <a:chOff x="4844171" y="2209800"/>
            <a:chExt cx="450864" cy="4284613"/>
          </a:xfrm>
        </p:grpSpPr>
        <p:sp>
          <p:nvSpPr>
            <p:cNvPr id="157" name="Oval 156"/>
            <p:cNvSpPr/>
            <p:nvPr/>
          </p:nvSpPr>
          <p:spPr>
            <a:xfrm>
              <a:off x="4844171" y="297528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8" name="Can 157"/>
            <p:cNvSpPr/>
            <p:nvPr/>
          </p:nvSpPr>
          <p:spPr>
            <a:xfrm>
              <a:off x="5094651" y="328219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4844171" y="3740766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0" name="Can 159"/>
            <p:cNvSpPr/>
            <p:nvPr/>
          </p:nvSpPr>
          <p:spPr>
            <a:xfrm>
              <a:off x="5094651" y="4047678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4844171" y="4506249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2" name="Can 161"/>
            <p:cNvSpPr/>
            <p:nvPr/>
          </p:nvSpPr>
          <p:spPr>
            <a:xfrm>
              <a:off x="5094651" y="4813161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4844171" y="5271732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4" name="Can 163"/>
            <p:cNvSpPr/>
            <p:nvPr/>
          </p:nvSpPr>
          <p:spPr>
            <a:xfrm>
              <a:off x="5094651" y="5578644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4844171" y="2209800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6" name="Can 165"/>
            <p:cNvSpPr/>
            <p:nvPr/>
          </p:nvSpPr>
          <p:spPr>
            <a:xfrm>
              <a:off x="5094651" y="2516712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4844171" y="6037213"/>
              <a:ext cx="420806" cy="420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20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8" name="Can 167"/>
            <p:cNvSpPr/>
            <p:nvPr/>
          </p:nvSpPr>
          <p:spPr>
            <a:xfrm>
              <a:off x="5094651" y="6344125"/>
              <a:ext cx="200384" cy="150288"/>
            </a:xfrm>
            <a:prstGeom prst="can">
              <a:avLst>
                <a:gd name="adj" fmla="val 28451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0" y="2346628"/>
            <a:ext cx="1295400" cy="369332"/>
            <a:chOff x="152400" y="2346628"/>
            <a:chExt cx="1295400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Can 168"/>
          <p:cNvSpPr/>
          <p:nvPr/>
        </p:nvSpPr>
        <p:spPr>
          <a:xfrm>
            <a:off x="1850679" y="2654724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152400" y="5421868"/>
            <a:ext cx="1295400" cy="369332"/>
            <a:chOff x="152400" y="2346628"/>
            <a:chExt cx="1295400" cy="369332"/>
          </a:xfrm>
        </p:grpSpPr>
        <p:sp>
          <p:nvSpPr>
            <p:cNvPr id="127" name="TextBox 126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Can 169"/>
          <p:cNvSpPr/>
          <p:nvPr/>
        </p:nvSpPr>
        <p:spPr>
          <a:xfrm>
            <a:off x="1859589" y="5707799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6248400" y="2346536"/>
            <a:ext cx="551597" cy="457200"/>
            <a:chOff x="6248400" y="2346536"/>
            <a:chExt cx="551597" cy="4572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248400" y="2346536"/>
              <a:ext cx="551597" cy="457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6248400" y="2784996"/>
              <a:ext cx="5515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Right Arrow 244"/>
          <p:cNvSpPr/>
          <p:nvPr/>
        </p:nvSpPr>
        <p:spPr>
          <a:xfrm rot="5400000">
            <a:off x="5564137" y="5405122"/>
            <a:ext cx="1898384" cy="3845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Gill Sans Light"/>
                <a:cs typeface="Gill Sans Light"/>
              </a:rPr>
              <a:t>Scan</a:t>
            </a:r>
            <a:endParaRPr lang="en-US" sz="18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52" name="Can 151"/>
          <p:cNvSpPr/>
          <p:nvPr/>
        </p:nvSpPr>
        <p:spPr>
          <a:xfrm>
            <a:off x="1850679" y="3401697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75" name="Can 174"/>
          <p:cNvSpPr/>
          <p:nvPr/>
        </p:nvSpPr>
        <p:spPr>
          <a:xfrm>
            <a:off x="1850679" y="4125669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76" name="Can 175"/>
          <p:cNvSpPr/>
          <p:nvPr/>
        </p:nvSpPr>
        <p:spPr>
          <a:xfrm>
            <a:off x="1859589" y="4911575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78" name="Can 177"/>
          <p:cNvSpPr/>
          <p:nvPr/>
        </p:nvSpPr>
        <p:spPr>
          <a:xfrm>
            <a:off x="1850572" y="6450305"/>
            <a:ext cx="322833" cy="242125"/>
          </a:xfrm>
          <a:prstGeom prst="can">
            <a:avLst>
              <a:gd name="adj" fmla="val 284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152400" y="3135868"/>
            <a:ext cx="1295400" cy="369332"/>
            <a:chOff x="152400" y="2346628"/>
            <a:chExt cx="1295400" cy="369332"/>
          </a:xfrm>
        </p:grpSpPr>
        <p:sp>
          <p:nvSpPr>
            <p:cNvPr id="180" name="TextBox 179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52400" y="3897868"/>
            <a:ext cx="1295400" cy="369332"/>
            <a:chOff x="152400" y="2346628"/>
            <a:chExt cx="1295400" cy="369332"/>
          </a:xfrm>
        </p:grpSpPr>
        <p:sp>
          <p:nvSpPr>
            <p:cNvPr id="183" name="TextBox 182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152400" y="4659868"/>
            <a:ext cx="1295400" cy="369332"/>
            <a:chOff x="152400" y="2346628"/>
            <a:chExt cx="1295400" cy="369332"/>
          </a:xfrm>
        </p:grpSpPr>
        <p:sp>
          <p:nvSpPr>
            <p:cNvPr id="186" name="TextBox 185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152400" y="6172200"/>
            <a:ext cx="1295400" cy="369332"/>
            <a:chOff x="152400" y="2346628"/>
            <a:chExt cx="1295400" cy="369332"/>
          </a:xfrm>
        </p:grpSpPr>
        <p:sp>
          <p:nvSpPr>
            <p:cNvPr id="189" name="TextBox 188"/>
            <p:cNvSpPr txBox="1"/>
            <p:nvPr/>
          </p:nvSpPr>
          <p:spPr>
            <a:xfrm>
              <a:off x="152400" y="2346628"/>
              <a:ext cx="87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Gill Sans Light"/>
                  <a:cs typeface="Gill Sans Light"/>
                </a:rPr>
                <a:t>Change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990600" y="2569547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52800" y="2819400"/>
            <a:ext cx="1752600" cy="762000"/>
            <a:chOff x="3352800" y="2819400"/>
            <a:chExt cx="1752600" cy="762000"/>
          </a:xfrm>
        </p:grpSpPr>
        <p:sp>
          <p:nvSpPr>
            <p:cNvPr id="192" name="TextBox 191"/>
            <p:cNvSpPr txBox="1"/>
            <p:nvPr/>
          </p:nvSpPr>
          <p:spPr>
            <a:xfrm>
              <a:off x="3352800" y="2819400"/>
              <a:ext cx="1100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latin typeface="Gill Sans Light"/>
                  <a:cs typeface="Gill Sans Light"/>
                </a:rPr>
                <a:t>Local</a:t>
              </a:r>
            </a:p>
            <a:p>
              <a:pPr algn="r"/>
              <a:r>
                <a:rPr lang="en-US" sz="1800" dirty="0" smtClean="0">
                  <a:latin typeface="Gill Sans Light"/>
                  <a:cs typeface="Gill Sans Light"/>
                </a:rPr>
                <a:t>Aggregate</a:t>
              </a: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>
              <a:off x="4419600" y="3150272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701710" y="3150977"/>
              <a:ext cx="403690" cy="430423"/>
            </a:xfrm>
            <a:custGeom>
              <a:avLst/>
              <a:gdLst>
                <a:gd name="connsiteX0" fmla="*/ 0 w 403690"/>
                <a:gd name="connsiteY0" fmla="*/ 0 h 487830"/>
                <a:gd name="connsiteX1" fmla="*/ 0 w 403690"/>
                <a:gd name="connsiteY1" fmla="*/ 487830 h 487830"/>
                <a:gd name="connsiteX2" fmla="*/ 403690 w 403690"/>
                <a:gd name="connsiteY2" fmla="*/ 487830 h 48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690" h="487830">
                  <a:moveTo>
                    <a:pt x="0" y="0"/>
                  </a:moveTo>
                  <a:lnTo>
                    <a:pt x="0" y="487830"/>
                  </a:lnTo>
                  <a:lnTo>
                    <a:pt x="403690" y="48783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52800" y="5257800"/>
            <a:ext cx="1752600" cy="1137319"/>
            <a:chOff x="3352800" y="5257800"/>
            <a:chExt cx="1752600" cy="1137319"/>
          </a:xfrm>
        </p:grpSpPr>
        <p:sp>
          <p:nvSpPr>
            <p:cNvPr id="195" name="TextBox 194"/>
            <p:cNvSpPr txBox="1"/>
            <p:nvPr/>
          </p:nvSpPr>
          <p:spPr>
            <a:xfrm>
              <a:off x="3352800" y="5257800"/>
              <a:ext cx="1100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latin typeface="Gill Sans Light"/>
                  <a:cs typeface="Gill Sans Light"/>
                </a:rPr>
                <a:t>Local</a:t>
              </a:r>
            </a:p>
            <a:p>
              <a:pPr algn="r"/>
              <a:r>
                <a:rPr lang="en-US" sz="1800" dirty="0" smtClean="0">
                  <a:latin typeface="Gill Sans Light"/>
                  <a:cs typeface="Gill Sans Light"/>
                </a:rPr>
                <a:t>Aggregate</a:t>
              </a:r>
            </a:p>
          </p:txBody>
        </p:sp>
        <p:cxnSp>
          <p:nvCxnSpPr>
            <p:cNvPr id="196" name="Straight Arrow Connector 195"/>
            <p:cNvCxnSpPr/>
            <p:nvPr/>
          </p:nvCxnSpPr>
          <p:spPr>
            <a:xfrm>
              <a:off x="4419600" y="5588672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Freeform 199"/>
            <p:cNvSpPr/>
            <p:nvPr/>
          </p:nvSpPr>
          <p:spPr>
            <a:xfrm>
              <a:off x="4701710" y="5588672"/>
              <a:ext cx="403690" cy="806447"/>
            </a:xfrm>
            <a:custGeom>
              <a:avLst/>
              <a:gdLst>
                <a:gd name="connsiteX0" fmla="*/ 0 w 403690"/>
                <a:gd name="connsiteY0" fmla="*/ 0 h 487830"/>
                <a:gd name="connsiteX1" fmla="*/ 0 w 403690"/>
                <a:gd name="connsiteY1" fmla="*/ 487830 h 487830"/>
                <a:gd name="connsiteX2" fmla="*/ 403690 w 403690"/>
                <a:gd name="connsiteY2" fmla="*/ 487830 h 48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690" h="487830">
                  <a:moveTo>
                    <a:pt x="0" y="0"/>
                  </a:moveTo>
                  <a:lnTo>
                    <a:pt x="0" y="487830"/>
                  </a:lnTo>
                  <a:lnTo>
                    <a:pt x="403690" y="48783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57800" y="2953486"/>
            <a:ext cx="637030" cy="332231"/>
            <a:chOff x="5257800" y="2953486"/>
            <a:chExt cx="637030" cy="332231"/>
          </a:xfrm>
        </p:grpSpPr>
        <p:sp>
          <p:nvSpPr>
            <p:cNvPr id="142" name="Can 141"/>
            <p:cNvSpPr/>
            <p:nvPr/>
          </p:nvSpPr>
          <p:spPr>
            <a:xfrm>
              <a:off x="5257800" y="3056411"/>
              <a:ext cx="264237" cy="198178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5562600" y="2953486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57800" y="3332292"/>
            <a:ext cx="637030" cy="332231"/>
            <a:chOff x="5257800" y="3332292"/>
            <a:chExt cx="637030" cy="332231"/>
          </a:xfrm>
        </p:grpSpPr>
        <p:sp>
          <p:nvSpPr>
            <p:cNvPr id="143" name="Can 142"/>
            <p:cNvSpPr/>
            <p:nvPr/>
          </p:nvSpPr>
          <p:spPr>
            <a:xfrm>
              <a:off x="5257800" y="3406373"/>
              <a:ext cx="264237" cy="198178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5562600" y="3332292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57800" y="5408468"/>
            <a:ext cx="637030" cy="332231"/>
            <a:chOff x="5257800" y="5408468"/>
            <a:chExt cx="637030" cy="332231"/>
          </a:xfrm>
        </p:grpSpPr>
        <p:sp>
          <p:nvSpPr>
            <p:cNvPr id="145" name="Can 144"/>
            <p:cNvSpPr/>
            <p:nvPr/>
          </p:nvSpPr>
          <p:spPr>
            <a:xfrm>
              <a:off x="5257800" y="5483281"/>
              <a:ext cx="264237" cy="198178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5562600" y="5408468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57800" y="6172200"/>
            <a:ext cx="637030" cy="332231"/>
            <a:chOff x="5257800" y="6172200"/>
            <a:chExt cx="637030" cy="332231"/>
          </a:xfrm>
        </p:grpSpPr>
        <p:sp>
          <p:nvSpPr>
            <p:cNvPr id="146" name="Can 145"/>
            <p:cNvSpPr/>
            <p:nvPr/>
          </p:nvSpPr>
          <p:spPr>
            <a:xfrm>
              <a:off x="5257800" y="6278723"/>
              <a:ext cx="264237" cy="198178"/>
            </a:xfrm>
            <a:prstGeom prst="can">
              <a:avLst>
                <a:gd name="adj" fmla="val 28451"/>
              </a:avLst>
            </a:prstGeom>
            <a:ln>
              <a:solidFill>
                <a:srgbClr val="00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5562600" y="6172200"/>
              <a:ext cx="332230" cy="332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F</a:t>
              </a:r>
              <a:endParaRPr lang="en-US" sz="18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04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84E-6 -1.7925E-6 L -0.4098 0.0340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0" y="16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84E-6 9.72673E-8 L -0.4098 0.090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0" y="44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84E-6 2.07967E-6 L -0.4098 -0.1016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0" y="-50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84E-6 -2.0843E-6 L -0.4098 0.0092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0" y="46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75" grpId="0" animBg="1"/>
      <p:bldP spid="176" grpId="0" animBg="1"/>
      <p:bldP spid="17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Communication Due to Cached Updates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390905"/>
              </p:ext>
            </p:extLst>
          </p:nvPr>
        </p:nvGraphicFramePr>
        <p:xfrm>
          <a:off x="457200" y="2209800"/>
          <a:ext cx="8229600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4648200"/>
            <a:ext cx="30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Gill Sans Light"/>
                <a:cs typeface="Gill Sans Light"/>
              </a:rPr>
              <a:t>Most vertices are within 8 hops</a:t>
            </a:r>
            <a:br>
              <a:rPr lang="en-US" sz="1800" dirty="0" smtClean="0">
                <a:latin typeface="Gill Sans Light"/>
                <a:cs typeface="Gill Sans Light"/>
              </a:rPr>
            </a:br>
            <a:r>
              <a:rPr lang="en-US" sz="1800" dirty="0" smtClean="0">
                <a:latin typeface="Gill Sans Light"/>
                <a:cs typeface="Gill Sans Light"/>
              </a:rPr>
              <a:t>of all vertices in their comp.</a:t>
            </a:r>
          </a:p>
        </p:txBody>
      </p:sp>
    </p:spTree>
    <p:extLst>
      <p:ext uri="{BB962C8B-B14F-4D97-AF65-F5344CB8AC3E}">
        <p14:creationId xmlns:p14="http://schemas.microsoft.com/office/powerpoint/2010/main" val="5941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Indexing </a:t>
            </a:r>
            <a:r>
              <a:rPr lang="en-US" i="1" dirty="0" smtClean="0"/>
              <a:t>Active</a:t>
            </a:r>
            <a:r>
              <a:rPr lang="en-US" dirty="0" smtClean="0"/>
              <a:t> Edges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62909"/>
              </p:ext>
            </p:extLst>
          </p:nvPr>
        </p:nvGraphicFramePr>
        <p:xfrm>
          <a:off x="457200" y="1905000"/>
          <a:ext cx="8229600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29200" y="3733800"/>
            <a:ext cx="190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ill Sans Light"/>
                <a:cs typeface="Gill Sans Light"/>
              </a:rPr>
              <a:t>Scan All Edges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04" y="4495800"/>
            <a:ext cx="297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Index of “Active” Edges</a:t>
            </a:r>
          </a:p>
        </p:txBody>
      </p:sp>
    </p:spTree>
    <p:extLst>
      <p:ext uri="{BB962C8B-B14F-4D97-AF65-F5344CB8AC3E}">
        <p14:creationId xmlns:p14="http://schemas.microsoft.com/office/powerpoint/2010/main" val="172413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/>
          <a:lstStyle/>
          <a:p>
            <a:r>
              <a:rPr lang="en-US" dirty="0" smtClean="0"/>
              <a:t>Additional Query Optimizations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7400"/>
            <a:ext cx="8229600" cy="466407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Indexing </a:t>
            </a:r>
            <a:r>
              <a:rPr lang="en-US" dirty="0"/>
              <a:t>and Bitmaps: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 </a:t>
            </a:r>
            <a:r>
              <a:rPr lang="en-US" dirty="0" smtClean="0">
                <a:solidFill>
                  <a:srgbClr val="3366FF"/>
                </a:solidFill>
              </a:rPr>
              <a:t>accelerate joins </a:t>
            </a:r>
            <a:r>
              <a:rPr lang="en-US" dirty="0" smtClean="0"/>
              <a:t>across graphs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 efficiently </a:t>
            </a:r>
            <a:r>
              <a:rPr lang="en-US" dirty="0" smtClean="0">
                <a:solidFill>
                  <a:srgbClr val="3366FF"/>
                </a:solidFill>
              </a:rPr>
              <a:t>construct sub-graphs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Substantial Index and Data Reuse: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Reuse </a:t>
            </a:r>
            <a:r>
              <a:rPr lang="en-US" dirty="0" smtClean="0">
                <a:solidFill>
                  <a:srgbClr val="3366FF"/>
                </a:solidFill>
              </a:rPr>
              <a:t>routing tables </a:t>
            </a:r>
            <a:r>
              <a:rPr lang="en-US" dirty="0" smtClean="0"/>
              <a:t>across graphs and sub-graphs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Reuse edge </a:t>
            </a:r>
            <a:r>
              <a:rPr lang="en-US" dirty="0" smtClean="0">
                <a:solidFill>
                  <a:srgbClr val="3366FF"/>
                </a:solidFill>
              </a:rPr>
              <a:t>adjacency information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66FF"/>
                </a:solidFill>
              </a:rPr>
              <a:t>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2440E-5BFE-874C-9227-F4E32884346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248302" y="1350627"/>
            <a:ext cx="3704539" cy="2797900"/>
            <a:chOff x="5248302" y="1198227"/>
            <a:chExt cx="3704539" cy="2797900"/>
          </a:xfrm>
        </p:grpSpPr>
        <p:sp>
          <p:nvSpPr>
            <p:cNvPr id="3" name="Freeform 2"/>
            <p:cNvSpPr/>
            <p:nvPr/>
          </p:nvSpPr>
          <p:spPr>
            <a:xfrm>
              <a:off x="5248302" y="1198227"/>
              <a:ext cx="3704539" cy="2797900"/>
            </a:xfrm>
            <a:custGeom>
              <a:avLst/>
              <a:gdLst>
                <a:gd name="connsiteX0" fmla="*/ 2766001 w 3581805"/>
                <a:gd name="connsiteY0" fmla="*/ 1006 h 2685790"/>
                <a:gd name="connsiteX1" fmla="*/ 1434474 w 3581805"/>
                <a:gd name="connsiteY1" fmla="*/ 246803 h 2685790"/>
                <a:gd name="connsiteX2" fmla="*/ 277071 w 3581805"/>
                <a:gd name="connsiteY2" fmla="*/ 349219 h 2685790"/>
                <a:gd name="connsiteX3" fmla="*/ 21008 w 3581805"/>
                <a:gd name="connsiteY3" fmla="*/ 973953 h 2685790"/>
                <a:gd name="connsiteX4" fmla="*/ 666286 w 3581805"/>
                <a:gd name="connsiteY4" fmla="*/ 1373374 h 2685790"/>
                <a:gd name="connsiteX5" fmla="*/ 2223148 w 3581805"/>
                <a:gd name="connsiteY5" fmla="*/ 963712 h 2685790"/>
                <a:gd name="connsiteX6" fmla="*/ 2602120 w 3581805"/>
                <a:gd name="connsiteY6" fmla="*/ 1885451 h 2685790"/>
                <a:gd name="connsiteX7" fmla="*/ 3196186 w 3581805"/>
                <a:gd name="connsiteY7" fmla="*/ 2684293 h 2685790"/>
                <a:gd name="connsiteX8" fmla="*/ 3564916 w 3581805"/>
                <a:gd name="connsiteY8" fmla="*/ 2059558 h 2685790"/>
                <a:gd name="connsiteX9" fmla="*/ 3319096 w 3581805"/>
                <a:gd name="connsiteY9" fmla="*/ 1158301 h 2685790"/>
                <a:gd name="connsiteX10" fmla="*/ 3564916 w 3581805"/>
                <a:gd name="connsiteY10" fmla="*/ 349219 h 2685790"/>
                <a:gd name="connsiteX11" fmla="*/ 2766001 w 3581805"/>
                <a:gd name="connsiteY11" fmla="*/ 1006 h 2685790"/>
                <a:gd name="connsiteX0" fmla="*/ 2766001 w 3637508"/>
                <a:gd name="connsiteY0" fmla="*/ 1006 h 2686228"/>
                <a:gd name="connsiteX1" fmla="*/ 1434474 w 3637508"/>
                <a:gd name="connsiteY1" fmla="*/ 246803 h 2686228"/>
                <a:gd name="connsiteX2" fmla="*/ 277071 w 3637508"/>
                <a:gd name="connsiteY2" fmla="*/ 349219 h 2686228"/>
                <a:gd name="connsiteX3" fmla="*/ 21008 w 3637508"/>
                <a:gd name="connsiteY3" fmla="*/ 973953 h 2686228"/>
                <a:gd name="connsiteX4" fmla="*/ 666286 w 3637508"/>
                <a:gd name="connsiteY4" fmla="*/ 1373374 h 2686228"/>
                <a:gd name="connsiteX5" fmla="*/ 2223148 w 3637508"/>
                <a:gd name="connsiteY5" fmla="*/ 963712 h 2686228"/>
                <a:gd name="connsiteX6" fmla="*/ 2602120 w 3637508"/>
                <a:gd name="connsiteY6" fmla="*/ 1885451 h 2686228"/>
                <a:gd name="connsiteX7" fmla="*/ 3196186 w 3637508"/>
                <a:gd name="connsiteY7" fmla="*/ 2684293 h 2686228"/>
                <a:gd name="connsiteX8" fmla="*/ 3636614 w 3637508"/>
                <a:gd name="connsiteY8" fmla="*/ 2080041 h 2686228"/>
                <a:gd name="connsiteX9" fmla="*/ 3319096 w 3637508"/>
                <a:gd name="connsiteY9" fmla="*/ 1158301 h 2686228"/>
                <a:gd name="connsiteX10" fmla="*/ 3564916 w 3637508"/>
                <a:gd name="connsiteY10" fmla="*/ 349219 h 2686228"/>
                <a:gd name="connsiteX11" fmla="*/ 2766001 w 3637508"/>
                <a:gd name="connsiteY11" fmla="*/ 1006 h 2686228"/>
                <a:gd name="connsiteX0" fmla="*/ 2766001 w 3637508"/>
                <a:gd name="connsiteY0" fmla="*/ 1006 h 2692438"/>
                <a:gd name="connsiteX1" fmla="*/ 1434474 w 3637508"/>
                <a:gd name="connsiteY1" fmla="*/ 246803 h 2692438"/>
                <a:gd name="connsiteX2" fmla="*/ 277071 w 3637508"/>
                <a:gd name="connsiteY2" fmla="*/ 349219 h 2692438"/>
                <a:gd name="connsiteX3" fmla="*/ 21008 w 3637508"/>
                <a:gd name="connsiteY3" fmla="*/ 973953 h 2692438"/>
                <a:gd name="connsiteX4" fmla="*/ 666286 w 3637508"/>
                <a:gd name="connsiteY4" fmla="*/ 1373374 h 2692438"/>
                <a:gd name="connsiteX5" fmla="*/ 2223148 w 3637508"/>
                <a:gd name="connsiteY5" fmla="*/ 963712 h 2692438"/>
                <a:gd name="connsiteX6" fmla="*/ 2694303 w 3637508"/>
                <a:gd name="connsiteY6" fmla="*/ 2325838 h 2692438"/>
                <a:gd name="connsiteX7" fmla="*/ 3196186 w 3637508"/>
                <a:gd name="connsiteY7" fmla="*/ 2684293 h 2692438"/>
                <a:gd name="connsiteX8" fmla="*/ 3636614 w 3637508"/>
                <a:gd name="connsiteY8" fmla="*/ 2080041 h 2692438"/>
                <a:gd name="connsiteX9" fmla="*/ 3319096 w 3637508"/>
                <a:gd name="connsiteY9" fmla="*/ 1158301 h 2692438"/>
                <a:gd name="connsiteX10" fmla="*/ 3564916 w 3637508"/>
                <a:gd name="connsiteY10" fmla="*/ 349219 h 2692438"/>
                <a:gd name="connsiteX11" fmla="*/ 2766001 w 3637508"/>
                <a:gd name="connsiteY11" fmla="*/ 1006 h 2692438"/>
                <a:gd name="connsiteX0" fmla="*/ 2766001 w 3637508"/>
                <a:gd name="connsiteY0" fmla="*/ 1006 h 2691924"/>
                <a:gd name="connsiteX1" fmla="*/ 1434474 w 3637508"/>
                <a:gd name="connsiteY1" fmla="*/ 246803 h 2691924"/>
                <a:gd name="connsiteX2" fmla="*/ 277071 w 3637508"/>
                <a:gd name="connsiteY2" fmla="*/ 349219 h 2691924"/>
                <a:gd name="connsiteX3" fmla="*/ 21008 w 3637508"/>
                <a:gd name="connsiteY3" fmla="*/ 973953 h 2691924"/>
                <a:gd name="connsiteX4" fmla="*/ 666286 w 3637508"/>
                <a:gd name="connsiteY4" fmla="*/ 1373374 h 2691924"/>
                <a:gd name="connsiteX5" fmla="*/ 2335815 w 3637508"/>
                <a:gd name="connsiteY5" fmla="*/ 1035403 h 2691924"/>
                <a:gd name="connsiteX6" fmla="*/ 2694303 w 3637508"/>
                <a:gd name="connsiteY6" fmla="*/ 2325838 h 2691924"/>
                <a:gd name="connsiteX7" fmla="*/ 3196186 w 3637508"/>
                <a:gd name="connsiteY7" fmla="*/ 2684293 h 2691924"/>
                <a:gd name="connsiteX8" fmla="*/ 3636614 w 3637508"/>
                <a:gd name="connsiteY8" fmla="*/ 2080041 h 2691924"/>
                <a:gd name="connsiteX9" fmla="*/ 3319096 w 3637508"/>
                <a:gd name="connsiteY9" fmla="*/ 1158301 h 2691924"/>
                <a:gd name="connsiteX10" fmla="*/ 3564916 w 3637508"/>
                <a:gd name="connsiteY10" fmla="*/ 349219 h 2691924"/>
                <a:gd name="connsiteX11" fmla="*/ 2766001 w 3637508"/>
                <a:gd name="connsiteY11" fmla="*/ 1006 h 2691924"/>
                <a:gd name="connsiteX0" fmla="*/ 2763302 w 3634809"/>
                <a:gd name="connsiteY0" fmla="*/ 1006 h 2691924"/>
                <a:gd name="connsiteX1" fmla="*/ 1431775 w 3634809"/>
                <a:gd name="connsiteY1" fmla="*/ 246803 h 2691924"/>
                <a:gd name="connsiteX2" fmla="*/ 274372 w 3634809"/>
                <a:gd name="connsiteY2" fmla="*/ 349219 h 2691924"/>
                <a:gd name="connsiteX3" fmla="*/ 18309 w 3634809"/>
                <a:gd name="connsiteY3" fmla="*/ 973953 h 2691924"/>
                <a:gd name="connsiteX4" fmla="*/ 622617 w 3634809"/>
                <a:gd name="connsiteY4" fmla="*/ 1270958 h 2691924"/>
                <a:gd name="connsiteX5" fmla="*/ 2333116 w 3634809"/>
                <a:gd name="connsiteY5" fmla="*/ 1035403 h 2691924"/>
                <a:gd name="connsiteX6" fmla="*/ 2691604 w 3634809"/>
                <a:gd name="connsiteY6" fmla="*/ 2325838 h 2691924"/>
                <a:gd name="connsiteX7" fmla="*/ 3193487 w 3634809"/>
                <a:gd name="connsiteY7" fmla="*/ 2684293 h 2691924"/>
                <a:gd name="connsiteX8" fmla="*/ 3633915 w 3634809"/>
                <a:gd name="connsiteY8" fmla="*/ 2080041 h 2691924"/>
                <a:gd name="connsiteX9" fmla="*/ 3316397 w 3634809"/>
                <a:gd name="connsiteY9" fmla="*/ 1158301 h 2691924"/>
                <a:gd name="connsiteX10" fmla="*/ 3562217 w 3634809"/>
                <a:gd name="connsiteY10" fmla="*/ 349219 h 2691924"/>
                <a:gd name="connsiteX11" fmla="*/ 2763302 w 3634809"/>
                <a:gd name="connsiteY11" fmla="*/ 1006 h 2691924"/>
                <a:gd name="connsiteX0" fmla="*/ 2771584 w 3643091"/>
                <a:gd name="connsiteY0" fmla="*/ 604 h 2691522"/>
                <a:gd name="connsiteX1" fmla="*/ 1808787 w 3643091"/>
                <a:gd name="connsiteY1" fmla="*/ 266884 h 2691522"/>
                <a:gd name="connsiteX2" fmla="*/ 282654 w 3643091"/>
                <a:gd name="connsiteY2" fmla="*/ 348817 h 2691522"/>
                <a:gd name="connsiteX3" fmla="*/ 26591 w 3643091"/>
                <a:gd name="connsiteY3" fmla="*/ 973551 h 2691522"/>
                <a:gd name="connsiteX4" fmla="*/ 630899 w 3643091"/>
                <a:gd name="connsiteY4" fmla="*/ 1270556 h 2691522"/>
                <a:gd name="connsiteX5" fmla="*/ 2341398 w 3643091"/>
                <a:gd name="connsiteY5" fmla="*/ 1035001 h 2691522"/>
                <a:gd name="connsiteX6" fmla="*/ 2699886 w 3643091"/>
                <a:gd name="connsiteY6" fmla="*/ 2325436 h 2691522"/>
                <a:gd name="connsiteX7" fmla="*/ 3201769 w 3643091"/>
                <a:gd name="connsiteY7" fmla="*/ 2683891 h 2691522"/>
                <a:gd name="connsiteX8" fmla="*/ 3642197 w 3643091"/>
                <a:gd name="connsiteY8" fmla="*/ 2079639 h 2691522"/>
                <a:gd name="connsiteX9" fmla="*/ 3324679 w 3643091"/>
                <a:gd name="connsiteY9" fmla="*/ 1157899 h 2691522"/>
                <a:gd name="connsiteX10" fmla="*/ 3570499 w 3643091"/>
                <a:gd name="connsiteY10" fmla="*/ 348817 h 2691522"/>
                <a:gd name="connsiteX11" fmla="*/ 2771584 w 3643091"/>
                <a:gd name="connsiteY11" fmla="*/ 604 h 2691522"/>
                <a:gd name="connsiteX0" fmla="*/ 2771584 w 3643091"/>
                <a:gd name="connsiteY0" fmla="*/ 35 h 2690953"/>
                <a:gd name="connsiteX1" fmla="*/ 1808787 w 3643091"/>
                <a:gd name="connsiteY1" fmla="*/ 266315 h 2690953"/>
                <a:gd name="connsiteX2" fmla="*/ 282654 w 3643091"/>
                <a:gd name="connsiteY2" fmla="*/ 348248 h 2690953"/>
                <a:gd name="connsiteX3" fmla="*/ 26591 w 3643091"/>
                <a:gd name="connsiteY3" fmla="*/ 972982 h 2690953"/>
                <a:gd name="connsiteX4" fmla="*/ 630899 w 3643091"/>
                <a:gd name="connsiteY4" fmla="*/ 1269987 h 2690953"/>
                <a:gd name="connsiteX5" fmla="*/ 2341398 w 3643091"/>
                <a:gd name="connsiteY5" fmla="*/ 1034432 h 2690953"/>
                <a:gd name="connsiteX6" fmla="*/ 2699886 w 3643091"/>
                <a:gd name="connsiteY6" fmla="*/ 2324867 h 2690953"/>
                <a:gd name="connsiteX7" fmla="*/ 3201769 w 3643091"/>
                <a:gd name="connsiteY7" fmla="*/ 2683322 h 2690953"/>
                <a:gd name="connsiteX8" fmla="*/ 3642197 w 3643091"/>
                <a:gd name="connsiteY8" fmla="*/ 2079070 h 2690953"/>
                <a:gd name="connsiteX9" fmla="*/ 3324679 w 3643091"/>
                <a:gd name="connsiteY9" fmla="*/ 1157330 h 2690953"/>
                <a:gd name="connsiteX10" fmla="*/ 3416862 w 3643091"/>
                <a:gd name="connsiteY10" fmla="*/ 256074 h 2690953"/>
                <a:gd name="connsiteX11" fmla="*/ 2771584 w 3643091"/>
                <a:gd name="connsiteY11" fmla="*/ 35 h 2690953"/>
                <a:gd name="connsiteX0" fmla="*/ 2771584 w 3704413"/>
                <a:gd name="connsiteY0" fmla="*/ 35 h 2686554"/>
                <a:gd name="connsiteX1" fmla="*/ 1808787 w 3704413"/>
                <a:gd name="connsiteY1" fmla="*/ 266315 h 2686554"/>
                <a:gd name="connsiteX2" fmla="*/ 282654 w 3704413"/>
                <a:gd name="connsiteY2" fmla="*/ 348248 h 2686554"/>
                <a:gd name="connsiteX3" fmla="*/ 26591 w 3704413"/>
                <a:gd name="connsiteY3" fmla="*/ 972982 h 2686554"/>
                <a:gd name="connsiteX4" fmla="*/ 630899 w 3704413"/>
                <a:gd name="connsiteY4" fmla="*/ 1269987 h 2686554"/>
                <a:gd name="connsiteX5" fmla="*/ 2341398 w 3704413"/>
                <a:gd name="connsiteY5" fmla="*/ 1034432 h 2686554"/>
                <a:gd name="connsiteX6" fmla="*/ 2699886 w 3704413"/>
                <a:gd name="connsiteY6" fmla="*/ 2324867 h 2686554"/>
                <a:gd name="connsiteX7" fmla="*/ 3201769 w 3704413"/>
                <a:gd name="connsiteY7" fmla="*/ 2683322 h 2686554"/>
                <a:gd name="connsiteX8" fmla="*/ 3703652 w 3704413"/>
                <a:gd name="connsiteY8" fmla="*/ 2181486 h 2686554"/>
                <a:gd name="connsiteX9" fmla="*/ 3324679 w 3704413"/>
                <a:gd name="connsiteY9" fmla="*/ 1157330 h 2686554"/>
                <a:gd name="connsiteX10" fmla="*/ 3416862 w 3704413"/>
                <a:gd name="connsiteY10" fmla="*/ 256074 h 2686554"/>
                <a:gd name="connsiteX11" fmla="*/ 2771584 w 3704413"/>
                <a:gd name="connsiteY11" fmla="*/ 35 h 2686554"/>
                <a:gd name="connsiteX0" fmla="*/ 2771584 w 3704539"/>
                <a:gd name="connsiteY0" fmla="*/ 35 h 2797900"/>
                <a:gd name="connsiteX1" fmla="*/ 1808787 w 3704539"/>
                <a:gd name="connsiteY1" fmla="*/ 266315 h 2797900"/>
                <a:gd name="connsiteX2" fmla="*/ 282654 w 3704539"/>
                <a:gd name="connsiteY2" fmla="*/ 348248 h 2797900"/>
                <a:gd name="connsiteX3" fmla="*/ 26591 w 3704539"/>
                <a:gd name="connsiteY3" fmla="*/ 972982 h 2797900"/>
                <a:gd name="connsiteX4" fmla="*/ 630899 w 3704539"/>
                <a:gd name="connsiteY4" fmla="*/ 1269987 h 2797900"/>
                <a:gd name="connsiteX5" fmla="*/ 2341398 w 3704539"/>
                <a:gd name="connsiteY5" fmla="*/ 1034432 h 2797900"/>
                <a:gd name="connsiteX6" fmla="*/ 2699886 w 3704539"/>
                <a:gd name="connsiteY6" fmla="*/ 2324867 h 2797900"/>
                <a:gd name="connsiteX7" fmla="*/ 3191526 w 3704539"/>
                <a:gd name="connsiteY7" fmla="*/ 2795979 h 2797900"/>
                <a:gd name="connsiteX8" fmla="*/ 3703652 w 3704539"/>
                <a:gd name="connsiteY8" fmla="*/ 2181486 h 2797900"/>
                <a:gd name="connsiteX9" fmla="*/ 3324679 w 3704539"/>
                <a:gd name="connsiteY9" fmla="*/ 1157330 h 2797900"/>
                <a:gd name="connsiteX10" fmla="*/ 3416862 w 3704539"/>
                <a:gd name="connsiteY10" fmla="*/ 256074 h 2797900"/>
                <a:gd name="connsiteX11" fmla="*/ 2771584 w 3704539"/>
                <a:gd name="connsiteY11" fmla="*/ 35 h 2797900"/>
                <a:gd name="connsiteX0" fmla="*/ 2771584 w 3704539"/>
                <a:gd name="connsiteY0" fmla="*/ 35 h 2797900"/>
                <a:gd name="connsiteX1" fmla="*/ 1808787 w 3704539"/>
                <a:gd name="connsiteY1" fmla="*/ 266315 h 2797900"/>
                <a:gd name="connsiteX2" fmla="*/ 282654 w 3704539"/>
                <a:gd name="connsiteY2" fmla="*/ 276557 h 2797900"/>
                <a:gd name="connsiteX3" fmla="*/ 26591 w 3704539"/>
                <a:gd name="connsiteY3" fmla="*/ 972982 h 2797900"/>
                <a:gd name="connsiteX4" fmla="*/ 630899 w 3704539"/>
                <a:gd name="connsiteY4" fmla="*/ 1269987 h 2797900"/>
                <a:gd name="connsiteX5" fmla="*/ 2341398 w 3704539"/>
                <a:gd name="connsiteY5" fmla="*/ 1034432 h 2797900"/>
                <a:gd name="connsiteX6" fmla="*/ 2699886 w 3704539"/>
                <a:gd name="connsiteY6" fmla="*/ 2324867 h 2797900"/>
                <a:gd name="connsiteX7" fmla="*/ 3191526 w 3704539"/>
                <a:gd name="connsiteY7" fmla="*/ 2795979 h 2797900"/>
                <a:gd name="connsiteX8" fmla="*/ 3703652 w 3704539"/>
                <a:gd name="connsiteY8" fmla="*/ 2181486 h 2797900"/>
                <a:gd name="connsiteX9" fmla="*/ 3324679 w 3704539"/>
                <a:gd name="connsiteY9" fmla="*/ 1157330 h 2797900"/>
                <a:gd name="connsiteX10" fmla="*/ 3416862 w 3704539"/>
                <a:gd name="connsiteY10" fmla="*/ 256074 h 2797900"/>
                <a:gd name="connsiteX11" fmla="*/ 2771584 w 3704539"/>
                <a:gd name="connsiteY11" fmla="*/ 35 h 279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04539" h="2797900">
                  <a:moveTo>
                    <a:pt x="2771584" y="35"/>
                  </a:moveTo>
                  <a:cubicBezTo>
                    <a:pt x="2503572" y="1742"/>
                    <a:pt x="2223608" y="220228"/>
                    <a:pt x="1808787" y="266315"/>
                  </a:cubicBezTo>
                  <a:cubicBezTo>
                    <a:pt x="1393966" y="312402"/>
                    <a:pt x="579687" y="158779"/>
                    <a:pt x="282654" y="276557"/>
                  </a:cubicBezTo>
                  <a:cubicBezTo>
                    <a:pt x="-14379" y="394335"/>
                    <a:pt x="-31450" y="807410"/>
                    <a:pt x="26591" y="972982"/>
                  </a:cubicBezTo>
                  <a:cubicBezTo>
                    <a:pt x="84632" y="1138554"/>
                    <a:pt x="245098" y="1259745"/>
                    <a:pt x="630899" y="1269987"/>
                  </a:cubicBezTo>
                  <a:cubicBezTo>
                    <a:pt x="1016700" y="1280229"/>
                    <a:pt x="1996567" y="858619"/>
                    <a:pt x="2341398" y="1034432"/>
                  </a:cubicBezTo>
                  <a:cubicBezTo>
                    <a:pt x="2686229" y="1210245"/>
                    <a:pt x="2558198" y="2031276"/>
                    <a:pt x="2699886" y="2324867"/>
                  </a:cubicBezTo>
                  <a:cubicBezTo>
                    <a:pt x="2841574" y="2618458"/>
                    <a:pt x="3024232" y="2819876"/>
                    <a:pt x="3191526" y="2795979"/>
                  </a:cubicBezTo>
                  <a:cubicBezTo>
                    <a:pt x="3358820" y="2772082"/>
                    <a:pt x="3681460" y="2454594"/>
                    <a:pt x="3703652" y="2181486"/>
                  </a:cubicBezTo>
                  <a:cubicBezTo>
                    <a:pt x="3725844" y="1908378"/>
                    <a:pt x="3324679" y="1442386"/>
                    <a:pt x="3324679" y="1157330"/>
                  </a:cubicBezTo>
                  <a:cubicBezTo>
                    <a:pt x="3324679" y="872274"/>
                    <a:pt x="3512459" y="452370"/>
                    <a:pt x="3416862" y="256074"/>
                  </a:cubicBezTo>
                  <a:cubicBezTo>
                    <a:pt x="3321265" y="59778"/>
                    <a:pt x="3039596" y="-1672"/>
                    <a:pt x="2771584" y="35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487841" y="1394677"/>
              <a:ext cx="1079306" cy="997974"/>
              <a:chOff x="5387451" y="3459726"/>
              <a:chExt cx="1079306" cy="99797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617864" y="3459726"/>
                <a:ext cx="848893" cy="84889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" name="Straight Arrow Connector 53"/>
              <p:cNvCxnSpPr>
                <a:endCxn id="53" idx="3"/>
              </p:cNvCxnSpPr>
              <p:nvPr/>
            </p:nvCxnSpPr>
            <p:spPr>
              <a:xfrm flipV="1">
                <a:off x="5387451" y="4184301"/>
                <a:ext cx="354731" cy="2733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38" name="Freeform 237"/>
          <p:cNvSpPr/>
          <p:nvPr/>
        </p:nvSpPr>
        <p:spPr>
          <a:xfrm>
            <a:off x="2773715" y="1636287"/>
            <a:ext cx="6108472" cy="4579515"/>
          </a:xfrm>
          <a:custGeom>
            <a:avLst/>
            <a:gdLst>
              <a:gd name="connsiteX0" fmla="*/ 2849422 w 6108472"/>
              <a:gd name="connsiteY0" fmla="*/ 2100409 h 4579267"/>
              <a:gd name="connsiteX1" fmla="*/ 2665057 w 6108472"/>
              <a:gd name="connsiteY1" fmla="*/ 564176 h 4579267"/>
              <a:gd name="connsiteX2" fmla="*/ 3033788 w 6108472"/>
              <a:gd name="connsiteY2" fmla="*/ 890 h 4579267"/>
              <a:gd name="connsiteX3" fmla="*/ 3443488 w 6108472"/>
              <a:gd name="connsiteY3" fmla="*/ 472002 h 4579267"/>
              <a:gd name="connsiteX4" fmla="*/ 3627853 w 6108472"/>
              <a:gd name="connsiteY4" fmla="*/ 1813645 h 4579267"/>
              <a:gd name="connsiteX5" fmla="*/ 5430535 w 6108472"/>
              <a:gd name="connsiteY5" fmla="*/ 1414225 h 4579267"/>
              <a:gd name="connsiteX6" fmla="*/ 6096298 w 6108472"/>
              <a:gd name="connsiteY6" fmla="*/ 1680505 h 4579267"/>
              <a:gd name="connsiteX7" fmla="*/ 5727568 w 6108472"/>
              <a:gd name="connsiteY7" fmla="*/ 2335964 h 4579267"/>
              <a:gd name="connsiteX8" fmla="*/ 4170706 w 6108472"/>
              <a:gd name="connsiteY8" fmla="*/ 2540795 h 4579267"/>
              <a:gd name="connsiteX9" fmla="*/ 5696840 w 6108472"/>
              <a:gd name="connsiteY9" fmla="*/ 3718574 h 4579267"/>
              <a:gd name="connsiteX10" fmla="*/ 5512475 w 6108472"/>
              <a:gd name="connsiteY10" fmla="*/ 4527657 h 4579267"/>
              <a:gd name="connsiteX11" fmla="*/ 4775014 w 6108472"/>
              <a:gd name="connsiteY11" fmla="*/ 4343309 h 4579267"/>
              <a:gd name="connsiteX12" fmla="*/ 3423003 w 6108472"/>
              <a:gd name="connsiteY12" fmla="*/ 3093839 h 4579267"/>
              <a:gd name="connsiteX13" fmla="*/ 637041 w 6108472"/>
              <a:gd name="connsiteY13" fmla="*/ 2919733 h 4579267"/>
              <a:gd name="connsiteX14" fmla="*/ 2005 w 6108472"/>
              <a:gd name="connsiteY14" fmla="*/ 2387172 h 4579267"/>
              <a:gd name="connsiteX15" fmla="*/ 739466 w 6108472"/>
              <a:gd name="connsiteY15" fmla="*/ 2028718 h 4579267"/>
              <a:gd name="connsiteX16" fmla="*/ 2849422 w 6108472"/>
              <a:gd name="connsiteY16" fmla="*/ 2100409 h 4579267"/>
              <a:gd name="connsiteX0" fmla="*/ 2849422 w 6108472"/>
              <a:gd name="connsiteY0" fmla="*/ 2100409 h 4579267"/>
              <a:gd name="connsiteX1" fmla="*/ 2583117 w 6108472"/>
              <a:gd name="connsiteY1" fmla="*/ 564176 h 4579267"/>
              <a:gd name="connsiteX2" fmla="*/ 3033788 w 6108472"/>
              <a:gd name="connsiteY2" fmla="*/ 890 h 4579267"/>
              <a:gd name="connsiteX3" fmla="*/ 3443488 w 6108472"/>
              <a:gd name="connsiteY3" fmla="*/ 472002 h 4579267"/>
              <a:gd name="connsiteX4" fmla="*/ 3627853 w 6108472"/>
              <a:gd name="connsiteY4" fmla="*/ 1813645 h 4579267"/>
              <a:gd name="connsiteX5" fmla="*/ 5430535 w 6108472"/>
              <a:gd name="connsiteY5" fmla="*/ 1414225 h 4579267"/>
              <a:gd name="connsiteX6" fmla="*/ 6096298 w 6108472"/>
              <a:gd name="connsiteY6" fmla="*/ 1680505 h 4579267"/>
              <a:gd name="connsiteX7" fmla="*/ 5727568 w 6108472"/>
              <a:gd name="connsiteY7" fmla="*/ 2335964 h 4579267"/>
              <a:gd name="connsiteX8" fmla="*/ 4170706 w 6108472"/>
              <a:gd name="connsiteY8" fmla="*/ 2540795 h 4579267"/>
              <a:gd name="connsiteX9" fmla="*/ 5696840 w 6108472"/>
              <a:gd name="connsiteY9" fmla="*/ 3718574 h 4579267"/>
              <a:gd name="connsiteX10" fmla="*/ 5512475 w 6108472"/>
              <a:gd name="connsiteY10" fmla="*/ 4527657 h 4579267"/>
              <a:gd name="connsiteX11" fmla="*/ 4775014 w 6108472"/>
              <a:gd name="connsiteY11" fmla="*/ 4343309 h 4579267"/>
              <a:gd name="connsiteX12" fmla="*/ 3423003 w 6108472"/>
              <a:gd name="connsiteY12" fmla="*/ 3093839 h 4579267"/>
              <a:gd name="connsiteX13" fmla="*/ 637041 w 6108472"/>
              <a:gd name="connsiteY13" fmla="*/ 2919733 h 4579267"/>
              <a:gd name="connsiteX14" fmla="*/ 2005 w 6108472"/>
              <a:gd name="connsiteY14" fmla="*/ 2387172 h 4579267"/>
              <a:gd name="connsiteX15" fmla="*/ 739466 w 6108472"/>
              <a:gd name="connsiteY15" fmla="*/ 2028718 h 4579267"/>
              <a:gd name="connsiteX16" fmla="*/ 2849422 w 6108472"/>
              <a:gd name="connsiteY16" fmla="*/ 2100409 h 4579267"/>
              <a:gd name="connsiteX0" fmla="*/ 2849422 w 6108472"/>
              <a:gd name="connsiteY0" fmla="*/ 2100657 h 4579515"/>
              <a:gd name="connsiteX1" fmla="*/ 2583117 w 6108472"/>
              <a:gd name="connsiteY1" fmla="*/ 564424 h 4579515"/>
              <a:gd name="connsiteX2" fmla="*/ 3033788 w 6108472"/>
              <a:gd name="connsiteY2" fmla="*/ 1138 h 4579515"/>
              <a:gd name="connsiteX3" fmla="*/ 3525428 w 6108472"/>
              <a:gd name="connsiteY3" fmla="*/ 462008 h 4579515"/>
              <a:gd name="connsiteX4" fmla="*/ 3627853 w 6108472"/>
              <a:gd name="connsiteY4" fmla="*/ 1813893 h 4579515"/>
              <a:gd name="connsiteX5" fmla="*/ 5430535 w 6108472"/>
              <a:gd name="connsiteY5" fmla="*/ 1414473 h 4579515"/>
              <a:gd name="connsiteX6" fmla="*/ 6096298 w 6108472"/>
              <a:gd name="connsiteY6" fmla="*/ 1680753 h 4579515"/>
              <a:gd name="connsiteX7" fmla="*/ 5727568 w 6108472"/>
              <a:gd name="connsiteY7" fmla="*/ 2336212 h 4579515"/>
              <a:gd name="connsiteX8" fmla="*/ 4170706 w 6108472"/>
              <a:gd name="connsiteY8" fmla="*/ 2541043 h 4579515"/>
              <a:gd name="connsiteX9" fmla="*/ 5696840 w 6108472"/>
              <a:gd name="connsiteY9" fmla="*/ 3718822 h 4579515"/>
              <a:gd name="connsiteX10" fmla="*/ 5512475 w 6108472"/>
              <a:gd name="connsiteY10" fmla="*/ 4527905 h 4579515"/>
              <a:gd name="connsiteX11" fmla="*/ 4775014 w 6108472"/>
              <a:gd name="connsiteY11" fmla="*/ 4343557 h 4579515"/>
              <a:gd name="connsiteX12" fmla="*/ 3423003 w 6108472"/>
              <a:gd name="connsiteY12" fmla="*/ 3094087 h 4579515"/>
              <a:gd name="connsiteX13" fmla="*/ 637041 w 6108472"/>
              <a:gd name="connsiteY13" fmla="*/ 2919981 h 4579515"/>
              <a:gd name="connsiteX14" fmla="*/ 2005 w 6108472"/>
              <a:gd name="connsiteY14" fmla="*/ 2387420 h 4579515"/>
              <a:gd name="connsiteX15" fmla="*/ 739466 w 6108472"/>
              <a:gd name="connsiteY15" fmla="*/ 2028966 h 4579515"/>
              <a:gd name="connsiteX16" fmla="*/ 2849422 w 6108472"/>
              <a:gd name="connsiteY16" fmla="*/ 2100657 h 4579515"/>
              <a:gd name="connsiteX0" fmla="*/ 2726512 w 6108472"/>
              <a:gd name="connsiteY0" fmla="*/ 2018725 h 4579515"/>
              <a:gd name="connsiteX1" fmla="*/ 2583117 w 6108472"/>
              <a:gd name="connsiteY1" fmla="*/ 564424 h 4579515"/>
              <a:gd name="connsiteX2" fmla="*/ 3033788 w 6108472"/>
              <a:gd name="connsiteY2" fmla="*/ 1138 h 4579515"/>
              <a:gd name="connsiteX3" fmla="*/ 3525428 w 6108472"/>
              <a:gd name="connsiteY3" fmla="*/ 462008 h 4579515"/>
              <a:gd name="connsiteX4" fmla="*/ 3627853 w 6108472"/>
              <a:gd name="connsiteY4" fmla="*/ 1813893 h 4579515"/>
              <a:gd name="connsiteX5" fmla="*/ 5430535 w 6108472"/>
              <a:gd name="connsiteY5" fmla="*/ 1414473 h 4579515"/>
              <a:gd name="connsiteX6" fmla="*/ 6096298 w 6108472"/>
              <a:gd name="connsiteY6" fmla="*/ 1680753 h 4579515"/>
              <a:gd name="connsiteX7" fmla="*/ 5727568 w 6108472"/>
              <a:gd name="connsiteY7" fmla="*/ 2336212 h 4579515"/>
              <a:gd name="connsiteX8" fmla="*/ 4170706 w 6108472"/>
              <a:gd name="connsiteY8" fmla="*/ 2541043 h 4579515"/>
              <a:gd name="connsiteX9" fmla="*/ 5696840 w 6108472"/>
              <a:gd name="connsiteY9" fmla="*/ 3718822 h 4579515"/>
              <a:gd name="connsiteX10" fmla="*/ 5512475 w 6108472"/>
              <a:gd name="connsiteY10" fmla="*/ 4527905 h 4579515"/>
              <a:gd name="connsiteX11" fmla="*/ 4775014 w 6108472"/>
              <a:gd name="connsiteY11" fmla="*/ 4343557 h 4579515"/>
              <a:gd name="connsiteX12" fmla="*/ 3423003 w 6108472"/>
              <a:gd name="connsiteY12" fmla="*/ 3094087 h 4579515"/>
              <a:gd name="connsiteX13" fmla="*/ 637041 w 6108472"/>
              <a:gd name="connsiteY13" fmla="*/ 2919981 h 4579515"/>
              <a:gd name="connsiteX14" fmla="*/ 2005 w 6108472"/>
              <a:gd name="connsiteY14" fmla="*/ 2387420 h 4579515"/>
              <a:gd name="connsiteX15" fmla="*/ 739466 w 6108472"/>
              <a:gd name="connsiteY15" fmla="*/ 2028966 h 4579515"/>
              <a:gd name="connsiteX16" fmla="*/ 2726512 w 6108472"/>
              <a:gd name="connsiteY16" fmla="*/ 2018725 h 457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08472" h="4579515">
                <a:moveTo>
                  <a:pt x="2726512" y="2018725"/>
                </a:moveTo>
                <a:cubicBezTo>
                  <a:pt x="3033787" y="1774635"/>
                  <a:pt x="2531904" y="900688"/>
                  <a:pt x="2583117" y="564424"/>
                </a:cubicBezTo>
                <a:cubicBezTo>
                  <a:pt x="2634330" y="228160"/>
                  <a:pt x="2876736" y="18207"/>
                  <a:pt x="3033788" y="1138"/>
                </a:cubicBezTo>
                <a:cubicBezTo>
                  <a:pt x="3190840" y="-15931"/>
                  <a:pt x="3426417" y="159882"/>
                  <a:pt x="3525428" y="462008"/>
                </a:cubicBezTo>
                <a:cubicBezTo>
                  <a:pt x="3624439" y="764134"/>
                  <a:pt x="3310335" y="1655149"/>
                  <a:pt x="3627853" y="1813893"/>
                </a:cubicBezTo>
                <a:cubicBezTo>
                  <a:pt x="3945371" y="1972637"/>
                  <a:pt x="5019128" y="1436663"/>
                  <a:pt x="5430535" y="1414473"/>
                </a:cubicBezTo>
                <a:cubicBezTo>
                  <a:pt x="5841943" y="1392283"/>
                  <a:pt x="6046793" y="1527130"/>
                  <a:pt x="6096298" y="1680753"/>
                </a:cubicBezTo>
                <a:cubicBezTo>
                  <a:pt x="6145803" y="1834376"/>
                  <a:pt x="6048500" y="2192830"/>
                  <a:pt x="5727568" y="2336212"/>
                </a:cubicBezTo>
                <a:cubicBezTo>
                  <a:pt x="5406636" y="2479594"/>
                  <a:pt x="4175827" y="2310608"/>
                  <a:pt x="4170706" y="2541043"/>
                </a:cubicBezTo>
                <a:cubicBezTo>
                  <a:pt x="4165585" y="2771478"/>
                  <a:pt x="5473212" y="3387678"/>
                  <a:pt x="5696840" y="3718822"/>
                </a:cubicBezTo>
                <a:cubicBezTo>
                  <a:pt x="5920468" y="4049966"/>
                  <a:pt x="5666113" y="4423782"/>
                  <a:pt x="5512475" y="4527905"/>
                </a:cubicBezTo>
                <a:cubicBezTo>
                  <a:pt x="5358837" y="4632028"/>
                  <a:pt x="5123259" y="4582527"/>
                  <a:pt x="4775014" y="4343557"/>
                </a:cubicBezTo>
                <a:cubicBezTo>
                  <a:pt x="4426769" y="4104587"/>
                  <a:pt x="4112665" y="3331350"/>
                  <a:pt x="3423003" y="3094087"/>
                </a:cubicBezTo>
                <a:cubicBezTo>
                  <a:pt x="2733341" y="2856824"/>
                  <a:pt x="1207207" y="3037759"/>
                  <a:pt x="637041" y="2919981"/>
                </a:cubicBezTo>
                <a:cubicBezTo>
                  <a:pt x="66875" y="2802203"/>
                  <a:pt x="-15066" y="2535922"/>
                  <a:pt x="2005" y="2387420"/>
                </a:cubicBezTo>
                <a:cubicBezTo>
                  <a:pt x="19076" y="2238918"/>
                  <a:pt x="285382" y="2090415"/>
                  <a:pt x="739466" y="2028966"/>
                </a:cubicBezTo>
                <a:cubicBezTo>
                  <a:pt x="1193550" y="1967517"/>
                  <a:pt x="2419237" y="2262815"/>
                  <a:pt x="2726512" y="2018725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5387451" y="3612126"/>
            <a:ext cx="1079306" cy="997974"/>
            <a:chOff x="5387451" y="3459726"/>
            <a:chExt cx="1079306" cy="997974"/>
          </a:xfrm>
        </p:grpSpPr>
        <p:sp>
          <p:nvSpPr>
            <p:cNvPr id="239" name="Oval 238"/>
            <p:cNvSpPr/>
            <p:nvPr/>
          </p:nvSpPr>
          <p:spPr>
            <a:xfrm>
              <a:off x="5617864" y="3459726"/>
              <a:ext cx="848893" cy="84889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41" name="Straight Arrow Connector 240"/>
            <p:cNvCxnSpPr>
              <a:endCxn id="239" idx="3"/>
            </p:cNvCxnSpPr>
            <p:nvPr/>
          </p:nvCxnSpPr>
          <p:spPr>
            <a:xfrm flipV="1">
              <a:off x="5387451" y="4184301"/>
              <a:ext cx="354731" cy="2733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9" idx="0"/>
            <a:endCxn id="8" idx="4"/>
          </p:cNvCxnSpPr>
          <p:nvPr/>
        </p:nvCxnSpPr>
        <p:spPr>
          <a:xfrm flipH="1" flipV="1">
            <a:off x="5818607" y="2354551"/>
            <a:ext cx="216458" cy="14928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9" idx="2"/>
          </p:cNvCxnSpPr>
          <p:nvPr/>
        </p:nvCxnSpPr>
        <p:spPr>
          <a:xfrm flipV="1">
            <a:off x="3628609" y="4037864"/>
            <a:ext cx="2215956" cy="55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5" idx="2"/>
          </p:cNvCxnSpPr>
          <p:nvPr/>
        </p:nvCxnSpPr>
        <p:spPr>
          <a:xfrm flipV="1">
            <a:off x="6225565" y="3469508"/>
            <a:ext cx="1936318" cy="568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1" idx="1"/>
          </p:cNvCxnSpPr>
          <p:nvPr/>
        </p:nvCxnSpPr>
        <p:spPr>
          <a:xfrm>
            <a:off x="6169769" y="4172568"/>
            <a:ext cx="1644538" cy="13771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The Graph-Parallel Pattern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61883" y="3279008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47609" y="390316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8107" y="1973551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844565" y="3847364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58511" y="5493915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5273151" y="5549711"/>
            <a:ext cx="2485360" cy="134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6" idx="7"/>
          </p:cNvCxnSpPr>
          <p:nvPr/>
        </p:nvCxnSpPr>
        <p:spPr>
          <a:xfrm flipH="1">
            <a:off x="4205742" y="2164051"/>
            <a:ext cx="1422365" cy="246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1"/>
            <a:endCxn id="7" idx="4"/>
          </p:cNvCxnSpPr>
          <p:nvPr/>
        </p:nvCxnSpPr>
        <p:spPr>
          <a:xfrm flipH="1" flipV="1">
            <a:off x="3438109" y="4284160"/>
            <a:ext cx="1509838" cy="1130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3"/>
            <a:endCxn id="7" idx="0"/>
          </p:cNvCxnSpPr>
          <p:nvPr/>
        </p:nvCxnSpPr>
        <p:spPr>
          <a:xfrm flipH="1">
            <a:off x="3438109" y="2679755"/>
            <a:ext cx="498225" cy="1223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0"/>
            <a:endCxn id="5" idx="4"/>
          </p:cNvCxnSpPr>
          <p:nvPr/>
        </p:nvCxnSpPr>
        <p:spPr>
          <a:xfrm flipV="1">
            <a:off x="7949011" y="3660008"/>
            <a:ext cx="403372" cy="18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2" idx="2"/>
            <a:endCxn id="8" idx="6"/>
          </p:cNvCxnSpPr>
          <p:nvPr/>
        </p:nvCxnSpPr>
        <p:spPr>
          <a:xfrm flipH="1">
            <a:off x="6009107" y="1943100"/>
            <a:ext cx="1947662" cy="220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4"/>
            <a:endCxn id="5" idx="0"/>
          </p:cNvCxnSpPr>
          <p:nvPr/>
        </p:nvCxnSpPr>
        <p:spPr>
          <a:xfrm>
            <a:off x="8147269" y="2133600"/>
            <a:ext cx="205114" cy="1145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8" idx="5"/>
            <a:endCxn id="5" idx="1"/>
          </p:cNvCxnSpPr>
          <p:nvPr/>
        </p:nvCxnSpPr>
        <p:spPr>
          <a:xfrm>
            <a:off x="5953311" y="2298755"/>
            <a:ext cx="2264368" cy="1036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880538" y="2354551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92151" y="5359211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56769" y="17526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4" name="Can 213"/>
          <p:cNvSpPr/>
          <p:nvPr/>
        </p:nvSpPr>
        <p:spPr>
          <a:xfrm>
            <a:off x="762000" y="2377577"/>
            <a:ext cx="1822558" cy="134295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Helvetica Neue Light"/>
                <a:cs typeface="Helvetica Neue Light"/>
              </a:rPr>
              <a:t>Model / Alg. 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  <a:latin typeface="Helvetica Neue Light"/>
                <a:cs typeface="Helvetica Neue Light"/>
              </a:rPr>
              <a:t>State</a:t>
            </a:r>
            <a:endParaRPr lang="en-US" dirty="0">
              <a:solidFill>
                <a:prstClr val="white"/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3514309" y="2219847"/>
            <a:ext cx="5096291" cy="3663286"/>
            <a:chOff x="3514309" y="2067447"/>
            <a:chExt cx="5096291" cy="3663286"/>
          </a:xfrm>
        </p:grpSpPr>
        <p:sp>
          <p:nvSpPr>
            <p:cNvPr id="216" name="Can 215"/>
            <p:cNvSpPr/>
            <p:nvPr/>
          </p:nvSpPr>
          <p:spPr>
            <a:xfrm>
              <a:off x="3514309" y="4020168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7" name="Can 216"/>
            <p:cNvSpPr/>
            <p:nvPr/>
          </p:nvSpPr>
          <p:spPr>
            <a:xfrm>
              <a:off x="5844565" y="2067447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8" name="Can 217"/>
            <p:cNvSpPr/>
            <p:nvPr/>
          </p:nvSpPr>
          <p:spPr>
            <a:xfrm>
              <a:off x="6055469" y="3980714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0" name="Can 219"/>
            <p:cNvSpPr/>
            <p:nvPr/>
          </p:nvSpPr>
          <p:spPr>
            <a:xfrm>
              <a:off x="7989079" y="5540233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2" name="Can 221"/>
            <p:cNvSpPr/>
            <p:nvPr/>
          </p:nvSpPr>
          <p:spPr>
            <a:xfrm>
              <a:off x="8382000" y="3261312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6" name="Can 225"/>
            <p:cNvSpPr/>
            <p:nvPr/>
          </p:nvSpPr>
          <p:spPr>
            <a:xfrm>
              <a:off x="4663551" y="3811967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8" name="Can 227"/>
            <p:cNvSpPr/>
            <p:nvPr/>
          </p:nvSpPr>
          <p:spPr>
            <a:xfrm>
              <a:off x="5816153" y="2896654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1" name="Can 230"/>
            <p:cNvSpPr/>
            <p:nvPr/>
          </p:nvSpPr>
          <p:spPr>
            <a:xfrm>
              <a:off x="7048500" y="3507889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3" name="Can 232"/>
            <p:cNvSpPr/>
            <p:nvPr/>
          </p:nvSpPr>
          <p:spPr>
            <a:xfrm>
              <a:off x="6858000" y="457200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591533" y="1916401"/>
            <a:ext cx="4798950" cy="3863264"/>
            <a:chOff x="3591533" y="1764001"/>
            <a:chExt cx="4798950" cy="3863264"/>
          </a:xfrm>
        </p:grpSpPr>
        <p:sp>
          <p:nvSpPr>
            <p:cNvPr id="215" name="Can 214"/>
            <p:cNvSpPr/>
            <p:nvPr/>
          </p:nvSpPr>
          <p:spPr>
            <a:xfrm>
              <a:off x="4147238" y="2439516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9" name="Can 218"/>
            <p:cNvSpPr/>
            <p:nvPr/>
          </p:nvSpPr>
          <p:spPr>
            <a:xfrm>
              <a:off x="5158851" y="5436765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3" name="Can 222"/>
            <p:cNvSpPr/>
            <p:nvPr/>
          </p:nvSpPr>
          <p:spPr>
            <a:xfrm>
              <a:off x="8161883" y="1764001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4" name="Can 223"/>
            <p:cNvSpPr/>
            <p:nvPr/>
          </p:nvSpPr>
          <p:spPr>
            <a:xfrm>
              <a:off x="4777851" y="203835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5" name="Can 224"/>
            <p:cNvSpPr/>
            <p:nvPr/>
          </p:nvSpPr>
          <p:spPr>
            <a:xfrm>
              <a:off x="3591533" y="2991904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7" name="Can 226"/>
            <p:cNvSpPr/>
            <p:nvPr/>
          </p:nvSpPr>
          <p:spPr>
            <a:xfrm>
              <a:off x="6934200" y="1781246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9" name="Can 228"/>
            <p:cNvSpPr/>
            <p:nvPr/>
          </p:nvSpPr>
          <p:spPr>
            <a:xfrm>
              <a:off x="6972300" y="2534766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0" name="Can 229"/>
            <p:cNvSpPr/>
            <p:nvPr/>
          </p:nvSpPr>
          <p:spPr>
            <a:xfrm>
              <a:off x="8103379" y="2392651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2" name="Can 231"/>
            <p:cNvSpPr/>
            <p:nvPr/>
          </p:nvSpPr>
          <p:spPr>
            <a:xfrm>
              <a:off x="8047583" y="426720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4" name="Can 233"/>
            <p:cNvSpPr/>
            <p:nvPr/>
          </p:nvSpPr>
          <p:spPr>
            <a:xfrm>
              <a:off x="6324600" y="5341515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5" name="Can 234"/>
            <p:cNvSpPr/>
            <p:nvPr/>
          </p:nvSpPr>
          <p:spPr>
            <a:xfrm>
              <a:off x="4157897" y="466725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49" name="Rounded Rectangle 248"/>
          <p:cNvSpPr/>
          <p:nvPr/>
        </p:nvSpPr>
        <p:spPr>
          <a:xfrm>
            <a:off x="462863" y="5111561"/>
            <a:ext cx="3575737" cy="13654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Helvetica Neue Light"/>
                <a:cs typeface="Helvetica Neue Light"/>
              </a:rPr>
              <a:t>Computation depends only on the </a:t>
            </a:r>
            <a:r>
              <a:rPr lang="en-US" b="1" dirty="0" smtClean="0">
                <a:solidFill>
                  <a:prstClr val="black"/>
                </a:solidFill>
                <a:latin typeface="Helvetica Neue Light"/>
                <a:cs typeface="Helvetica Neue Light"/>
              </a:rPr>
              <a:t>neighbors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11317" y="1752600"/>
            <a:ext cx="2370683" cy="1526408"/>
            <a:chOff x="6019800" y="1600200"/>
            <a:chExt cx="2370683" cy="1526408"/>
          </a:xfrm>
        </p:grpSpPr>
        <p:grpSp>
          <p:nvGrpSpPr>
            <p:cNvPr id="14" name="Group 13"/>
            <p:cNvGrpSpPr/>
            <p:nvPr/>
          </p:nvGrpSpPr>
          <p:grpSpPr>
            <a:xfrm>
              <a:off x="6019800" y="1600200"/>
              <a:ext cx="2343276" cy="1526408"/>
              <a:chOff x="6019800" y="1600200"/>
              <a:chExt cx="2343276" cy="1526408"/>
            </a:xfrm>
          </p:grpSpPr>
          <p:cxnSp>
            <p:nvCxnSpPr>
              <p:cNvPr id="57" name="Straight Connector 56"/>
              <p:cNvCxnSpPr>
                <a:stCxn id="59" idx="2"/>
              </p:cNvCxnSpPr>
              <p:nvPr/>
            </p:nvCxnSpPr>
            <p:spPr>
              <a:xfrm flipH="1">
                <a:off x="6019800" y="1790700"/>
                <a:ext cx="1947662" cy="22095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9" idx="4"/>
              </p:cNvCxnSpPr>
              <p:nvPr/>
            </p:nvCxnSpPr>
            <p:spPr>
              <a:xfrm>
                <a:off x="8157962" y="1981200"/>
                <a:ext cx="205114" cy="11454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7967462" y="1600200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1" name="Can 60"/>
            <p:cNvSpPr/>
            <p:nvPr/>
          </p:nvSpPr>
          <p:spPr>
            <a:xfrm>
              <a:off x="8161883" y="175260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Can 61"/>
            <p:cNvSpPr/>
            <p:nvPr/>
          </p:nvSpPr>
          <p:spPr>
            <a:xfrm>
              <a:off x="6934200" y="1769845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Can 62"/>
            <p:cNvSpPr/>
            <p:nvPr/>
          </p:nvSpPr>
          <p:spPr>
            <a:xfrm>
              <a:off x="8103379" y="2381250"/>
              <a:ext cx="228600" cy="1905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68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14" grpId="0" animBg="1"/>
      <p:bldP spid="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Many Graph-Parallel Algorithms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800"/>
          </a:xfrm>
        </p:spPr>
        <p:txBody>
          <a:bodyPr numCol="2">
            <a:noAutofit/>
          </a:bodyPr>
          <a:lstStyle/>
          <a:p>
            <a:r>
              <a:rPr lang="en-US" sz="2800" dirty="0" smtClean="0">
                <a:latin typeface="Gill Sans Light"/>
                <a:cs typeface="Gill Sans Light"/>
              </a:rPr>
              <a:t>Collaborative Filtering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Alternating Least Squares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Stochastic Gradient Descent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Tensor Factorization</a:t>
            </a:r>
          </a:p>
          <a:p>
            <a:r>
              <a:rPr lang="en-US" sz="2800" dirty="0" smtClean="0">
                <a:latin typeface="Gill Sans Light"/>
                <a:cs typeface="Gill Sans Light"/>
              </a:rPr>
              <a:t>Structured Prediction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Loopy Belief Propagation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Max-Product Linear Programs</a:t>
            </a:r>
            <a:endParaRPr lang="en-US" sz="2400" dirty="0">
              <a:latin typeface="Gill Sans Light"/>
              <a:cs typeface="Gill Sans Light"/>
            </a:endParaRP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Gibbs Sampling</a:t>
            </a:r>
          </a:p>
          <a:p>
            <a:r>
              <a:rPr lang="en-US" sz="2800" dirty="0" smtClean="0">
                <a:latin typeface="Gill Sans Light"/>
                <a:cs typeface="Gill Sans Light"/>
              </a:rPr>
              <a:t>Semi-supervised M</a:t>
            </a:r>
            <a:r>
              <a:rPr lang="en-US" dirty="0" smtClean="0">
                <a:latin typeface="Gill Sans Light"/>
                <a:cs typeface="Gill Sans Light"/>
              </a:rPr>
              <a:t>L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Graph SSL </a:t>
            </a:r>
          </a:p>
          <a:p>
            <a:pPr lvl="1"/>
            <a:r>
              <a:rPr lang="en-US" sz="2400" dirty="0" err="1" smtClean="0">
                <a:latin typeface="Gill Sans Light"/>
                <a:cs typeface="Gill Sans Light"/>
              </a:rPr>
              <a:t>CoEM</a:t>
            </a:r>
            <a:endParaRPr lang="en-US" sz="2400" dirty="0">
              <a:latin typeface="Gill Sans Light"/>
              <a:cs typeface="Gill Sans Light"/>
            </a:endParaRPr>
          </a:p>
          <a:p>
            <a:r>
              <a:rPr lang="en-US" sz="2800" dirty="0" smtClean="0">
                <a:latin typeface="Gill Sans Light"/>
                <a:cs typeface="Gill Sans Light"/>
              </a:rPr>
              <a:t>Community Detection</a:t>
            </a:r>
          </a:p>
          <a:p>
            <a:pPr lvl="1"/>
            <a:r>
              <a:rPr lang="en-US" sz="2400" dirty="0">
                <a:latin typeface="Gill Sans Light"/>
                <a:cs typeface="Gill Sans Light"/>
              </a:rPr>
              <a:t>Triangle-Counting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K</a:t>
            </a:r>
            <a:r>
              <a:rPr lang="en-US" sz="2400" dirty="0">
                <a:latin typeface="Gill Sans Light"/>
                <a:cs typeface="Gill Sans Light"/>
              </a:rPr>
              <a:t>-core </a:t>
            </a:r>
            <a:r>
              <a:rPr lang="en-US" sz="2400" dirty="0" smtClean="0">
                <a:latin typeface="Gill Sans Light"/>
                <a:cs typeface="Gill Sans Light"/>
              </a:rPr>
              <a:t>Decomposition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K-Truss</a:t>
            </a:r>
            <a:endParaRPr lang="en-US" sz="2400" dirty="0">
              <a:latin typeface="Gill Sans Light"/>
              <a:cs typeface="Gill Sans Light"/>
            </a:endParaRPr>
          </a:p>
          <a:p>
            <a:r>
              <a:rPr lang="en-US" sz="2800" dirty="0" smtClean="0">
                <a:latin typeface="Gill Sans Light"/>
                <a:cs typeface="Gill Sans Light"/>
              </a:rPr>
              <a:t>Graph Analytics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PageRank</a:t>
            </a:r>
          </a:p>
          <a:p>
            <a:pPr lvl="1"/>
            <a:r>
              <a:rPr lang="en-US" sz="2400" dirty="0">
                <a:latin typeface="Gill Sans Light"/>
                <a:cs typeface="Gill Sans Light"/>
              </a:rPr>
              <a:t>Personalized </a:t>
            </a:r>
            <a:r>
              <a:rPr lang="en-US" sz="2400" dirty="0" smtClean="0">
                <a:latin typeface="Gill Sans Light"/>
                <a:cs typeface="Gill Sans Light"/>
              </a:rPr>
              <a:t>PageRank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Shortest Path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Graph Coloring</a:t>
            </a:r>
            <a:endParaRPr lang="en-US" sz="2400" dirty="0">
              <a:latin typeface="Gill Sans Light"/>
              <a:cs typeface="Gill Sans Light"/>
            </a:endParaRPr>
          </a:p>
          <a:p>
            <a:r>
              <a:rPr lang="en-US" sz="2800" dirty="0" smtClean="0">
                <a:latin typeface="Gill Sans Light"/>
                <a:cs typeface="Gill Sans Light"/>
              </a:rPr>
              <a:t>Classification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Neural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latin typeface="Gill Sans Light"/>
                <a:cs typeface="Gill Sans Light"/>
              </a:rPr>
              <a:pPr/>
              <a:t>7</a:t>
            </a:fld>
            <a:endParaRPr lang="en-US">
              <a:latin typeface="Gill Sans Light"/>
              <a:cs typeface="Gill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295400"/>
            <a:ext cx="4343400" cy="52578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 smtClean="0">
                <a:solidFill>
                  <a:srgbClr val="D10000"/>
                </a:solidFill>
              </a:rPr>
              <a:t>MACHINE LEARNING</a:t>
            </a:r>
            <a:endParaRPr lang="en-US" sz="7000" b="1" dirty="0">
              <a:solidFill>
                <a:srgbClr val="D1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1359568"/>
            <a:ext cx="4724400" cy="184083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D10000"/>
                </a:solidFill>
              </a:rPr>
              <a:t>SOCIAL NETWORK ANALYSIS</a:t>
            </a:r>
            <a:endParaRPr lang="en-US" sz="4000" b="1" dirty="0">
              <a:solidFill>
                <a:srgbClr val="D1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340768"/>
            <a:ext cx="4114800" cy="301558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D10000"/>
                </a:solidFill>
              </a:rPr>
              <a:t>GRAPH ALGORITHMS</a:t>
            </a:r>
            <a:endParaRPr lang="en-US" sz="4000" b="1" dirty="0">
              <a:solidFill>
                <a:srgbClr val="D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2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Graph-Parallel Systems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65847"/>
            <a:ext cx="3657600" cy="1338146"/>
          </a:xfrm>
          <a:prstGeom prst="rect">
            <a:avLst/>
          </a:prstGeom>
        </p:spPr>
      </p:pic>
      <p:pic>
        <p:nvPicPr>
          <p:cNvPr id="7" name="Picture 6" descr="ApacheGi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71600"/>
            <a:ext cx="1600200" cy="19266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49888" y="2002840"/>
            <a:ext cx="2408833" cy="1048137"/>
            <a:chOff x="549888" y="2002840"/>
            <a:chExt cx="2408833" cy="1048137"/>
          </a:xfrm>
        </p:grpSpPr>
        <p:sp>
          <p:nvSpPr>
            <p:cNvPr id="8" name="TextBox 7"/>
            <p:cNvSpPr txBox="1"/>
            <p:nvPr/>
          </p:nvSpPr>
          <p:spPr>
            <a:xfrm>
              <a:off x="549888" y="2002840"/>
              <a:ext cx="24088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3366FF"/>
                  </a:solidFill>
                </a:rPr>
                <a:t>P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F0000"/>
                  </a:solidFill>
                </a:rPr>
                <a:t>r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ADA2C"/>
                  </a:solidFill>
                </a:rPr>
                <a:t>e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3366FF"/>
                  </a:solidFill>
                </a:rPr>
                <a:t>g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FF0000"/>
                  </a:solidFill>
                </a:rPr>
                <a:t>e</a:t>
              </a:r>
              <a:r>
                <a:rPr lang="en-US" sz="60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rgbClr val="56B656"/>
                  </a:solidFill>
                </a:rPr>
                <a:t>l</a:t>
              </a:r>
              <a:endParaRPr lang="en-US" sz="6000" dirty="0">
                <a:solidFill>
                  <a:srgbClr val="80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133600" y="2743200"/>
              <a:ext cx="62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oogle</a:t>
              </a:r>
              <a:endParaRPr 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495" y="3581400"/>
            <a:ext cx="75869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Gill Sans Light"/>
                <a:cs typeface="Gill Sans Light"/>
              </a:rPr>
              <a:t>Expose </a:t>
            </a:r>
            <a:r>
              <a:rPr lang="en-US" sz="32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specialized APIs</a:t>
            </a:r>
            <a:r>
              <a:rPr lang="en-US" sz="3200" i="1" dirty="0" smtClean="0">
                <a:latin typeface="Gill Sans Light"/>
                <a:cs typeface="Gill Sans Light"/>
              </a:rPr>
              <a:t> to simplify graph programming.</a:t>
            </a:r>
            <a:endParaRPr lang="en-US" sz="3200" i="1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861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2247900"/>
            <a:ext cx="8382000" cy="1752600"/>
          </a:xfrm>
        </p:spPr>
        <p:txBody>
          <a:bodyPr>
            <a:noAutofit/>
          </a:bodyPr>
          <a:lstStyle/>
          <a:p>
            <a:r>
              <a:rPr lang="en-US" sz="7200" i="1" dirty="0" smtClean="0">
                <a:solidFill>
                  <a:schemeClr val="tx2"/>
                </a:solidFill>
                <a:latin typeface="Gill Sans Light"/>
                <a:cs typeface="Gill Sans Light"/>
              </a:rPr>
              <a:t>“Think like a Vertex.”</a:t>
            </a:r>
          </a:p>
          <a:p>
            <a:pPr algn="r"/>
            <a:r>
              <a:rPr lang="en-US" sz="3600" dirty="0" smtClean="0">
                <a:latin typeface="Gill Sans Light"/>
                <a:cs typeface="Gill Sans Light"/>
              </a:rPr>
              <a:t>- </a:t>
            </a:r>
            <a:r>
              <a:rPr lang="en-US" sz="3600" dirty="0" err="1" smtClean="0">
                <a:latin typeface="Gill Sans Light"/>
                <a:cs typeface="Gill Sans Light"/>
              </a:rPr>
              <a:t>Pregel</a:t>
            </a:r>
            <a:r>
              <a:rPr lang="en-US" sz="3600" dirty="0" smtClean="0">
                <a:latin typeface="Gill Sans Light"/>
                <a:cs typeface="Gill Sans Light"/>
              </a:rPr>
              <a:t> [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SIGMOD’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Gill Sans Light"/>
                <a:cs typeface="Gill Sans Light"/>
              </a:rPr>
              <a:t>10]</a:t>
            </a:r>
            <a:endParaRPr lang="en-US" sz="3600" dirty="0" smtClean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0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7.7|4.2"/>
</p:tagLst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selec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108908</TotalTime>
  <Words>2647</Words>
  <Application>Microsoft Macintosh PowerPoint</Application>
  <PresentationFormat>On-screen Show (4:3)</PresentationFormat>
  <Paragraphs>923</Paragraphs>
  <Slides>54</Slides>
  <Notes>31</Notes>
  <HiddenSlides>11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Office Theme</vt:lpstr>
      <vt:lpstr>1_Office Theme</vt:lpstr>
      <vt:lpstr>3_select-template</vt:lpstr>
      <vt:lpstr>3_Office Theme</vt:lpstr>
      <vt:lpstr>6_Office Theme</vt:lpstr>
      <vt:lpstr>GraphX: Unifying Table and Graph Analytics </vt:lpstr>
      <vt:lpstr>Graphs are Central to Analytics</vt:lpstr>
      <vt:lpstr>PageRank: Identifying Leaders</vt:lpstr>
      <vt:lpstr>Mean Field Algorithm</vt:lpstr>
      <vt:lpstr>Recommending Products</vt:lpstr>
      <vt:lpstr>The Graph-Parallel Pattern</vt:lpstr>
      <vt:lpstr>Many Graph-Parallel Algorithms</vt:lpstr>
      <vt:lpstr>Graph-Parallel Systems</vt:lpstr>
      <vt:lpstr>PowerPoint Presentation</vt:lpstr>
      <vt:lpstr>The Pregel (Push) Abstraction</vt:lpstr>
      <vt:lpstr>The GraphLab (Pull) Abstraction</vt:lpstr>
      <vt:lpstr>Iterative Bulk Synchronous Execution</vt:lpstr>
      <vt:lpstr>Graph-Parallel Systems</vt:lpstr>
      <vt:lpstr>PowerPoint Presentation</vt:lpstr>
      <vt:lpstr>Triangle Counting on Twitter</vt:lpstr>
      <vt:lpstr>Graph Analytics Pipeline</vt:lpstr>
      <vt:lpstr>Tables</vt:lpstr>
      <vt:lpstr>Graphs</vt:lpstr>
      <vt:lpstr>Separate Systems to Support Each View</vt:lpstr>
      <vt:lpstr>Having separate systems  for each view is  difficult to use and inefficient</vt:lpstr>
      <vt:lpstr>Difficult to Program and Use</vt:lpstr>
      <vt:lpstr>Inefficient</vt:lpstr>
      <vt:lpstr>GraphX Solution: Tables and Graphs are  views of the same physical data</vt:lpstr>
      <vt:lpstr>Graphs  Relational Algebra</vt:lpstr>
      <vt:lpstr>Distributed Graphs as Distributed Tables</vt:lpstr>
      <vt:lpstr>Table Operators</vt:lpstr>
      <vt:lpstr>Graph Operators</vt:lpstr>
      <vt:lpstr>Triplets Join Vertices and Edges</vt:lpstr>
      <vt:lpstr>Example: Oldest Follower</vt:lpstr>
      <vt:lpstr>We express enhanced Pregel and GraphLab  abstractions using the GraphX operators in less than 50 lines of code!</vt:lpstr>
      <vt:lpstr>Enhanced Pregel in GraphX</vt:lpstr>
      <vt:lpstr>PageRank in GraphX</vt:lpstr>
      <vt:lpstr>Join Elimination</vt:lpstr>
      <vt:lpstr>We express the Pregel and GraphLab like  abstractions using the GraphX operators in less than 50 lines of code!</vt:lpstr>
      <vt:lpstr>Example Analytics Pipeline</vt:lpstr>
      <vt:lpstr>The GraphX Stack (Lines of Code)</vt:lpstr>
      <vt:lpstr>Performance Comparisons</vt:lpstr>
      <vt:lpstr>GraphX scales to larger graphs</vt:lpstr>
      <vt:lpstr>PageRank is just one stage….            What about a pipeline?</vt:lpstr>
      <vt:lpstr>A Small Pipeline in GraphX</vt:lpstr>
      <vt:lpstr>Status</vt:lpstr>
      <vt:lpstr>GraphX: Unified Analytics</vt:lpstr>
      <vt:lpstr>A Case for Algebra in Graphs</vt:lpstr>
      <vt:lpstr>Conclusions</vt:lpstr>
      <vt:lpstr>Thanks!</vt:lpstr>
      <vt:lpstr>Recommending Products</vt:lpstr>
      <vt:lpstr>Mean Field Algorithm</vt:lpstr>
      <vt:lpstr>GraphX System Design</vt:lpstr>
      <vt:lpstr>Caching for Iterative mrTriplets</vt:lpstr>
      <vt:lpstr>PowerPoint Presentation</vt:lpstr>
      <vt:lpstr>PowerPoint Presentation</vt:lpstr>
      <vt:lpstr>Reduction in Communication Due to Cached Updates</vt:lpstr>
      <vt:lpstr>Benefit of Indexing Active Edges</vt:lpstr>
      <vt:lpstr>Additional Query Optimizations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Joseph Gonzalez</cp:lastModifiedBy>
  <cp:revision>5944</cp:revision>
  <cp:lastPrinted>2013-02-11T05:20:40Z</cp:lastPrinted>
  <dcterms:created xsi:type="dcterms:W3CDTF">2010-06-28T20:28:41Z</dcterms:created>
  <dcterms:modified xsi:type="dcterms:W3CDTF">2014-05-19T21:11:53Z</dcterms:modified>
</cp:coreProperties>
</file>