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4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5" r:id="rId1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5" autoAdjust="0"/>
  </p:normalViewPr>
  <p:slideViewPr>
    <p:cSldViewPr snapToGrid="0">
      <p:cViewPr>
        <p:scale>
          <a:sx n="90" d="100"/>
          <a:sy n="90" d="100"/>
        </p:scale>
        <p:origin x="-119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2760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B5E016-EEAA-463C-817E-E3549C50A32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425" y="544513"/>
            <a:ext cx="6816725" cy="5113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6049630"/>
            <a:ext cx="5608320" cy="249374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81D6835-8668-4156-9879-679D30FF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0635"/>
            <a:ext cx="9144000" cy="590931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22449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idx="1"/>
          </p:nvPr>
        </p:nvSpPr>
        <p:spPr>
          <a:xfrm>
            <a:off x="182880" y="1066800"/>
            <a:ext cx="8778240" cy="512064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  <a:lvl2pPr>
              <a:lnSpc>
                <a:spcPct val="80000"/>
              </a:lnSpc>
              <a:spcBef>
                <a:spcPts val="0"/>
              </a:spcBef>
              <a:defRPr sz="1800"/>
            </a:lvl2pPr>
            <a:lvl3pPr>
              <a:lnSpc>
                <a:spcPct val="80000"/>
              </a:lnSpc>
              <a:defRPr/>
            </a:lvl3pPr>
            <a:lvl4pPr>
              <a:lnSpc>
                <a:spcPct val="80000"/>
              </a:lnSpc>
              <a:defRPr/>
            </a:lvl4pPr>
            <a:lvl5pPr>
              <a:lnSpc>
                <a:spcPct val="8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78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697"/>
            <a:ext cx="8763000" cy="6163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468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8476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172200"/>
            <a:ext cx="9144001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dirty="0">
              <a:solidFill>
                <a:srgbClr val="FFFFFF"/>
              </a:solidFill>
              <a:latin typeface="Arial" charset="0"/>
              <a:ea typeface="ＭＳ Ｐゴシック" charset="0"/>
              <a:cs typeface="Arial Unicode MS" pitchFamily="34" charset="-128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-1" y="6172200"/>
            <a:ext cx="2362200" cy="685800"/>
          </a:xfrm>
          <a:custGeom>
            <a:avLst/>
            <a:gdLst>
              <a:gd name="connsiteX0" fmla="*/ 0 w 9144001"/>
              <a:gd name="connsiteY0" fmla="*/ 0 h 685800"/>
              <a:gd name="connsiteX1" fmla="*/ 914400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9144001"/>
              <a:gd name="connsiteY0" fmla="*/ 0 h 685800"/>
              <a:gd name="connsiteX1" fmla="*/ 619432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11798706"/>
              <a:gd name="connsiteY0" fmla="*/ 0 h 685800"/>
              <a:gd name="connsiteX1" fmla="*/ 6194321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11798706"/>
              <a:gd name="connsiteY0" fmla="*/ 0 h 685800"/>
              <a:gd name="connsiteX1" fmla="*/ 9733929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9733929"/>
              <a:gd name="connsiteY0" fmla="*/ 0 h 685800"/>
              <a:gd name="connsiteX1" fmla="*/ 9733929 w 9733929"/>
              <a:gd name="connsiteY1" fmla="*/ 0 h 685800"/>
              <a:gd name="connsiteX2" fmla="*/ 9143997 w 9733929"/>
              <a:gd name="connsiteY2" fmla="*/ 685800 h 685800"/>
              <a:gd name="connsiteX3" fmla="*/ 0 w 9733929"/>
              <a:gd name="connsiteY3" fmla="*/ 685800 h 685800"/>
              <a:gd name="connsiteX4" fmla="*/ 0 w 9733929"/>
              <a:gd name="connsiteY4" fmla="*/ 0 h 685800"/>
              <a:gd name="connsiteX0" fmla="*/ 0 w 9143998"/>
              <a:gd name="connsiteY0" fmla="*/ 0 h 685800"/>
              <a:gd name="connsiteX1" fmla="*/ 7374195 w 9143998"/>
              <a:gd name="connsiteY1" fmla="*/ 0 h 685800"/>
              <a:gd name="connsiteX2" fmla="*/ 9143997 w 9143998"/>
              <a:gd name="connsiteY2" fmla="*/ 685800 h 685800"/>
              <a:gd name="connsiteX3" fmla="*/ 0 w 9143998"/>
              <a:gd name="connsiteY3" fmla="*/ 685800 h 685800"/>
              <a:gd name="connsiteX4" fmla="*/ 0 w 9143998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8" h="685800">
                <a:moveTo>
                  <a:pt x="0" y="0"/>
                </a:moveTo>
                <a:lnTo>
                  <a:pt x="7374195" y="0"/>
                </a:lnTo>
                <a:lnTo>
                  <a:pt x="9143997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dirty="0">
              <a:solidFill>
                <a:srgbClr val="FFFFFF"/>
              </a:solidFill>
              <a:latin typeface="Arial" charset="0"/>
              <a:ea typeface="ＭＳ Ｐゴシック" charset="0"/>
              <a:cs typeface="Arial Unicode MS" pitchFamily="34" charset="-128"/>
            </a:endParaRPr>
          </a:p>
        </p:txBody>
      </p:sp>
      <p:pic>
        <p:nvPicPr>
          <p:cNvPr id="1032" name="Picture 7" descr="C:\Users\jcissell\Desktop\dots-b-ppt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88075"/>
            <a:ext cx="22860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82563" y="1066800"/>
            <a:ext cx="8778875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0" y="76200"/>
            <a:ext cx="8763000" cy="615950"/>
          </a:xfrm>
          <a:prstGeom prst="rect">
            <a:avLst/>
          </a:prstGeom>
          <a:ln w="6350" cap="rnd">
            <a:noFill/>
          </a:ln>
        </p:spPr>
        <p:txBody>
          <a:bodyPr vert="horz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35" name="Picture 4" descr="C:\Users\jcissell\Desktop\yd-logo-pp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54763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39"/>
          <p:cNvSpPr txBox="1">
            <a:spLocks/>
          </p:cNvSpPr>
          <p:nvPr/>
        </p:nvSpPr>
        <p:spPr>
          <a:xfrm>
            <a:off x="8382000" y="6400800"/>
            <a:ext cx="381000" cy="381000"/>
          </a:xfrm>
          <a:prstGeom prst="ellipse">
            <a:avLst/>
          </a:prstGeom>
          <a:ln w="1905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0B33B1-08DB-47FE-B4D0-C8B40E515D30}" type="slidenum">
              <a:rPr lang="en-US" smtClean="0">
                <a:solidFill>
                  <a:srgbClr val="FFFFFF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810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marL="182563" indent="-182563" algn="l" rtl="0" fontAlgn="base">
        <a:lnSpc>
          <a:spcPct val="90000"/>
        </a:lnSpc>
        <a:spcBef>
          <a:spcPct val="0"/>
        </a:spcBef>
        <a:spcAft>
          <a:spcPct val="0"/>
        </a:spcAft>
        <a:defRPr lang="en-US" sz="2800" b="1" kern="12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005596"/>
          </a:solidFill>
          <a:latin typeface="Century Gothic" pitchFamily="34" charset="0"/>
          <a:ea typeface="+mj-ea"/>
          <a:cs typeface="Arial" pitchFamily="34" charset="0"/>
        </a:defRPr>
      </a:lvl1pPr>
      <a:lvl2pPr marL="182563" indent="-182563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5596"/>
          </a:solidFill>
          <a:latin typeface="Century Gothic" pitchFamily="34" charset="0"/>
          <a:cs typeface="Arial" charset="0"/>
        </a:defRPr>
      </a:lvl2pPr>
      <a:lvl3pPr marL="182563" indent="-182563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5596"/>
          </a:solidFill>
          <a:latin typeface="Century Gothic" pitchFamily="34" charset="0"/>
          <a:cs typeface="Arial" charset="0"/>
        </a:defRPr>
      </a:lvl3pPr>
      <a:lvl4pPr marL="182563" indent="-182563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5596"/>
          </a:solidFill>
          <a:latin typeface="Century Gothic" pitchFamily="34" charset="0"/>
          <a:cs typeface="Arial" charset="0"/>
        </a:defRPr>
      </a:lvl4pPr>
      <a:lvl5pPr marL="182563" indent="-182563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5596"/>
          </a:solidFill>
          <a:latin typeface="Century Gothic" pitchFamily="34" charset="0"/>
          <a:cs typeface="Arial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fontAlgn="base">
        <a:lnSpc>
          <a:spcPct val="80000"/>
        </a:lnSpc>
        <a:spcBef>
          <a:spcPts val="600"/>
        </a:spcBef>
        <a:spcAft>
          <a:spcPct val="0"/>
        </a:spcAft>
        <a:buClr>
          <a:schemeClr val="accent2"/>
        </a:buClr>
        <a:buSzPct val="65000"/>
        <a:buFont typeface="Wingdings 2" pitchFamily="18" charset="2"/>
        <a:buChar char=""/>
        <a:defRPr sz="2800" b="1" kern="1000" spc="-70">
          <a:solidFill>
            <a:srgbClr val="595959"/>
          </a:solidFill>
          <a:latin typeface="+mj-lt"/>
          <a:ea typeface="+mn-ea"/>
          <a:cs typeface="+mn-cs"/>
        </a:defRPr>
      </a:lvl1pPr>
      <a:lvl2pPr marL="639763" indent="-273050" algn="l" rtl="0" fontAlgn="base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800" kern="1000" spc="-70">
          <a:solidFill>
            <a:srgbClr val="595959"/>
          </a:solidFill>
          <a:latin typeface="+mj-lt"/>
          <a:ea typeface="+mn-ea"/>
          <a:cs typeface="+mn-cs"/>
        </a:defRPr>
      </a:lvl2pPr>
      <a:lvl3pPr marL="1004888" indent="-228600" algn="l" rtl="0" fontAlgn="base">
        <a:lnSpc>
          <a:spcPct val="80000"/>
        </a:lnSpc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kern="1000" spc="-70">
          <a:solidFill>
            <a:srgbClr val="595959"/>
          </a:solidFill>
          <a:latin typeface="+mj-lt"/>
          <a:ea typeface="+mn-ea"/>
          <a:cs typeface="+mn-cs"/>
        </a:defRPr>
      </a:lvl3pPr>
      <a:lvl4pPr marL="1279525" indent="-228600" algn="l" rtl="0" fontAlgn="base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kern="1000" spc="-70">
          <a:solidFill>
            <a:srgbClr val="595959"/>
          </a:solidFill>
          <a:latin typeface="+mj-lt"/>
          <a:ea typeface="+mn-ea"/>
          <a:cs typeface="+mn-cs"/>
        </a:defRPr>
      </a:lvl4pPr>
      <a:lvl5pPr marL="1554163" indent="-228600" algn="l" rtl="0" fontAlgn="base">
        <a:lnSpc>
          <a:spcPct val="80000"/>
        </a:lnSpc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kern="1000" spc="-70">
          <a:solidFill>
            <a:srgbClr val="595959"/>
          </a:solidFill>
          <a:latin typeface="+mj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167048"/>
            <a:ext cx="7572375" cy="3046988"/>
          </a:xfrm>
        </p:spPr>
        <p:txBody>
          <a:bodyPr/>
          <a:lstStyle/>
          <a:p>
            <a:pPr marL="182880" indent="0">
              <a:lnSpc>
                <a:spcPct val="100000"/>
              </a:lnSpc>
              <a:defRPr/>
            </a:pPr>
            <a:r>
              <a:rPr sz="4000" dirty="0" smtClean="0">
                <a:solidFill>
                  <a:schemeClr val="accent1"/>
                </a:solidFill>
              </a:rPr>
              <a:t>Hybridizing </a:t>
            </a:r>
            <a:r>
              <a:rPr lang="en-US" sz="4000" dirty="0">
                <a:solidFill>
                  <a:schemeClr val="accent1"/>
                </a:solidFill>
              </a:rPr>
              <a:t>SPARQL Queries </a:t>
            </a:r>
            <a:r>
              <a:rPr sz="4000" dirty="0" smtClean="0">
                <a:solidFill>
                  <a:schemeClr val="accent1"/>
                </a:solidFill>
              </a:rPr>
              <a:t>and</a:t>
            </a:r>
            <a:r>
              <a:rPr lang="en-US" sz="4000" dirty="0">
                <a:solidFill>
                  <a:schemeClr val="accent1"/>
                </a:solidFill>
              </a:rPr>
              <a:t> Graph Algorithms</a:t>
            </a:r>
            <a:r>
              <a:rPr sz="3200" dirty="0" smtClean="0">
                <a:solidFill>
                  <a:schemeClr val="accent1"/>
                </a:solidFill>
              </a:rPr>
              <a:t/>
            </a:r>
            <a:br>
              <a:rPr sz="3200" dirty="0" smtClean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/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David Mizell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Cray Inc., Austin, TX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Graph Algorithms Building Blocks Workshop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May 2014</a:t>
            </a:r>
            <a:endParaRPr sz="900" b="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1" name="Picture 5" descr="yarcdata_logo_2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33388"/>
            <a:ext cx="41148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" descr="C:\Users\jcissell\Desktop\urika-single-cabinet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905000"/>
            <a:ext cx="15890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461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 Almost Limited to Fixed-Length Query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Steve “</a:t>
            </a:r>
            <a:r>
              <a:rPr lang="en-US" dirty="0" err="1" smtClean="0"/>
              <a:t>Nailgun</a:t>
            </a:r>
            <a:r>
              <a:rPr lang="en-US" dirty="0" smtClean="0"/>
              <a:t>” Reinhardt’s breadth-first search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341145"/>
            <a:ext cx="3943350" cy="242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050" y="182880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xternal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lowchart: Punched Tape 5"/>
          <p:cNvSpPr/>
          <p:nvPr/>
        </p:nvSpPr>
        <p:spPr>
          <a:xfrm rot="16200000">
            <a:off x="409579" y="2876550"/>
            <a:ext cx="1428750" cy="1543049"/>
          </a:xfrm>
          <a:prstGeom prst="flowChartPunchedTap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2796" y="3133725"/>
            <a:ext cx="137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terative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cript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w. SPARQL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1325" y="166687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Urika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400300" y="2342182"/>
            <a:ext cx="4105275" cy="334343"/>
          </a:xfrm>
          <a:custGeom>
            <a:avLst/>
            <a:gdLst>
              <a:gd name="connsiteX0" fmla="*/ 0 w 4105275"/>
              <a:gd name="connsiteY0" fmla="*/ 267668 h 334343"/>
              <a:gd name="connsiteX1" fmla="*/ 790575 w 4105275"/>
              <a:gd name="connsiteY1" fmla="*/ 39068 h 334343"/>
              <a:gd name="connsiteX2" fmla="*/ 1885950 w 4105275"/>
              <a:gd name="connsiteY2" fmla="*/ 968 h 334343"/>
              <a:gd name="connsiteX3" fmla="*/ 3000375 w 4105275"/>
              <a:gd name="connsiteY3" fmla="*/ 48593 h 334343"/>
              <a:gd name="connsiteX4" fmla="*/ 4105275 w 4105275"/>
              <a:gd name="connsiteY4" fmla="*/ 334343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275" h="334343">
                <a:moveTo>
                  <a:pt x="0" y="267668"/>
                </a:moveTo>
                <a:cubicBezTo>
                  <a:pt x="238125" y="175593"/>
                  <a:pt x="476250" y="83518"/>
                  <a:pt x="790575" y="39068"/>
                </a:cubicBezTo>
                <a:cubicBezTo>
                  <a:pt x="1104900" y="-5382"/>
                  <a:pt x="1517650" y="-620"/>
                  <a:pt x="1885950" y="968"/>
                </a:cubicBezTo>
                <a:cubicBezTo>
                  <a:pt x="2254250" y="2555"/>
                  <a:pt x="2630488" y="-6969"/>
                  <a:pt x="3000375" y="48593"/>
                </a:cubicBezTo>
                <a:cubicBezTo>
                  <a:pt x="3370262" y="104155"/>
                  <a:pt x="3737768" y="219249"/>
                  <a:pt x="4105275" y="334343"/>
                </a:cubicBezTo>
              </a:path>
            </a:pathLst>
          </a:custGeom>
          <a:noFill/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0800000">
            <a:off x="2390775" y="4752007"/>
            <a:ext cx="4105275" cy="334343"/>
          </a:xfrm>
          <a:custGeom>
            <a:avLst/>
            <a:gdLst>
              <a:gd name="connsiteX0" fmla="*/ 0 w 4105275"/>
              <a:gd name="connsiteY0" fmla="*/ 267668 h 334343"/>
              <a:gd name="connsiteX1" fmla="*/ 790575 w 4105275"/>
              <a:gd name="connsiteY1" fmla="*/ 39068 h 334343"/>
              <a:gd name="connsiteX2" fmla="*/ 1885950 w 4105275"/>
              <a:gd name="connsiteY2" fmla="*/ 968 h 334343"/>
              <a:gd name="connsiteX3" fmla="*/ 3000375 w 4105275"/>
              <a:gd name="connsiteY3" fmla="*/ 48593 h 334343"/>
              <a:gd name="connsiteX4" fmla="*/ 4105275 w 4105275"/>
              <a:gd name="connsiteY4" fmla="*/ 334343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275" h="334343">
                <a:moveTo>
                  <a:pt x="0" y="267668"/>
                </a:moveTo>
                <a:cubicBezTo>
                  <a:pt x="238125" y="175593"/>
                  <a:pt x="476250" y="83518"/>
                  <a:pt x="790575" y="39068"/>
                </a:cubicBezTo>
                <a:cubicBezTo>
                  <a:pt x="1104900" y="-5382"/>
                  <a:pt x="1517650" y="-620"/>
                  <a:pt x="1885950" y="968"/>
                </a:cubicBezTo>
                <a:cubicBezTo>
                  <a:pt x="2254250" y="2555"/>
                  <a:pt x="2630488" y="-6969"/>
                  <a:pt x="3000375" y="48593"/>
                </a:cubicBezTo>
                <a:cubicBezTo>
                  <a:pt x="3370262" y="104155"/>
                  <a:pt x="3737768" y="219249"/>
                  <a:pt x="4105275" y="334343"/>
                </a:cubicBezTo>
              </a:path>
            </a:pathLst>
          </a:custGeom>
          <a:noFill/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34200" y="3028950"/>
            <a:ext cx="1352550" cy="11811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19925" y="3190875"/>
            <a:ext cx="120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SPARQL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dirty="0" smtClean="0">
                <a:solidFill>
                  <a:schemeClr val="bg1"/>
                </a:solidFill>
              </a:rPr>
              <a:t>uery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engine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29000" y="1676400"/>
            <a:ext cx="1933575" cy="674906"/>
            <a:chOff x="3429000" y="1676400"/>
            <a:chExt cx="1933575" cy="674906"/>
          </a:xfrm>
        </p:grpSpPr>
        <p:sp>
          <p:nvSpPr>
            <p:cNvPr id="13" name="Rounded Rectangle 12"/>
            <p:cNvSpPr/>
            <p:nvPr/>
          </p:nvSpPr>
          <p:spPr>
            <a:xfrm>
              <a:off x="3457575" y="1676400"/>
              <a:ext cx="1866900" cy="628650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9000" y="1704975"/>
              <a:ext cx="1933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“Get neighbors of these vertices”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52825" y="5133975"/>
            <a:ext cx="1933575" cy="628650"/>
            <a:chOff x="3429000" y="1676400"/>
            <a:chExt cx="1933575" cy="628650"/>
          </a:xfrm>
        </p:grpSpPr>
        <p:sp>
          <p:nvSpPr>
            <p:cNvPr id="21" name="Rounded Rectangle 20"/>
            <p:cNvSpPr/>
            <p:nvPr/>
          </p:nvSpPr>
          <p:spPr>
            <a:xfrm>
              <a:off x="3457575" y="1676400"/>
              <a:ext cx="1866900" cy="628650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9000" y="1771650"/>
              <a:ext cx="193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Set of vertices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Cube 16"/>
          <p:cNvSpPr/>
          <p:nvPr/>
        </p:nvSpPr>
        <p:spPr>
          <a:xfrm>
            <a:off x="285750" y="2314575"/>
            <a:ext cx="2038350" cy="3086100"/>
          </a:xfrm>
          <a:prstGeom prst="cube">
            <a:avLst>
              <a:gd name="adj" fmla="val 1799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6734175" y="2247900"/>
            <a:ext cx="2038350" cy="3086100"/>
          </a:xfrm>
          <a:prstGeom prst="cube">
            <a:avLst>
              <a:gd name="adj" fmla="val 1799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3425"/>
            <a:ext cx="8778240" cy="54540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Extending SPARQL with “INVOKE” operator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INVOKE &lt;http://yarcdata.com/graphAlgorithm.vertexBetweenness&gt; ( )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INVOKE is paired with SPARQL’s existing CONSTRUCT operator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CONSTRUCT  WHERE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yd:person#JohnGilbert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  ?p1  ?o1 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?o1  ?p2  ?o2  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?o2  ?p3  ?o3  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INVOKE  &lt;http://yarcdata.com/graphAlgorithm.st_connectivity&gt; (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yd:person#JohnGilbert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yd:carType#Ferrari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 )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We extended SPARQL so that you can </a:t>
            </a:r>
            <a:r>
              <a:rPr lang="en-US" i="1" dirty="0" smtClean="0">
                <a:solidFill>
                  <a:schemeClr val="bg1"/>
                </a:solidFill>
                <a:latin typeface="+mn-lt"/>
              </a:rPr>
              <a:t>nest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 CONSTRUCT/INVOKE pair.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856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Example: k-point-five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424" y="676275"/>
            <a:ext cx="6322695" cy="5511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dirty="0" smtClean="0">
                <a:latin typeface="Baskerville Old Face" panose="02020602080505020303" pitchFamily="18" charset="0"/>
              </a:rPr>
              <a:t>SELECT </a:t>
            </a:r>
            <a:r>
              <a:rPr lang="en-US" sz="1200" b="0" dirty="0">
                <a:latin typeface="Baskerville Old Face" panose="02020602080505020303" pitchFamily="18" charset="0"/>
              </a:rPr>
              <a:t>?</a:t>
            </a:r>
            <a:r>
              <a:rPr lang="en-US" sz="1200" b="0" dirty="0" err="1">
                <a:latin typeface="Baskerville Old Face" panose="02020602080505020303" pitchFamily="18" charset="0"/>
              </a:rPr>
              <a:t>vertexID</a:t>
            </a:r>
            <a:r>
              <a:rPr lang="en-US" sz="1200" b="0" dirty="0">
                <a:latin typeface="Baskerville Old Face" panose="02020602080505020303" pitchFamily="18" charset="0"/>
              </a:rPr>
              <a:t>  ?</a:t>
            </a:r>
            <a:r>
              <a:rPr lang="en-US" sz="1200" b="0" dirty="0" err="1">
                <a:latin typeface="Baskerville Old Face" panose="02020602080505020303" pitchFamily="18" charset="0"/>
              </a:rPr>
              <a:t>edgeID</a:t>
            </a:r>
            <a:r>
              <a:rPr lang="en-US" sz="1200" b="0" dirty="0">
                <a:latin typeface="Baskerville Old Face" panose="02020602080505020303" pitchFamily="18" charset="0"/>
              </a:rPr>
              <a:t>   ?vertex2ID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WHERE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CONSTRUCT </a:t>
            </a:r>
            <a:r>
              <a:rPr lang="en-US" sz="1200" b="0" dirty="0">
                <a:latin typeface="Baskerville Old Face" panose="020206020805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 ?s1  ?s2  ?s3 </a:t>
            </a:r>
            <a:r>
              <a:rPr lang="en-US" sz="1200" b="0" dirty="0" smtClean="0">
                <a:latin typeface="Baskerville Old Face" panose="02020602080505020303" pitchFamily="18" charset="0"/>
              </a:rPr>
              <a:t>. </a:t>
            </a:r>
            <a:endParaRPr lang="en-US" sz="12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 ?</a:t>
            </a:r>
            <a:r>
              <a:rPr lang="en-US" sz="1200" b="0" dirty="0" err="1">
                <a:latin typeface="Baskerville Old Face" panose="02020602080505020303" pitchFamily="18" charset="0"/>
              </a:rPr>
              <a:t>startVertex</a:t>
            </a:r>
            <a:r>
              <a:rPr lang="en-US" sz="1200" b="0" dirty="0">
                <a:latin typeface="Baskerville Old Face" panose="02020602080505020303" pitchFamily="18" charset="0"/>
              </a:rPr>
              <a:t>  a  &lt;http://yd.selectedStartingVertex&gt; .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WHERE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</a:t>
            </a:r>
            <a:r>
              <a:rPr lang="en-US" sz="1200" b="0" dirty="0" smtClean="0">
                <a:latin typeface="Baskerville Old Face" panose="02020602080505020303" pitchFamily="18" charset="0"/>
              </a:rPr>
              <a:t>{</a:t>
            </a:r>
            <a:endParaRPr lang="en-US" sz="12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</a:t>
            </a:r>
            <a:r>
              <a:rPr lang="en-US" sz="1200" b="0" dirty="0" smtClean="0">
                <a:latin typeface="Baskerville Old Face" panose="02020602080505020303" pitchFamily="18" charset="0"/>
              </a:rPr>
              <a:t>    </a:t>
            </a:r>
            <a:r>
              <a:rPr lang="en-US" sz="1200" b="0" dirty="0">
                <a:latin typeface="Baskerville Old Face" panose="02020602080505020303" pitchFamily="18" charset="0"/>
              </a:rPr>
              <a:t>{ ?s1 ?s2 ?s3 </a:t>
            </a:r>
            <a:r>
              <a:rPr lang="en-US" sz="1200" b="0" dirty="0" smtClean="0">
                <a:latin typeface="Baskerville Old Face" panose="02020602080505020303" pitchFamily="18" charset="0"/>
              </a:rPr>
              <a:t>.</a:t>
            </a:r>
            <a:endParaRPr lang="en-US" sz="12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 </a:t>
            </a:r>
            <a:r>
              <a:rPr lang="en-US" sz="1200" b="0" dirty="0" smtClean="0">
                <a:latin typeface="Baskerville Old Face" panose="02020602080505020303" pitchFamily="18" charset="0"/>
              </a:rPr>
              <a:t>   </a:t>
            </a:r>
            <a:r>
              <a:rPr lang="en-US" sz="1200" b="0" dirty="0">
                <a:latin typeface="Baskerville Old Face" panose="02020602080505020303" pitchFamily="18" charset="0"/>
              </a:rPr>
              <a:t>FILTER (!</a:t>
            </a:r>
            <a:r>
              <a:rPr lang="en-US" sz="1200" b="0" dirty="0" err="1">
                <a:latin typeface="Baskerville Old Face" panose="02020602080505020303" pitchFamily="18" charset="0"/>
              </a:rPr>
              <a:t>sameterm</a:t>
            </a:r>
            <a:r>
              <a:rPr lang="en-US" sz="1200" b="0" dirty="0">
                <a:latin typeface="Baskerville Old Face" panose="02020602080505020303" pitchFamily="18" charset="0"/>
              </a:rPr>
              <a:t>( ?s2, &lt;http://www.w3.org/1999/02/22-rdf-syntax-ns#type&gt; ) ) 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</a:t>
            </a:r>
            <a:r>
              <a:rPr lang="en-US" sz="1200" b="0" dirty="0" smtClean="0">
                <a:latin typeface="Baskerville Old Face" panose="02020602080505020303" pitchFamily="18" charset="0"/>
              </a:rPr>
              <a:t>     </a:t>
            </a:r>
            <a:r>
              <a:rPr lang="en-US" sz="1200" b="0" dirty="0">
                <a:latin typeface="Baskerville Old Face" panose="020206020805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</a:t>
            </a:r>
            <a:r>
              <a:rPr lang="en-US" sz="1200" b="0" dirty="0" smtClean="0">
                <a:latin typeface="Baskerville Old Face" panose="02020602080505020303" pitchFamily="18" charset="0"/>
              </a:rPr>
              <a:t>UNION</a:t>
            </a:r>
            <a:endParaRPr lang="en-US" sz="12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{ VALUES </a:t>
            </a:r>
            <a:r>
              <a:rPr lang="en-US" sz="1200" b="0" dirty="0" smtClean="0">
                <a:latin typeface="Baskerville Old Face" panose="02020602080505020303" pitchFamily="18" charset="0"/>
              </a:rPr>
              <a:t> ?</a:t>
            </a:r>
            <a:r>
              <a:rPr lang="en-US" sz="1200" b="0" dirty="0" err="1">
                <a:latin typeface="Baskerville Old Face" panose="02020602080505020303" pitchFamily="18" charset="0"/>
              </a:rPr>
              <a:t>startVertex</a:t>
            </a:r>
            <a:endParaRPr lang="en-US" sz="12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        { lub:GraduateStudent30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          lub:GraduateStudent102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          lub:GraduateStudent68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          lub:GraduateStudent16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          </a:t>
            </a:r>
            <a:r>
              <a:rPr lang="en-US" sz="1200" b="0" dirty="0" smtClean="0">
                <a:latin typeface="Baskerville Old Face" panose="02020602080505020303" pitchFamily="18" charset="0"/>
              </a:rPr>
              <a:t>lub:GraduateStudent5</a:t>
            </a:r>
            <a:endParaRPr lang="en-US" sz="12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        }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 </a:t>
            </a:r>
            <a:r>
              <a:rPr lang="en-US" sz="1200" b="0" dirty="0" smtClean="0">
                <a:latin typeface="Baskerville Old Face" panose="02020602080505020303" pitchFamily="18" charset="0"/>
              </a:rPr>
              <a:t>  }</a:t>
            </a:r>
            <a:endParaRPr lang="en-US" sz="12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  </a:t>
            </a:r>
            <a:r>
              <a:rPr lang="en-US" sz="1200" b="0" dirty="0" smtClean="0">
                <a:latin typeface="Baskerville Old Face" panose="02020602080505020303" pitchFamily="18" charset="0"/>
              </a:rPr>
              <a:t>}</a:t>
            </a:r>
            <a:endParaRPr lang="en-US" sz="12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INVOKE  </a:t>
            </a:r>
            <a:r>
              <a:rPr lang="en-US" sz="1200" b="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yd:graphAlgorithm.kpointfive</a:t>
            </a:r>
            <a:r>
              <a:rPr lang="en-US" sz="1200" b="0" dirty="0">
                <a:solidFill>
                  <a:srgbClr val="FF0000"/>
                </a:solidFill>
                <a:latin typeface="Baskerville Old Face" panose="02020602080505020303" pitchFamily="18" charset="0"/>
              </a:rPr>
              <a:t>(1)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PRODUCING ?</a:t>
            </a:r>
            <a:r>
              <a:rPr lang="en-US" sz="1200" b="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vertexID</a:t>
            </a:r>
            <a:r>
              <a:rPr lang="en-US" sz="1200" b="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?</a:t>
            </a:r>
            <a:r>
              <a:rPr lang="en-US" sz="1200" b="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edgeID</a:t>
            </a:r>
            <a:r>
              <a:rPr lang="en-US" sz="1200" b="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?vertex2ID</a:t>
            </a:r>
          </a:p>
          <a:p>
            <a:pPr marL="0" indent="0">
              <a:buNone/>
            </a:pPr>
            <a:r>
              <a:rPr lang="en-US" sz="1050" b="0" dirty="0">
                <a:latin typeface="Baskerville Old Face" panose="020206020805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5567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Peek Under the Hood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09675" y="2409825"/>
            <a:ext cx="876300" cy="7620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466975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dirty="0" smtClean="0">
                <a:solidFill>
                  <a:schemeClr val="bg1"/>
                </a:solidFill>
              </a:rPr>
              <a:t>uery engine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3350" y="2314575"/>
            <a:ext cx="1085850" cy="3905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286287">
            <a:off x="152400" y="1990724"/>
            <a:ext cx="11239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4050" y="10001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hree-column “IRA”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010" y="140017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    P    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86025" y="1771650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86025" y="1856014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86025" y="1940378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86025" y="2024742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86025" y="2109106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86025" y="2193470"/>
            <a:ext cx="190500" cy="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6025" y="2277834"/>
            <a:ext cx="190500" cy="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86025" y="2362200"/>
            <a:ext cx="190500" cy="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00350" y="1771650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00350" y="1856014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00350" y="1940378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0350" y="2024742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00350" y="2109106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00350" y="2193470"/>
            <a:ext cx="190500" cy="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00350" y="2277834"/>
            <a:ext cx="190500" cy="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00350" y="2362200"/>
            <a:ext cx="190500" cy="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33725" y="1781175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33725" y="1865539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33725" y="1949903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33725" y="2034267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33725" y="2118631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33725" y="2202995"/>
            <a:ext cx="190500" cy="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33725" y="2287359"/>
            <a:ext cx="190500" cy="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33725" y="2371725"/>
            <a:ext cx="190500" cy="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81250" y="1428750"/>
            <a:ext cx="1104900" cy="1143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endCxn id="40" idx="1"/>
          </p:cNvCxnSpPr>
          <p:nvPr/>
        </p:nvCxnSpPr>
        <p:spPr>
          <a:xfrm flipV="1">
            <a:off x="1933575" y="2000250"/>
            <a:ext cx="447675" cy="4953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781425" y="2095500"/>
            <a:ext cx="1457325" cy="1514475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7150" y="2333625"/>
            <a:ext cx="131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Graph algorithm “wrapper”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0" idx="3"/>
            <a:endCxn id="47" idx="1"/>
          </p:cNvCxnSpPr>
          <p:nvPr/>
        </p:nvCxnSpPr>
        <p:spPr>
          <a:xfrm>
            <a:off x="3486150" y="2000250"/>
            <a:ext cx="508695" cy="317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467475" y="2190750"/>
            <a:ext cx="1524000" cy="127635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638925" y="2238375"/>
            <a:ext cx="118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raph algorithm from library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210175" y="2590800"/>
            <a:ext cx="1295400" cy="190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86300" y="10287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nput graph algorithm expects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124450" y="3295650"/>
            <a:ext cx="1676400" cy="476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72025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graph algorithm results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095500" y="3914775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95500" y="3999139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95500" y="4083503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095500" y="4167867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43200" y="3905250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43200" y="3989614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43200" y="4073978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43200" y="4158342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9475" y="3905250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419475" y="3989614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19475" y="4073978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419475" y="4158342"/>
            <a:ext cx="190500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238250" y="3571875"/>
            <a:ext cx="33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vertexID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edgeID</a:t>
            </a:r>
            <a:r>
              <a:rPr lang="en-US" sz="1400" dirty="0" smtClean="0">
                <a:solidFill>
                  <a:schemeClr val="bg1"/>
                </a:solidFill>
              </a:rPr>
              <a:t>  vertex2ID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866899" y="3581400"/>
            <a:ext cx="2133601" cy="7239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019550" y="3552825"/>
            <a:ext cx="20955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771650" y="3162300"/>
            <a:ext cx="142875" cy="3905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838325" y="325755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hree-column “IRA”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43550" y="3476625"/>
            <a:ext cx="971550" cy="581025"/>
            <a:chOff x="5543550" y="3476625"/>
            <a:chExt cx="971550" cy="58102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657850" y="3641725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57850" y="3726089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57850" y="3810453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657850" y="3894817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191250" y="3638550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191250" y="3722914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191250" y="3807278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191250" y="3891642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543550" y="3476625"/>
              <a:ext cx="971550" cy="58102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802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896 -0.02638 L 0.29688 -0.02638 " pathEditMode="relative" ptsTypes="AAA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896 -0.02638 L 0.29688 -0.02638 " pathEditMode="relative" ptsTypes="AAA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896 -0.02638 L 0.29688 -0.02638 " pathEditMode="relative" ptsTypes="AAA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896 -0.02638 L 0.29688 -0.02638 " pathEditMode="relative" ptsTypes="AAA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896 -0.02638 L 0.29688 -0.02638 " pathEditMode="relative" ptsTypes="AAA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54 -0.03055 " pathEditMode="relative" ptsTypes="AA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54 -0.03055 " pathEditMode="relative" ptsTypes="AA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54 -0.03055 " pathEditMode="relative" ptsTypes="AA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54 -0.03055 " pathEditMode="relative" ptsTypes="AA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54 -0.03055 " pathEditMode="relative" ptsTypes="AA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917 -0.00138 " pathEditMode="relative" ptsTypes="AA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917 -0.00138 " pathEditMode="relative" ptsTypes="AA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917 -0.00138 " pathEditMode="relative" ptsTypes="AA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9" grpId="0"/>
      <p:bldP spid="9" grpId="0"/>
      <p:bldP spid="40" grpId="0" animBg="1"/>
      <p:bldP spid="55" grpId="0"/>
      <p:bldP spid="59" grpId="0"/>
      <p:bldP spid="80" grpId="0"/>
      <p:bldP spid="81" grpId="0" animBg="1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VHLL for graph algorithms</a:t>
            </a:r>
          </a:p>
          <a:p>
            <a:pPr lvl="1"/>
            <a:r>
              <a:rPr lang="en-US" dirty="0" smtClean="0"/>
              <a:t>Maybe extend with some RDF access features</a:t>
            </a:r>
          </a:p>
          <a:p>
            <a:endParaRPr lang="en-US" dirty="0"/>
          </a:p>
          <a:p>
            <a:r>
              <a:rPr lang="en-US" dirty="0" smtClean="0"/>
              <a:t>New platform for </a:t>
            </a:r>
            <a:r>
              <a:rPr lang="en-US" dirty="0" err="1" smtClean="0"/>
              <a:t>Urika</a:t>
            </a:r>
            <a:endParaRPr lang="en-US" dirty="0" smtClean="0"/>
          </a:p>
          <a:p>
            <a:pPr lvl="1"/>
            <a:r>
              <a:rPr lang="en-US" dirty="0" smtClean="0"/>
              <a:t>Likely to be commodity processor</a:t>
            </a:r>
            <a:r>
              <a:rPr lang="en-US" smtClean="0"/>
              <a:t>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18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mbrandtpainting.net/graphics/night_w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1" y="95251"/>
            <a:ext cx="7174453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71700" y="342900"/>
            <a:ext cx="450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 conclusion…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2741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Urika?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RDF triples database – memory-resident</a:t>
            </a:r>
          </a:p>
          <a:p>
            <a:endParaRPr lang="en-US" dirty="0"/>
          </a:p>
          <a:p>
            <a:r>
              <a:rPr lang="en-US" dirty="0" smtClean="0"/>
              <a:t>SPARQL query language</a:t>
            </a:r>
          </a:p>
          <a:p>
            <a:endParaRPr lang="en-US" dirty="0"/>
          </a:p>
          <a:p>
            <a:r>
              <a:rPr lang="en-US" dirty="0" smtClean="0"/>
              <a:t>Aimed at customers who</a:t>
            </a:r>
          </a:p>
          <a:p>
            <a:pPr lvl="1"/>
            <a:r>
              <a:rPr lang="en-US" dirty="0" smtClean="0"/>
              <a:t>Have large datasets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Want to do graph analytics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1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RDF Triples?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47750"/>
            <a:ext cx="8778240" cy="5120640"/>
          </a:xfrm>
        </p:spPr>
        <p:txBody>
          <a:bodyPr/>
          <a:lstStyle/>
          <a:p>
            <a:r>
              <a:rPr lang="en-US" dirty="0" smtClean="0"/>
              <a:t>“Resource Data Framework”</a:t>
            </a:r>
          </a:p>
          <a:p>
            <a:endParaRPr lang="en-US" dirty="0"/>
          </a:p>
          <a:p>
            <a:r>
              <a:rPr lang="en-US" dirty="0" smtClean="0"/>
              <a:t>A data representation intended to be </a:t>
            </a:r>
          </a:p>
          <a:p>
            <a:pPr lvl="1"/>
            <a:r>
              <a:rPr lang="en-US" dirty="0" smtClean="0"/>
              <a:t>Somewhat self-defining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Data items unique across the Internet</a:t>
            </a:r>
          </a:p>
          <a:p>
            <a:pPr lvl="1"/>
            <a:endParaRPr lang="en-US" dirty="0"/>
          </a:p>
          <a:p>
            <a:r>
              <a:rPr lang="en-US" dirty="0" smtClean="0"/>
              <a:t>Each triple represents an item of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i="1" dirty="0" smtClean="0"/>
              <a:t>Subject</a:t>
            </a:r>
            <a:r>
              <a:rPr lang="en-US" sz="2000" dirty="0" smtClean="0"/>
              <a:t>		&lt;http://yarcdata.com/GABBexample/person#JohnGilbert&gt;</a:t>
            </a:r>
          </a:p>
          <a:p>
            <a:pPr marL="0" indent="0">
              <a:buNone/>
            </a:pPr>
            <a:r>
              <a:rPr lang="en-US" sz="2000" i="1" dirty="0" smtClean="0"/>
              <a:t>Predicate </a:t>
            </a:r>
            <a:r>
              <a:rPr lang="en-US" sz="2000" dirty="0" smtClean="0"/>
              <a:t>	&lt;http://yarcdata.com/GABBexample/drivesCar&gt;</a:t>
            </a:r>
          </a:p>
          <a:p>
            <a:pPr marL="0" indent="0">
              <a:buNone/>
            </a:pPr>
            <a:r>
              <a:rPr lang="en-US" sz="2000" i="1" dirty="0" smtClean="0"/>
              <a:t>Object</a:t>
            </a:r>
            <a:r>
              <a:rPr lang="en-US" sz="2000" dirty="0" smtClean="0"/>
              <a:t> 		&lt;http://yarcdata.com/GABBexample/carType#Yugo&gt;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“John Gilbert drives a Yugo”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47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Triples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66799"/>
            <a:ext cx="8778240" cy="2847975"/>
          </a:xfrm>
        </p:spPr>
        <p:txBody>
          <a:bodyPr/>
          <a:lstStyle/>
          <a:p>
            <a:r>
              <a:rPr lang="en-US" dirty="0" smtClean="0"/>
              <a:t>They waste space compared to relational DB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they’re graph-oriented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57294"/>
              </p:ext>
            </p:extLst>
          </p:nvPr>
        </p:nvGraphicFramePr>
        <p:xfrm>
          <a:off x="1857374" y="1997075"/>
          <a:ext cx="4714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38"/>
                <a:gridCol w="23574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John Gilbert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Yugo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71675" y="161925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8650" y="1628775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1675" y="1924050"/>
            <a:ext cx="4857750" cy="533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0"/>
            <a:endCxn id="8" idx="2"/>
          </p:cNvCxnSpPr>
          <p:nvPr/>
        </p:nvCxnSpPr>
        <p:spPr>
          <a:xfrm>
            <a:off x="4400550" y="1924050"/>
            <a:ext cx="0" cy="53340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-361950" y="4572000"/>
            <a:ext cx="4848226" cy="981075"/>
            <a:chOff x="342900" y="4572000"/>
            <a:chExt cx="4848226" cy="981075"/>
          </a:xfrm>
        </p:grpSpPr>
        <p:sp>
          <p:nvSpPr>
            <p:cNvPr id="12" name="Oval 11"/>
            <p:cNvSpPr/>
            <p:nvPr/>
          </p:nvSpPr>
          <p:spPr>
            <a:xfrm>
              <a:off x="781050" y="4572000"/>
              <a:ext cx="3943350" cy="981075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" y="4876800"/>
              <a:ext cx="48482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&lt;http://yarcdata.com/GABBexample/person#JohnGilbert&gt;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5562600" y="4552950"/>
            <a:ext cx="3568002" cy="904875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38725" y="4848225"/>
            <a:ext cx="4638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&lt;http://</a:t>
            </a:r>
            <a:r>
              <a:rPr lang="en-US" sz="1200" dirty="0" smtClean="0">
                <a:solidFill>
                  <a:schemeClr val="bg1"/>
                </a:solidFill>
              </a:rPr>
              <a:t>yarcdata.com/GABBexample/carType#Yugo&gt;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010025" y="5048250"/>
            <a:ext cx="1571625" cy="1905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00500" y="4714875"/>
            <a:ext cx="153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yd:carType#Yugo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46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SPARQL?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SPARQL Protocol And RDF Query Language</a:t>
            </a:r>
          </a:p>
          <a:p>
            <a:endParaRPr lang="en-US" dirty="0"/>
          </a:p>
          <a:p>
            <a:r>
              <a:rPr lang="en-US" dirty="0" smtClean="0"/>
              <a:t>Similar to SQL</a:t>
            </a:r>
          </a:p>
          <a:p>
            <a:endParaRPr lang="en-US" dirty="0"/>
          </a:p>
          <a:p>
            <a:pPr marL="366713" lvl="1" indent="0">
              <a:buNone/>
            </a:pPr>
            <a:r>
              <a:rPr lang="en-US" sz="2400" dirty="0" smtClean="0">
                <a:latin typeface="Baskerville Old Face" panose="02020602080505020303" pitchFamily="18" charset="0"/>
              </a:rPr>
              <a:t>prefix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yd</a:t>
            </a:r>
            <a:r>
              <a:rPr lang="en-US" sz="2400" dirty="0" smtClean="0">
                <a:latin typeface="Baskerville Old Face" panose="02020602080505020303" pitchFamily="18" charset="0"/>
              </a:rPr>
              <a:t>: &lt;http://yarcdata.com/GABBexample/&gt;</a:t>
            </a:r>
          </a:p>
          <a:p>
            <a:pPr marL="366713" lvl="1" indent="0">
              <a:buNone/>
            </a:pPr>
            <a:endParaRPr lang="en-US" sz="2400" dirty="0" smtClean="0">
              <a:latin typeface="Baskerville Old Face" panose="02020602080505020303" pitchFamily="18" charset="0"/>
            </a:endParaRPr>
          </a:p>
          <a:p>
            <a:pPr marL="366713" lvl="1" indent="0">
              <a:buNone/>
            </a:pPr>
            <a:r>
              <a:rPr lang="en-US" sz="2400" dirty="0" smtClean="0">
                <a:latin typeface="Baskerville Old Face" panose="02020602080505020303" pitchFamily="18" charset="0"/>
              </a:rPr>
              <a:t>SELECT  ?car</a:t>
            </a:r>
          </a:p>
          <a:p>
            <a:pPr marL="366713" lvl="1" indent="0">
              <a:buNone/>
            </a:pPr>
            <a:r>
              <a:rPr lang="en-US" sz="2400" dirty="0" smtClean="0">
                <a:latin typeface="Baskerville Old Face" panose="02020602080505020303" pitchFamily="18" charset="0"/>
              </a:rPr>
              <a:t>WHERE {</a:t>
            </a:r>
          </a:p>
          <a:p>
            <a:pPr marL="366713" lvl="1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yd:person#JohnGilbert</a:t>
            </a:r>
            <a:r>
              <a:rPr lang="en-US" sz="2400" dirty="0" smtClean="0">
                <a:latin typeface="Baskerville Old Face" panose="02020602080505020303" pitchFamily="18" charset="0"/>
              </a:rPr>
              <a:t>  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yd:drivesCar</a:t>
            </a:r>
            <a:r>
              <a:rPr lang="en-US" sz="2400" dirty="0" smtClean="0">
                <a:latin typeface="Baskerville Old Face" panose="02020602080505020303" pitchFamily="18" charset="0"/>
              </a:rPr>
              <a:t>   ?car</a:t>
            </a:r>
          </a:p>
          <a:p>
            <a:pPr marL="366713" lvl="1" indent="0">
              <a:buNone/>
            </a:pPr>
            <a:r>
              <a:rPr lang="en-US" sz="2400" dirty="0" smtClean="0">
                <a:latin typeface="Baskerville Old Face" panose="02020602080505020303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u="sng" dirty="0" smtClean="0"/>
              <a:t>car</a:t>
            </a:r>
          </a:p>
          <a:p>
            <a:pPr marL="0" indent="0" algn="ctr">
              <a:buNone/>
            </a:pPr>
            <a:r>
              <a:rPr lang="en-US" dirty="0" smtClean="0"/>
              <a:t>Yugo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59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450" y="1066800"/>
            <a:ext cx="688467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latin typeface="Baskerville Old Face" panose="02020602080505020303" pitchFamily="18" charset="0"/>
              </a:rPr>
              <a:t>prefix  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yd</a:t>
            </a:r>
            <a:r>
              <a:rPr lang="en-US" sz="2400" b="0" dirty="0">
                <a:latin typeface="Baskerville Old Face" panose="02020602080505020303" pitchFamily="18" charset="0"/>
              </a:rPr>
              <a:t>:  &lt;http://yarcdata.com/GABBexample/&gt;</a:t>
            </a:r>
          </a:p>
          <a:p>
            <a:pPr marL="0" indent="0">
              <a:buNone/>
            </a:pPr>
            <a:endParaRPr lang="en-US" sz="2400" b="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latin typeface="Baskerville Old Face" panose="02020602080505020303" pitchFamily="18" charset="0"/>
              </a:rPr>
              <a:t>SELECT  ?driver  ?car</a:t>
            </a:r>
          </a:p>
          <a:p>
            <a:pPr marL="0" indent="0">
              <a:buNone/>
            </a:pPr>
            <a:r>
              <a:rPr lang="en-US" sz="2400" b="0" dirty="0" smtClean="0">
                <a:latin typeface="Baskerville Old Face" panose="02020602080505020303" pitchFamily="18" charset="0"/>
              </a:rPr>
              <a:t>WHERE  {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	</a:t>
            </a:r>
            <a:r>
              <a:rPr lang="en-US" sz="2400" b="0" dirty="0" smtClean="0">
                <a:latin typeface="Baskerville Old Face" panose="02020602080505020303" pitchFamily="18" charset="0"/>
              </a:rPr>
              <a:t>?driver  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yd:drivesCar</a:t>
            </a:r>
            <a:r>
              <a:rPr lang="en-US" sz="2400" b="0" dirty="0" smtClean="0">
                <a:latin typeface="Baskerville Old Face" panose="02020602080505020303" pitchFamily="18" charset="0"/>
              </a:rPr>
              <a:t>  ?car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 </a:t>
            </a:r>
            <a:r>
              <a:rPr lang="en-US" sz="2400" b="0" dirty="0" smtClean="0">
                <a:latin typeface="Baskerville Old Face" panose="02020602080505020303" pitchFamily="18" charset="0"/>
              </a:rPr>
              <a:t>             ?</a:t>
            </a:r>
            <a:r>
              <a:rPr lang="en-US" sz="2400" b="0" dirty="0">
                <a:latin typeface="Baskerville Old Face" panose="02020602080505020303" pitchFamily="18" charset="0"/>
              </a:rPr>
              <a:t>driver  a  </a:t>
            </a:r>
            <a:r>
              <a:rPr lang="en-US" sz="2400" b="0" dirty="0" err="1">
                <a:latin typeface="Baskerville Old Face" panose="02020602080505020303" pitchFamily="18" charset="0"/>
              </a:rPr>
              <a:t>yd:UniversityProf</a:t>
            </a:r>
            <a:endParaRPr lang="en-US" sz="2400" b="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latin typeface="Baskerville Old Face" panose="02020602080505020303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u="sng" dirty="0" smtClean="0">
                <a:latin typeface="+mn-lt"/>
              </a:rPr>
              <a:t>driver </a:t>
            </a:r>
            <a:r>
              <a:rPr lang="en-US" sz="2400" dirty="0" smtClean="0">
                <a:latin typeface="+mn-lt"/>
              </a:rPr>
              <a:t>        		</a:t>
            </a:r>
            <a:r>
              <a:rPr lang="en-US" sz="2400" u="sng" dirty="0" smtClean="0">
                <a:latin typeface="+mn-lt"/>
              </a:rPr>
              <a:t>car</a:t>
            </a:r>
          </a:p>
          <a:p>
            <a:pPr marL="0" indent="0">
              <a:buNone/>
            </a:pPr>
            <a:r>
              <a:rPr lang="en-US" sz="2400" dirty="0" err="1" smtClean="0">
                <a:latin typeface="+mn-lt"/>
              </a:rPr>
              <a:t>JohnGilbert</a:t>
            </a:r>
            <a:r>
              <a:rPr lang="en-US" sz="2400" dirty="0" smtClean="0">
                <a:latin typeface="+mn-lt"/>
              </a:rPr>
              <a:t>      		Yugo</a:t>
            </a:r>
          </a:p>
          <a:p>
            <a:pPr marL="0" indent="0">
              <a:buNone/>
            </a:pPr>
            <a:r>
              <a:rPr lang="en-US" sz="2400" dirty="0" err="1" smtClean="0">
                <a:latin typeface="+mn-lt"/>
              </a:rPr>
              <a:t>AndrewLumsdaine</a:t>
            </a:r>
            <a:r>
              <a:rPr lang="en-US" sz="2400" dirty="0" smtClean="0">
                <a:latin typeface="+mn-lt"/>
              </a:rPr>
              <a:t>    	Studebaker</a:t>
            </a:r>
          </a:p>
          <a:p>
            <a:pPr marL="0" indent="0">
              <a:buNone/>
            </a:pPr>
            <a:r>
              <a:rPr lang="en-US" sz="2400" dirty="0" err="1" smtClean="0">
                <a:latin typeface="+mn-lt"/>
              </a:rPr>
              <a:t>DavidBader</a:t>
            </a:r>
            <a:r>
              <a:rPr lang="en-US" sz="2400" dirty="0" smtClean="0">
                <a:latin typeface="+mn-lt"/>
              </a:rPr>
              <a:t>    		</a:t>
            </a:r>
            <a:r>
              <a:rPr lang="en-US" sz="2400" dirty="0" err="1" smtClean="0">
                <a:latin typeface="+mn-lt"/>
              </a:rPr>
              <a:t>AMC_Matador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765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SQL, it has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038225"/>
            <a:ext cx="814197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latin typeface="Baskerville Old Face" panose="02020602080505020303" pitchFamily="18" charset="0"/>
              </a:rPr>
              <a:t>SELECT  ?driver  ?car</a:t>
            </a:r>
          </a:p>
          <a:p>
            <a:pPr marL="0" indent="0">
              <a:buNone/>
            </a:pPr>
            <a:r>
              <a:rPr lang="en-US" sz="2400" b="0" dirty="0" smtClean="0">
                <a:latin typeface="Baskerville Old Face" panose="02020602080505020303" pitchFamily="18" charset="0"/>
              </a:rPr>
              <a:t>WHERE  {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 </a:t>
            </a:r>
            <a:r>
              <a:rPr lang="en-US" sz="2400" b="0" dirty="0" smtClean="0">
                <a:latin typeface="Baskerville Old Face" panose="02020602080505020303" pitchFamily="18" charset="0"/>
              </a:rPr>
              <a:t>	?driver  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yd:drivesCar</a:t>
            </a:r>
            <a:r>
              <a:rPr lang="en-US" sz="2400" b="0" dirty="0" smtClean="0">
                <a:latin typeface="Baskerville Old Face" panose="02020602080505020303" pitchFamily="18" charset="0"/>
              </a:rPr>
              <a:t>  ?car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	</a:t>
            </a:r>
            <a:r>
              <a:rPr lang="en-US" sz="2400" b="0" dirty="0" smtClean="0">
                <a:latin typeface="Baskerville Old Face" panose="02020602080505020303" pitchFamily="18" charset="0"/>
              </a:rPr>
              <a:t>?driver  a  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yd:UniversityProf</a:t>
            </a:r>
            <a:endParaRPr lang="en-US" sz="2400" b="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	</a:t>
            </a:r>
            <a:r>
              <a:rPr lang="en-US" sz="2400" b="0" dirty="0" smtClean="0">
                <a:latin typeface="Baskerville Old Face" panose="02020602080505020303" pitchFamily="18" charset="0"/>
              </a:rPr>
              <a:t>?car  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yd:yearBuilt</a:t>
            </a:r>
            <a:r>
              <a:rPr lang="en-US" sz="2400" b="0" dirty="0" smtClean="0">
                <a:latin typeface="Baskerville Old Face" panose="02020602080505020303" pitchFamily="18" charset="0"/>
              </a:rPr>
              <a:t>  ?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modelYear</a:t>
            </a:r>
            <a:endParaRPr lang="en-US" sz="2400" b="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latin typeface="Baskerville Old Face" panose="020206020805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b="0" dirty="0" smtClean="0">
                <a:latin typeface="Baskerville Old Face" panose="02020602080505020303" pitchFamily="18" charset="0"/>
              </a:rPr>
              <a:t>FILTER ( ?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modelYear</a:t>
            </a:r>
            <a:r>
              <a:rPr lang="en-US" sz="2400" b="0" dirty="0" smtClean="0">
                <a:latin typeface="Baskerville Old Face" panose="02020602080505020303" pitchFamily="18" charset="0"/>
              </a:rPr>
              <a:t>  &gt;  “1985-01-01T12:00:00”^^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xsd:dateTime</a:t>
            </a:r>
            <a:r>
              <a:rPr lang="en-US" sz="2400" b="0" dirty="0" smtClean="0">
                <a:latin typeface="Baskerville Old Face" panose="02020602080505020303" pitchFamily="18" charset="0"/>
              </a:rPr>
              <a:t> )</a:t>
            </a:r>
          </a:p>
          <a:p>
            <a:pPr marL="0" indent="0">
              <a:buNone/>
            </a:pPr>
            <a:endParaRPr lang="en-US" sz="2400" b="0" dirty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2400" u="sng" dirty="0" smtClean="0">
                <a:latin typeface="+mn-lt"/>
              </a:rPr>
              <a:t>driver</a:t>
            </a:r>
            <a:r>
              <a:rPr lang="en-US" sz="2400" dirty="0" smtClean="0">
                <a:latin typeface="+mn-lt"/>
              </a:rPr>
              <a:t>		</a:t>
            </a:r>
            <a:r>
              <a:rPr lang="en-US" sz="2400" u="sng" dirty="0" smtClean="0">
                <a:latin typeface="+mn-lt"/>
              </a:rPr>
              <a:t>car</a:t>
            </a: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Plus other useful features like updates, etc.</a:t>
            </a:r>
          </a:p>
        </p:txBody>
      </p:sp>
    </p:spTree>
    <p:extLst>
      <p:ext uri="{BB962C8B-B14F-4D97-AF65-F5344CB8AC3E}">
        <p14:creationId xmlns:p14="http://schemas.microsoft.com/office/powerpoint/2010/main" val="4024384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Unlike SQL, Intense Joinery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LUBM Query 9:</a:t>
            </a:r>
          </a:p>
          <a:p>
            <a:pPr marL="0" indent="0">
              <a:buNone/>
            </a:pPr>
            <a:endParaRPr lang="en-US" sz="24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PREFIX </a:t>
            </a:r>
            <a:r>
              <a:rPr lang="en-US" sz="2400" b="0" dirty="0" err="1">
                <a:latin typeface="Baskerville Old Face" panose="02020602080505020303" pitchFamily="18" charset="0"/>
              </a:rPr>
              <a:t>rdf</a:t>
            </a:r>
            <a:r>
              <a:rPr lang="en-US" sz="2400" b="0" dirty="0">
                <a:latin typeface="Baskerville Old Face" panose="02020602080505020303" pitchFamily="18" charset="0"/>
              </a:rPr>
              <a:t>: &lt;http://www.w3.org/1999/02/22-rdf-syntax-ns#&gt;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PREFIX </a:t>
            </a:r>
            <a:r>
              <a:rPr lang="en-US" sz="2400" b="0" dirty="0" err="1">
                <a:latin typeface="Baskerville Old Face" panose="02020602080505020303" pitchFamily="18" charset="0"/>
              </a:rPr>
              <a:t>ub</a:t>
            </a:r>
            <a:r>
              <a:rPr lang="en-US" sz="2400" b="0" dirty="0">
                <a:latin typeface="Baskerville Old Face" panose="02020602080505020303" pitchFamily="18" charset="0"/>
              </a:rPr>
              <a:t>: &lt;http://www.lehigh.edu/~zhp2/2004/0401/univ-bench.owl#&gt;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SELECT ?X, ?Y, ?Z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WHERE</a:t>
            </a:r>
          </a:p>
          <a:p>
            <a:pPr marL="0" indent="0">
              <a:buNone/>
            </a:pPr>
            <a:r>
              <a:rPr lang="en-US" sz="2400" b="0" dirty="0" smtClean="0">
                <a:latin typeface="Baskerville Old Face" panose="02020602080505020303" pitchFamily="18" charset="0"/>
              </a:rPr>
              <a:t>{ ?X  </a:t>
            </a:r>
            <a:r>
              <a:rPr lang="en-US" sz="2400" b="0" dirty="0" err="1">
                <a:latin typeface="Baskerville Old Face" panose="02020602080505020303" pitchFamily="18" charset="0"/>
              </a:rPr>
              <a:t>rdf:type</a:t>
            </a:r>
            <a:r>
              <a:rPr lang="en-US" sz="2400" b="0" dirty="0">
                <a:latin typeface="Baskerville Old Face" panose="02020602080505020303" pitchFamily="18" charset="0"/>
              </a:rPr>
              <a:t> </a:t>
            </a:r>
            <a:r>
              <a:rPr lang="en-US" sz="2400" b="0" dirty="0" err="1">
                <a:latin typeface="Baskerville Old Face" panose="02020602080505020303" pitchFamily="18" charset="0"/>
              </a:rPr>
              <a:t>ub:Student</a:t>
            </a:r>
            <a:r>
              <a:rPr lang="en-US" sz="2400" b="0" dirty="0">
                <a:latin typeface="Baskerville Old Face" panose="02020602080505020303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  ?</a:t>
            </a:r>
            <a:r>
              <a:rPr lang="en-US" sz="2400" b="0" dirty="0" smtClean="0">
                <a:latin typeface="Baskerville Old Face" panose="02020602080505020303" pitchFamily="18" charset="0"/>
              </a:rPr>
              <a:t>Y  </a:t>
            </a:r>
            <a:r>
              <a:rPr lang="en-US" sz="2400" b="0" dirty="0" err="1">
                <a:latin typeface="Baskerville Old Face" panose="02020602080505020303" pitchFamily="18" charset="0"/>
              </a:rPr>
              <a:t>rdf:type</a:t>
            </a:r>
            <a:r>
              <a:rPr lang="en-US" sz="2400" b="0" dirty="0">
                <a:latin typeface="Baskerville Old Face" panose="02020602080505020303" pitchFamily="18" charset="0"/>
              </a:rPr>
              <a:t> </a:t>
            </a:r>
            <a:r>
              <a:rPr lang="en-US" sz="2400" b="0" dirty="0" err="1">
                <a:latin typeface="Baskerville Old Face" panose="02020602080505020303" pitchFamily="18" charset="0"/>
              </a:rPr>
              <a:t>ub:Faculty</a:t>
            </a:r>
            <a:r>
              <a:rPr lang="en-US" sz="2400" b="0" dirty="0">
                <a:latin typeface="Baskerville Old Face" panose="02020602080505020303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  ?Z </a:t>
            </a:r>
            <a:r>
              <a:rPr lang="en-US" sz="2400" b="0" dirty="0" smtClean="0">
                <a:latin typeface="Baskerville Old Face" panose="02020602080505020303" pitchFamily="18" charset="0"/>
              </a:rPr>
              <a:t> 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rdf:type</a:t>
            </a:r>
            <a:r>
              <a:rPr lang="en-US" sz="2400" b="0" dirty="0" smtClean="0">
                <a:latin typeface="Baskerville Old Face" panose="02020602080505020303" pitchFamily="18" charset="0"/>
              </a:rPr>
              <a:t> </a:t>
            </a:r>
            <a:r>
              <a:rPr lang="en-US" sz="2400" b="0" dirty="0" err="1">
                <a:latin typeface="Baskerville Old Face" panose="02020602080505020303" pitchFamily="18" charset="0"/>
              </a:rPr>
              <a:t>ub:Course</a:t>
            </a:r>
            <a:r>
              <a:rPr lang="en-US" sz="2400" b="0" dirty="0">
                <a:latin typeface="Baskerville Old Face" panose="02020602080505020303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  ?</a:t>
            </a:r>
            <a:r>
              <a:rPr lang="en-US" sz="2400" b="0" dirty="0" smtClean="0">
                <a:latin typeface="Baskerville Old Face" panose="02020602080505020303" pitchFamily="18" charset="0"/>
              </a:rPr>
              <a:t>X  </a:t>
            </a:r>
            <a:r>
              <a:rPr lang="en-US" sz="2400" b="0" dirty="0" err="1">
                <a:latin typeface="Baskerville Old Face" panose="02020602080505020303" pitchFamily="18" charset="0"/>
              </a:rPr>
              <a:t>ub:advisor</a:t>
            </a:r>
            <a:r>
              <a:rPr lang="en-US" sz="2400" b="0" dirty="0">
                <a:latin typeface="Baskerville Old Face" panose="02020602080505020303" pitchFamily="18" charset="0"/>
              </a:rPr>
              <a:t> </a:t>
            </a:r>
            <a:r>
              <a:rPr lang="en-US" sz="2400" b="0" dirty="0" smtClean="0">
                <a:latin typeface="Baskerville Old Face" panose="02020602080505020303" pitchFamily="18" charset="0"/>
              </a:rPr>
              <a:t> ?</a:t>
            </a:r>
            <a:r>
              <a:rPr lang="en-US" sz="2400" b="0" dirty="0">
                <a:latin typeface="Baskerville Old Face" panose="02020602080505020303" pitchFamily="18" charset="0"/>
              </a:rPr>
              <a:t>Y .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  ?</a:t>
            </a:r>
            <a:r>
              <a:rPr lang="en-US" sz="2400" b="0" dirty="0" smtClean="0">
                <a:latin typeface="Baskerville Old Face" panose="02020602080505020303" pitchFamily="18" charset="0"/>
              </a:rPr>
              <a:t>Y  </a:t>
            </a:r>
            <a:r>
              <a:rPr lang="en-US" sz="2400" b="0" dirty="0" err="1">
                <a:latin typeface="Baskerville Old Face" panose="02020602080505020303" pitchFamily="18" charset="0"/>
              </a:rPr>
              <a:t>ub:teacherOf</a:t>
            </a:r>
            <a:r>
              <a:rPr lang="en-US" sz="2400" b="0" dirty="0">
                <a:latin typeface="Baskerville Old Face" panose="02020602080505020303" pitchFamily="18" charset="0"/>
              </a:rPr>
              <a:t> </a:t>
            </a:r>
            <a:r>
              <a:rPr lang="en-US" sz="2400" b="0" dirty="0" smtClean="0">
                <a:latin typeface="Baskerville Old Face" panose="02020602080505020303" pitchFamily="18" charset="0"/>
              </a:rPr>
              <a:t> ?</a:t>
            </a:r>
            <a:r>
              <a:rPr lang="en-US" sz="2400" b="0" dirty="0">
                <a:latin typeface="Baskerville Old Face" panose="02020602080505020303" pitchFamily="18" charset="0"/>
              </a:rPr>
              <a:t>Z .</a:t>
            </a:r>
          </a:p>
          <a:p>
            <a:pPr marL="0" indent="0">
              <a:buNone/>
            </a:pPr>
            <a:r>
              <a:rPr lang="en-US" sz="2400" b="0" dirty="0">
                <a:latin typeface="Baskerville Old Face" panose="02020602080505020303" pitchFamily="18" charset="0"/>
              </a:rPr>
              <a:t>  ?X </a:t>
            </a:r>
            <a:r>
              <a:rPr lang="en-US" sz="2400" b="0" dirty="0" smtClean="0">
                <a:latin typeface="Baskerville Old Face" panose="02020602080505020303" pitchFamily="18" charset="0"/>
              </a:rPr>
              <a:t> </a:t>
            </a:r>
            <a:r>
              <a:rPr lang="en-US" sz="2400" b="0" dirty="0" err="1" smtClean="0">
                <a:latin typeface="Baskerville Old Face" panose="02020602080505020303" pitchFamily="18" charset="0"/>
              </a:rPr>
              <a:t>ub:takesCourse</a:t>
            </a:r>
            <a:r>
              <a:rPr lang="en-US" sz="2400" b="0" dirty="0" smtClean="0">
                <a:latin typeface="Baskerville Old Face" panose="02020602080505020303" pitchFamily="18" charset="0"/>
              </a:rPr>
              <a:t>  </a:t>
            </a:r>
            <a:r>
              <a:rPr lang="en-US" sz="2400" b="0" dirty="0">
                <a:latin typeface="Baskerville Old Face" panose="02020602080505020303" pitchFamily="18" charset="0"/>
              </a:rPr>
              <a:t>?</a:t>
            </a:r>
            <a:r>
              <a:rPr lang="en-US" sz="2400" b="0" dirty="0" smtClean="0">
                <a:latin typeface="Baskerville Old Face" panose="02020602080505020303" pitchFamily="18" charset="0"/>
              </a:rPr>
              <a:t>Z }</a:t>
            </a:r>
            <a:endParaRPr lang="en-US" sz="2400" b="0" dirty="0"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14900" y="3648075"/>
            <a:ext cx="714375" cy="695325"/>
            <a:chOff x="4914900" y="3781425"/>
            <a:chExt cx="714375" cy="695325"/>
          </a:xfrm>
        </p:grpSpPr>
        <p:sp>
          <p:nvSpPr>
            <p:cNvPr id="4" name="Oval 3"/>
            <p:cNvSpPr/>
            <p:nvPr/>
          </p:nvSpPr>
          <p:spPr>
            <a:xfrm>
              <a:off x="4914900" y="3781425"/>
              <a:ext cx="714375" cy="695325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81575" y="3886200"/>
              <a:ext cx="581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?X</a:t>
              </a:r>
              <a:endParaRPr lang="en-US" sz="24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0375" y="3657600"/>
            <a:ext cx="714375" cy="695325"/>
            <a:chOff x="4914900" y="3781425"/>
            <a:chExt cx="714375" cy="695325"/>
          </a:xfrm>
        </p:grpSpPr>
        <p:sp>
          <p:nvSpPr>
            <p:cNvPr id="8" name="Oval 7"/>
            <p:cNvSpPr/>
            <p:nvPr/>
          </p:nvSpPr>
          <p:spPr>
            <a:xfrm>
              <a:off x="4914900" y="3781425"/>
              <a:ext cx="714375" cy="695325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81575" y="3886200"/>
              <a:ext cx="581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?Y</a:t>
              </a:r>
              <a:endParaRPr lang="en-US" sz="24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29300" y="5057775"/>
            <a:ext cx="714375" cy="695325"/>
            <a:chOff x="4914900" y="3781425"/>
            <a:chExt cx="714375" cy="695325"/>
          </a:xfrm>
        </p:grpSpPr>
        <p:sp>
          <p:nvSpPr>
            <p:cNvPr id="11" name="Oval 10"/>
            <p:cNvSpPr/>
            <p:nvPr/>
          </p:nvSpPr>
          <p:spPr>
            <a:xfrm>
              <a:off x="4914900" y="3781425"/>
              <a:ext cx="714375" cy="695325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1575" y="3886200"/>
              <a:ext cx="581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?Z</a:t>
              </a:r>
              <a:endParaRPr lang="en-US" sz="24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cxnSp>
        <p:nvCxnSpPr>
          <p:cNvPr id="14" name="Straight Arrow Connector 13"/>
          <p:cNvCxnSpPr>
            <a:stCxn id="4" idx="6"/>
            <a:endCxn id="8" idx="2"/>
          </p:cNvCxnSpPr>
          <p:nvPr/>
        </p:nvCxnSpPr>
        <p:spPr>
          <a:xfrm>
            <a:off x="5629275" y="3995738"/>
            <a:ext cx="1181100" cy="95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7"/>
          </p:cNvCxnSpPr>
          <p:nvPr/>
        </p:nvCxnSpPr>
        <p:spPr>
          <a:xfrm flipH="1">
            <a:off x="6439057" y="4324350"/>
            <a:ext cx="599918" cy="8352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5391150" y="4314825"/>
            <a:ext cx="542768" cy="84477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21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Customer Reaction to SPARQL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" y="2619375"/>
            <a:ext cx="8778240" cy="5810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“Cool. Can you also do </a:t>
            </a:r>
            <a:r>
              <a:rPr lang="en-US" dirty="0" err="1" smtClean="0"/>
              <a:t>betweenness</a:t>
            </a:r>
            <a:r>
              <a:rPr lang="en-US" dirty="0" smtClean="0"/>
              <a:t> centrality on that?”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rcData_2012_02_22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478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yarcData_2012_02_22</vt:lpstr>
      <vt:lpstr>Hybridizing SPARQL Queries and Graph Algorithms  David Mizell  Cray Inc., Austin, TX Graph Algorithms Building Blocks Workshop May 2014</vt:lpstr>
      <vt:lpstr>What’s Urika?</vt:lpstr>
      <vt:lpstr>What are RDF Triples?</vt:lpstr>
      <vt:lpstr>RDF Triples (2)</vt:lpstr>
      <vt:lpstr>What’s SPARQL?</vt:lpstr>
      <vt:lpstr>Or</vt:lpstr>
      <vt:lpstr>Like SQL, it has FILTERs</vt:lpstr>
      <vt:lpstr>Unlike SQL, Intense Joinery</vt:lpstr>
      <vt:lpstr>Typical Customer Reaction to SPARQL</vt:lpstr>
      <vt:lpstr>SPARQL Almost Limited to Fixed-Length Query Patterns</vt:lpstr>
      <vt:lpstr>What We’re Doing</vt:lpstr>
      <vt:lpstr>Nesting Example: k-point-five neighborhood</vt:lpstr>
      <vt:lpstr>A Peek Under the Hood</vt:lpstr>
      <vt:lpstr>Future Directions</vt:lpstr>
      <vt:lpstr>PowerPoint Presentation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About Graphs</dc:title>
  <dc:creator>David Mizell</dc:creator>
  <cp:lastModifiedBy>David Mizell</cp:lastModifiedBy>
  <cp:revision>54</cp:revision>
  <cp:lastPrinted>2014-04-16T22:38:43Z</cp:lastPrinted>
  <dcterms:created xsi:type="dcterms:W3CDTF">2014-04-16T16:54:51Z</dcterms:created>
  <dcterms:modified xsi:type="dcterms:W3CDTF">2014-05-21T14:10:38Z</dcterms:modified>
</cp:coreProperties>
</file>