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63" r:id="rId5"/>
    <p:sldId id="554" r:id="rId6"/>
    <p:sldId id="357" r:id="rId7"/>
    <p:sldId id="561" r:id="rId8"/>
    <p:sldId id="562" r:id="rId9"/>
    <p:sldId id="563" r:id="rId10"/>
    <p:sldId id="540" r:id="rId11"/>
    <p:sldId id="564" r:id="rId12"/>
    <p:sldId id="550" r:id="rId13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8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132" algn="l" defTabSz="914378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320" algn="l" defTabSz="914378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509" algn="l" defTabSz="914378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54"/>
            <p14:sldId id="357"/>
            <p14:sldId id="561"/>
            <p14:sldId id="562"/>
            <p14:sldId id="563"/>
            <p14:sldId id="540"/>
            <p14:sldId id="564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  <p:cmAuthor id="1" name="Kimberly L. Tripp" initials="kl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F89"/>
    <a:srgbClr val="133D80"/>
    <a:srgbClr val="882483"/>
    <a:srgbClr val="8935C8"/>
    <a:srgbClr val="22AFE7"/>
    <a:srgbClr val="005087"/>
    <a:srgbClr val="336699"/>
    <a:srgbClr val="FFFFCC"/>
    <a:srgbClr val="EF8B19"/>
    <a:srgbClr val="5EA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 autoAdjust="0"/>
    <p:restoredTop sz="83810" autoAdjust="0"/>
  </p:normalViewPr>
  <p:slideViewPr>
    <p:cSldViewPr>
      <p:cViewPr varScale="1">
        <p:scale>
          <a:sx n="122" d="100"/>
          <a:sy n="122" d="100"/>
        </p:scale>
        <p:origin x="1386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5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8893247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" y="8907532"/>
            <a:ext cx="2971801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8686800"/>
            <a:ext cx="1676400" cy="48182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191000" y="8907532"/>
            <a:ext cx="3124202" cy="0"/>
          </a:xfrm>
          <a:prstGeom prst="line">
            <a:avLst/>
          </a:prstGeom>
          <a:ln w="317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r>
              <a:rPr lang="en-US" sz="1400" b="1" dirty="0" err="1">
                <a:latin typeface="Calibri Light" pitchFamily="34" charset="0"/>
              </a:rPr>
              <a:t>SQLintersection</a:t>
            </a:r>
            <a:r>
              <a:rPr lang="en-US" sz="1400" b="1" dirty="0">
                <a:latin typeface="Calibri Light" pitchFamily="34" charset="0"/>
              </a:rPr>
              <a:t> Spring 2016</a:t>
            </a:r>
            <a:br>
              <a:rPr lang="en-US" sz="1400" b="1" dirty="0">
                <a:latin typeface="Calibri Light" pitchFamily="34" charset="0"/>
              </a:rPr>
            </a:br>
            <a:r>
              <a:rPr lang="en-US" dirty="0">
                <a:latin typeface="Calibri Light" pitchFamily="34" charset="0"/>
              </a:rPr>
              <a:t>www.SQLintersection.com</a:t>
            </a: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3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861D91-E673-1E47-8F20-1E3A7FEAA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9091" r="9838"/>
          <a:stretch/>
        </p:blipFill>
        <p:spPr>
          <a:xfrm>
            <a:off x="-76200" y="-95250"/>
            <a:ext cx="9220200" cy="5334000"/>
          </a:xfrm>
          <a:prstGeom prst="rect">
            <a:avLst/>
          </a:prstGeom>
        </p:spPr>
      </p:pic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400050"/>
            <a:ext cx="7772400" cy="1885950"/>
          </a:xfrm>
          <a:noFill/>
        </p:spPr>
        <p:txBody>
          <a:bodyPr anchor="b"/>
          <a:lstStyle>
            <a:lvl1pPr algn="r"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chemeClr val="tx2">
                      <a:alpha val="43000"/>
                    </a:schemeClr>
                  </a:outerShdw>
                </a:effectLst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43150"/>
            <a:ext cx="6400800" cy="97155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26827B5-5FE5-6047-B81D-0ADAC965B6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641406"/>
            <a:ext cx="4629150" cy="124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3F4CD-5B14-684C-B618-0A4CD4E7FB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66219F-3D16-A24C-9108-1D0F609EE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507" t="64721" r="5634" b="5570"/>
          <a:stretch/>
        </p:blipFill>
        <p:spPr>
          <a:xfrm>
            <a:off x="-38100" y="590550"/>
            <a:ext cx="9182100" cy="121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F8954-B800-0040-893F-2F221075A80D}"/>
              </a:ext>
            </a:extLst>
          </p:cNvPr>
          <p:cNvSpPr txBox="1"/>
          <p:nvPr userDrawn="1"/>
        </p:nvSpPr>
        <p:spPr bwMode="auto">
          <a:xfrm>
            <a:off x="533400" y="992401"/>
            <a:ext cx="20574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APRIL 5-7, 2022</a:t>
            </a:r>
            <a:endParaRPr lang="en-US" sz="2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33915-64F6-A943-BE78-5DF9A8817507}"/>
              </a:ext>
            </a:extLst>
          </p:cNvPr>
          <p:cNvSpPr txBox="1"/>
          <p:nvPr userDrawn="1"/>
        </p:nvSpPr>
        <p:spPr bwMode="auto">
          <a:xfrm>
            <a:off x="6580517" y="900618"/>
            <a:ext cx="20574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 VEGAS, NV</a:t>
            </a:r>
          </a:p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MGM GRAND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E5FA180-B236-CD42-8002-392F5D7C94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31252"/>
            <a:ext cx="2114550" cy="5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2610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2816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Calibri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05EF5-4BEC-1D4C-B432-33FE1CA6E109}"/>
              </a:ext>
            </a:extLst>
          </p:cNvPr>
          <p:cNvSpPr txBox="1"/>
          <p:nvPr userDrawn="1"/>
        </p:nvSpPr>
        <p:spPr bwMode="auto">
          <a:xfrm>
            <a:off x="64008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2022.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www.MSSQLConf.com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15EB3F6-9AB7-7C41-A9BB-D63A85C726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489331"/>
            <a:ext cx="2114550" cy="5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2816" rtl="0" eaLnBrk="1" fontAlgn="base" hangingPunct="1">
              <a:spcBef>
                <a:spcPct val="0"/>
              </a:spcBef>
              <a:spcAft>
                <a:spcPct val="0"/>
              </a:spcAft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CC384-3538-CA4F-BC40-FBA39D047005}"/>
              </a:ext>
            </a:extLst>
          </p:cNvPr>
          <p:cNvSpPr txBox="1"/>
          <p:nvPr userDrawn="1"/>
        </p:nvSpPr>
        <p:spPr bwMode="auto">
          <a:xfrm>
            <a:off x="64008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2022.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www.MSSQLConf.com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FF04A6-F444-CA42-8A34-A396F4D8F4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489331"/>
            <a:ext cx="2114550" cy="5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200150"/>
            <a:ext cx="6172200" cy="2971800"/>
          </a:xfr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/>
          <a:lstStyle>
            <a:lvl1pPr>
              <a:buNone/>
              <a:defRPr sz="1900" b="0">
                <a:latin typeface="Calibri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259A0-5F17-A64E-BD59-653F6D0CE8AA}"/>
              </a:ext>
            </a:extLst>
          </p:cNvPr>
          <p:cNvSpPr txBox="1"/>
          <p:nvPr userDrawn="1"/>
        </p:nvSpPr>
        <p:spPr bwMode="auto">
          <a:xfrm>
            <a:off x="64008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2022.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www.MSSQLConf.com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18C1888-0805-5A4A-8AF5-0A5685D589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489331"/>
            <a:ext cx="2114550" cy="5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02612-B504-A24A-9400-86810FB39737}"/>
              </a:ext>
            </a:extLst>
          </p:cNvPr>
          <p:cNvSpPr txBox="1"/>
          <p:nvPr userDrawn="1"/>
        </p:nvSpPr>
        <p:spPr bwMode="auto">
          <a:xfrm>
            <a:off x="64008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2022.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www.MSSQLConf.com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87FCE05-6C88-9E40-AAF2-D447D2CD9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489331"/>
            <a:ext cx="2114550" cy="5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D2466-FAD1-4B4C-8C8D-8627D8E58FE8}"/>
              </a:ext>
            </a:extLst>
          </p:cNvPr>
          <p:cNvSpPr txBox="1"/>
          <p:nvPr userDrawn="1"/>
        </p:nvSpPr>
        <p:spPr bwMode="auto">
          <a:xfrm>
            <a:off x="64008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2022.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www.MSSQLConf.com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6B6580D-A797-6742-A341-AE62CC2D7D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489331"/>
            <a:ext cx="2114550" cy="5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80035"/>
            <a:ext cx="7772400" cy="1125140"/>
          </a:xfrm>
        </p:spPr>
        <p:txBody>
          <a:bodyPr anchor="b"/>
          <a:lstStyle>
            <a:lvl1pPr marL="0" indent="0">
              <a:buNone/>
              <a:defRPr sz="2100" i="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3371850"/>
            <a:ext cx="7772400" cy="5715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318F7-6D8A-2A44-B99A-FDD10B0DD69F}"/>
              </a:ext>
            </a:extLst>
          </p:cNvPr>
          <p:cNvSpPr txBox="1"/>
          <p:nvPr userDrawn="1"/>
        </p:nvSpPr>
        <p:spPr bwMode="auto">
          <a:xfrm>
            <a:off x="64008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2022.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www.MSSQLConf.com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C31A082-4868-654A-B3BD-914C5CA2B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489331"/>
            <a:ext cx="2114550" cy="5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9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114D94-D260-2C44-B454-2C3354D323A9}"/>
              </a:ext>
            </a:extLst>
          </p:cNvPr>
          <p:cNvSpPr txBox="1"/>
          <p:nvPr userDrawn="1"/>
        </p:nvSpPr>
        <p:spPr bwMode="auto">
          <a:xfrm>
            <a:off x="64008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2022.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www.MSSQLConf.com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3184D43-F4BB-C441-B9FC-F1E37D96E2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489331"/>
            <a:ext cx="2114550" cy="5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292894"/>
            <a:ext cx="8229600" cy="57150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00400"/>
          </a:xfrm>
        </p:spPr>
        <p:txBody>
          <a:bodyPr rtlCol="0"/>
          <a:lstStyle>
            <a:lvl1pPr>
              <a:buClrTx/>
              <a:buFont typeface="Wingdings" pitchFamily="2" charset="2"/>
              <a:buChar char="§"/>
              <a:defRPr sz="21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9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7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5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300" b="0">
                <a:latin typeface="Calibri Ligh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C7985-E241-E747-A44F-9BB28BFD376D}"/>
              </a:ext>
            </a:extLst>
          </p:cNvPr>
          <p:cNvSpPr txBox="1"/>
          <p:nvPr userDrawn="1"/>
        </p:nvSpPr>
        <p:spPr bwMode="auto">
          <a:xfrm>
            <a:off x="6400800" y="47741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 rtlCol="0">
            <a:spAutoFit/>
          </a:bodyPr>
          <a:lstStyle/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© 2022. All rights reserved.</a:t>
            </a:r>
          </a:p>
          <a:p>
            <a:pPr algn="r"/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http://</a:t>
            </a:r>
            <a:r>
              <a:rPr lang="en-US" sz="900" b="0" u="none" dirty="0" err="1">
                <a:solidFill>
                  <a:srgbClr val="000000"/>
                </a:solidFill>
                <a:latin typeface="Calibri"/>
                <a:cs typeface="Mangal" pitchFamily="18" charset="0"/>
              </a:rPr>
              <a:t>www.MSSQLConf.com</a:t>
            </a:r>
            <a:r>
              <a:rPr lang="en-US" sz="900" b="0" u="none" dirty="0">
                <a:solidFill>
                  <a:srgbClr val="000000"/>
                </a:solidFill>
                <a:latin typeface="Calibri"/>
                <a:cs typeface="Mangal" pitchFamily="18" charset="0"/>
              </a:rPr>
              <a:t>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29DAFD5-3E03-684E-BF91-C0FC1E54B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4489331"/>
            <a:ext cx="2114550" cy="5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lvl1pPr marL="0" indent="0" algn="ctr" defTabSz="-13872816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2"/>
          </a:solidFill>
          <a:latin typeface="Calibri"/>
          <a:ea typeface="+mj-ea"/>
          <a:cs typeface="Segoe UI" pitchFamily="34" charset="0"/>
        </a:defRPr>
      </a:lvl1pPr>
      <a:lvl2pPr marL="342892" indent="-342892" algn="ctr" defTabSz="-13872816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892" indent="-342892" algn="ctr" defTabSz="-13872816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892" indent="-342892" algn="ctr" defTabSz="-13872816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892" indent="-342892" algn="ctr" defTabSz="-13872816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189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378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566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754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892" indent="-342892" algn="l" defTabSz="-13872816" rtl="0" eaLnBrk="1" fontAlgn="base" hangingPunct="1">
        <a:spcBef>
          <a:spcPts val="3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31" indent="-285743" algn="l" defTabSz="-13872816" rtl="0" eaLnBrk="1" fontAlgn="base" hangingPunct="1">
        <a:spcBef>
          <a:spcPts val="300"/>
        </a:spcBef>
        <a:spcAft>
          <a:spcPct val="0"/>
        </a:spcAft>
        <a:buSzPct val="50000"/>
        <a:buFont typeface="Wingdings" pitchFamily="2" charset="2"/>
        <a:buChar char="o"/>
        <a:defRPr sz="1800"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2972" indent="-228594" algn="l" defTabSz="-13872816" rtl="0" eaLnBrk="1" fontAlgn="base" hangingPunct="1">
        <a:spcBef>
          <a:spcPts val="3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160" indent="-228594" algn="l" defTabSz="-13872816" rtl="0" eaLnBrk="1" fontAlgn="base" hangingPunct="1">
        <a:spcBef>
          <a:spcPts val="3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348" indent="-228594" algn="l" defTabSz="-13872816" rtl="0" eaLnBrk="1" fontAlgn="base" hangingPunct="1">
        <a:spcBef>
          <a:spcPts val="3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537" indent="-228594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726" indent="-228594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8915" indent="-228594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103" indent="-228594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189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378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566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754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5943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132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32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509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plat/dbatools" TargetMode="External"/><Relationship Id="rId2" Type="http://schemas.openxmlformats.org/officeDocument/2006/relationships/hyperlink" Target="https://dbatools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wershellgallery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Calibri"/>
              </a:rPr>
              <a:t>DBAtools</a:t>
            </a:r>
            <a:r>
              <a:rPr lang="en-US" dirty="0">
                <a:effectLst/>
                <a:latin typeface="Calibri"/>
              </a:rPr>
              <a:t> PowerShell Module Deep Dive</a:t>
            </a: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br>
              <a:rPr lang="en-US" dirty="0">
                <a:solidFill>
                  <a:schemeClr val="tx2"/>
                </a:solidFill>
                <a:effectLst/>
                <a:latin typeface="Calibri"/>
              </a:rPr>
            </a:br>
            <a:endParaRPr lang="en-US" dirty="0">
              <a:effectLst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2005315"/>
            <a:ext cx="6400800" cy="97155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 Miller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ben@benmiller.net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A40EEB8-55E6-4458-8316-D4984CF3A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932584"/>
            <a:ext cx="3219450" cy="9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mv="urn:schemas-microsoft-com:mac:vml" xmlns="">
      <mp:transition xmlns:mp="http://schemas.microsoft.com/office/mac/powerpoint/2008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Speaker: Ben Miller -DBAduck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200400"/>
          </a:xfrm>
        </p:spPr>
        <p:txBody>
          <a:bodyPr/>
          <a:lstStyle/>
          <a:p>
            <a:r>
              <a:rPr lang="en-US" dirty="0"/>
              <a:t>SQL Server Certified Master (MCM)</a:t>
            </a:r>
          </a:p>
          <a:p>
            <a:r>
              <a:rPr lang="en-US" dirty="0"/>
              <a:t>Data Platform MVP – Since 2009</a:t>
            </a:r>
          </a:p>
          <a:p>
            <a:r>
              <a:rPr lang="en-US" dirty="0"/>
              <a:t>Twitter/LinkedIn/YouTube: DBAduck</a:t>
            </a:r>
          </a:p>
          <a:p>
            <a:r>
              <a:rPr lang="en-US" dirty="0"/>
              <a:t>PowerShell for DBAs Educator</a:t>
            </a:r>
          </a:p>
          <a:p>
            <a:r>
              <a:rPr lang="en-US" dirty="0"/>
              <a:t>Working with SQL since version 4.21</a:t>
            </a:r>
          </a:p>
          <a:p>
            <a:r>
              <a:rPr lang="en-US" dirty="0"/>
              <a:t>Website: https://www.dbaduck.com</a:t>
            </a:r>
          </a:p>
          <a:p>
            <a:r>
              <a:rPr lang="en-US" dirty="0"/>
              <a:t>Email: ben@benmiller.net</a:t>
            </a:r>
          </a:p>
          <a:p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9387BD7-6EE5-412B-821E-FB5E736CAA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35" y="228600"/>
            <a:ext cx="3219450" cy="9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159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r>
              <a:rPr lang="en-US" dirty="0"/>
              <a:t>PowerShell Profile</a:t>
            </a:r>
          </a:p>
          <a:p>
            <a:r>
              <a:rPr lang="en-US" dirty="0"/>
              <a:t>Syntax Involved</a:t>
            </a:r>
          </a:p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4553656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A48B-7F57-4240-9A96-776549A8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0EE1-0F11-476A-AD48-5E3508736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 PowerShell 5.1 / PowerShell Core 7.2x</a:t>
            </a:r>
          </a:p>
          <a:p>
            <a:r>
              <a:rPr lang="en-US" dirty="0" err="1"/>
              <a:t>DBAtools</a:t>
            </a:r>
            <a:endParaRPr lang="en-US" dirty="0"/>
          </a:p>
          <a:p>
            <a:r>
              <a:rPr lang="en-US" dirty="0" err="1"/>
              <a:t>SqlServer</a:t>
            </a:r>
            <a:endParaRPr lang="en-US" dirty="0"/>
          </a:p>
          <a:p>
            <a:r>
              <a:rPr lang="en-US" dirty="0" err="1"/>
              <a:t>ImportExcel</a:t>
            </a:r>
            <a:endParaRPr lang="en-US" dirty="0"/>
          </a:p>
          <a:p>
            <a:r>
              <a:rPr lang="en-US" dirty="0" err="1"/>
              <a:t>PendingReboot</a:t>
            </a:r>
            <a:endParaRPr lang="en-US" dirty="0"/>
          </a:p>
          <a:p>
            <a:r>
              <a:rPr lang="en-US" dirty="0"/>
              <a:t>Execution Policy - </a:t>
            </a:r>
            <a:r>
              <a:rPr lang="en-US" dirty="0" err="1"/>
              <a:t>RemoteSigned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515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B5A-3127-4277-A21C-9148C9C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C55A-12C4-4502-AE02-4018245D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Transcript – MUST HAVE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Variables preset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112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2641-9E58-42C5-B45D-17B11D56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CA2BB-0AB4-4F83-BDF0-90A5EF642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Get-Command</a:t>
            </a:r>
          </a:p>
          <a:p>
            <a:r>
              <a:rPr lang="en-US" dirty="0"/>
              <a:t>Pipelines |</a:t>
            </a:r>
          </a:p>
          <a:p>
            <a:r>
              <a:rPr lang="en-US" dirty="0"/>
              <a:t>Get-Help (-</a:t>
            </a:r>
            <a:r>
              <a:rPr lang="en-US" dirty="0" err="1"/>
              <a:t>ShowWindow</a:t>
            </a:r>
            <a:r>
              <a:rPr lang="en-US" dirty="0"/>
              <a:t>)</a:t>
            </a:r>
          </a:p>
          <a:p>
            <a:r>
              <a:rPr lang="en-US" dirty="0"/>
              <a:t>Get-Member</a:t>
            </a:r>
          </a:p>
          <a:p>
            <a:r>
              <a:rPr lang="en-US" dirty="0"/>
              <a:t>.</a:t>
            </a:r>
            <a:r>
              <a:rPr lang="en-US" dirty="0" err="1"/>
              <a:t>GetType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More in Demo!</a:t>
            </a:r>
          </a:p>
        </p:txBody>
      </p:sp>
    </p:spTree>
    <p:extLst>
      <p:ext uri="{BB962C8B-B14F-4D97-AF65-F5344CB8AC3E}">
        <p14:creationId xmlns:p14="http://schemas.microsoft.com/office/powerpoint/2010/main" val="32754901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1581150"/>
            <a:ext cx="8229600" cy="571500"/>
          </a:xfrm>
        </p:spPr>
        <p:txBody>
          <a:bodyPr/>
          <a:lstStyle/>
          <a:p>
            <a:pPr algn="l"/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3086100"/>
            <a:ext cx="8229600" cy="1314450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PowerShell </a:t>
            </a:r>
            <a:r>
              <a:rPr lang="en-US" dirty="0" err="1"/>
              <a:t>DBAtools</a:t>
            </a:r>
            <a:endParaRPr lang="en-US" dirty="0"/>
          </a:p>
          <a:p>
            <a:pPr marL="0" lvl="1" indent="0" algn="r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4774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3257550"/>
          </a:xfrm>
        </p:spPr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https://dbatools.io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https://github.com/dataplat/dbatools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PowerShell Gallery</a:t>
            </a:r>
          </a:p>
          <a:p>
            <a:pPr lvl="1"/>
            <a:r>
              <a:rPr lang="en-US" dirty="0">
                <a:hlinkClick r:id="rId4"/>
              </a:rPr>
              <a:t>https://www.powershellgallery.com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7751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1336" y="895350"/>
            <a:ext cx="91440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 defTabSz="-13872816">
              <a:lnSpc>
                <a:spcPct val="90000"/>
              </a:lnSpc>
              <a:defRPr/>
            </a:pPr>
            <a:r>
              <a:rPr lang="en-US" sz="1800" kern="0" spc="30" dirty="0">
                <a:solidFill>
                  <a:schemeClr val="accent2"/>
                </a:solidFill>
                <a:latin typeface="Calibri"/>
              </a:rPr>
              <a:t>Don’t forget to complete an online</a:t>
            </a:r>
          </a:p>
          <a:p>
            <a:pPr algn="ctr" defTabSz="-13872816">
              <a:lnSpc>
                <a:spcPct val="90000"/>
              </a:lnSpc>
              <a:defRPr/>
            </a:pPr>
            <a:endParaRPr lang="en-US" sz="1200" kern="0" dirty="0">
              <a:solidFill>
                <a:sysClr val="window" lastClr="FFFFFF">
                  <a:lumMod val="50000"/>
                </a:sysClr>
              </a:solidFill>
              <a:latin typeface="Calibri"/>
            </a:endParaRPr>
          </a:p>
          <a:p>
            <a:pPr algn="ctr" defTabSz="-13872816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800" kern="0" dirty="0" err="1">
                <a:solidFill>
                  <a:schemeClr val="tx2"/>
                </a:solidFill>
                <a:latin typeface="Calibri"/>
              </a:rPr>
              <a:t>Dbatools</a:t>
            </a:r>
            <a:r>
              <a:rPr lang="en-US" sz="2800" kern="0" dirty="0">
                <a:solidFill>
                  <a:schemeClr val="tx2"/>
                </a:solidFill>
                <a:latin typeface="Calibri"/>
              </a:rPr>
              <a:t> PowerShell Module Deep Dive</a:t>
            </a:r>
          </a:p>
          <a:p>
            <a:pPr algn="ctr" defTabSz="-13872816">
              <a:lnSpc>
                <a:spcPct val="90000"/>
              </a:lnSpc>
              <a:spcBef>
                <a:spcPts val="0"/>
              </a:spcBef>
              <a:defRPr/>
            </a:pPr>
            <a:endParaRPr lang="en-US" sz="1200" kern="0" dirty="0">
              <a:solidFill>
                <a:sysClr val="windowText" lastClr="000000"/>
              </a:solidFill>
              <a:latin typeface="Calibri"/>
            </a:endParaRPr>
          </a:p>
          <a:p>
            <a:pPr algn="ctr" defTabSz="-13872816">
              <a:lnSpc>
                <a:spcPct val="90000"/>
              </a:lnSpc>
              <a:defRPr/>
            </a:pPr>
            <a:r>
              <a:rPr lang="en-US" sz="1800" kern="0" spc="30" dirty="0">
                <a:solidFill>
                  <a:schemeClr val="accent2"/>
                </a:solidFill>
                <a:latin typeface="Calibri"/>
              </a:rPr>
              <a:t>Your evaluation helps organizers build better conferences </a:t>
            </a:r>
            <a:br>
              <a:rPr lang="en-US" sz="1800" kern="0" spc="30" dirty="0">
                <a:solidFill>
                  <a:schemeClr val="accent2"/>
                </a:solidFill>
                <a:latin typeface="Calibri"/>
              </a:rPr>
            </a:br>
            <a:r>
              <a:rPr lang="en-US" sz="1800" kern="0" spc="30" dirty="0">
                <a:solidFill>
                  <a:schemeClr val="accent2"/>
                </a:solidFill>
                <a:latin typeface="Calibri"/>
              </a:rPr>
              <a:t>and helps speakers improve their sessions.</a:t>
            </a:r>
          </a:p>
        </p:txBody>
      </p:sp>
      <p:sp>
        <p:nvSpPr>
          <p:cNvPr id="22" name="Title 3"/>
          <p:cNvSpPr txBox="1">
            <a:spLocks/>
          </p:cNvSpPr>
          <p:nvPr/>
        </p:nvSpPr>
        <p:spPr bwMode="auto">
          <a:xfrm>
            <a:off x="650443" y="3048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>
            <a:lvl1pPr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  <a:lvl2pPr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cs typeface="Segoe UI" pitchFamily="34" charset="0"/>
              </a:defRPr>
            </a:lvl2pPr>
            <a:lvl3pPr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cs typeface="Segoe UI" pitchFamily="34" charset="0"/>
              </a:defRPr>
            </a:lvl3pPr>
            <a:lvl4pPr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cs typeface="Segoe UI" pitchFamily="34" charset="0"/>
              </a:defRPr>
            </a:lvl4pPr>
            <a:lvl5pPr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ctr"/>
            <a:r>
              <a:rPr lang="en-US" sz="4000" kern="0" dirty="0">
                <a:solidFill>
                  <a:schemeClr val="accent2"/>
                </a:solidFill>
                <a:cs typeface="Mangal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5329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SQLintersection">
  <a:themeElements>
    <a:clrScheme name="Sequel">
      <a:dk1>
        <a:srgbClr val="002E56"/>
      </a:dk1>
      <a:lt1>
        <a:srgbClr val="FEFFFE"/>
      </a:lt1>
      <a:dk2>
        <a:srgbClr val="0073FF"/>
      </a:dk2>
      <a:lt2>
        <a:srgbClr val="FEFFFE"/>
      </a:lt2>
      <a:accent1>
        <a:srgbClr val="008FD1"/>
      </a:accent1>
      <a:accent2>
        <a:srgbClr val="004079"/>
      </a:accent2>
      <a:accent3>
        <a:srgbClr val="00FF00"/>
      </a:accent3>
      <a:accent4>
        <a:srgbClr val="008AFF"/>
      </a:accent4>
      <a:accent5>
        <a:srgbClr val="7CCBEC"/>
      </a:accent5>
      <a:accent6>
        <a:srgbClr val="ACF5FD"/>
      </a:accent6>
      <a:hlink>
        <a:srgbClr val="66C8FF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D498799-B0FC-4B7A-8396-BFC34D805990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177</Words>
  <Application>Microsoft Office PowerPoint</Application>
  <PresentationFormat>On-screen Show (16:9)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Myriad Pro</vt:lpstr>
      <vt:lpstr>Verdana</vt:lpstr>
      <vt:lpstr>Wingdings</vt:lpstr>
      <vt:lpstr>SQLintersection</vt:lpstr>
      <vt:lpstr>DBAtools PowerShell Module Deep Dive  </vt:lpstr>
      <vt:lpstr>Speaker: Ben Miller -DBAduck</vt:lpstr>
      <vt:lpstr>Introduction</vt:lpstr>
      <vt:lpstr>Environment</vt:lpstr>
      <vt:lpstr>PowerShell Profile</vt:lpstr>
      <vt:lpstr>Syntax Involved</vt:lpstr>
      <vt:lpstr>Demo</vt:lpstr>
      <vt:lpstr>References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SQLintersection Session SQL213  Session Name</dc:title>
  <dc:subject>From raw Ajax to ASP.NET</dc:subject>
  <dc:creator>Kimberly L. Tripp</dc:creator>
  <cp:lastModifiedBy>Ben Miller-DBAduck</cp:lastModifiedBy>
  <cp:revision>56</cp:revision>
  <cp:lastPrinted>2012-12-21T20:05:00Z</cp:lastPrinted>
  <dcterms:created xsi:type="dcterms:W3CDTF">2014-10-22T19:18:01Z</dcterms:created>
  <dcterms:modified xsi:type="dcterms:W3CDTF">2023-07-16T01:59:42Z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