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82" r:id="rId3"/>
    <p:sldId id="338" r:id="rId4"/>
    <p:sldId id="264" r:id="rId5"/>
    <p:sldId id="350" r:id="rId6"/>
    <p:sldId id="347" r:id="rId7"/>
    <p:sldId id="341" r:id="rId8"/>
    <p:sldId id="342" r:id="rId9"/>
    <p:sldId id="327" r:id="rId10"/>
    <p:sldId id="333" r:id="rId11"/>
    <p:sldId id="365" r:id="rId12"/>
    <p:sldId id="385" r:id="rId13"/>
    <p:sldId id="340" r:id="rId14"/>
    <p:sldId id="351" r:id="rId15"/>
    <p:sldId id="354" r:id="rId16"/>
    <p:sldId id="361" r:id="rId17"/>
    <p:sldId id="360" r:id="rId18"/>
    <p:sldId id="358" r:id="rId19"/>
    <p:sldId id="359" r:id="rId20"/>
    <p:sldId id="357" r:id="rId21"/>
    <p:sldId id="356" r:id="rId22"/>
    <p:sldId id="355" r:id="rId23"/>
    <p:sldId id="364" r:id="rId24"/>
    <p:sldId id="363" r:id="rId25"/>
    <p:sldId id="362" r:id="rId26"/>
    <p:sldId id="328" r:id="rId27"/>
    <p:sldId id="326" r:id="rId28"/>
    <p:sldId id="334" r:id="rId29"/>
    <p:sldId id="345" r:id="rId30"/>
    <p:sldId id="352" r:id="rId31"/>
    <p:sldId id="367" r:id="rId32"/>
    <p:sldId id="368" r:id="rId33"/>
    <p:sldId id="366" r:id="rId34"/>
    <p:sldId id="314" r:id="rId35"/>
    <p:sldId id="335" r:id="rId36"/>
    <p:sldId id="348" r:id="rId37"/>
    <p:sldId id="336" r:id="rId38"/>
    <p:sldId id="349" r:id="rId39"/>
    <p:sldId id="374" r:id="rId40"/>
    <p:sldId id="373" r:id="rId41"/>
    <p:sldId id="377" r:id="rId42"/>
    <p:sldId id="378" r:id="rId43"/>
    <p:sldId id="382" r:id="rId44"/>
    <p:sldId id="383" r:id="rId45"/>
    <p:sldId id="371" r:id="rId46"/>
    <p:sldId id="372" r:id="rId47"/>
    <p:sldId id="375" r:id="rId48"/>
    <p:sldId id="379" r:id="rId49"/>
    <p:sldId id="376" r:id="rId50"/>
    <p:sldId id="384" r:id="rId51"/>
    <p:sldId id="337" r:id="rId52"/>
    <p:sldId id="325" r:id="rId53"/>
    <p:sldId id="331" r:id="rId54"/>
    <p:sldId id="332" r:id="rId55"/>
    <p:sldId id="284" r:id="rId56"/>
    <p:sldId id="290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D5D27D-F6C1-457C-97EB-5B89E5036C9E}" type="datetimeFigureOut">
              <a:rPr lang="en-IE" smtClean="0"/>
              <a:t>18/05/2018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3DCF1-0E0C-46D1-982B-9AC1FC9E57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58912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18/05/2018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028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18/05/2018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0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18/05/2018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755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18/05/2018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70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18/05/2018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392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18/05/2018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425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18/05/2018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542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18/05/2018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419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18/05/2018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687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18/05/2018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14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18/05/2018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873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C863B-FA9B-4512-A178-D5CD000B838D}" type="datetimeFigureOut">
              <a:rPr lang="en-GB" smtClean="0"/>
              <a:t>18/05/2018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49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zure.microsoft.com/en-us/services/container-registry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dbafromthecold.com/" TargetMode="Externa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tore.docker.com/editions/community/docker-ce-desktop-windows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store.docker.com/editions/enterprise/docker-ee-azure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microsoft.com/en-us/cli/azure/install-azure-cli?view=azure-cli-lates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51760"/>
            <a:ext cx="9144000" cy="950278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SQL Containers in the Cloud!</a:t>
            </a:r>
            <a:br>
              <a:rPr lang="en-GB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sz="3600" dirty="0">
                <a:solidFill>
                  <a:schemeClr val="accent1">
                    <a:lumMod val="75000"/>
                  </a:schemeClr>
                </a:solidFill>
              </a:rPr>
              <a:t>An intro to running Docker in Azure</a:t>
            </a:r>
          </a:p>
        </p:txBody>
      </p:sp>
    </p:spTree>
    <p:extLst>
      <p:ext uri="{BB962C8B-B14F-4D97-AF65-F5344CB8AC3E}">
        <p14:creationId xmlns:p14="http://schemas.microsoft.com/office/powerpoint/2010/main" val="658569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Azure Container Registry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31596" y="1468908"/>
            <a:ext cx="11022204" cy="713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>
                <a:hlinkClick r:id="rId2"/>
              </a:rPr>
              <a:t>https://azure.microsoft.com/en-us/services/container-registry/</a:t>
            </a:r>
            <a:r>
              <a:rPr lang="en-GB" sz="3200" dirty="0"/>
              <a:t> 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3B6DE7-A793-4E4F-B68A-1151F5FAB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" y="2375108"/>
            <a:ext cx="119062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743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Azure Container Registry - Terminology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>
                <a:solidFill>
                  <a:schemeClr val="accent1">
                    <a:lumMod val="75000"/>
                  </a:schemeClr>
                </a:solidFill>
              </a:rPr>
              <a:t>Registry</a:t>
            </a:r>
          </a:p>
          <a:p>
            <a:pPr marL="0" indent="0">
              <a:buNone/>
            </a:pPr>
            <a:r>
              <a:rPr lang="en-GB" dirty="0"/>
              <a:t>	Service that stores container images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3200" dirty="0">
                <a:solidFill>
                  <a:schemeClr val="accent1">
                    <a:lumMod val="75000"/>
                  </a:schemeClr>
                </a:solidFill>
              </a:rPr>
              <a:t>Repository</a:t>
            </a:r>
          </a:p>
          <a:p>
            <a:pPr marL="0" indent="0">
              <a:buNone/>
            </a:pPr>
            <a:r>
              <a:rPr lang="en-GB" sz="3200" dirty="0"/>
              <a:t>	</a:t>
            </a:r>
            <a:r>
              <a:rPr lang="en-GB" dirty="0"/>
              <a:t>Groups of container images – Same name, identified by tags</a:t>
            </a:r>
            <a:endParaRPr lang="en-GB" sz="3200" dirty="0"/>
          </a:p>
          <a:p>
            <a:pPr marL="0" indent="0">
              <a:buNone/>
            </a:pPr>
            <a:r>
              <a:rPr lang="en-GB" sz="3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86111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Azure Container Registry -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>
                <a:solidFill>
                  <a:schemeClr val="accent1">
                    <a:lumMod val="75000"/>
                  </a:schemeClr>
                </a:solidFill>
              </a:rPr>
              <a:t>Encryption</a:t>
            </a:r>
          </a:p>
          <a:p>
            <a:pPr marL="0" indent="0">
              <a:buNone/>
            </a:pPr>
            <a:r>
              <a:rPr lang="en-GB" sz="3200" dirty="0"/>
              <a:t>	All images encrypted at rest</a:t>
            </a:r>
          </a:p>
          <a:p>
            <a:pPr marL="0" indent="0">
              <a:buNone/>
            </a:pPr>
            <a:r>
              <a:rPr lang="en-GB" sz="3200" dirty="0">
                <a:solidFill>
                  <a:schemeClr val="accent1">
                    <a:lumMod val="75000"/>
                  </a:schemeClr>
                </a:solidFill>
              </a:rPr>
              <a:t>Geo-redundant storage</a:t>
            </a:r>
          </a:p>
          <a:p>
            <a:pPr marL="0" indent="0">
              <a:buNone/>
            </a:pPr>
            <a:r>
              <a:rPr lang="en-GB" sz="3200" dirty="0"/>
              <a:t>	Replication of images</a:t>
            </a:r>
          </a:p>
          <a:p>
            <a:pPr marL="0" indent="0">
              <a:buNone/>
            </a:pPr>
            <a:r>
              <a:rPr lang="en-GB" sz="3200" dirty="0">
                <a:solidFill>
                  <a:schemeClr val="accent1">
                    <a:lumMod val="75000"/>
                  </a:schemeClr>
                </a:solidFill>
              </a:rPr>
              <a:t>Geo-replication</a:t>
            </a:r>
          </a:p>
          <a:p>
            <a:pPr marL="0" indent="0">
              <a:buNone/>
            </a:pPr>
            <a:r>
              <a:rPr lang="en-GB" sz="3200" dirty="0"/>
              <a:t>	Guards against total regional failure	</a:t>
            </a:r>
          </a:p>
        </p:txBody>
      </p:sp>
    </p:spTree>
    <p:extLst>
      <p:ext uri="{BB962C8B-B14F-4D97-AF65-F5344CB8AC3E}">
        <p14:creationId xmlns:p14="http://schemas.microsoft.com/office/powerpoint/2010/main" val="1435059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Azure Container Registry - SKUs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CBB3EA6-6058-43B1-AE49-1A877F1E8B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4274394"/>
              </p:ext>
            </p:extLst>
          </p:nvPr>
        </p:nvGraphicFramePr>
        <p:xfrm>
          <a:off x="1432796" y="2151408"/>
          <a:ext cx="8633919" cy="255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784">
                  <a:extLst>
                    <a:ext uri="{9D8B030D-6E8A-4147-A177-3AD203B41FA5}">
                      <a16:colId xmlns:a16="http://schemas.microsoft.com/office/drawing/2014/main" val="2800666200"/>
                    </a:ext>
                  </a:extLst>
                </a:gridCol>
                <a:gridCol w="1179663">
                  <a:extLst>
                    <a:ext uri="{9D8B030D-6E8A-4147-A177-3AD203B41FA5}">
                      <a16:colId xmlns:a16="http://schemas.microsoft.com/office/drawing/2014/main" val="3884273723"/>
                    </a:ext>
                  </a:extLst>
                </a:gridCol>
                <a:gridCol w="1629295">
                  <a:extLst>
                    <a:ext uri="{9D8B030D-6E8A-4147-A177-3AD203B41FA5}">
                      <a16:colId xmlns:a16="http://schemas.microsoft.com/office/drawing/2014/main" val="465865696"/>
                    </a:ext>
                  </a:extLst>
                </a:gridCol>
                <a:gridCol w="2053244">
                  <a:extLst>
                    <a:ext uri="{9D8B030D-6E8A-4147-A177-3AD203B41FA5}">
                      <a16:colId xmlns:a16="http://schemas.microsoft.com/office/drawing/2014/main" val="197354325"/>
                    </a:ext>
                  </a:extLst>
                </a:gridCol>
                <a:gridCol w="2044933">
                  <a:extLst>
                    <a:ext uri="{9D8B030D-6E8A-4147-A177-3AD203B41FA5}">
                      <a16:colId xmlns:a16="http://schemas.microsoft.com/office/drawing/2014/main" val="3664823337"/>
                    </a:ext>
                  </a:extLst>
                </a:gridCol>
              </a:tblGrid>
              <a:tr h="638796">
                <a:tc>
                  <a:txBody>
                    <a:bodyPr/>
                    <a:lstStyle/>
                    <a:p>
                      <a:r>
                        <a:rPr lang="en-GB" dirty="0"/>
                        <a:t>Type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Managed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Storage (GB)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Web Hooks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Geo-Replication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537378"/>
                  </a:ext>
                </a:extLst>
              </a:tr>
              <a:tr h="638796">
                <a:tc>
                  <a:txBody>
                    <a:bodyPr/>
                    <a:lstStyle/>
                    <a:p>
                      <a:r>
                        <a:rPr lang="en-GB" dirty="0"/>
                        <a:t>Basic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843059"/>
                  </a:ext>
                </a:extLst>
              </a:tr>
              <a:tr h="638796">
                <a:tc>
                  <a:txBody>
                    <a:bodyPr/>
                    <a:lstStyle/>
                    <a:p>
                      <a:r>
                        <a:rPr lang="en-GB" dirty="0"/>
                        <a:t>Standard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785906"/>
                  </a:ext>
                </a:extLst>
              </a:tr>
              <a:tr h="638796">
                <a:tc>
                  <a:txBody>
                    <a:bodyPr/>
                    <a:lstStyle/>
                    <a:p>
                      <a:r>
                        <a:rPr lang="en-GB" dirty="0"/>
                        <a:t>Premium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Yes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500*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100*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Yes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428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426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ACR - Login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62116" y="3000692"/>
            <a:ext cx="2379406" cy="856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en-IE" sz="2400" dirty="0">
                <a:solidFill>
                  <a:srgbClr val="0000FF"/>
                </a:solidFill>
                <a:latin typeface="Consolas" panose="020B0609020204030204" pitchFamily="49" charset="0"/>
              </a:rPr>
              <a:t> login </a:t>
            </a:r>
            <a:endParaRPr lang="en-I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A4D2C0-E686-4635-8865-5900D12E3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522" y="1435504"/>
            <a:ext cx="8854440" cy="398699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130844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389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ACR – Create Resource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261731" y="1030494"/>
            <a:ext cx="10515600" cy="713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group create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--name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containers1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--location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eastus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3200" dirty="0"/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B0EBB1D-C978-4B2E-8290-9C9864590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81" y="2057098"/>
            <a:ext cx="11121003" cy="35400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4961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ACR – Create Container Registry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51182" y="955088"/>
            <a:ext cx="10641496" cy="71343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en-US" sz="9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9600" dirty="0" err="1">
                <a:solidFill>
                  <a:srgbClr val="0000FF"/>
                </a:solidFill>
                <a:latin typeface="Consolas" panose="020B0609020204030204" pitchFamily="49" charset="0"/>
              </a:rPr>
              <a:t>acr</a:t>
            </a:r>
            <a:r>
              <a:rPr lang="en-US" sz="9600" dirty="0">
                <a:solidFill>
                  <a:srgbClr val="0000FF"/>
                </a:solidFill>
                <a:latin typeface="Consolas" panose="020B0609020204030204" pitchFamily="49" charset="0"/>
              </a:rPr>
              <a:t> create </a:t>
            </a:r>
            <a:r>
              <a:rPr lang="en-US" sz="9600" dirty="0">
                <a:solidFill>
                  <a:srgbClr val="000000"/>
                </a:solidFill>
                <a:latin typeface="Consolas" panose="020B0609020204030204" pitchFamily="49" charset="0"/>
              </a:rPr>
              <a:t>--resource-group </a:t>
            </a:r>
            <a:r>
              <a:rPr lang="en-US" sz="9600" dirty="0">
                <a:solidFill>
                  <a:srgbClr val="A31515"/>
                </a:solidFill>
                <a:latin typeface="Consolas" panose="020B0609020204030204" pitchFamily="49" charset="0"/>
              </a:rPr>
              <a:t>containers1 </a:t>
            </a:r>
            <a:r>
              <a:rPr lang="en-US" sz="96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0000FF"/>
                </a:solidFill>
                <a:latin typeface="Consolas" panose="020B0609020204030204" pitchFamily="49" charset="0"/>
              </a:rPr>
              <a:t>    </a:t>
            </a:r>
            <a:r>
              <a:rPr lang="en-US" sz="9600" dirty="0">
                <a:solidFill>
                  <a:srgbClr val="000000"/>
                </a:solidFill>
                <a:latin typeface="Consolas" panose="020B0609020204030204" pitchFamily="49" charset="0"/>
              </a:rPr>
              <a:t>--name </a:t>
            </a:r>
            <a:r>
              <a:rPr lang="en-US" sz="9600" dirty="0">
                <a:solidFill>
                  <a:srgbClr val="A31515"/>
                </a:solidFill>
                <a:latin typeface="Consolas" panose="020B0609020204030204" pitchFamily="49" charset="0"/>
              </a:rPr>
              <a:t>TestContainerRegistry01 </a:t>
            </a:r>
            <a:r>
              <a:rPr lang="en-US" sz="9600" dirty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en-US" sz="9600" dirty="0" err="1">
                <a:solidFill>
                  <a:srgbClr val="000000"/>
                </a:solidFill>
                <a:latin typeface="Consolas" panose="020B0609020204030204" pitchFamily="49" charset="0"/>
              </a:rPr>
              <a:t>sku</a:t>
            </a:r>
            <a:r>
              <a:rPr lang="en-US" sz="9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600" dirty="0">
                <a:solidFill>
                  <a:srgbClr val="A31515"/>
                </a:solidFill>
                <a:latin typeface="Consolas" panose="020B0609020204030204" pitchFamily="49" charset="0"/>
              </a:rPr>
              <a:t>Basic</a:t>
            </a:r>
            <a:endParaRPr lang="en-US" sz="9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7308BE-E588-4CDC-9BAC-E5BDB82A9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07" y="1910176"/>
            <a:ext cx="10449340" cy="47824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5163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ACR – Log into Registry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271670" y="1050212"/>
            <a:ext cx="10515600" cy="549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acr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login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--name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TestContainerRegistry01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D17457-A763-4449-A101-F874A55C9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915" y="2345531"/>
            <a:ext cx="10512169" cy="21669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4473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ACR – Get Registry Details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286476" y="1031258"/>
            <a:ext cx="10515600" cy="612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acr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list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--resource-group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containers1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E" sz="2400" dirty="0"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CF926C-F6F5-4DA0-9E28-652FFE9D1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1826524"/>
            <a:ext cx="11572875" cy="42386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90436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ACR –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Dockerfile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37930" y="1001668"/>
            <a:ext cx="11015870" cy="546353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3200" dirty="0"/>
              <a:t> </a:t>
            </a:r>
            <a:r>
              <a:rPr lang="en-GB" sz="3200" dirty="0" err="1"/>
              <a:t>microsoft</a:t>
            </a:r>
            <a:r>
              <a:rPr lang="en-GB" sz="3200" dirty="0"/>
              <a:t>/</a:t>
            </a:r>
            <a:r>
              <a:rPr lang="en-GB" sz="3200" dirty="0" err="1"/>
              <a:t>mssql-server-linux:latest</a:t>
            </a:r>
            <a:endParaRPr lang="en-GB" sz="3200" dirty="0"/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300" dirty="0">
                <a:solidFill>
                  <a:srgbClr val="0000FF"/>
                </a:solidFill>
                <a:latin typeface="Consolas" panose="020B0609020204030204" pitchFamily="49" charset="0"/>
              </a:rPr>
              <a:t>COPY</a:t>
            </a:r>
            <a:r>
              <a:rPr lang="en-GB" sz="3200" dirty="0"/>
              <a:t> </a:t>
            </a:r>
            <a:r>
              <a:rPr lang="en-GB" sz="3200" dirty="0" err="1"/>
              <a:t>DatabaseA.mdf</a:t>
            </a:r>
            <a:r>
              <a:rPr lang="en-GB" sz="3200" dirty="0"/>
              <a:t> /var/opt/</a:t>
            </a:r>
            <a:r>
              <a:rPr lang="en-GB" sz="3200" dirty="0" err="1"/>
              <a:t>sqlserver</a:t>
            </a:r>
            <a:endParaRPr lang="en-GB" sz="3200" dirty="0"/>
          </a:p>
          <a:p>
            <a:pPr marL="0" indent="0">
              <a:buNone/>
            </a:pPr>
            <a:r>
              <a:rPr lang="en-GB" sz="3300" dirty="0">
                <a:solidFill>
                  <a:srgbClr val="0000FF"/>
                </a:solidFill>
                <a:latin typeface="Consolas" panose="020B0609020204030204" pitchFamily="49" charset="0"/>
              </a:rPr>
              <a:t>COPY</a:t>
            </a:r>
            <a:r>
              <a:rPr lang="en-GB" sz="3200" dirty="0"/>
              <a:t> </a:t>
            </a:r>
            <a:r>
              <a:rPr lang="en-GB" sz="3200" dirty="0" err="1"/>
              <a:t>DatabaseA_log.ldf</a:t>
            </a:r>
            <a:r>
              <a:rPr lang="en-GB" sz="3200" dirty="0"/>
              <a:t> /var/opt/</a:t>
            </a:r>
            <a:r>
              <a:rPr lang="en-GB" sz="3200" dirty="0" err="1"/>
              <a:t>sqlserver</a:t>
            </a:r>
            <a:endParaRPr lang="en-GB" sz="3200" dirty="0"/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300" dirty="0">
                <a:solidFill>
                  <a:srgbClr val="0000FF"/>
                </a:solidFill>
                <a:latin typeface="Consolas" panose="020B0609020204030204" pitchFamily="49" charset="0"/>
              </a:rPr>
              <a:t>ENV</a:t>
            </a:r>
            <a:r>
              <a:rPr lang="en-GB" sz="3200" dirty="0"/>
              <a:t> MSSQL_BACKUP_DIR="/var/opt/</a:t>
            </a:r>
            <a:r>
              <a:rPr lang="en-GB" sz="3200" dirty="0" err="1"/>
              <a:t>sqlserver</a:t>
            </a:r>
            <a:r>
              <a:rPr lang="en-GB" sz="3200" dirty="0"/>
              <a:t>"</a:t>
            </a:r>
          </a:p>
          <a:p>
            <a:pPr marL="0" indent="0">
              <a:buNone/>
            </a:pPr>
            <a:r>
              <a:rPr lang="en-GB" sz="3300" dirty="0">
                <a:solidFill>
                  <a:srgbClr val="0000FF"/>
                </a:solidFill>
                <a:latin typeface="Consolas" panose="020B0609020204030204" pitchFamily="49" charset="0"/>
              </a:rPr>
              <a:t>ENV</a:t>
            </a:r>
            <a:r>
              <a:rPr lang="en-GB" sz="3200" dirty="0"/>
              <a:t> MSSQL_DATA_DIR="/var/opt/</a:t>
            </a:r>
            <a:r>
              <a:rPr lang="en-GB" sz="3200" dirty="0" err="1"/>
              <a:t>sqlserver</a:t>
            </a:r>
            <a:r>
              <a:rPr lang="en-GB" sz="3200" dirty="0"/>
              <a:t>"</a:t>
            </a:r>
          </a:p>
          <a:p>
            <a:pPr marL="0" indent="0">
              <a:buNone/>
            </a:pPr>
            <a:r>
              <a:rPr lang="en-GB" sz="3300" dirty="0">
                <a:solidFill>
                  <a:srgbClr val="0000FF"/>
                </a:solidFill>
                <a:latin typeface="Consolas" panose="020B0609020204030204" pitchFamily="49" charset="0"/>
              </a:rPr>
              <a:t>ENV</a:t>
            </a:r>
            <a:r>
              <a:rPr lang="en-GB" sz="3200" dirty="0"/>
              <a:t> MSSQL_LOG_DIR="/var/opt/</a:t>
            </a:r>
            <a:r>
              <a:rPr lang="en-GB" sz="3200" dirty="0" err="1"/>
              <a:t>sqlserver</a:t>
            </a:r>
            <a:r>
              <a:rPr lang="en-GB" sz="3200" dirty="0"/>
              <a:t>"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300" dirty="0">
                <a:solidFill>
                  <a:srgbClr val="0000FF"/>
                </a:solidFill>
                <a:latin typeface="Consolas" panose="020B0609020204030204" pitchFamily="49" charset="0"/>
              </a:rPr>
              <a:t>HEALTHCHECK</a:t>
            </a:r>
            <a:r>
              <a:rPr lang="en-GB" sz="3200" dirty="0"/>
              <a:t> --interval=10s  \</a:t>
            </a:r>
          </a:p>
          <a:p>
            <a:pPr marL="0" indent="0">
              <a:buNone/>
            </a:pPr>
            <a:r>
              <a:rPr lang="en-GB" sz="3300" dirty="0">
                <a:solidFill>
                  <a:srgbClr val="0000FF"/>
                </a:solidFill>
                <a:latin typeface="Consolas" panose="020B0609020204030204" pitchFamily="49" charset="0"/>
              </a:rPr>
              <a:t>CMD </a:t>
            </a:r>
            <a:r>
              <a:rPr lang="en-GB" sz="3200" dirty="0"/>
              <a:t>/opt/</a:t>
            </a:r>
            <a:r>
              <a:rPr lang="en-GB" sz="3200" dirty="0" err="1"/>
              <a:t>mssql</a:t>
            </a:r>
            <a:r>
              <a:rPr lang="en-GB" sz="3200" dirty="0"/>
              <a:t>/bin/</a:t>
            </a:r>
            <a:r>
              <a:rPr lang="en-GB" sz="3200" dirty="0" err="1"/>
              <a:t>sqlservr</a:t>
            </a:r>
            <a:r>
              <a:rPr lang="en-GB" sz="3200" dirty="0"/>
              <a:t> &amp; \</a:t>
            </a:r>
          </a:p>
          <a:p>
            <a:pPr marL="0" indent="0">
              <a:buNone/>
            </a:pPr>
            <a:r>
              <a:rPr lang="en-GB" sz="3200" dirty="0"/>
              <a:t>	/opt/</a:t>
            </a:r>
            <a:r>
              <a:rPr lang="en-GB" sz="3200" dirty="0" err="1"/>
              <a:t>mssql</a:t>
            </a:r>
            <a:r>
              <a:rPr lang="en-GB" sz="3200" dirty="0"/>
              <a:t>-tools/bin/</a:t>
            </a:r>
            <a:r>
              <a:rPr lang="en-GB" sz="3200" dirty="0" err="1"/>
              <a:t>sqlcmd</a:t>
            </a:r>
            <a:r>
              <a:rPr lang="en-GB" sz="3200" dirty="0"/>
              <a:t> -S . -U </a:t>
            </a:r>
            <a:r>
              <a:rPr lang="en-GB" sz="3200" dirty="0" err="1"/>
              <a:t>sa</a:t>
            </a:r>
            <a:r>
              <a:rPr lang="en-GB" sz="3200" dirty="0"/>
              <a:t> -P $SA_PASSWORD \</a:t>
            </a:r>
          </a:p>
          <a:p>
            <a:pPr marL="0" indent="0">
              <a:buNone/>
            </a:pPr>
            <a:r>
              <a:rPr lang="en-GB" sz="3200" dirty="0"/>
              <a:t>		-Q "</a:t>
            </a:r>
            <a:r>
              <a:rPr lang="en-GB" sz="2600" dirty="0">
                <a:latin typeface="Consolas" panose="020B0609020204030204" pitchFamily="49" charset="0"/>
              </a:rPr>
              <a:t>CREATE DATABASE </a:t>
            </a:r>
            <a:r>
              <a:rPr lang="en-GB" sz="2600" dirty="0"/>
              <a:t>[</a:t>
            </a:r>
            <a:r>
              <a:rPr lang="en-GB" sz="2600" dirty="0" err="1"/>
              <a:t>DatabaseA</a:t>
            </a:r>
            <a:r>
              <a:rPr lang="en-GB" sz="2600" dirty="0"/>
              <a:t>] ON (FILENAME = '/var/opt/</a:t>
            </a:r>
            <a:r>
              <a:rPr lang="en-GB" sz="2600" dirty="0" err="1"/>
              <a:t>sqlserver</a:t>
            </a:r>
            <a:r>
              <a:rPr lang="en-GB" sz="2600" dirty="0"/>
              <a:t>/</a:t>
            </a:r>
            <a:r>
              <a:rPr lang="en-GB" sz="2600" dirty="0" err="1"/>
              <a:t>DatabaseA.mdf</a:t>
            </a:r>
            <a:r>
              <a:rPr lang="en-GB" sz="2600" dirty="0"/>
              <a:t>’),</a:t>
            </a:r>
          </a:p>
          <a:p>
            <a:pPr marL="0" indent="0">
              <a:buNone/>
            </a:pPr>
            <a:r>
              <a:rPr lang="en-GB" sz="2600" dirty="0"/>
              <a:t>				(FILENAME = '/var/opt/</a:t>
            </a:r>
            <a:r>
              <a:rPr lang="en-GB" sz="2600" dirty="0" err="1"/>
              <a:t>sqlserver</a:t>
            </a:r>
            <a:r>
              <a:rPr lang="en-GB" sz="2600" dirty="0"/>
              <a:t>/</a:t>
            </a:r>
            <a:r>
              <a:rPr lang="en-GB" sz="2600" dirty="0" err="1"/>
              <a:t>DatabaseA_log.ldf</a:t>
            </a:r>
            <a:r>
              <a:rPr lang="en-GB" sz="2600" dirty="0"/>
              <a:t>') FOR ATTACH</a:t>
            </a:r>
            <a:r>
              <a:rPr lang="en-GB" sz="3200" dirty="0"/>
              <a:t>"</a:t>
            </a:r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0DDC731-6BF3-47CF-A5DB-065C3C3FB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247" y="1389295"/>
            <a:ext cx="5380952" cy="13619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76448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332496" y="1507253"/>
            <a:ext cx="5687877" cy="4871940"/>
          </a:xfrm>
        </p:spPr>
        <p:txBody>
          <a:bodyPr>
            <a:noAutofit/>
          </a:bodyPr>
          <a:lstStyle/>
          <a:p>
            <a:r>
              <a:rPr lang="en-GB" sz="3200" b="1" dirty="0"/>
              <a:t>Andrew Pruski</a:t>
            </a:r>
          </a:p>
          <a:p>
            <a:endParaRPr lang="en-GB" sz="2000" b="1" dirty="0"/>
          </a:p>
          <a:p>
            <a:r>
              <a:rPr lang="en-GB" sz="2000" dirty="0"/>
              <a:t>@</a:t>
            </a:r>
            <a:r>
              <a:rPr lang="en-GB" sz="2000" dirty="0" err="1"/>
              <a:t>dbafromthecold</a:t>
            </a:r>
            <a:endParaRPr lang="en-GB" sz="2000" dirty="0"/>
          </a:p>
          <a:p>
            <a:r>
              <a:rPr lang="en-GB" sz="2000" dirty="0"/>
              <a:t>dbafromthecold@gmail.com </a:t>
            </a:r>
          </a:p>
          <a:p>
            <a:r>
              <a:rPr lang="en-GB" sz="2000" dirty="0">
                <a:hlinkClick r:id="rId2"/>
              </a:rPr>
              <a:t>www.dbafromthecold.com</a:t>
            </a:r>
            <a:r>
              <a:rPr lang="en-GB" sz="2000" dirty="0"/>
              <a:t> </a:t>
            </a:r>
          </a:p>
          <a:p>
            <a:endParaRPr lang="en-GB" sz="2000" dirty="0"/>
          </a:p>
          <a:p>
            <a:r>
              <a:rPr lang="en-GB" sz="2000" dirty="0"/>
              <a:t>SQL Server DBA &amp; Data Platform MVP</a:t>
            </a:r>
          </a:p>
          <a:p>
            <a:endParaRPr lang="en-GB" sz="2000" dirty="0"/>
          </a:p>
          <a:p>
            <a:r>
              <a:rPr lang="en-GB" sz="2000" dirty="0"/>
              <a:t>Originally from Wales, now living in Dublin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91456E69-669B-4B3F-8F79-98E110A2EBC9}"/>
              </a:ext>
            </a:extLst>
          </p:cNvPr>
          <p:cNvPicPr preferRelativeResize="0"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629" y="1125933"/>
            <a:ext cx="5033706" cy="4606133"/>
          </a:xfrm>
        </p:spPr>
      </p:pic>
      <p:sp>
        <p:nvSpPr>
          <p:cNvPr id="4" name="Title 5">
            <a:extLst>
              <a:ext uri="{FF2B5EF4-FFF2-40B4-BE49-F238E27FC236}">
                <a16:creationId xmlns:a16="http://schemas.microsoft.com/office/drawing/2014/main" id="{70869C8A-19C3-4106-8ABE-A0D1E3A2E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96" y="552658"/>
            <a:ext cx="10184004" cy="693337"/>
          </a:xfrm>
        </p:spPr>
        <p:txBody>
          <a:bodyPr>
            <a:noAutofit/>
          </a:bodyPr>
          <a:lstStyle/>
          <a:p>
            <a:r>
              <a:rPr lang="en-US" altLang="en-US" sz="4400" dirty="0">
                <a:solidFill>
                  <a:schemeClr val="accent1">
                    <a:lumMod val="75000"/>
                  </a:schemeClr>
                </a:solidFill>
              </a:rPr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716322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625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ACR – Build image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48CF7F-7765-4AC5-9F0F-F57155FC0E4C}"/>
              </a:ext>
            </a:extLst>
          </p:cNvPr>
          <p:cNvSpPr txBox="1"/>
          <p:nvPr/>
        </p:nvSpPr>
        <p:spPr>
          <a:xfrm>
            <a:off x="270833" y="638618"/>
            <a:ext cx="7410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00FF"/>
                </a:solidFill>
                <a:latin typeface="Consolas" panose="020B0609020204030204" pitchFamily="49" charset="0"/>
              </a:rPr>
              <a:t>docker build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-t </a:t>
            </a:r>
            <a:r>
              <a:rPr lang="de-DE" sz="2400" dirty="0">
                <a:solidFill>
                  <a:srgbClr val="A31515"/>
                </a:solidFill>
                <a:latin typeface="Consolas" panose="020B0609020204030204" pitchFamily="49" charset="0"/>
              </a:rPr>
              <a:t>testimage </a:t>
            </a:r>
            <a:r>
              <a:rPr lang="de-DE" sz="2400" dirty="0">
                <a:latin typeface="Consolas" panose="020B0609020204030204" pitchFamily="49" charset="0"/>
              </a:rPr>
              <a:t>C:\docker</a:t>
            </a:r>
            <a:endParaRPr lang="de-DE" sz="2400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BE8CFB-E3CC-4DB1-8CB1-594D09596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67" y="1100283"/>
            <a:ext cx="11582400" cy="56197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9099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1987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ACR – Tag Custom Image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264982" y="997787"/>
            <a:ext cx="10515600" cy="947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2400" dirty="0">
                <a:solidFill>
                  <a:srgbClr val="0000FF"/>
                </a:solidFill>
                <a:latin typeface="Consolas" panose="020B0609020204030204" pitchFamily="49" charset="0"/>
              </a:rPr>
              <a:t>docker tag </a:t>
            </a:r>
            <a:r>
              <a:rPr lang="en-IE" sz="2400" dirty="0" err="1">
                <a:latin typeface="Consolas" panose="020B0609020204030204" pitchFamily="49" charset="0"/>
              </a:rPr>
              <a:t>testimage</a:t>
            </a:r>
            <a:r>
              <a:rPr lang="en-IE" sz="2400" dirty="0">
                <a:latin typeface="Consolas" panose="020B0609020204030204" pitchFamily="49" charset="0"/>
              </a:rPr>
              <a:t> `</a:t>
            </a:r>
            <a:r>
              <a:rPr lang="en-IE" sz="2400" dirty="0">
                <a:solidFill>
                  <a:srgbClr val="0000FF"/>
                </a:solidFill>
                <a:latin typeface="Consolas" panose="020B0609020204030204" pitchFamily="49" charset="0"/>
              </a:rPr>
              <a:t> 	testcontainerregistry01.azurecr.io/</a:t>
            </a:r>
            <a:r>
              <a:rPr lang="en-IE" sz="2400" dirty="0" err="1">
                <a:latin typeface="Consolas" panose="020B0609020204030204" pitchFamily="49" charset="0"/>
              </a:rPr>
              <a:t>devsqlimage:latest</a:t>
            </a:r>
            <a:endParaRPr lang="en-IE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AEA6E2-1BF9-48B0-AEB0-E17EB5713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2433637"/>
            <a:ext cx="11144250" cy="1990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58645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ACR – Push Image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289560" y="919538"/>
            <a:ext cx="11508188" cy="892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2400" dirty="0">
                <a:solidFill>
                  <a:srgbClr val="0000FF"/>
                </a:solidFill>
                <a:latin typeface="Consolas" panose="020B0609020204030204" pitchFamily="49" charset="0"/>
              </a:rPr>
              <a:t>docker push testcontainerregistry01.azurecr.io/</a:t>
            </a:r>
            <a:r>
              <a:rPr lang="en-IE" sz="2400" dirty="0" err="1">
                <a:latin typeface="Consolas" panose="020B0609020204030204" pitchFamily="49" charset="0"/>
              </a:rPr>
              <a:t>devsqlimage:latest</a:t>
            </a:r>
            <a:endParaRPr lang="en-IE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2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2400" dirty="0">
              <a:solidFill>
                <a:srgbClr val="569CD6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9247C1-99E4-461D-8D69-7B3E0D5F3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34" y="1701313"/>
            <a:ext cx="10765682" cy="44140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2586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ACR – List Images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09439" y="1076648"/>
            <a:ext cx="11736788" cy="7134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acr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repository list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--name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testcontainerregistry01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--output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table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153C9D-8ECC-4B7A-9F8C-5EB5F4774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306913"/>
            <a:ext cx="10058400" cy="2105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33186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ACR – Show Tags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297873" y="902058"/>
            <a:ext cx="10515600" cy="14294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acr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repository show-tags </a:t>
            </a:r>
            <a:r>
              <a:rPr lang="en-US" sz="24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--name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testcontainerregistry01 </a:t>
            </a:r>
            <a:r>
              <a:rPr lang="en-US" sz="24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--repository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devsqlimage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00CB35-15CE-4CAA-98EE-8D27B857C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2825028"/>
            <a:ext cx="10687050" cy="2371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944607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ACR – Show Manifest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31123" y="836411"/>
            <a:ext cx="10515600" cy="15217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acr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repository show-manifests </a:t>
            </a:r>
            <a:r>
              <a:rPr lang="en-US" sz="24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--name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testcontainerregistry01 </a:t>
            </a:r>
            <a:r>
              <a:rPr lang="en-US" sz="24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--repository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devsqlimage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550C6D-3A0B-4F53-BBBF-18591182E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2481187"/>
            <a:ext cx="10848975" cy="3286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8415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34812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Azure Container Instances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4938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Azure Container Instances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Running containers without servers</a:t>
            </a:r>
          </a:p>
          <a:p>
            <a:pPr marL="0" indent="0">
              <a:buNone/>
            </a:pPr>
            <a:r>
              <a:rPr lang="en-GB" sz="3200" dirty="0"/>
              <a:t>No need to manage VMs</a:t>
            </a:r>
          </a:p>
          <a:p>
            <a:pPr marL="0" indent="0">
              <a:buNone/>
            </a:pPr>
            <a:r>
              <a:rPr lang="en-GB" sz="3200" dirty="0"/>
              <a:t>Spin up in seconds</a:t>
            </a:r>
          </a:p>
          <a:p>
            <a:pPr marL="0" indent="0">
              <a:buNone/>
            </a:pPr>
            <a:r>
              <a:rPr lang="en-GB" sz="3200" dirty="0"/>
              <a:t>Deployed via the CLI, </a:t>
            </a:r>
            <a:r>
              <a:rPr lang="en-GB" sz="3200" dirty="0" err="1"/>
              <a:t>powershell</a:t>
            </a:r>
            <a:r>
              <a:rPr lang="en-GB" sz="3200" dirty="0"/>
              <a:t>, or Azure Portal</a:t>
            </a:r>
          </a:p>
          <a:p>
            <a:pPr marL="0" indent="0">
              <a:buNone/>
            </a:pPr>
            <a:r>
              <a:rPr lang="en-GB" sz="3200" dirty="0"/>
              <a:t>Billed by the second</a:t>
            </a: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5903417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ACI - Options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Linux &amp; Windows containers</a:t>
            </a:r>
          </a:p>
          <a:p>
            <a:pPr marL="0" indent="0">
              <a:buNone/>
            </a:pPr>
            <a:r>
              <a:rPr lang="en-GB" sz="3200" dirty="0"/>
              <a:t>Containers exposed directly to the internet</a:t>
            </a:r>
          </a:p>
          <a:p>
            <a:pPr marL="0" indent="0">
              <a:buNone/>
            </a:pPr>
            <a:r>
              <a:rPr lang="en-GB" sz="3200" dirty="0"/>
              <a:t>	</a:t>
            </a:r>
            <a:r>
              <a:rPr lang="en-GB" dirty="0"/>
              <a:t>IP Address and FQDN</a:t>
            </a:r>
          </a:p>
          <a:p>
            <a:pPr marL="0" indent="0">
              <a:buNone/>
            </a:pPr>
            <a:r>
              <a:rPr lang="en-GB" sz="3200" dirty="0"/>
              <a:t>Hypervisor level isolation</a:t>
            </a:r>
          </a:p>
          <a:p>
            <a:pPr marL="0" indent="0">
              <a:buNone/>
            </a:pPr>
            <a:r>
              <a:rPr lang="en-GB" sz="3200" dirty="0"/>
              <a:t>Persistent storage</a:t>
            </a:r>
          </a:p>
          <a:p>
            <a:pPr marL="0" indent="0">
              <a:buNone/>
            </a:pPr>
            <a:r>
              <a:rPr lang="en-GB" sz="3200" dirty="0"/>
              <a:t>	</a:t>
            </a:r>
            <a:r>
              <a:rPr lang="en-GB" dirty="0"/>
              <a:t>Azure files shares</a:t>
            </a:r>
          </a:p>
          <a:p>
            <a:pPr marL="0" indent="0">
              <a:buNone/>
            </a:pPr>
            <a:r>
              <a:rPr lang="en-GB" sz="3200" dirty="0"/>
              <a:t>Container Groups</a:t>
            </a: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34400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Session Aim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2721077"/>
            <a:ext cx="10515600" cy="14158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To give an overview of the different options available to run SQL Server Docker containers in Azure</a:t>
            </a:r>
          </a:p>
        </p:txBody>
      </p:sp>
    </p:spTree>
    <p:extLst>
      <p:ext uri="{BB962C8B-B14F-4D97-AF65-F5344CB8AC3E}">
        <p14:creationId xmlns:p14="http://schemas.microsoft.com/office/powerpoint/2010/main" val="27038075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ACI – Get ACR Credentials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E" sz="2400" dirty="0">
                <a:solidFill>
                  <a:srgbClr val="008000"/>
                </a:solidFill>
                <a:latin typeface="Consolas" panose="020B0609020204030204" pitchFamily="49" charset="0"/>
              </a:rPr>
              <a:t># enable admin</a:t>
            </a:r>
            <a:endParaRPr lang="en-I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en-IE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IE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acr</a:t>
            </a:r>
            <a:r>
              <a:rPr lang="en-IE" sz="2400" dirty="0">
                <a:solidFill>
                  <a:srgbClr val="0000FF"/>
                </a:solidFill>
                <a:latin typeface="Consolas" panose="020B0609020204030204" pitchFamily="49" charset="0"/>
              </a:rPr>
              <a:t> update </a:t>
            </a:r>
            <a:r>
              <a:rPr lang="en-IE" sz="2400" dirty="0">
                <a:solidFill>
                  <a:srgbClr val="000000"/>
                </a:solidFill>
                <a:latin typeface="Consolas" panose="020B0609020204030204" pitchFamily="49" charset="0"/>
              </a:rPr>
              <a:t>-n </a:t>
            </a:r>
            <a:r>
              <a:rPr lang="en-IE" sz="2400" dirty="0">
                <a:solidFill>
                  <a:srgbClr val="A31515"/>
                </a:solidFill>
                <a:latin typeface="Consolas" panose="020B0609020204030204" pitchFamily="49" charset="0"/>
              </a:rPr>
              <a:t>TestContainerRegistry01 </a:t>
            </a:r>
            <a:r>
              <a:rPr lang="en-IE" sz="2400" dirty="0">
                <a:solidFill>
                  <a:srgbClr val="000000"/>
                </a:solidFill>
                <a:latin typeface="Consolas" panose="020B0609020204030204" pitchFamily="49" charset="0"/>
              </a:rPr>
              <a:t>--admin-enabled </a:t>
            </a:r>
            <a:r>
              <a:rPr lang="en-IE" sz="2400" dirty="0">
                <a:solidFill>
                  <a:srgbClr val="A31515"/>
                </a:solidFill>
                <a:latin typeface="Consolas" panose="020B0609020204030204" pitchFamily="49" charset="0"/>
              </a:rPr>
              <a:t>true</a:t>
            </a:r>
            <a:endParaRPr lang="en-I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E" sz="2400" dirty="0">
                <a:solidFill>
                  <a:srgbClr val="008000"/>
                </a:solidFill>
                <a:latin typeface="Consolas" panose="020B0609020204030204" pitchFamily="49" charset="0"/>
              </a:rPr>
              <a:t># get credentials</a:t>
            </a:r>
            <a:endParaRPr lang="en-I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en-IE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IE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acr</a:t>
            </a:r>
            <a:r>
              <a:rPr lang="en-IE" sz="2400" dirty="0">
                <a:solidFill>
                  <a:srgbClr val="0000FF"/>
                </a:solidFill>
                <a:latin typeface="Consolas" panose="020B0609020204030204" pitchFamily="49" charset="0"/>
              </a:rPr>
              <a:t> credential show </a:t>
            </a:r>
            <a:r>
              <a:rPr lang="en-IE" sz="2400" dirty="0">
                <a:solidFill>
                  <a:srgbClr val="000000"/>
                </a:solidFill>
                <a:latin typeface="Consolas" panose="020B0609020204030204" pitchFamily="49" charset="0"/>
              </a:rPr>
              <a:t>-n </a:t>
            </a:r>
            <a:r>
              <a:rPr lang="en-IE" sz="2400" dirty="0">
                <a:solidFill>
                  <a:srgbClr val="A31515"/>
                </a:solidFill>
                <a:latin typeface="Consolas" panose="020B0609020204030204" pitchFamily="49" charset="0"/>
              </a:rPr>
              <a:t>TestContainerRegistry01</a:t>
            </a:r>
            <a:endParaRPr lang="en-I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7007580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ACI – Create Container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199" y="1825625"/>
            <a:ext cx="10973499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E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en-IE" sz="3200" dirty="0">
                <a:solidFill>
                  <a:srgbClr val="0000FF"/>
                </a:solidFill>
                <a:latin typeface="Consolas" panose="020B0609020204030204" pitchFamily="49" charset="0"/>
              </a:rPr>
              <a:t> container create </a:t>
            </a:r>
            <a:r>
              <a:rPr lang="en-IE" sz="32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  --resource-group </a:t>
            </a:r>
            <a:r>
              <a:rPr lang="en-IE" sz="3200" dirty="0">
                <a:solidFill>
                  <a:srgbClr val="A31515"/>
                </a:solidFill>
                <a:latin typeface="Consolas" panose="020B0609020204030204" pitchFamily="49" charset="0"/>
              </a:rPr>
              <a:t>containers1 </a:t>
            </a:r>
            <a:r>
              <a:rPr lang="en-IE" sz="32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	--image </a:t>
            </a:r>
            <a:r>
              <a:rPr lang="en-IE" sz="3200" dirty="0">
                <a:solidFill>
                  <a:srgbClr val="A31515"/>
                </a:solidFill>
                <a:latin typeface="Consolas" panose="020B0609020204030204" pitchFamily="49" charset="0"/>
              </a:rPr>
              <a:t>testcontainerregistry01.azurecr.io/</a:t>
            </a:r>
            <a:r>
              <a:rPr lang="en-IE" sz="3200" dirty="0" err="1">
                <a:solidFill>
                  <a:srgbClr val="A31515"/>
                </a:solidFill>
                <a:latin typeface="Consolas" panose="020B0609020204030204" pitchFamily="49" charset="0"/>
              </a:rPr>
              <a:t>devsqlimage:latest</a:t>
            </a:r>
            <a:r>
              <a:rPr lang="en-IE" sz="3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IE" sz="32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	  --registry-username </a:t>
            </a:r>
            <a:r>
              <a:rPr lang="en-IE" sz="3200" i="1" dirty="0">
                <a:solidFill>
                  <a:srgbClr val="A31515"/>
                </a:solidFill>
                <a:latin typeface="Consolas" panose="020B0609020204030204" pitchFamily="49" charset="0"/>
              </a:rPr>
              <a:t>&lt;&lt;USERNAME&gt;&gt; </a:t>
            </a:r>
            <a:r>
              <a:rPr lang="en-IE" sz="32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IE" sz="32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--registry-password </a:t>
            </a:r>
            <a:r>
              <a:rPr lang="en-IE" sz="3200" i="1" dirty="0">
                <a:solidFill>
                  <a:srgbClr val="A31515"/>
                </a:solidFill>
                <a:latin typeface="Consolas" panose="020B0609020204030204" pitchFamily="49" charset="0"/>
              </a:rPr>
              <a:t>&lt;&lt;PASSWORD&gt;&gt; </a:t>
            </a:r>
            <a:r>
              <a:rPr lang="en-IE" sz="32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IE" sz="3200" dirty="0">
                <a:solidFill>
                  <a:srgbClr val="0000FF"/>
                </a:solidFill>
                <a:latin typeface="Consolas" panose="020B0609020204030204" pitchFamily="49" charset="0"/>
              </a:rPr>
              <a:t>		  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--name </a:t>
            </a:r>
            <a:r>
              <a:rPr lang="en-IE" sz="3200" dirty="0">
                <a:solidFill>
                  <a:srgbClr val="A31515"/>
                </a:solidFill>
                <a:latin typeface="Consolas" panose="020B0609020204030204" pitchFamily="49" charset="0"/>
              </a:rPr>
              <a:t>testcontainer1 </a:t>
            </a:r>
            <a:r>
              <a:rPr lang="en-IE" sz="32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IE" sz="3200" dirty="0">
                <a:solidFill>
                  <a:srgbClr val="0000FF"/>
                </a:solidFill>
                <a:latin typeface="Consolas" panose="020B0609020204030204" pitchFamily="49" charset="0"/>
              </a:rPr>
              <a:t>		    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en-I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cpu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E" sz="3200" dirty="0">
                <a:solidFill>
                  <a:srgbClr val="A31515"/>
                </a:solidFill>
                <a:latin typeface="Consolas" panose="020B0609020204030204" pitchFamily="49" charset="0"/>
              </a:rPr>
              <a:t>2 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--memory </a:t>
            </a:r>
            <a:r>
              <a:rPr lang="en-IE" sz="3200" dirty="0">
                <a:solidFill>
                  <a:srgbClr val="A31515"/>
                </a:solidFill>
                <a:latin typeface="Consolas" panose="020B0609020204030204" pitchFamily="49" charset="0"/>
              </a:rPr>
              <a:t>4 </a:t>
            </a:r>
            <a:r>
              <a:rPr lang="en-IE" sz="32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--environment-variables </a:t>
            </a:r>
            <a:r>
              <a:rPr lang="en-IE" sz="3200" dirty="0">
                <a:solidFill>
                  <a:srgbClr val="A31515"/>
                </a:solidFill>
                <a:latin typeface="Consolas" panose="020B0609020204030204" pitchFamily="49" charset="0"/>
              </a:rPr>
              <a:t>ACCEPT_EULA=Y SA_PASSWORD=Testing1122 </a:t>
            </a:r>
            <a:r>
              <a:rPr lang="en-IE" sz="32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  --</a:t>
            </a:r>
            <a:r>
              <a:rPr lang="en-I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ip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-address </a:t>
            </a:r>
            <a:r>
              <a:rPr lang="en-IE" sz="3200" dirty="0">
                <a:solidFill>
                  <a:srgbClr val="A31515"/>
                </a:solidFill>
                <a:latin typeface="Consolas" panose="020B0609020204030204" pitchFamily="49" charset="0"/>
              </a:rPr>
              <a:t>public </a:t>
            </a:r>
            <a:r>
              <a:rPr lang="en-IE" sz="32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IE" sz="3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--ports </a:t>
            </a:r>
            <a:r>
              <a:rPr lang="en-IE" sz="3200" dirty="0">
                <a:solidFill>
                  <a:srgbClr val="A31515"/>
                </a:solidFill>
                <a:latin typeface="Consolas" panose="020B0609020204030204" pitchFamily="49" charset="0"/>
              </a:rPr>
              <a:t>1433</a:t>
            </a:r>
            <a:endParaRPr lang="en-IE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7429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ACI – Get Container Status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78C84C-679C-4CDF-B0B0-5E115D1CC1F1}"/>
              </a:ext>
            </a:extLst>
          </p:cNvPr>
          <p:cNvSpPr txBox="1"/>
          <p:nvPr/>
        </p:nvSpPr>
        <p:spPr>
          <a:xfrm>
            <a:off x="419450" y="3112315"/>
            <a:ext cx="4840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container show </a:t>
            </a:r>
            <a:r>
              <a:rPr lang="en-US" dirty="0">
                <a:latin typeface="Consolas" panose="020B0609020204030204" pitchFamily="49" charset="0"/>
              </a:rPr>
              <a:t>`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--name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testcontainer1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--resource-group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containers1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3D0EAD-F838-4D55-BBD0-F9AF2765E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403" y="758799"/>
            <a:ext cx="6820117" cy="574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9139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ACI – Connect to SQL Server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D66A7EA8-088A-4CED-9AD6-2AF9B163DA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596" y="1711624"/>
            <a:ext cx="11147271" cy="392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2825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72774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Azure Container Services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08325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Azure Container 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Two flavours</a:t>
            </a:r>
          </a:p>
          <a:p>
            <a:pPr marL="0" indent="0">
              <a:buNone/>
            </a:pPr>
            <a:r>
              <a:rPr lang="en-GB" sz="3200" dirty="0"/>
              <a:t>	Azure Container Services (ACS)</a:t>
            </a:r>
          </a:p>
          <a:p>
            <a:pPr marL="0" indent="0">
              <a:buNone/>
            </a:pPr>
            <a:r>
              <a:rPr lang="en-GB" sz="3200" dirty="0"/>
              <a:t>	Azure Container Service (AKS)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/>
              <a:t>ACS provides container hosting using DC/OS, Swarm, or K8s</a:t>
            </a:r>
          </a:p>
          <a:p>
            <a:pPr marL="0" indent="0">
              <a:buNone/>
            </a:pPr>
            <a:r>
              <a:rPr lang="en-GB" sz="3200" dirty="0"/>
              <a:t>AKS is specifically built to implement Kubernetes</a:t>
            </a:r>
          </a:p>
        </p:txBody>
      </p:sp>
    </p:spTree>
    <p:extLst>
      <p:ext uri="{BB962C8B-B14F-4D97-AF65-F5344CB8AC3E}">
        <p14:creationId xmlns:p14="http://schemas.microsoft.com/office/powerpoint/2010/main" val="39740160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Kubernetes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Open Source system for managing containers</a:t>
            </a:r>
          </a:p>
          <a:p>
            <a:pPr marL="0" indent="0">
              <a:buNone/>
            </a:pPr>
            <a:r>
              <a:rPr lang="en-GB" sz="3200" dirty="0"/>
              <a:t>Deployed as a cluster containing a master and multiple nodes</a:t>
            </a:r>
          </a:p>
          <a:p>
            <a:pPr marL="0" indent="0">
              <a:buNone/>
            </a:pPr>
            <a:r>
              <a:rPr lang="en-GB" sz="3200" dirty="0"/>
              <a:t>Pods hold containers running on the nodes</a:t>
            </a:r>
          </a:p>
          <a:p>
            <a:pPr marL="0" indent="0">
              <a:buNone/>
            </a:pPr>
            <a:r>
              <a:rPr lang="en-GB" sz="3200" dirty="0"/>
              <a:t>Services define/allow access to sets of pods</a:t>
            </a:r>
          </a:p>
          <a:p>
            <a:pPr marL="0" indent="0">
              <a:buNone/>
            </a:pPr>
            <a:r>
              <a:rPr lang="en-GB" sz="3200" dirty="0"/>
              <a:t>Deployments created and managed via </a:t>
            </a:r>
            <a:r>
              <a:rPr lang="en-GB" sz="3200" dirty="0" err="1"/>
              <a:t>Kubectl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8344500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Azure Container Services (AKS)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Simplifies deployment of Kubernetes clusters in Azure</a:t>
            </a:r>
          </a:p>
          <a:p>
            <a:pPr marL="0" indent="0">
              <a:buNone/>
            </a:pPr>
            <a:r>
              <a:rPr lang="en-GB" sz="3200" dirty="0"/>
              <a:t>Cluster can be spun up with one line of code</a:t>
            </a:r>
          </a:p>
          <a:p>
            <a:pPr marL="0" indent="0">
              <a:buNone/>
            </a:pPr>
            <a:r>
              <a:rPr lang="en-GB" sz="3200" dirty="0"/>
              <a:t>Applications deployed to cluster via </a:t>
            </a:r>
            <a:r>
              <a:rPr lang="en-GB" sz="3200" dirty="0" err="1"/>
              <a:t>yaml</a:t>
            </a:r>
            <a:r>
              <a:rPr lang="en-GB" sz="3200" dirty="0"/>
              <a:t> files</a:t>
            </a:r>
          </a:p>
          <a:p>
            <a:pPr marL="0" indent="0">
              <a:buNone/>
            </a:pPr>
            <a:r>
              <a:rPr lang="en-GB" sz="3200" dirty="0"/>
              <a:t>Managed by Azure-CLI/</a:t>
            </a:r>
            <a:r>
              <a:rPr lang="en-GB" sz="3200" dirty="0" err="1"/>
              <a:t>powershell</a:t>
            </a:r>
            <a:r>
              <a:rPr lang="en-GB" sz="3200" dirty="0"/>
              <a:t> and </a:t>
            </a:r>
            <a:r>
              <a:rPr lang="en-GB" sz="3200" dirty="0" err="1"/>
              <a:t>kubectl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0699657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AKS – Create Cluster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CAF2B-8816-44FD-A674-2120DBE93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33" y="1024467"/>
            <a:ext cx="11413067" cy="24045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aks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create </a:t>
            </a:r>
            <a:r>
              <a:rPr lang="en-US" sz="24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--resource-group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containers1 </a:t>
            </a:r>
            <a:r>
              <a:rPr lang="en-US" sz="24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--name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mySQLK8sCluster1 </a:t>
            </a:r>
            <a:r>
              <a:rPr lang="en-US" sz="24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			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--node-count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2 </a:t>
            </a:r>
            <a:r>
              <a:rPr lang="en-US" sz="24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				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--generate-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ssh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-keys</a:t>
            </a:r>
          </a:p>
          <a:p>
            <a:pPr marL="0" indent="0">
              <a:buNone/>
            </a:pPr>
            <a:endParaRPr lang="en-IE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343A44-33F0-41FE-B37C-17DBF2423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0" y="3740034"/>
            <a:ext cx="11639550" cy="19145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5784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Azure Container Registry</a:t>
            </a:r>
          </a:p>
          <a:p>
            <a:pPr marL="0" indent="0">
              <a:buNone/>
            </a:pPr>
            <a:r>
              <a:rPr lang="en-GB" sz="3200" dirty="0"/>
              <a:t>Azure Container Instances</a:t>
            </a:r>
          </a:p>
          <a:p>
            <a:pPr marL="0" indent="0">
              <a:buNone/>
            </a:pPr>
            <a:r>
              <a:rPr lang="en-GB" sz="3200" dirty="0"/>
              <a:t>Azure Container Services (ACS &amp; AKS)</a:t>
            </a:r>
          </a:p>
          <a:p>
            <a:pPr marL="0" indent="0">
              <a:buNone/>
            </a:pPr>
            <a:r>
              <a:rPr lang="en-GB" sz="3200" dirty="0"/>
              <a:t>Other options</a:t>
            </a: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0241879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AKS – Install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kubectl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CAF2B-8816-44FD-A674-2120DBE93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33" y="1024467"/>
            <a:ext cx="11413067" cy="54610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E" sz="2400" dirty="0"/>
          </a:p>
          <a:p>
            <a:pPr marL="0" indent="0">
              <a:buNone/>
            </a:pPr>
            <a:r>
              <a:rPr lang="en-IE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en-IE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IE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aks</a:t>
            </a:r>
            <a:r>
              <a:rPr lang="en-IE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IE" sz="2400" dirty="0">
                <a:latin typeface="Consolas" panose="020B0609020204030204" pitchFamily="49" charset="0"/>
              </a:rPr>
              <a:t>install-cli</a:t>
            </a:r>
          </a:p>
          <a:p>
            <a:pPr marL="0" indent="0">
              <a:buNone/>
            </a:pPr>
            <a:endParaRPr lang="en-IE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0B21E3-B5A6-479F-93AF-A0F644DFA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" y="2690812"/>
            <a:ext cx="11934825" cy="14763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45600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AKS – Get Cluster Credentials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CAF2B-8816-44FD-A674-2120DBE93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33" y="1024467"/>
            <a:ext cx="11413067" cy="54610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E" sz="2400" dirty="0"/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aks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get-credentials </a:t>
            </a:r>
            <a:r>
              <a:rPr lang="en-US" sz="24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--resource-group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containers1 </a:t>
            </a:r>
            <a:r>
              <a:rPr lang="en-US" sz="24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--name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mySQLK8sCluster1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E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B95D44-E0D1-420D-9D01-878671315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3587750"/>
            <a:ext cx="8991600" cy="1562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60159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AKS – View Cluster Nodes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CAF2B-8816-44FD-A674-2120DBE93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33" y="1024467"/>
            <a:ext cx="11413067" cy="54610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E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kubectl</a:t>
            </a:r>
            <a:r>
              <a:rPr lang="en-IE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IE" sz="2400" dirty="0">
                <a:latin typeface="Consolas" panose="020B0609020204030204" pitchFamily="49" charset="0"/>
              </a:rPr>
              <a:t>get nodes</a:t>
            </a:r>
          </a:p>
          <a:p>
            <a:pPr marL="0" indent="0">
              <a:buNone/>
            </a:pPr>
            <a:endParaRPr lang="en-IE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158CC5-C456-4F07-8FF6-FDBFEE5F0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26" y="2457978"/>
            <a:ext cx="10687148" cy="25204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041312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AKS – Get Cluster &amp; ACR Details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CAF2B-8816-44FD-A674-2120DBE93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33" y="1024467"/>
            <a:ext cx="11413067" cy="54610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E" sz="2400" dirty="0"/>
          </a:p>
          <a:p>
            <a:pPr marL="0" indent="0">
              <a:buNone/>
            </a:pPr>
            <a:r>
              <a:rPr lang="en-IE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en-IE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IE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aks</a:t>
            </a:r>
            <a:r>
              <a:rPr lang="en-IE" sz="2400" dirty="0">
                <a:solidFill>
                  <a:srgbClr val="0000FF"/>
                </a:solidFill>
                <a:latin typeface="Consolas" panose="020B0609020204030204" pitchFamily="49" charset="0"/>
              </a:rPr>
              <a:t> show </a:t>
            </a:r>
            <a:r>
              <a:rPr lang="en-IE" sz="24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IE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IE" sz="2000" dirty="0">
                <a:solidFill>
                  <a:srgbClr val="000000"/>
                </a:solidFill>
                <a:latin typeface="Consolas" panose="020B0609020204030204" pitchFamily="49" charset="0"/>
              </a:rPr>
              <a:t>--resource-group </a:t>
            </a:r>
            <a:r>
              <a:rPr lang="en-IE" sz="2000" dirty="0">
                <a:solidFill>
                  <a:srgbClr val="A31515"/>
                </a:solidFill>
                <a:latin typeface="Consolas" panose="020B0609020204030204" pitchFamily="49" charset="0"/>
              </a:rPr>
              <a:t>containers1 </a:t>
            </a:r>
            <a:r>
              <a:rPr lang="en-IE" sz="20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IE" sz="2000" dirty="0">
                <a:solidFill>
                  <a:srgbClr val="A31515"/>
                </a:solidFill>
                <a:latin typeface="Consolas" panose="020B0609020204030204" pitchFamily="49" charset="0"/>
              </a:rPr>
              <a:t>		</a:t>
            </a:r>
            <a:r>
              <a:rPr lang="en-IE" sz="2000" dirty="0">
                <a:solidFill>
                  <a:srgbClr val="000000"/>
                </a:solidFill>
                <a:latin typeface="Consolas" panose="020B0609020204030204" pitchFamily="49" charset="0"/>
              </a:rPr>
              <a:t>--name </a:t>
            </a:r>
            <a:r>
              <a:rPr lang="en-IE" sz="2000" dirty="0">
                <a:solidFill>
                  <a:srgbClr val="A31515"/>
                </a:solidFill>
                <a:latin typeface="Consolas" panose="020B0609020204030204" pitchFamily="49" charset="0"/>
              </a:rPr>
              <a:t>mySQLK8sCluster1 </a:t>
            </a:r>
            <a:r>
              <a:rPr lang="en-IE" sz="20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IE" sz="2000" dirty="0">
                <a:solidFill>
                  <a:srgbClr val="A31515"/>
                </a:solidFill>
                <a:latin typeface="Consolas" panose="020B0609020204030204" pitchFamily="49" charset="0"/>
              </a:rPr>
              <a:t>			</a:t>
            </a:r>
            <a:r>
              <a:rPr lang="en-IE" sz="2000" dirty="0">
                <a:solidFill>
                  <a:srgbClr val="000000"/>
                </a:solidFill>
                <a:latin typeface="Consolas" panose="020B0609020204030204" pitchFamily="49" charset="0"/>
              </a:rPr>
              <a:t>--query </a:t>
            </a:r>
            <a:r>
              <a:rPr lang="en-IE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IE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servicePrincipalProfile.clientId</a:t>
            </a:r>
            <a:r>
              <a:rPr lang="en-IE" sz="2000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lang="en-IE" sz="2000" dirty="0">
                <a:solidFill>
                  <a:srgbClr val="000000"/>
                </a:solidFill>
                <a:latin typeface="Consolas" panose="020B0609020204030204" pitchFamily="49" charset="0"/>
              </a:rPr>
              <a:t>--output </a:t>
            </a:r>
            <a:r>
              <a:rPr lang="en-IE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tsv</a:t>
            </a:r>
            <a:endParaRPr lang="en-IE" sz="2000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acr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show </a:t>
            </a:r>
            <a:r>
              <a:rPr lang="en-US" sz="20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--name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TestContainerRegistry02 </a:t>
            </a:r>
            <a:r>
              <a:rPr lang="en-US" sz="20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--resource-group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containers1 </a:t>
            </a:r>
            <a:r>
              <a:rPr lang="en-US" sz="20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			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--query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"id" </a:t>
            </a:r>
            <a:r>
              <a:rPr lang="en-US" sz="20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				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--output 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tsv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I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329095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AKS – Create Role to Deploy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CAF2B-8816-44FD-A674-2120DBE93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33" y="1024467"/>
            <a:ext cx="11413067" cy="54610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E" sz="2400" dirty="0"/>
          </a:p>
          <a:p>
            <a:pPr marL="0" indent="0">
              <a:buNone/>
            </a:pPr>
            <a:r>
              <a:rPr lang="en-IE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en-IE" sz="2400" dirty="0">
                <a:solidFill>
                  <a:srgbClr val="0000FF"/>
                </a:solidFill>
                <a:latin typeface="Consolas" panose="020B0609020204030204" pitchFamily="49" charset="0"/>
              </a:rPr>
              <a:t> role assignment create </a:t>
            </a:r>
            <a:r>
              <a:rPr lang="en-IE" sz="24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IE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IE" sz="2400" dirty="0">
                <a:solidFill>
                  <a:srgbClr val="000000"/>
                </a:solidFill>
                <a:latin typeface="Consolas" panose="020B0609020204030204" pitchFamily="49" charset="0"/>
              </a:rPr>
              <a:t>--assignee </a:t>
            </a:r>
            <a:r>
              <a:rPr lang="en-IE" sz="2400" dirty="0">
                <a:solidFill>
                  <a:srgbClr val="A31515"/>
                </a:solidFill>
                <a:latin typeface="Consolas" panose="020B0609020204030204" pitchFamily="49" charset="0"/>
              </a:rPr>
              <a:t>&lt;&lt;CLIENTID&gt;&gt; </a:t>
            </a:r>
            <a:r>
              <a:rPr lang="en-IE" sz="24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IE" sz="2400" dirty="0">
                <a:solidFill>
                  <a:srgbClr val="A31515"/>
                </a:solidFill>
                <a:latin typeface="Consolas" panose="020B0609020204030204" pitchFamily="49" charset="0"/>
              </a:rPr>
              <a:t>		</a:t>
            </a:r>
            <a:r>
              <a:rPr lang="en-IE" sz="2400" dirty="0">
                <a:solidFill>
                  <a:srgbClr val="000000"/>
                </a:solidFill>
                <a:latin typeface="Consolas" panose="020B0609020204030204" pitchFamily="49" charset="0"/>
              </a:rPr>
              <a:t>--role </a:t>
            </a:r>
            <a:r>
              <a:rPr lang="en-IE" sz="2400" dirty="0">
                <a:solidFill>
                  <a:srgbClr val="A31515"/>
                </a:solidFill>
                <a:latin typeface="Consolas" panose="020B0609020204030204" pitchFamily="49" charset="0"/>
              </a:rPr>
              <a:t>Reader `</a:t>
            </a:r>
          </a:p>
          <a:p>
            <a:pPr marL="0" indent="0">
              <a:buNone/>
            </a:pPr>
            <a:r>
              <a:rPr lang="en-IE" sz="2400" dirty="0">
                <a:solidFill>
                  <a:srgbClr val="A31515"/>
                </a:solidFill>
                <a:latin typeface="Consolas" panose="020B0609020204030204" pitchFamily="49" charset="0"/>
              </a:rPr>
              <a:t>			</a:t>
            </a:r>
            <a:r>
              <a:rPr lang="en-IE" sz="2400" dirty="0">
                <a:solidFill>
                  <a:srgbClr val="000000"/>
                </a:solidFill>
                <a:latin typeface="Consolas" panose="020B0609020204030204" pitchFamily="49" charset="0"/>
              </a:rPr>
              <a:t>--scope </a:t>
            </a:r>
            <a:r>
              <a:rPr lang="en-IE" sz="2400" dirty="0">
                <a:solidFill>
                  <a:srgbClr val="A31515"/>
                </a:solidFill>
                <a:latin typeface="Consolas" panose="020B0609020204030204" pitchFamily="49" charset="0"/>
              </a:rPr>
              <a:t>&lt;&lt;ACRID&gt;&gt;</a:t>
            </a:r>
            <a:endParaRPr lang="en-I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36436575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AKS –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yaml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file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CAF2B-8816-44FD-A674-2120DBE93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0467" y="1024467"/>
            <a:ext cx="7001933" cy="39671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E" sz="2400" dirty="0" err="1"/>
              <a:t>apiVersion</a:t>
            </a:r>
            <a:r>
              <a:rPr lang="en-IE" sz="2400" dirty="0"/>
              <a:t>: apps/v1beta1</a:t>
            </a:r>
          </a:p>
          <a:p>
            <a:pPr marL="0" indent="0">
              <a:buNone/>
            </a:pPr>
            <a:r>
              <a:rPr lang="en-IE" sz="2400" dirty="0"/>
              <a:t>kind: Deployment</a:t>
            </a:r>
          </a:p>
          <a:p>
            <a:pPr marL="0" indent="0">
              <a:buNone/>
            </a:pPr>
            <a:r>
              <a:rPr lang="en-IE" sz="2400" dirty="0"/>
              <a:t>metadata:</a:t>
            </a:r>
          </a:p>
          <a:p>
            <a:pPr marL="0" indent="0">
              <a:buNone/>
            </a:pPr>
            <a:r>
              <a:rPr lang="en-IE" sz="2400" dirty="0"/>
              <a:t>  name: </a:t>
            </a:r>
            <a:r>
              <a:rPr lang="en-IE" sz="2400" dirty="0" err="1"/>
              <a:t>sqlserver</a:t>
            </a:r>
            <a:endParaRPr lang="en-IE" sz="2400" dirty="0"/>
          </a:p>
          <a:p>
            <a:pPr marL="0" indent="0">
              <a:buNone/>
            </a:pPr>
            <a:r>
              <a:rPr lang="en-IE" sz="2400" dirty="0"/>
              <a:t>  labels:</a:t>
            </a:r>
          </a:p>
          <a:p>
            <a:pPr marL="0" indent="0">
              <a:buNone/>
            </a:pPr>
            <a:r>
              <a:rPr lang="en-IE" sz="2400" dirty="0"/>
              <a:t>    app: </a:t>
            </a:r>
            <a:r>
              <a:rPr lang="en-IE" sz="2400" dirty="0" err="1"/>
              <a:t>sqlserver</a:t>
            </a:r>
            <a:endParaRPr lang="en-IE" sz="2400" dirty="0"/>
          </a:p>
          <a:p>
            <a:pPr marL="0" indent="0">
              <a:buNone/>
            </a:pPr>
            <a:r>
              <a:rPr lang="en-IE" sz="2400" dirty="0"/>
              <a:t>spec:</a:t>
            </a:r>
          </a:p>
          <a:p>
            <a:pPr marL="0" indent="0">
              <a:buNone/>
            </a:pPr>
            <a:r>
              <a:rPr lang="en-IE" sz="2400" dirty="0"/>
              <a:t>  replicas: 1</a:t>
            </a:r>
          </a:p>
          <a:p>
            <a:pPr marL="0" indent="0">
              <a:buNone/>
            </a:pPr>
            <a:r>
              <a:rPr lang="en-IE" sz="2400" dirty="0"/>
              <a:t>  template:</a:t>
            </a:r>
          </a:p>
          <a:p>
            <a:pPr marL="0" indent="0">
              <a:buNone/>
            </a:pPr>
            <a:r>
              <a:rPr lang="en-IE" sz="2400" dirty="0"/>
              <a:t>    metadata:</a:t>
            </a:r>
          </a:p>
          <a:p>
            <a:pPr marL="0" indent="0">
              <a:buNone/>
            </a:pPr>
            <a:r>
              <a:rPr lang="en-IE" sz="2400" dirty="0"/>
              <a:t>      labels:</a:t>
            </a:r>
          </a:p>
          <a:p>
            <a:pPr marL="0" indent="0">
              <a:buNone/>
            </a:pPr>
            <a:r>
              <a:rPr lang="en-IE" sz="2400" dirty="0"/>
              <a:t>        name: </a:t>
            </a:r>
            <a:r>
              <a:rPr lang="en-IE" sz="2400" dirty="0" err="1"/>
              <a:t>sqlserver</a:t>
            </a:r>
            <a:endParaRPr lang="en-IE" sz="2400" dirty="0"/>
          </a:p>
          <a:p>
            <a:pPr marL="0" indent="0">
              <a:buNone/>
            </a:pPr>
            <a:endParaRPr lang="en-IE" sz="2400" dirty="0"/>
          </a:p>
          <a:p>
            <a:pPr marL="0" indent="0">
              <a:buNone/>
            </a:pP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33283230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AKS –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yaml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file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CAF2B-8816-44FD-A674-2120DBE93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0467" y="1024467"/>
            <a:ext cx="7001933" cy="39671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E" sz="2400" dirty="0"/>
              <a:t>spec:</a:t>
            </a:r>
          </a:p>
          <a:p>
            <a:pPr marL="0" indent="0">
              <a:buNone/>
            </a:pPr>
            <a:r>
              <a:rPr lang="en-IE" sz="2400" dirty="0"/>
              <a:t>      containers:</a:t>
            </a:r>
          </a:p>
          <a:p>
            <a:pPr marL="0" indent="0">
              <a:buNone/>
            </a:pPr>
            <a:r>
              <a:rPr lang="en-IE" sz="2400" dirty="0"/>
              <a:t>      - name: sqlserver1</a:t>
            </a:r>
          </a:p>
          <a:p>
            <a:pPr marL="0" indent="0">
              <a:buNone/>
            </a:pPr>
            <a:r>
              <a:rPr lang="en-IE" sz="2400" dirty="0"/>
              <a:t>        image: </a:t>
            </a:r>
            <a:r>
              <a:rPr lang="en-IE" sz="2400" dirty="0" err="1"/>
              <a:t>microsoft</a:t>
            </a:r>
            <a:r>
              <a:rPr lang="en-IE" sz="2400" dirty="0"/>
              <a:t>/</a:t>
            </a:r>
            <a:r>
              <a:rPr lang="en-IE" sz="2400" dirty="0" err="1"/>
              <a:t>mssql-server-linux:latest</a:t>
            </a:r>
            <a:endParaRPr lang="en-IE" sz="2400" dirty="0"/>
          </a:p>
          <a:p>
            <a:pPr marL="0" indent="0">
              <a:buNone/>
            </a:pPr>
            <a:r>
              <a:rPr lang="en-IE" sz="2400" dirty="0"/>
              <a:t>        ports:</a:t>
            </a:r>
          </a:p>
          <a:p>
            <a:pPr marL="0" indent="0">
              <a:buNone/>
            </a:pPr>
            <a:r>
              <a:rPr lang="en-IE" sz="2400" dirty="0"/>
              <a:t>        - </a:t>
            </a:r>
            <a:r>
              <a:rPr lang="en-IE" sz="2400" dirty="0" err="1"/>
              <a:t>containerPort</a:t>
            </a:r>
            <a:r>
              <a:rPr lang="en-IE" sz="2400" dirty="0"/>
              <a:t>: 1433</a:t>
            </a:r>
          </a:p>
          <a:p>
            <a:pPr marL="0" indent="0">
              <a:buNone/>
            </a:pPr>
            <a:r>
              <a:rPr lang="en-IE" sz="2400" dirty="0"/>
              <a:t>        env:</a:t>
            </a:r>
          </a:p>
          <a:p>
            <a:pPr marL="0" indent="0">
              <a:buNone/>
            </a:pPr>
            <a:r>
              <a:rPr lang="en-IE" sz="2400" dirty="0"/>
              <a:t>        - name: SA_PASSWORD</a:t>
            </a:r>
          </a:p>
          <a:p>
            <a:pPr marL="0" indent="0">
              <a:buNone/>
            </a:pPr>
            <a:r>
              <a:rPr lang="en-IE" sz="2400" dirty="0"/>
              <a:t>          value: "Testing1122"</a:t>
            </a:r>
          </a:p>
          <a:p>
            <a:pPr marL="0" indent="0">
              <a:buNone/>
            </a:pPr>
            <a:r>
              <a:rPr lang="en-IE" sz="2400" dirty="0"/>
              <a:t>        - name: ACCEPT_EULA</a:t>
            </a:r>
          </a:p>
          <a:p>
            <a:pPr marL="0" indent="0">
              <a:buNone/>
            </a:pPr>
            <a:r>
              <a:rPr lang="en-IE" sz="2400" dirty="0"/>
              <a:t>          value: "Y"</a:t>
            </a:r>
          </a:p>
          <a:p>
            <a:pPr marL="0" indent="0">
              <a:buNone/>
            </a:pPr>
            <a:endParaRPr lang="en-IE" sz="2400" dirty="0"/>
          </a:p>
          <a:p>
            <a:pPr marL="0" indent="0">
              <a:buNone/>
            </a:pP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41175101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AKS – Deploy to Cluster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CAF2B-8816-44FD-A674-2120DBE93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33" y="1024467"/>
            <a:ext cx="11413067" cy="54610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E" sz="2400" dirty="0"/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kubectl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create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-f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sqlserver.yml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13056205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AKS – View Deployment Information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02ACE57-8DAE-490C-8359-050C5B3EE57D}"/>
              </a:ext>
            </a:extLst>
          </p:cNvPr>
          <p:cNvSpPr txBox="1">
            <a:spLocks/>
          </p:cNvSpPr>
          <p:nvPr/>
        </p:nvSpPr>
        <p:spPr>
          <a:xfrm>
            <a:off x="389466" y="1031168"/>
            <a:ext cx="11413067" cy="14901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E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kubectl</a:t>
            </a:r>
            <a:r>
              <a:rPr lang="en-IE" sz="2400" dirty="0">
                <a:solidFill>
                  <a:srgbClr val="0000FF"/>
                </a:solidFill>
                <a:latin typeface="Consolas" panose="020B0609020204030204" pitchFamily="49" charset="0"/>
              </a:rPr>
              <a:t> get </a:t>
            </a:r>
            <a:r>
              <a:rPr lang="en-IE" sz="2400" dirty="0">
                <a:latin typeface="Consolas" panose="020B0609020204030204" pitchFamily="49" charset="0"/>
              </a:rPr>
              <a:t>deployments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kubectl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 get </a:t>
            </a:r>
            <a:r>
              <a:rPr lang="en-GB" sz="2400" dirty="0">
                <a:latin typeface="Consolas" panose="020B0609020204030204" pitchFamily="49" charset="0"/>
              </a:rPr>
              <a:t>pods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Kubectl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 get </a:t>
            </a:r>
            <a:r>
              <a:rPr lang="en-GB" sz="2400" dirty="0">
                <a:latin typeface="Consolas" panose="020B0609020204030204" pitchFamily="49" charset="0"/>
              </a:rPr>
              <a:t>service</a:t>
            </a:r>
            <a:endParaRPr lang="en-IE" sz="2400" dirty="0">
              <a:latin typeface="Consolas" panose="020B0609020204030204" pitchFamily="49" charset="0"/>
            </a:endParaRPr>
          </a:p>
        </p:txBody>
      </p:sp>
      <p:pic>
        <p:nvPicPr>
          <p:cNvPr id="9" name="Picture 8" descr="A close up of text on a screen&#10;&#10;Description generated with very high confidence">
            <a:extLst>
              <a:ext uri="{FF2B5EF4-FFF2-40B4-BE49-F238E27FC236}">
                <a16:creationId xmlns:a16="http://schemas.microsoft.com/office/drawing/2014/main" id="{BEAA8532-2965-4701-8F70-94D465037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99" y="2839036"/>
            <a:ext cx="10039284" cy="31103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773693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AKS – Connect to SQL Server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CAF2B-8816-44FD-A674-2120DBE93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33" y="1024467"/>
            <a:ext cx="11413067" cy="54610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E" sz="2400" dirty="0"/>
          </a:p>
          <a:p>
            <a:pPr marL="0" indent="0">
              <a:buNone/>
            </a:pPr>
            <a:endParaRPr lang="en-IE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9BB13C-B653-42AA-A859-1BF1868FD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55" y="1105959"/>
            <a:ext cx="11309812" cy="472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091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Tools – Docker for Windows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31596" y="1623067"/>
            <a:ext cx="10890586" cy="5382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hlinkClick r:id="rId2"/>
              </a:rPr>
              <a:t>https://store.docker.com/editions/community/docker-ce-desktop-windows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77D7C6-85A9-4C2D-AB67-50379CE36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7" y="2508235"/>
            <a:ext cx="11287125" cy="2857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43281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AKS – Connect to K8s Dashboard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CAF2B-8816-44FD-A674-2120DBE93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33" y="812800"/>
            <a:ext cx="11413067" cy="49953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E" sz="2400" dirty="0"/>
          </a:p>
          <a:p>
            <a:pPr marL="0" indent="0">
              <a:buNone/>
            </a:pPr>
            <a:endParaRPr lang="en-IE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BC60D9-C9ED-415D-B0D5-86882323C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0794"/>
            <a:ext cx="12192000" cy="528570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9279B35-3F1A-427E-9E7F-D97AB553490C}"/>
              </a:ext>
            </a:extLst>
          </p:cNvPr>
          <p:cNvSpPr/>
          <p:nvPr/>
        </p:nvSpPr>
        <p:spPr>
          <a:xfrm>
            <a:off x="279400" y="812800"/>
            <a:ext cx="108373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aks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browse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--resource-group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containers1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--name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mySQLK8sCluster1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5586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79383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Other options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00265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VM Templates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15411" y="919538"/>
            <a:ext cx="10515600" cy="16740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Windows </a:t>
            </a:r>
            <a:r>
              <a:rPr lang="en-GB" sz="3200" dirty="0" err="1"/>
              <a:t>Datacenter</a:t>
            </a:r>
            <a:r>
              <a:rPr lang="en-GB" sz="3200" dirty="0"/>
              <a:t> with Containers</a:t>
            </a:r>
          </a:p>
          <a:p>
            <a:pPr marL="0" indent="0">
              <a:buNone/>
            </a:pPr>
            <a:r>
              <a:rPr lang="en-GB" dirty="0"/>
              <a:t>	Docker pre-installed</a:t>
            </a:r>
          </a:p>
          <a:p>
            <a:pPr marL="0" indent="0">
              <a:buNone/>
            </a:pPr>
            <a:r>
              <a:rPr lang="en-GB" dirty="0"/>
              <a:t>	Images pre-pulled (server core &amp; </a:t>
            </a:r>
            <a:r>
              <a:rPr lang="en-GB" dirty="0" err="1"/>
              <a:t>nano</a:t>
            </a:r>
            <a:r>
              <a:rPr lang="en-GB" dirty="0"/>
              <a:t> server)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B6273A-4FB9-463F-8CFE-000D3C814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660" y="2799676"/>
            <a:ext cx="6136351" cy="307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0408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Docker EE for Azure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>
                <a:hlinkClick r:id="rId2"/>
              </a:rPr>
              <a:t>https://store.docker.com/editions/enterprise/docker-ee-azure</a:t>
            </a:r>
            <a:endParaRPr lang="en-GB" sz="3200" dirty="0"/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131747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88BB0-01DA-437F-A550-1E082458D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87" y="550606"/>
            <a:ext cx="10515600" cy="737420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Resources</a:t>
            </a:r>
            <a:endParaRPr lang="en-I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DE585-0FD9-4476-891F-8B8984506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825625"/>
            <a:ext cx="11039302" cy="4351338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485398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88BB0-01DA-437F-A550-1E082458D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575" y="3059060"/>
            <a:ext cx="3844414" cy="739878"/>
          </a:xfrm>
        </p:spPr>
        <p:txBody>
          <a:bodyPr>
            <a:noAutofit/>
          </a:bodyPr>
          <a:lstStyle/>
          <a:p>
            <a:pPr algn="ctr"/>
            <a:r>
              <a:rPr lang="en-GB" sz="6000" dirty="0">
                <a:solidFill>
                  <a:schemeClr val="accent1">
                    <a:lumMod val="75000"/>
                  </a:schemeClr>
                </a:solidFill>
              </a:rPr>
              <a:t>Questions?</a:t>
            </a:r>
            <a:endParaRPr lang="en-IE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8CAF58FB-D7CF-4417-8D15-C8847A91B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276" y="835526"/>
            <a:ext cx="5253643" cy="5186947"/>
          </a:xfrm>
        </p:spPr>
      </p:pic>
    </p:spTree>
    <p:extLst>
      <p:ext uri="{BB962C8B-B14F-4D97-AF65-F5344CB8AC3E}">
        <p14:creationId xmlns:p14="http://schemas.microsoft.com/office/powerpoint/2010/main" val="3763562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Tools – Azure CLI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627227"/>
            <a:ext cx="10515600" cy="1823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Command line tool for managing Azure resources</a:t>
            </a:r>
          </a:p>
          <a:p>
            <a:pPr marL="0" indent="0">
              <a:buNone/>
            </a:pPr>
            <a:r>
              <a:rPr lang="en-GB" sz="3200" dirty="0"/>
              <a:t>Available on Windows, Mac, or Linux (incl. WSL)</a:t>
            </a:r>
          </a:p>
          <a:p>
            <a:pPr marL="0" indent="0">
              <a:buNone/>
            </a:pPr>
            <a:r>
              <a:rPr lang="en-GB" sz="2400" dirty="0">
                <a:hlinkClick r:id="rId2"/>
              </a:rPr>
              <a:t>https://docs.microsoft.com/en-us/cli/azure/install-azure-cli?view=azure-cli-latest</a:t>
            </a:r>
            <a:endParaRPr lang="en-GB" sz="2400" dirty="0"/>
          </a:p>
          <a:p>
            <a:pPr marL="0" indent="0">
              <a:buNone/>
            </a:pPr>
            <a:endParaRPr lang="en-GB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A79D94-FABD-4A94-A615-F3348CECC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337" y="3893229"/>
            <a:ext cx="8315325" cy="1743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4115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122399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Tools – Visual Studio Code</a:t>
            </a:r>
          </a:p>
        </p:txBody>
      </p:sp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2E41142-B10C-4153-A0BC-1D74BFB57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426" y="835832"/>
            <a:ext cx="10073148" cy="5956568"/>
          </a:xfrm>
        </p:spPr>
      </p:pic>
    </p:spTree>
    <p:extLst>
      <p:ext uri="{BB962C8B-B14F-4D97-AF65-F5344CB8AC3E}">
        <p14:creationId xmlns:p14="http://schemas.microsoft.com/office/powerpoint/2010/main" val="3854572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Tools –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Powershell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31596" y="2172929"/>
            <a:ext cx="4584533" cy="36118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err="1"/>
              <a:t>AzureRM</a:t>
            </a:r>
            <a:r>
              <a:rPr lang="en-GB" sz="2400" dirty="0"/>
              <a:t> module</a:t>
            </a:r>
          </a:p>
          <a:p>
            <a:pPr marL="0" indent="0">
              <a:buNone/>
            </a:pPr>
            <a:r>
              <a:rPr lang="en-GB" sz="2400" dirty="0"/>
              <a:t>Install locally or in </a:t>
            </a:r>
            <a:r>
              <a:rPr lang="en-GB" sz="2400" dirty="0" err="1"/>
              <a:t>CloudShell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Huge amount of commands available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55A805-C88A-4382-A04F-D720AB3C8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501" y="1525375"/>
            <a:ext cx="7190903" cy="42594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34267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Azure Container Registry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8579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1" id="{56649D0E-CE10-48D2-ACBE-58B85B0DE391}" vid="{CEC94C19-45C9-4881-97B8-2B5D17C46E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2560</TotalTime>
  <Words>839</Words>
  <Application>Microsoft Office PowerPoint</Application>
  <PresentationFormat>Widescreen</PresentationFormat>
  <Paragraphs>250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Calibri</vt:lpstr>
      <vt:lpstr>Calibri Light</vt:lpstr>
      <vt:lpstr>Consolas</vt:lpstr>
      <vt:lpstr>Office Theme</vt:lpstr>
      <vt:lpstr>SQL Containers in the Cloud! An intro to running Docker in Azure</vt:lpstr>
      <vt:lpstr>About Me</vt:lpstr>
      <vt:lpstr>Session Aim</vt:lpstr>
      <vt:lpstr>Agenda</vt:lpstr>
      <vt:lpstr>Tools – Docker for Windows</vt:lpstr>
      <vt:lpstr>Tools – Azure CLI</vt:lpstr>
      <vt:lpstr>Tools – Visual Studio Code</vt:lpstr>
      <vt:lpstr>Tools – Powershell</vt:lpstr>
      <vt:lpstr>Azure Container Registry</vt:lpstr>
      <vt:lpstr>Azure Container Registry</vt:lpstr>
      <vt:lpstr>Azure Container Registry - Terminology</vt:lpstr>
      <vt:lpstr>Azure Container Registry - Features</vt:lpstr>
      <vt:lpstr>Azure Container Registry - SKUs</vt:lpstr>
      <vt:lpstr>ACR - Login</vt:lpstr>
      <vt:lpstr>ACR – Create Resource Group</vt:lpstr>
      <vt:lpstr>ACR – Create Container Registry</vt:lpstr>
      <vt:lpstr>ACR – Log into Registry</vt:lpstr>
      <vt:lpstr>ACR – Get Registry Details</vt:lpstr>
      <vt:lpstr>ACR – Dockerfile </vt:lpstr>
      <vt:lpstr>ACR – Build image</vt:lpstr>
      <vt:lpstr>ACR – Tag Custom Image</vt:lpstr>
      <vt:lpstr>ACR – Push Image</vt:lpstr>
      <vt:lpstr>ACR – List Images</vt:lpstr>
      <vt:lpstr>ACR – Show Tags</vt:lpstr>
      <vt:lpstr>ACR – Show Manifest</vt:lpstr>
      <vt:lpstr>Demo</vt:lpstr>
      <vt:lpstr>Azure Container Instances</vt:lpstr>
      <vt:lpstr>Azure Container Instances</vt:lpstr>
      <vt:lpstr>ACI - Options</vt:lpstr>
      <vt:lpstr>ACI – Get ACR Credentials</vt:lpstr>
      <vt:lpstr>ACI – Create Container</vt:lpstr>
      <vt:lpstr>ACI – Get Container Status</vt:lpstr>
      <vt:lpstr>ACI – Connect to SQL Server</vt:lpstr>
      <vt:lpstr>Demo</vt:lpstr>
      <vt:lpstr>Azure Container Services</vt:lpstr>
      <vt:lpstr>Azure Container Services</vt:lpstr>
      <vt:lpstr>Kubernetes</vt:lpstr>
      <vt:lpstr>Azure Container Services (AKS)</vt:lpstr>
      <vt:lpstr>AKS – Create Cluster</vt:lpstr>
      <vt:lpstr>AKS – Install kubectl</vt:lpstr>
      <vt:lpstr>AKS – Get Cluster Credentials</vt:lpstr>
      <vt:lpstr>AKS – View Cluster Nodes</vt:lpstr>
      <vt:lpstr>AKS – Get Cluster &amp; ACR Details</vt:lpstr>
      <vt:lpstr>AKS – Create Role to Deploy</vt:lpstr>
      <vt:lpstr>AKS – yaml file</vt:lpstr>
      <vt:lpstr>AKS – yaml file</vt:lpstr>
      <vt:lpstr>AKS – Deploy to Cluster</vt:lpstr>
      <vt:lpstr>AKS – View Deployment Information</vt:lpstr>
      <vt:lpstr>AKS – Connect to SQL Server</vt:lpstr>
      <vt:lpstr>AKS – Connect to K8s Dashboard</vt:lpstr>
      <vt:lpstr>Demo</vt:lpstr>
      <vt:lpstr>Other options</vt:lpstr>
      <vt:lpstr>VM Templates</vt:lpstr>
      <vt:lpstr>Docker EE for Azure</vt:lpstr>
      <vt:lpstr>Resources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Pruski</dc:creator>
  <cp:lastModifiedBy>Andrew Pruski</cp:lastModifiedBy>
  <cp:revision>232</cp:revision>
  <dcterms:created xsi:type="dcterms:W3CDTF">2015-11-24T18:05:02Z</dcterms:created>
  <dcterms:modified xsi:type="dcterms:W3CDTF">2018-05-18T17:49:18Z</dcterms:modified>
</cp:coreProperties>
</file>