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2" r:id="rId3"/>
    <p:sldId id="338" r:id="rId4"/>
    <p:sldId id="264" r:id="rId5"/>
    <p:sldId id="350" r:id="rId6"/>
    <p:sldId id="347" r:id="rId7"/>
    <p:sldId id="341" r:id="rId8"/>
    <p:sldId id="342" r:id="rId9"/>
    <p:sldId id="327" r:id="rId10"/>
    <p:sldId id="333" r:id="rId11"/>
    <p:sldId id="340" r:id="rId12"/>
    <p:sldId id="365" r:id="rId13"/>
    <p:sldId id="351" r:id="rId14"/>
    <p:sldId id="354" r:id="rId15"/>
    <p:sldId id="361" r:id="rId16"/>
    <p:sldId id="360" r:id="rId17"/>
    <p:sldId id="358" r:id="rId18"/>
    <p:sldId id="359" r:id="rId19"/>
    <p:sldId id="357" r:id="rId20"/>
    <p:sldId id="356" r:id="rId21"/>
    <p:sldId id="355" r:id="rId22"/>
    <p:sldId id="364" r:id="rId23"/>
    <p:sldId id="363" r:id="rId24"/>
    <p:sldId id="362" r:id="rId25"/>
    <p:sldId id="328" r:id="rId26"/>
    <p:sldId id="326" r:id="rId27"/>
    <p:sldId id="334" r:id="rId28"/>
    <p:sldId id="345" r:id="rId29"/>
    <p:sldId id="352" r:id="rId30"/>
    <p:sldId id="367" r:id="rId31"/>
    <p:sldId id="368" r:id="rId32"/>
    <p:sldId id="366" r:id="rId33"/>
    <p:sldId id="314" r:id="rId34"/>
    <p:sldId id="335" r:id="rId35"/>
    <p:sldId id="348" r:id="rId36"/>
    <p:sldId id="336" r:id="rId37"/>
    <p:sldId id="349" r:id="rId38"/>
    <p:sldId id="374" r:id="rId39"/>
    <p:sldId id="373" r:id="rId40"/>
    <p:sldId id="377" r:id="rId41"/>
    <p:sldId id="378" r:id="rId42"/>
    <p:sldId id="382" r:id="rId43"/>
    <p:sldId id="383" r:id="rId44"/>
    <p:sldId id="371" r:id="rId45"/>
    <p:sldId id="372" r:id="rId46"/>
    <p:sldId id="375" r:id="rId47"/>
    <p:sldId id="379" r:id="rId48"/>
    <p:sldId id="376" r:id="rId49"/>
    <p:sldId id="384" r:id="rId50"/>
    <p:sldId id="337" r:id="rId51"/>
    <p:sldId id="325" r:id="rId52"/>
    <p:sldId id="331" r:id="rId53"/>
    <p:sldId id="332" r:id="rId54"/>
    <p:sldId id="284" r:id="rId55"/>
    <p:sldId id="29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5D27D-F6C1-457C-97EB-5B89E5036C9E}" type="datetimeFigureOut">
              <a:rPr lang="en-IE" smtClean="0"/>
              <a:t>15/05/2018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3DCF1-0E0C-46D1-982B-9AC1FC9E571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891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0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9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4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4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1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4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863B-FA9B-4512-A178-D5CD000B838D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3177-0EFD-4232-920D-FDAB20F51F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zure.microsoft.com/en-us/services/container-regist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ore.docker.com/editions/community/docker-ce-desktop-windows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editions/enterprise/docker-ee-azur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cli/azure/install-azure-cli?view=azure-cli-late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Containers in the Cloud!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3600" dirty="0">
                <a:solidFill>
                  <a:schemeClr val="accent1">
                    <a:lumMod val="75000"/>
                  </a:schemeClr>
                </a:solidFill>
              </a:rPr>
              <a:t>An intro to running Docker in Azure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468908"/>
            <a:ext cx="11022204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https://azure.microsoft.com/en-us/services/container-registry/</a:t>
            </a:r>
            <a:r>
              <a:rPr lang="en-GB" sz="3200" dirty="0"/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B6DE7-A793-4E4F-B68A-1151F5FA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375108"/>
            <a:ext cx="11906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SKUs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BB3EA6-6058-43B1-AE49-1A877F1E8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274394"/>
              </p:ext>
            </p:extLst>
          </p:nvPr>
        </p:nvGraphicFramePr>
        <p:xfrm>
          <a:off x="1432796" y="2151408"/>
          <a:ext cx="8633919" cy="25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784">
                  <a:extLst>
                    <a:ext uri="{9D8B030D-6E8A-4147-A177-3AD203B41FA5}">
                      <a16:colId xmlns:a16="http://schemas.microsoft.com/office/drawing/2014/main" val="2800666200"/>
                    </a:ext>
                  </a:extLst>
                </a:gridCol>
                <a:gridCol w="1179663">
                  <a:extLst>
                    <a:ext uri="{9D8B030D-6E8A-4147-A177-3AD203B41FA5}">
                      <a16:colId xmlns:a16="http://schemas.microsoft.com/office/drawing/2014/main" val="3884273723"/>
                    </a:ext>
                  </a:extLst>
                </a:gridCol>
                <a:gridCol w="1629295">
                  <a:extLst>
                    <a:ext uri="{9D8B030D-6E8A-4147-A177-3AD203B41FA5}">
                      <a16:colId xmlns:a16="http://schemas.microsoft.com/office/drawing/2014/main" val="465865696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197354325"/>
                    </a:ext>
                  </a:extLst>
                </a:gridCol>
                <a:gridCol w="2044933">
                  <a:extLst>
                    <a:ext uri="{9D8B030D-6E8A-4147-A177-3AD203B41FA5}">
                      <a16:colId xmlns:a16="http://schemas.microsoft.com/office/drawing/2014/main" val="3664823337"/>
                    </a:ext>
                  </a:extLst>
                </a:gridCol>
              </a:tblGrid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Managed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Storage (GB)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Web Hooks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Geo-Replication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537378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Basic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843059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Standard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5906"/>
                  </a:ext>
                </a:extLst>
              </a:tr>
              <a:tr h="638796">
                <a:tc>
                  <a:txBody>
                    <a:bodyPr/>
                    <a:lstStyle/>
                    <a:p>
                      <a:r>
                        <a:rPr lang="en-GB" dirty="0"/>
                        <a:t>Premium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100*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42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Registry -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Registry</a:t>
            </a:r>
          </a:p>
          <a:p>
            <a:pPr marL="0" indent="0">
              <a:buNone/>
            </a:pPr>
            <a:r>
              <a:rPr lang="en-GB" dirty="0"/>
              <a:t>	Service that stores container images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Repository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Groups of container images – Same name, identified by tags</a:t>
            </a:r>
            <a:endParaRPr lang="en-GB" sz="3200" dirty="0"/>
          </a:p>
          <a:p>
            <a:pPr marL="0" indent="0">
              <a:buNone/>
            </a:pP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611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- Login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62116" y="3000692"/>
            <a:ext cx="2379406" cy="856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4D2C0-E686-4635-8865-5900D12E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2" y="1435504"/>
            <a:ext cx="8854440" cy="3986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3084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389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Resource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1731" y="1030494"/>
            <a:ext cx="10515600" cy="71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group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--location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eastus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0EBB1D-C978-4B2E-8290-9C986459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81" y="2057098"/>
            <a:ext cx="11121003" cy="35400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96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Create Container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51182" y="955088"/>
            <a:ext cx="10641496" cy="7134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96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    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9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Basic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308BE-E588-4CDC-9BAC-E5BDB82A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7" y="1910176"/>
            <a:ext cx="10449340" cy="478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16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Log into Registry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71670" y="1050212"/>
            <a:ext cx="10515600" cy="54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login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7457-A763-4449-A101-F874A55C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15" y="2345531"/>
            <a:ext cx="10512169" cy="2166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47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Get Registry Details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6476" y="1031258"/>
            <a:ext cx="10515600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F926C-F6F5-4DA0-9E28-652FFE9D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826524"/>
            <a:ext cx="1157287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043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Dockerfile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7930" y="1001668"/>
            <a:ext cx="11015870" cy="546353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/>
              <a:t> </a:t>
            </a:r>
            <a:r>
              <a:rPr lang="en-GB" sz="3200" dirty="0" err="1"/>
              <a:t>microsoft</a:t>
            </a:r>
            <a:r>
              <a:rPr lang="en-GB" sz="3200" dirty="0"/>
              <a:t>/</a:t>
            </a:r>
            <a:r>
              <a:rPr lang="en-GB" sz="3200" dirty="0" err="1"/>
              <a:t>mssql-server-linux:latest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DatabaseA.mdf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GB" sz="3200" dirty="0"/>
              <a:t> </a:t>
            </a:r>
            <a:r>
              <a:rPr lang="en-GB" sz="3200" dirty="0" err="1"/>
              <a:t>DatabaseA_log.ldf</a:t>
            </a:r>
            <a:r>
              <a:rPr lang="en-GB" sz="3200" dirty="0"/>
              <a:t> /var/opt/</a:t>
            </a:r>
            <a:r>
              <a:rPr lang="en-GB" sz="3200" dirty="0" err="1"/>
              <a:t>sqlserver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MSSQL_BACKUP_DIR="/var/opt/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MSSQL_DATA_DIR="/var/opt/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GB" sz="3200" dirty="0"/>
              <a:t> MSSQL_LOG_DIR="/var/opt/</a:t>
            </a:r>
            <a:r>
              <a:rPr lang="en-GB" sz="3200" dirty="0" err="1"/>
              <a:t>sqlserver</a:t>
            </a:r>
            <a:r>
              <a:rPr lang="en-GB" sz="3200" dirty="0"/>
              <a:t>"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HEALTHCHECK</a:t>
            </a:r>
            <a:r>
              <a:rPr lang="en-GB" sz="3200" dirty="0"/>
              <a:t> --interval=10s  \</a:t>
            </a:r>
          </a:p>
          <a:p>
            <a:pPr marL="0" indent="0">
              <a:buNone/>
            </a:pPr>
            <a:r>
              <a:rPr lang="en-GB" sz="3300" dirty="0">
                <a:solidFill>
                  <a:srgbClr val="0000FF"/>
                </a:solidFill>
                <a:latin typeface="Consolas" panose="020B0609020204030204" pitchFamily="49" charset="0"/>
              </a:rPr>
              <a:t>CMD </a:t>
            </a:r>
            <a:r>
              <a:rPr lang="en-GB" sz="3200" dirty="0"/>
              <a:t>/opt/</a:t>
            </a:r>
            <a:r>
              <a:rPr lang="en-GB" sz="3200" dirty="0" err="1"/>
              <a:t>mssql</a:t>
            </a:r>
            <a:r>
              <a:rPr lang="en-GB" sz="3200" dirty="0"/>
              <a:t>/bin/</a:t>
            </a:r>
            <a:r>
              <a:rPr lang="en-GB" sz="3200" dirty="0" err="1"/>
              <a:t>sqlservr</a:t>
            </a:r>
            <a:r>
              <a:rPr lang="en-GB" sz="3200" dirty="0"/>
              <a:t> &amp; \</a:t>
            </a:r>
          </a:p>
          <a:p>
            <a:pPr marL="0" indent="0">
              <a:buNone/>
            </a:pPr>
            <a:r>
              <a:rPr lang="en-GB" sz="3200" dirty="0"/>
              <a:t>	/opt/</a:t>
            </a:r>
            <a:r>
              <a:rPr lang="en-GB" sz="3200" dirty="0" err="1"/>
              <a:t>mssql</a:t>
            </a:r>
            <a:r>
              <a:rPr lang="en-GB" sz="3200" dirty="0"/>
              <a:t>-tools/bin/</a:t>
            </a:r>
            <a:r>
              <a:rPr lang="en-GB" sz="3200" dirty="0" err="1"/>
              <a:t>sqlcmd</a:t>
            </a:r>
            <a:r>
              <a:rPr lang="en-GB" sz="3200" dirty="0"/>
              <a:t> -S . -U </a:t>
            </a:r>
            <a:r>
              <a:rPr lang="en-GB" sz="3200" dirty="0" err="1"/>
              <a:t>sa</a:t>
            </a:r>
            <a:r>
              <a:rPr lang="en-GB" sz="3200" dirty="0"/>
              <a:t> -P $SA_PASSWORD \</a:t>
            </a:r>
          </a:p>
          <a:p>
            <a:pPr marL="0" indent="0">
              <a:buNone/>
            </a:pPr>
            <a:r>
              <a:rPr lang="en-GB" sz="3200" dirty="0"/>
              <a:t>		-Q "</a:t>
            </a:r>
            <a:r>
              <a:rPr lang="en-GB" sz="2600" dirty="0">
                <a:latin typeface="Consolas" panose="020B0609020204030204" pitchFamily="49" charset="0"/>
              </a:rPr>
              <a:t>CREATE DATABASE </a:t>
            </a:r>
            <a:r>
              <a:rPr lang="en-GB" sz="2600" dirty="0"/>
              <a:t>[</a:t>
            </a:r>
            <a:r>
              <a:rPr lang="en-GB" sz="2600" dirty="0" err="1"/>
              <a:t>DatabaseA</a:t>
            </a:r>
            <a:r>
              <a:rPr lang="en-GB" sz="2600" dirty="0"/>
              <a:t>] ON 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DatabaseA.mdf</a:t>
            </a:r>
            <a:r>
              <a:rPr lang="en-GB" sz="2600" dirty="0"/>
              <a:t>’),</a:t>
            </a:r>
          </a:p>
          <a:p>
            <a:pPr marL="0" indent="0">
              <a:buNone/>
            </a:pPr>
            <a:r>
              <a:rPr lang="en-GB" sz="2600" dirty="0"/>
              <a:t>				(FILENAME = '/var/opt/</a:t>
            </a:r>
            <a:r>
              <a:rPr lang="en-GB" sz="2600" dirty="0" err="1"/>
              <a:t>sqlserver</a:t>
            </a:r>
            <a:r>
              <a:rPr lang="en-GB" sz="2600" dirty="0"/>
              <a:t>/</a:t>
            </a:r>
            <a:r>
              <a:rPr lang="en-GB" sz="2600" dirty="0" err="1"/>
              <a:t>DatabaseA_log.ldf</a:t>
            </a:r>
            <a:r>
              <a:rPr lang="en-GB" sz="2600" dirty="0"/>
              <a:t>') FOR ATTACH</a:t>
            </a:r>
            <a:r>
              <a:rPr lang="en-GB" sz="3200" dirty="0"/>
              <a:t>"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0DDC731-6BF3-47CF-A5DB-065C3C3FB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47" y="1389295"/>
            <a:ext cx="5380952" cy="13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44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25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Build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F7F-7765-4AC5-9F0F-F57155FC0E4C}"/>
              </a:ext>
            </a:extLst>
          </p:cNvPr>
          <p:cNvSpPr txBox="1"/>
          <p:nvPr/>
        </p:nvSpPr>
        <p:spPr>
          <a:xfrm>
            <a:off x="270833" y="638618"/>
            <a:ext cx="741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build </a:t>
            </a:r>
            <a:r>
              <a:rPr lang="de-DE" sz="2400" dirty="0">
                <a:solidFill>
                  <a:srgbClr val="000000"/>
                </a:solidFill>
                <a:latin typeface="Consolas" panose="020B0609020204030204" pitchFamily="49" charset="0"/>
              </a:rPr>
              <a:t>-t </a:t>
            </a:r>
            <a:r>
              <a:rPr lang="de-D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testimage </a:t>
            </a:r>
            <a:r>
              <a:rPr lang="de-DE" sz="2400" dirty="0">
                <a:latin typeface="Consolas" panose="020B0609020204030204" pitchFamily="49" charset="0"/>
              </a:rPr>
              <a:t>C:\docker</a:t>
            </a:r>
            <a:endParaRPr lang="de-DE" sz="24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BE8CFB-E3CC-4DB1-8CB1-594D0959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7" y="1100283"/>
            <a:ext cx="11582400" cy="561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32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1987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Tag Custom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64982" y="997787"/>
            <a:ext cx="10515600" cy="947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tag </a:t>
            </a:r>
            <a:r>
              <a:rPr lang="en-IE" sz="2400" dirty="0" err="1">
                <a:latin typeface="Consolas" panose="020B0609020204030204" pitchFamily="49" charset="0"/>
              </a:rPr>
              <a:t>testimage</a:t>
            </a:r>
            <a:r>
              <a:rPr lang="en-IE" sz="2400" dirty="0">
                <a:latin typeface="Consolas" panose="020B0609020204030204" pitchFamily="49" charset="0"/>
              </a:rPr>
              <a:t> `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	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EA6E2-1BF9-48B0-AEB0-E17EB57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433637"/>
            <a:ext cx="11144250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645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Push Image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560" y="919538"/>
            <a:ext cx="11508188" cy="89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docker push testcontainerregistry01.azurecr.io/</a:t>
            </a:r>
            <a:r>
              <a:rPr lang="en-IE" sz="2400" dirty="0" err="1">
                <a:latin typeface="Consolas" panose="020B0609020204030204" pitchFamily="49" charset="0"/>
              </a:rPr>
              <a:t>devsqlimage:latest</a:t>
            </a:r>
            <a:endParaRPr lang="en-IE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569CD6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9247C1-99E4-461D-8D69-7B3E0D5F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4" y="1701313"/>
            <a:ext cx="10765682" cy="4414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58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List Images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9439" y="1076648"/>
            <a:ext cx="11736788" cy="71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list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table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53C9D-8ECC-4B7A-9F8C-5EB5F477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06913"/>
            <a:ext cx="10058400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18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Tags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97873" y="902058"/>
            <a:ext cx="10515600" cy="1429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show-tags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0CB35-15CE-4CAA-98EE-8D27B85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825028"/>
            <a:ext cx="10687050" cy="2371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446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ACR – Show Manifest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123" y="836411"/>
            <a:ext cx="10515600" cy="1521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repository show-manifests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--repository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50C6D-3A0B-4F53-BBBF-18591182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481187"/>
            <a:ext cx="10848975" cy="3286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41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8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Instances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93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Instances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containers without servers</a:t>
            </a:r>
          </a:p>
          <a:p>
            <a:pPr marL="0" indent="0">
              <a:buNone/>
            </a:pPr>
            <a:r>
              <a:rPr lang="en-GB" sz="3200" dirty="0"/>
              <a:t>No need to manage VMs</a:t>
            </a:r>
          </a:p>
          <a:p>
            <a:pPr marL="0" indent="0">
              <a:buNone/>
            </a:pPr>
            <a:r>
              <a:rPr lang="en-GB" sz="3200" dirty="0"/>
              <a:t>Spin up in seconds</a:t>
            </a:r>
          </a:p>
          <a:p>
            <a:pPr marL="0" indent="0">
              <a:buNone/>
            </a:pPr>
            <a:r>
              <a:rPr lang="en-GB" sz="3200" dirty="0"/>
              <a:t>Deployed via the CLI, </a:t>
            </a:r>
            <a:r>
              <a:rPr lang="en-GB" sz="3200" dirty="0" err="1"/>
              <a:t>powershell</a:t>
            </a:r>
            <a:r>
              <a:rPr lang="en-GB" sz="3200" dirty="0"/>
              <a:t>, or Azure Portal</a:t>
            </a:r>
          </a:p>
          <a:p>
            <a:pPr marL="0" indent="0">
              <a:buNone/>
            </a:pPr>
            <a:r>
              <a:rPr lang="en-GB" sz="3200" dirty="0"/>
              <a:t>Billed by the second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9034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-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Linux &amp; Windows containers</a:t>
            </a:r>
          </a:p>
          <a:p>
            <a:pPr marL="0" indent="0">
              <a:buNone/>
            </a:pPr>
            <a:r>
              <a:rPr lang="en-GB" sz="3200" dirty="0"/>
              <a:t>Containers exposed directly to the internet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IP Address and FQDN</a:t>
            </a:r>
          </a:p>
          <a:p>
            <a:pPr marL="0" indent="0">
              <a:buNone/>
            </a:pPr>
            <a:r>
              <a:rPr lang="en-GB" sz="3200" dirty="0"/>
              <a:t>Hypervisor level isolation</a:t>
            </a:r>
          </a:p>
          <a:p>
            <a:pPr marL="0" indent="0">
              <a:buNone/>
            </a:pPr>
            <a:r>
              <a:rPr lang="en-GB" sz="3200" dirty="0"/>
              <a:t>Persistent storage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dirty="0"/>
              <a:t>Azure files shares</a:t>
            </a:r>
          </a:p>
          <a:p>
            <a:pPr marL="0" indent="0">
              <a:buNone/>
            </a:pPr>
            <a:r>
              <a:rPr lang="en-GB" sz="3200" dirty="0"/>
              <a:t>Container Groups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4400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ACR Credentials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enable admin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update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--admin-enabled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E" sz="2400" dirty="0">
                <a:solidFill>
                  <a:srgbClr val="008000"/>
                </a:solidFill>
                <a:latin typeface="Consolas" panose="020B0609020204030204" pitchFamily="49" charset="0"/>
              </a:rPr>
              <a:t># get credentials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credential show 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-n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075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Session Aim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2721077"/>
            <a:ext cx="10515600" cy="14158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To give an overview of the different options available to run SQL Server Docker containers in Azure</a:t>
            </a:r>
          </a:p>
        </p:txBody>
      </p:sp>
    </p:spTree>
    <p:extLst>
      <p:ext uri="{BB962C8B-B14F-4D97-AF65-F5344CB8AC3E}">
        <p14:creationId xmlns:p14="http://schemas.microsoft.com/office/powerpoint/2010/main" val="2703807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Create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34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 container create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--resource-group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--image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testcontainerregistry01.azurecr.io/</a:t>
            </a:r>
            <a:r>
              <a:rPr lang="en-IE" sz="3200" dirty="0" err="1">
                <a:solidFill>
                  <a:srgbClr val="A31515"/>
                </a:solidFill>
                <a:latin typeface="Consolas" panose="020B0609020204030204" pitchFamily="49" charset="0"/>
              </a:rPr>
              <a:t>devsqlimage:latest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	  --registry-username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&lt;&lt;USERNAME&gt;&gt;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--registry-password </a:t>
            </a:r>
            <a:r>
              <a:rPr lang="en-IE" sz="3200" i="1" dirty="0">
                <a:solidFill>
                  <a:srgbClr val="A31515"/>
                </a:solidFill>
                <a:latin typeface="Consolas" panose="020B0609020204030204" pitchFamily="49" charset="0"/>
              </a:rPr>
              <a:t>&lt;&lt;PASSWORD&gt;&gt;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cpu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--memory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4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--environment-variables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ACCEPT_EULA=Y SA_PASSWORD=Testing1122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  --</a:t>
            </a:r>
            <a:r>
              <a:rPr lang="en-I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ip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-address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public </a:t>
            </a:r>
            <a:r>
              <a:rPr lang="en-IE" sz="32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3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3200" dirty="0">
                <a:solidFill>
                  <a:srgbClr val="000000"/>
                </a:solidFill>
                <a:latin typeface="Consolas" panose="020B0609020204030204" pitchFamily="49" charset="0"/>
              </a:rPr>
              <a:t>--ports </a:t>
            </a:r>
            <a:r>
              <a:rPr lang="en-IE" sz="3200" dirty="0">
                <a:solidFill>
                  <a:srgbClr val="A31515"/>
                </a:solidFill>
                <a:latin typeface="Consolas" panose="020B0609020204030204" pitchFamily="49" charset="0"/>
              </a:rPr>
              <a:t>1433</a:t>
            </a:r>
            <a:endParaRPr lang="en-IE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74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Get Container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8C84C-679C-4CDF-B0B0-5E115D1CC1F1}"/>
              </a:ext>
            </a:extLst>
          </p:cNvPr>
          <p:cNvSpPr txBox="1"/>
          <p:nvPr/>
        </p:nvSpPr>
        <p:spPr>
          <a:xfrm>
            <a:off x="419450" y="3112315"/>
            <a:ext cx="484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container show </a:t>
            </a:r>
            <a:r>
              <a:rPr lang="en-US" dirty="0">
                <a:latin typeface="Consolas" panose="020B0609020204030204" pitchFamily="49" charset="0"/>
              </a:rPr>
              <a:t>`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testcontainer1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3D0EAD-F838-4D55-BBD0-F9AF276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03" y="758799"/>
            <a:ext cx="6820117" cy="57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1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ACI – Connect to SQL Server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66A7EA8-088A-4CED-9AD6-2AF9B163D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" y="1711624"/>
            <a:ext cx="11147271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2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277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Services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832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Two flavours</a:t>
            </a:r>
          </a:p>
          <a:p>
            <a:pPr marL="0" indent="0">
              <a:buNone/>
            </a:pPr>
            <a:r>
              <a:rPr lang="en-GB" sz="3200" dirty="0"/>
              <a:t>	Azure Container Services (ACS)</a:t>
            </a:r>
          </a:p>
          <a:p>
            <a:pPr marL="0" indent="0">
              <a:buNone/>
            </a:pPr>
            <a:r>
              <a:rPr lang="en-GB" sz="3200" dirty="0"/>
              <a:t>	Azure Container Service (AKS)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ACS provides container hosting using DC/OS, Swarm, or K8s</a:t>
            </a:r>
          </a:p>
          <a:p>
            <a:pPr marL="0" indent="0">
              <a:buNone/>
            </a:pPr>
            <a:r>
              <a:rPr lang="en-GB" sz="3200" dirty="0"/>
              <a:t>AKS is specifically built to implement Kubernetes</a:t>
            </a:r>
          </a:p>
        </p:txBody>
      </p:sp>
    </p:spTree>
    <p:extLst>
      <p:ext uri="{BB962C8B-B14F-4D97-AF65-F5344CB8AC3E}">
        <p14:creationId xmlns:p14="http://schemas.microsoft.com/office/powerpoint/2010/main" val="397401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Open Source system for managing containers</a:t>
            </a:r>
          </a:p>
          <a:p>
            <a:pPr marL="0" indent="0">
              <a:buNone/>
            </a:pPr>
            <a:r>
              <a:rPr lang="en-GB" sz="3200" dirty="0"/>
              <a:t>Deployed as a cluster containing a master and multiple nodes</a:t>
            </a:r>
          </a:p>
          <a:p>
            <a:pPr marL="0" indent="0">
              <a:buNone/>
            </a:pPr>
            <a:r>
              <a:rPr lang="en-GB" sz="3200" dirty="0"/>
              <a:t>Pods hold containers running on the nodes</a:t>
            </a:r>
          </a:p>
          <a:p>
            <a:pPr marL="0" indent="0">
              <a:buNone/>
            </a:pPr>
            <a:r>
              <a:rPr lang="en-GB" sz="3200" dirty="0"/>
              <a:t>Services define/allow access to sets of pods</a:t>
            </a:r>
          </a:p>
          <a:p>
            <a:pPr marL="0" indent="0">
              <a:buNone/>
            </a:pPr>
            <a:r>
              <a:rPr lang="en-GB" sz="3200" dirty="0"/>
              <a:t>Deployments created and managed via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34450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Azure Container Services (AKS)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Simplifies deployment of Kubernetes clusters in Azure</a:t>
            </a:r>
          </a:p>
          <a:p>
            <a:pPr marL="0" indent="0">
              <a:buNone/>
            </a:pPr>
            <a:r>
              <a:rPr lang="en-GB" sz="3200" dirty="0"/>
              <a:t>Cluster can be spun up with one line of code</a:t>
            </a:r>
          </a:p>
          <a:p>
            <a:pPr marL="0" indent="0">
              <a:buNone/>
            </a:pPr>
            <a:r>
              <a:rPr lang="en-GB" sz="3200" dirty="0"/>
              <a:t>Applications deployed to cluster via </a:t>
            </a:r>
            <a:r>
              <a:rPr lang="en-GB" sz="3200" dirty="0" err="1"/>
              <a:t>yaml</a:t>
            </a:r>
            <a:r>
              <a:rPr lang="en-GB" sz="3200" dirty="0"/>
              <a:t> files</a:t>
            </a:r>
          </a:p>
          <a:p>
            <a:pPr marL="0" indent="0">
              <a:buNone/>
            </a:pPr>
            <a:r>
              <a:rPr lang="en-GB" sz="3200" dirty="0"/>
              <a:t>Managed by Azure-CLI/</a:t>
            </a:r>
            <a:r>
              <a:rPr lang="en-GB" sz="3200" dirty="0" err="1"/>
              <a:t>powershell</a:t>
            </a:r>
            <a:r>
              <a:rPr lang="en-GB" sz="3200" dirty="0"/>
              <a:t> and </a:t>
            </a:r>
            <a:r>
              <a:rPr lang="en-GB" sz="3200" dirty="0" err="1"/>
              <a:t>kubectl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9965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24045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--node-count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2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--generate-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-keys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343A44-33F0-41FE-B37C-17DBF242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3740034"/>
            <a:ext cx="11639550" cy="1914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784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Install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kubectl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install-cli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B21E3-B5A6-479F-93AF-A0F644DFA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2690812"/>
            <a:ext cx="11934825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56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Running Docker on standalone VMs</a:t>
            </a:r>
          </a:p>
          <a:p>
            <a:pPr marL="0" indent="0">
              <a:buNone/>
            </a:pPr>
            <a:r>
              <a:rPr lang="en-GB" sz="3200" dirty="0"/>
              <a:t>Azure Container Registry</a:t>
            </a:r>
          </a:p>
          <a:p>
            <a:pPr marL="0" indent="0">
              <a:buNone/>
            </a:pPr>
            <a:r>
              <a:rPr lang="en-GB" sz="3200" dirty="0"/>
              <a:t>Azure Container Instances</a:t>
            </a:r>
          </a:p>
          <a:p>
            <a:pPr marL="0" indent="0">
              <a:buNone/>
            </a:pPr>
            <a:r>
              <a:rPr lang="en-GB" sz="3200" dirty="0"/>
              <a:t>Azure Container Services (ACS &amp; AKS)</a:t>
            </a:r>
          </a:p>
          <a:p>
            <a:pPr marL="0" indent="0">
              <a:buNone/>
            </a:pPr>
            <a:r>
              <a:rPr lang="en-GB" sz="3200" dirty="0"/>
              <a:t>Docker EE for Azure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24187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Credentials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get-credentials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95D44-E0D1-420D-9D01-87867131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587750"/>
            <a:ext cx="899160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015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Cluster Nodes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>
                <a:latin typeface="Consolas" panose="020B0609020204030204" pitchFamily="49" charset="0"/>
              </a:rPr>
              <a:t>get nodes</a:t>
            </a:r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58CC5-C456-4F07-8FF6-FDBFEE5F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26" y="2457978"/>
            <a:ext cx="10687148" cy="2520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131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Get Cluster &amp; ACR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 </a:t>
            </a:r>
            <a:r>
              <a:rPr lang="en-IE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servicePrincipalProfile.clientId</a:t>
            </a:r>
            <a:r>
              <a:rPr lang="en-IE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IE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IE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IE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acr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show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TestContainerRegistry02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--query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"id" </a:t>
            </a:r>
            <a:r>
              <a:rPr lang="en-US" sz="20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				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--output 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tsv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2909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Create Role to Deploy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role assignment create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--assignee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&lt;&lt;CLIENTID&gt;&gt; </a:t>
            </a:r>
            <a:r>
              <a:rPr lang="en-IE" sz="2400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--role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Reader `</a:t>
            </a:r>
          </a:p>
          <a:p>
            <a:pPr marL="0" indent="0">
              <a:buNone/>
            </a:pP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			</a:t>
            </a:r>
            <a:r>
              <a:rPr lang="en-IE" sz="2400" dirty="0">
                <a:solidFill>
                  <a:srgbClr val="000000"/>
                </a:solidFill>
                <a:latin typeface="Consolas" panose="020B0609020204030204" pitchFamily="49" charset="0"/>
              </a:rPr>
              <a:t>--scope </a:t>
            </a:r>
            <a:r>
              <a:rPr lang="en-IE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&lt;&lt;ACRID&gt;&gt;</a:t>
            </a:r>
            <a:endParaRPr lang="en-I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643657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 err="1"/>
              <a:t>apiVersion</a:t>
            </a:r>
            <a:r>
              <a:rPr lang="en-IE" sz="2400" dirty="0"/>
              <a:t>: apps/v1beta1</a:t>
            </a:r>
          </a:p>
          <a:p>
            <a:pPr marL="0" indent="0">
              <a:buNone/>
            </a:pPr>
            <a:r>
              <a:rPr lang="en-IE" sz="2400" dirty="0"/>
              <a:t>kind: Deployment</a:t>
            </a:r>
          </a:p>
          <a:p>
            <a:pPr marL="0" indent="0">
              <a:buNone/>
            </a:pPr>
            <a:r>
              <a:rPr lang="en-IE" sz="2400" dirty="0"/>
              <a:t>metadata:</a:t>
            </a:r>
          </a:p>
          <a:p>
            <a:pPr marL="0" indent="0">
              <a:buNone/>
            </a:pPr>
            <a:r>
              <a:rPr lang="en-IE" sz="2400" dirty="0"/>
              <a:t>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labels:</a:t>
            </a:r>
          </a:p>
          <a:p>
            <a:pPr marL="0" indent="0">
              <a:buNone/>
            </a:pPr>
            <a:r>
              <a:rPr lang="en-IE" sz="2400" dirty="0"/>
              <a:t>    app: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replicas: 1</a:t>
            </a:r>
          </a:p>
          <a:p>
            <a:pPr marL="0" indent="0">
              <a:buNone/>
            </a:pPr>
            <a:r>
              <a:rPr lang="en-IE" sz="2400" dirty="0"/>
              <a:t>  template:</a:t>
            </a:r>
          </a:p>
          <a:p>
            <a:pPr marL="0" indent="0">
              <a:buNone/>
            </a:pPr>
            <a:r>
              <a:rPr lang="en-IE" sz="2400" dirty="0"/>
              <a:t>    metadata:</a:t>
            </a:r>
          </a:p>
          <a:p>
            <a:pPr marL="0" indent="0">
              <a:buNone/>
            </a:pPr>
            <a:r>
              <a:rPr lang="en-IE" sz="2400" dirty="0"/>
              <a:t>      labels:</a:t>
            </a:r>
          </a:p>
          <a:p>
            <a:pPr marL="0" indent="0">
              <a:buNone/>
            </a:pPr>
            <a:r>
              <a:rPr lang="en-IE" sz="2400" dirty="0"/>
              <a:t>        name: </a:t>
            </a:r>
            <a:r>
              <a:rPr lang="en-IE" sz="2400" dirty="0" err="1"/>
              <a:t>sqlserver</a:t>
            </a:r>
            <a:endParaRPr lang="en-IE" sz="2400" dirty="0"/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28323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yaml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467" y="1024467"/>
            <a:ext cx="7001933" cy="396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400" dirty="0"/>
              <a:t>spec:</a:t>
            </a:r>
          </a:p>
          <a:p>
            <a:pPr marL="0" indent="0">
              <a:buNone/>
            </a:pPr>
            <a:r>
              <a:rPr lang="en-IE" sz="2400" dirty="0"/>
              <a:t>      containers:</a:t>
            </a:r>
          </a:p>
          <a:p>
            <a:pPr marL="0" indent="0">
              <a:buNone/>
            </a:pPr>
            <a:r>
              <a:rPr lang="en-IE" sz="2400" dirty="0"/>
              <a:t>      - name: sqlserver1</a:t>
            </a:r>
          </a:p>
          <a:p>
            <a:pPr marL="0" indent="0">
              <a:buNone/>
            </a:pPr>
            <a:r>
              <a:rPr lang="en-IE" sz="2400" dirty="0"/>
              <a:t>        image: </a:t>
            </a:r>
            <a:r>
              <a:rPr lang="en-IE" sz="2400" dirty="0" err="1"/>
              <a:t>microsoft</a:t>
            </a:r>
            <a:r>
              <a:rPr lang="en-IE" sz="2400" dirty="0"/>
              <a:t>/</a:t>
            </a:r>
            <a:r>
              <a:rPr lang="en-IE" sz="2400" dirty="0" err="1"/>
              <a:t>mssql-server-linux:latest</a:t>
            </a:r>
            <a:endParaRPr lang="en-IE" sz="2400" dirty="0"/>
          </a:p>
          <a:p>
            <a:pPr marL="0" indent="0">
              <a:buNone/>
            </a:pPr>
            <a:r>
              <a:rPr lang="en-IE" sz="2400" dirty="0"/>
              <a:t>        ports:</a:t>
            </a:r>
          </a:p>
          <a:p>
            <a:pPr marL="0" indent="0">
              <a:buNone/>
            </a:pPr>
            <a:r>
              <a:rPr lang="en-IE" sz="2400" dirty="0"/>
              <a:t>        - </a:t>
            </a:r>
            <a:r>
              <a:rPr lang="en-IE" sz="2400" dirty="0" err="1"/>
              <a:t>containerPort</a:t>
            </a:r>
            <a:r>
              <a:rPr lang="en-IE" sz="2400" dirty="0"/>
              <a:t>: 1433</a:t>
            </a:r>
          </a:p>
          <a:p>
            <a:pPr marL="0" indent="0">
              <a:buNone/>
            </a:pPr>
            <a:r>
              <a:rPr lang="en-IE" sz="2400" dirty="0"/>
              <a:t>        env:</a:t>
            </a:r>
          </a:p>
          <a:p>
            <a:pPr marL="0" indent="0">
              <a:buNone/>
            </a:pPr>
            <a:r>
              <a:rPr lang="en-IE" sz="2400" dirty="0"/>
              <a:t>        - name: SA_PASSWORD</a:t>
            </a:r>
          </a:p>
          <a:p>
            <a:pPr marL="0" indent="0">
              <a:buNone/>
            </a:pPr>
            <a:r>
              <a:rPr lang="en-IE" sz="2400" dirty="0"/>
              <a:t>          value: "Testing1122"</a:t>
            </a:r>
          </a:p>
          <a:p>
            <a:pPr marL="0" indent="0">
              <a:buNone/>
            </a:pPr>
            <a:r>
              <a:rPr lang="en-IE" sz="2400" dirty="0"/>
              <a:t>        - name: ACCEPT_EULA</a:t>
            </a:r>
          </a:p>
          <a:p>
            <a:pPr marL="0" indent="0">
              <a:buNone/>
            </a:pPr>
            <a:r>
              <a:rPr lang="en-IE" sz="2400" dirty="0"/>
              <a:t>          value: "Y"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117510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Deploy to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create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-f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sqlserver.yml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05620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View Deployment Information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2ACE57-8DAE-490C-8359-050C5B3EE57D}"/>
              </a:ext>
            </a:extLst>
          </p:cNvPr>
          <p:cNvSpPr txBox="1">
            <a:spLocks/>
          </p:cNvSpPr>
          <p:nvPr/>
        </p:nvSpPr>
        <p:spPr>
          <a:xfrm>
            <a:off x="389466" y="1031168"/>
            <a:ext cx="11413067" cy="149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IE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IE" sz="2400" dirty="0">
                <a:latin typeface="Consolas" panose="020B0609020204030204" pitchFamily="49" charset="0"/>
              </a:rPr>
              <a:t>deployments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pods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Kubectl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get </a:t>
            </a:r>
            <a:r>
              <a:rPr lang="en-GB" sz="2400" dirty="0">
                <a:latin typeface="Consolas" panose="020B0609020204030204" pitchFamily="49" charset="0"/>
              </a:rPr>
              <a:t>service</a:t>
            </a:r>
            <a:endParaRPr lang="en-IE" sz="2400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close up of text on a screen&#10;&#10;Description generated with very high confidence">
            <a:extLst>
              <a:ext uri="{FF2B5EF4-FFF2-40B4-BE49-F238E27FC236}">
                <a16:creationId xmlns:a16="http://schemas.microsoft.com/office/drawing/2014/main" id="{BEAA8532-2965-4701-8F70-94D46503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99" y="2839036"/>
            <a:ext cx="10039284" cy="3110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7369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SQL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024467"/>
            <a:ext cx="11413067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9BB13C-B653-42AA-A859-1BF1868F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5" y="1105959"/>
            <a:ext cx="11309812" cy="47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91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AKS – Connect to K8s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AF2B-8816-44FD-A674-2120DBE9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812800"/>
            <a:ext cx="11413067" cy="4995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BC60D9-C9ED-415D-B0D5-86882323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794"/>
            <a:ext cx="12192000" cy="52857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279B35-3F1A-427E-9E7F-D97AB553490C}"/>
              </a:ext>
            </a:extLst>
          </p:cNvPr>
          <p:cNvSpPr/>
          <p:nvPr/>
        </p:nvSpPr>
        <p:spPr>
          <a:xfrm>
            <a:off x="279400" y="812800"/>
            <a:ext cx="10837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az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aks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browse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--resource-group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containers1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--name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mySQLK8sCluster1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5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Docker for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1623067"/>
            <a:ext cx="10890586" cy="538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hlinkClick r:id="rId2"/>
              </a:rPr>
              <a:t>https://store.docker.com/editions/community/docker-ce-desktop-windows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77D7C6-85A9-4C2D-AB67-50379CE3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2508235"/>
            <a:ext cx="112871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3281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938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Other options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026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VM Templates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15411" y="919538"/>
            <a:ext cx="10515600" cy="167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Windows </a:t>
            </a:r>
            <a:r>
              <a:rPr lang="en-GB" sz="3200" dirty="0" err="1"/>
              <a:t>Datacenter</a:t>
            </a:r>
            <a:r>
              <a:rPr lang="en-GB" sz="3200" dirty="0"/>
              <a:t> with Containers</a:t>
            </a:r>
          </a:p>
          <a:p>
            <a:pPr marL="0" indent="0">
              <a:buNone/>
            </a:pPr>
            <a:r>
              <a:rPr lang="en-GB" dirty="0"/>
              <a:t>	Docker pre-installed</a:t>
            </a:r>
          </a:p>
          <a:p>
            <a:pPr marL="0" indent="0">
              <a:buNone/>
            </a:pPr>
            <a:r>
              <a:rPr lang="en-GB" dirty="0"/>
              <a:t>	Images pre-pulled (server core &amp; </a:t>
            </a:r>
            <a:r>
              <a:rPr lang="en-GB" dirty="0" err="1"/>
              <a:t>nano</a:t>
            </a:r>
            <a:r>
              <a:rPr lang="en-GB" dirty="0"/>
              <a:t> server)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6273A-4FB9-463F-8CFE-000D3C8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60" y="2799676"/>
            <a:ext cx="6136351" cy="307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40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Docker EE for Azure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hlinkClick r:id="rId2"/>
              </a:rPr>
              <a:t>https://store.docker.com/editions/enterprise/docker-ee-azure</a:t>
            </a: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31747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550606"/>
            <a:ext cx="10515600" cy="73742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Resources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E585-0FD9-4476-891F-8B898450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11039302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539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BB0-01DA-437F-A550-1E082458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5" y="3059060"/>
            <a:ext cx="3844414" cy="739878"/>
          </a:xfrm>
        </p:spPr>
        <p:txBody>
          <a:bodyPr>
            <a:noAutofit/>
          </a:bodyPr>
          <a:lstStyle/>
          <a:p>
            <a:pPr algn="ctr"/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Questions?</a:t>
            </a:r>
            <a:endParaRPr lang="en-IE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CAF58FB-D7CF-4417-8D15-C8847A91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276" y="835526"/>
            <a:ext cx="5253643" cy="5186947"/>
          </a:xfrm>
        </p:spPr>
      </p:pic>
    </p:spTree>
    <p:extLst>
      <p:ext uri="{BB962C8B-B14F-4D97-AF65-F5344CB8AC3E}">
        <p14:creationId xmlns:p14="http://schemas.microsoft.com/office/powerpoint/2010/main" val="37635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Azure CLI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627227"/>
            <a:ext cx="10515600" cy="182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Command line tool for managing Azure resources</a:t>
            </a:r>
          </a:p>
          <a:p>
            <a:pPr marL="0" indent="0">
              <a:buNone/>
            </a:pPr>
            <a:r>
              <a:rPr lang="en-GB" sz="3200" dirty="0"/>
              <a:t>Available on Windows, Mac, or Linux (incl. WSL)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https://docs.microsoft.com/en-us/cli/azure/install-azure-cli?view=azure-cli-latest</a:t>
            </a:r>
            <a:endParaRPr lang="en-GB" sz="2400" dirty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79D94-FABD-4A94-A615-F3348CEC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3893229"/>
            <a:ext cx="831532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1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122399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Visual Studio Code</a:t>
            </a:r>
          </a:p>
        </p:txBody>
      </p:sp>
      <p:pic>
        <p:nvPicPr>
          <p:cNvPr id="4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E41142-B10C-4153-A0BC-1D74BFB5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6" y="835832"/>
            <a:ext cx="10073148" cy="5956568"/>
          </a:xfrm>
        </p:spPr>
      </p:pic>
    </p:spTree>
    <p:extLst>
      <p:ext uri="{BB962C8B-B14F-4D97-AF65-F5344CB8AC3E}">
        <p14:creationId xmlns:p14="http://schemas.microsoft.com/office/powerpoint/2010/main" val="38545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1596" y="562708"/>
            <a:ext cx="10184004" cy="7134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Tools –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</a:rPr>
              <a:t>Powershell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31596" y="2172929"/>
            <a:ext cx="4584533" cy="3611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AzureRM</a:t>
            </a:r>
            <a:r>
              <a:rPr lang="en-GB" sz="2400" dirty="0"/>
              <a:t> module</a:t>
            </a:r>
          </a:p>
          <a:p>
            <a:pPr marL="0" indent="0">
              <a:buNone/>
            </a:pPr>
            <a:r>
              <a:rPr lang="en-GB" sz="2400" dirty="0"/>
              <a:t>Install locally or in </a:t>
            </a:r>
            <a:r>
              <a:rPr lang="en-GB" sz="2400" dirty="0" err="1"/>
              <a:t>CloudShell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Huge amount of commands available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5A805-C88A-4382-A04F-D720AB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01" y="1525375"/>
            <a:ext cx="7190903" cy="42594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426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Azure Container Registry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57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1" id="{56649D0E-CE10-48D2-ACBE-58B85B0DE391}" vid="{CEC94C19-45C9-4881-97B8-2B5D17C46E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</TotalTime>
  <Words>840</Words>
  <Application>Microsoft Office PowerPoint</Application>
  <PresentationFormat>Widescreen</PresentationFormat>
  <Paragraphs>244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Consolas</vt:lpstr>
      <vt:lpstr>Office Theme</vt:lpstr>
      <vt:lpstr>SQL Containers in the Cloud! An intro to running Docker in Azure</vt:lpstr>
      <vt:lpstr>About Me</vt:lpstr>
      <vt:lpstr>Session Aim</vt:lpstr>
      <vt:lpstr>Agenda</vt:lpstr>
      <vt:lpstr>Tools – Docker for Windows</vt:lpstr>
      <vt:lpstr>Tools – Azure CLI</vt:lpstr>
      <vt:lpstr>Tools – Visual Studio Code</vt:lpstr>
      <vt:lpstr>Tools – Powershell</vt:lpstr>
      <vt:lpstr>Azure Container Registry</vt:lpstr>
      <vt:lpstr>Azure Container Registry</vt:lpstr>
      <vt:lpstr>Azure Container Registry - SKUs</vt:lpstr>
      <vt:lpstr>Azure Container Registry - Terminology</vt:lpstr>
      <vt:lpstr>ACR - Login</vt:lpstr>
      <vt:lpstr>ACR – Create Resource Group</vt:lpstr>
      <vt:lpstr>ACR – Create Container Registry</vt:lpstr>
      <vt:lpstr>ACR – Log into Registry</vt:lpstr>
      <vt:lpstr>ACR – Get Registry Details</vt:lpstr>
      <vt:lpstr>ACR – Dockerfile </vt:lpstr>
      <vt:lpstr>ACR – Build image</vt:lpstr>
      <vt:lpstr>ACR – Tag Custom Image</vt:lpstr>
      <vt:lpstr>ACR – Push Image</vt:lpstr>
      <vt:lpstr>ACR – List Images</vt:lpstr>
      <vt:lpstr>ACR – Show Tags</vt:lpstr>
      <vt:lpstr>ACR – Show Manifest</vt:lpstr>
      <vt:lpstr>Demo</vt:lpstr>
      <vt:lpstr>Azure Container Instances</vt:lpstr>
      <vt:lpstr>Azure Container Instances</vt:lpstr>
      <vt:lpstr>ACI - Options</vt:lpstr>
      <vt:lpstr>ACI – Get ACR Credentials</vt:lpstr>
      <vt:lpstr>ACI – Create Container</vt:lpstr>
      <vt:lpstr>ACI – Get Container Status</vt:lpstr>
      <vt:lpstr>ACI – Connect to SQL Server</vt:lpstr>
      <vt:lpstr>Demo</vt:lpstr>
      <vt:lpstr>Azure Container Services</vt:lpstr>
      <vt:lpstr>Azure Container Services</vt:lpstr>
      <vt:lpstr>Kubernetes</vt:lpstr>
      <vt:lpstr>Azure Container Services (AKS)</vt:lpstr>
      <vt:lpstr>AKS – Create Cluster</vt:lpstr>
      <vt:lpstr>AKS – Install kubectl</vt:lpstr>
      <vt:lpstr>AKS – Get Cluster Credentials</vt:lpstr>
      <vt:lpstr>AKS – View Cluster Nodes</vt:lpstr>
      <vt:lpstr>AKS – Get Cluster &amp; ACR Details</vt:lpstr>
      <vt:lpstr>AKS – Create Role to Deploy</vt:lpstr>
      <vt:lpstr>AKS – yaml file</vt:lpstr>
      <vt:lpstr>AKS – yaml file</vt:lpstr>
      <vt:lpstr>AKS – Deploy to Cluster</vt:lpstr>
      <vt:lpstr>AKS – View Deployment Information</vt:lpstr>
      <vt:lpstr>AKS – Connect to SQL Server</vt:lpstr>
      <vt:lpstr>AKS – Connect to K8s Dashboard</vt:lpstr>
      <vt:lpstr>Demo</vt:lpstr>
      <vt:lpstr>Other options</vt:lpstr>
      <vt:lpstr>VM Templates</vt:lpstr>
      <vt:lpstr>Docker EE for Azure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Pruski</dc:creator>
  <cp:lastModifiedBy>Andrew Pruski</cp:lastModifiedBy>
  <cp:revision>228</cp:revision>
  <dcterms:created xsi:type="dcterms:W3CDTF">2015-11-24T18:05:02Z</dcterms:created>
  <dcterms:modified xsi:type="dcterms:W3CDTF">2018-05-15T14:43:29Z</dcterms:modified>
</cp:coreProperties>
</file>