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2" r:id="rId3"/>
    <p:sldId id="338" r:id="rId4"/>
    <p:sldId id="264" r:id="rId5"/>
    <p:sldId id="350" r:id="rId6"/>
    <p:sldId id="347" r:id="rId7"/>
    <p:sldId id="341" r:id="rId8"/>
    <p:sldId id="342" r:id="rId9"/>
    <p:sldId id="313" r:id="rId10"/>
    <p:sldId id="331" r:id="rId11"/>
    <p:sldId id="327" r:id="rId12"/>
    <p:sldId id="333" r:id="rId13"/>
    <p:sldId id="340" r:id="rId14"/>
    <p:sldId id="365" r:id="rId15"/>
    <p:sldId id="351" r:id="rId16"/>
    <p:sldId id="354" r:id="rId17"/>
    <p:sldId id="361" r:id="rId18"/>
    <p:sldId id="360" r:id="rId19"/>
    <p:sldId id="358" r:id="rId20"/>
    <p:sldId id="359" r:id="rId21"/>
    <p:sldId id="357" r:id="rId22"/>
    <p:sldId id="356" r:id="rId23"/>
    <p:sldId id="355" r:id="rId24"/>
    <p:sldId id="364" r:id="rId25"/>
    <p:sldId id="363" r:id="rId26"/>
    <p:sldId id="362" r:id="rId27"/>
    <p:sldId id="328" r:id="rId28"/>
    <p:sldId id="326" r:id="rId29"/>
    <p:sldId id="334" r:id="rId30"/>
    <p:sldId id="345" r:id="rId31"/>
    <p:sldId id="352" r:id="rId32"/>
    <p:sldId id="367" r:id="rId33"/>
    <p:sldId id="368" r:id="rId34"/>
    <p:sldId id="366" r:id="rId35"/>
    <p:sldId id="314" r:id="rId36"/>
    <p:sldId id="335" r:id="rId37"/>
    <p:sldId id="348" r:id="rId38"/>
    <p:sldId id="336" r:id="rId39"/>
    <p:sldId id="349" r:id="rId40"/>
    <p:sldId id="337" r:id="rId41"/>
    <p:sldId id="325" r:id="rId42"/>
    <p:sldId id="332" r:id="rId43"/>
    <p:sldId id="284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15/05/2018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zure.microsoft.com/en-us/services/container-regist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editions/enterprise/docker-ee-azu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VM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5411" y="919538"/>
            <a:ext cx="10515600" cy="167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Windows </a:t>
            </a:r>
            <a:r>
              <a:rPr lang="en-GB" sz="3200" dirty="0" err="1"/>
              <a:t>Datacenter</a:t>
            </a:r>
            <a:r>
              <a:rPr lang="en-GB" sz="3200" dirty="0"/>
              <a:t> with Containers</a:t>
            </a:r>
          </a:p>
          <a:p>
            <a:pPr marL="0" indent="0">
              <a:buNone/>
            </a:pPr>
            <a:r>
              <a:rPr lang="en-GB" dirty="0"/>
              <a:t>	Docker pre-installed</a:t>
            </a:r>
          </a:p>
          <a:p>
            <a:pPr marL="0" indent="0">
              <a:buNone/>
            </a:pPr>
            <a:r>
              <a:rPr lang="en-GB" dirty="0"/>
              <a:t>	Images pre-pulled (server core &amp; </a:t>
            </a:r>
            <a:r>
              <a:rPr lang="en-GB" dirty="0" err="1"/>
              <a:t>nano</a:t>
            </a:r>
            <a:r>
              <a:rPr lang="en-GB" dirty="0"/>
              <a:t> 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6273A-4FB9-463F-8CFE-000D3C8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60" y="2799676"/>
            <a:ext cx="6136351" cy="30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468908"/>
            <a:ext cx="11022204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https://azure.microsoft.com/en-us/services/container-registry/</a:t>
            </a:r>
            <a:r>
              <a:rPr lang="en-GB" sz="3200" dirty="0"/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B6DE7-A793-4E4F-B68A-1151F5FA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75108"/>
            <a:ext cx="11906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SKUs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B3EA6-6058-43B1-AE49-1A877F1E8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74394"/>
              </p:ext>
            </p:extLst>
          </p:nvPr>
        </p:nvGraphicFramePr>
        <p:xfrm>
          <a:off x="1432796" y="2151408"/>
          <a:ext cx="8633919" cy="25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4">
                  <a:extLst>
                    <a:ext uri="{9D8B030D-6E8A-4147-A177-3AD203B41FA5}">
                      <a16:colId xmlns:a16="http://schemas.microsoft.com/office/drawing/2014/main" val="2800666200"/>
                    </a:ext>
                  </a:extLst>
                </a:gridCol>
                <a:gridCol w="1179663">
                  <a:extLst>
                    <a:ext uri="{9D8B030D-6E8A-4147-A177-3AD203B41FA5}">
                      <a16:colId xmlns:a16="http://schemas.microsoft.com/office/drawing/2014/main" val="3884273723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465865696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197354325"/>
                    </a:ext>
                  </a:extLst>
                </a:gridCol>
                <a:gridCol w="2044933">
                  <a:extLst>
                    <a:ext uri="{9D8B030D-6E8A-4147-A177-3AD203B41FA5}">
                      <a16:colId xmlns:a16="http://schemas.microsoft.com/office/drawing/2014/main" val="3664823337"/>
                    </a:ext>
                  </a:extLst>
                </a:gridCol>
              </a:tblGrid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Storage (GB)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 Hooks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Geo-Replication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3737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059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Standard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85906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Premium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2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Registry</a:t>
            </a:r>
          </a:p>
          <a:p>
            <a:pPr marL="0" indent="0">
              <a:buNone/>
            </a:pPr>
            <a:r>
              <a:rPr lang="en-GB" dirty="0"/>
              <a:t>	Service that stores container images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Repository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Groups of container images – Same name, identified by tags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611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- Login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6" y="3000692"/>
            <a:ext cx="2379406" cy="856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4D2C0-E686-4635-8865-5900D12E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2" y="1435504"/>
            <a:ext cx="8854440" cy="39869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89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Resource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1731" y="1030494"/>
            <a:ext cx="10515600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group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--location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westus2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C7E1-BF4E-4E38-B512-72EC02AA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49" y="2057098"/>
            <a:ext cx="9871901" cy="3416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1182" y="955088"/>
            <a:ext cx="10641496" cy="7134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96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Basic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8BE-E588-4CDC-9BAC-E5BDB82A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1910176"/>
            <a:ext cx="10449340" cy="478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6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Log into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71670" y="1050212"/>
            <a:ext cx="10515600" cy="54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7457-A763-4449-A101-F874A55C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5" y="2345531"/>
            <a:ext cx="10512169" cy="2166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7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Get Registry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6476" y="1031258"/>
            <a:ext cx="10515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F926C-F6F5-4DA0-9E28-652FFE9D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26524"/>
            <a:ext cx="115728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4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7930" y="1001668"/>
            <a:ext cx="11015870" cy="5463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/>
              <a:t> </a:t>
            </a: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mssql-server-linux:latest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DatabaseA.mdf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DatabaseA_log.ldf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MSSQL_BACKUP_DIR="/var/opt/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MSSQL_DATA_DIR="/var/opt/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MSSQL_LOG_DIR="/var/opt/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HEALTHCHECK</a:t>
            </a:r>
            <a:r>
              <a:rPr lang="en-GB" sz="3200" dirty="0"/>
              <a:t> --interval=10s  \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CMD </a:t>
            </a:r>
            <a:r>
              <a:rPr lang="en-GB" sz="3200" dirty="0"/>
              <a:t>/opt/</a:t>
            </a:r>
            <a:r>
              <a:rPr lang="en-GB" sz="3200" dirty="0" err="1"/>
              <a:t>mssql</a:t>
            </a:r>
            <a:r>
              <a:rPr lang="en-GB" sz="3200" dirty="0"/>
              <a:t>/bin/</a:t>
            </a:r>
            <a:r>
              <a:rPr lang="en-GB" sz="3200" dirty="0" err="1"/>
              <a:t>sqlservr</a:t>
            </a:r>
            <a:r>
              <a:rPr lang="en-GB" sz="3200" dirty="0"/>
              <a:t> &amp; \</a:t>
            </a:r>
          </a:p>
          <a:p>
            <a:pPr marL="0" indent="0">
              <a:buNone/>
            </a:pPr>
            <a:r>
              <a:rPr lang="en-GB" sz="3200" dirty="0"/>
              <a:t>	/opt/</a:t>
            </a:r>
            <a:r>
              <a:rPr lang="en-GB" sz="3200" dirty="0" err="1"/>
              <a:t>mssql</a:t>
            </a:r>
            <a:r>
              <a:rPr lang="en-GB" sz="3200" dirty="0"/>
              <a:t>-tools/bin/</a:t>
            </a:r>
            <a:r>
              <a:rPr lang="en-GB" sz="3200" dirty="0" err="1"/>
              <a:t>sqlcmd</a:t>
            </a:r>
            <a:r>
              <a:rPr lang="en-GB" sz="3200" dirty="0"/>
              <a:t> -S . -U </a:t>
            </a:r>
            <a:r>
              <a:rPr lang="en-GB" sz="3200" dirty="0" err="1"/>
              <a:t>sa</a:t>
            </a:r>
            <a:r>
              <a:rPr lang="en-GB" sz="3200" dirty="0"/>
              <a:t> -P $SA_PASSWORD \</a:t>
            </a:r>
          </a:p>
          <a:p>
            <a:pPr marL="0" indent="0">
              <a:buNone/>
            </a:pPr>
            <a:r>
              <a:rPr lang="en-GB" sz="3200" dirty="0"/>
              <a:t>		-Q "</a:t>
            </a:r>
            <a:r>
              <a:rPr lang="en-GB" sz="2600" dirty="0">
                <a:latin typeface="Consolas" panose="020B0609020204030204" pitchFamily="49" charset="0"/>
              </a:rPr>
              <a:t>CREATE DATABASE </a:t>
            </a:r>
            <a:r>
              <a:rPr lang="en-GB" sz="2600" dirty="0"/>
              <a:t>[</a:t>
            </a:r>
            <a:r>
              <a:rPr lang="en-GB" sz="2600" dirty="0" err="1"/>
              <a:t>DatabaseA</a:t>
            </a:r>
            <a:r>
              <a:rPr lang="en-GB" sz="2600" dirty="0"/>
              <a:t>] ON 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DatabaseA.mdf</a:t>
            </a:r>
            <a:r>
              <a:rPr lang="en-GB" sz="2600" dirty="0"/>
              <a:t>’),</a:t>
            </a:r>
          </a:p>
          <a:p>
            <a:pPr marL="0" indent="0">
              <a:buNone/>
            </a:pPr>
            <a:r>
              <a:rPr lang="en-GB" sz="2600" dirty="0"/>
              <a:t>				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DatabaseA_log.ldf</a:t>
            </a:r>
            <a:r>
              <a:rPr lang="en-GB" sz="2600" dirty="0"/>
              <a:t>') FOR ATTACH</a:t>
            </a:r>
            <a:r>
              <a:rPr lang="en-GB" sz="3200" dirty="0"/>
              <a:t>"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DC731-6BF3-47CF-A5DB-065C3C3F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47" y="1389295"/>
            <a:ext cx="5380952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44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25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Build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F7F-7765-4AC5-9F0F-F57155FC0E4C}"/>
              </a:ext>
            </a:extLst>
          </p:cNvPr>
          <p:cNvSpPr txBox="1"/>
          <p:nvPr/>
        </p:nvSpPr>
        <p:spPr>
          <a:xfrm>
            <a:off x="270833" y="638618"/>
            <a:ext cx="74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build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-t </a:t>
            </a:r>
            <a:r>
              <a:rPr lang="de-D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testimage </a:t>
            </a:r>
            <a:r>
              <a:rPr lang="de-DE" sz="2400" dirty="0">
                <a:latin typeface="Consolas" panose="020B0609020204030204" pitchFamily="49" charset="0"/>
              </a:rPr>
              <a:t>C:\docker</a:t>
            </a:r>
            <a:endParaRPr lang="de-DE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BE8CFB-E3CC-4DB1-8CB1-594D0959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7" y="1100283"/>
            <a:ext cx="11582400" cy="561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9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987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Tag Custom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4982" y="997787"/>
            <a:ext cx="10515600" cy="94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tag </a:t>
            </a:r>
            <a:r>
              <a:rPr lang="en-IE" sz="2400" dirty="0" err="1">
                <a:latin typeface="Consolas" panose="020B0609020204030204" pitchFamily="49" charset="0"/>
              </a:rPr>
              <a:t>testimage</a:t>
            </a:r>
            <a:r>
              <a:rPr lang="en-IE" sz="2400" dirty="0">
                <a:latin typeface="Consolas" panose="020B0609020204030204" pitchFamily="49" charset="0"/>
              </a:rPr>
              <a:t> `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	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EA6E2-1BF9-48B0-AEB0-E17EB571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33637"/>
            <a:ext cx="1114425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64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Push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560" y="919538"/>
            <a:ext cx="11508188" cy="89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push 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247C1-99E4-461D-8D69-7B3E0D5F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4" y="1701313"/>
            <a:ext cx="10765682" cy="441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58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List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9439" y="1076648"/>
            <a:ext cx="11736788" cy="71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53C9D-8ECC-4B7A-9F8C-5EB5F477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06913"/>
            <a:ext cx="1005840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18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Tags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97873" y="902058"/>
            <a:ext cx="10515600" cy="142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show-tags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0CB35-15CE-4CAA-98EE-8D27B85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25028"/>
            <a:ext cx="106870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46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Manifest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123" y="836411"/>
            <a:ext cx="10515600" cy="1521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show-manifests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0C6D-3A0B-4F53-BBBF-1859118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481187"/>
            <a:ext cx="108489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41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containers without servers</a:t>
            </a:r>
          </a:p>
          <a:p>
            <a:pPr marL="0" indent="0">
              <a:buNone/>
            </a:pPr>
            <a:r>
              <a:rPr lang="en-GB" sz="3200" dirty="0"/>
              <a:t>No need to manage VMs</a:t>
            </a:r>
          </a:p>
          <a:p>
            <a:pPr marL="0" indent="0">
              <a:buNone/>
            </a:pPr>
            <a:r>
              <a:rPr lang="en-GB" sz="3200" dirty="0"/>
              <a:t>Spin up in seconds</a:t>
            </a:r>
          </a:p>
          <a:p>
            <a:pPr marL="0" indent="0">
              <a:buNone/>
            </a:pPr>
            <a:r>
              <a:rPr lang="en-GB" sz="3200" dirty="0"/>
              <a:t>Deployed via the CLI, </a:t>
            </a:r>
            <a:r>
              <a:rPr lang="en-GB" sz="3200" dirty="0" err="1"/>
              <a:t>powershell</a:t>
            </a:r>
            <a:r>
              <a:rPr lang="en-GB" sz="3200" dirty="0"/>
              <a:t>, or Azure Portal</a:t>
            </a:r>
          </a:p>
          <a:p>
            <a:pPr marL="0" indent="0">
              <a:buNone/>
            </a:pPr>
            <a:r>
              <a:rPr lang="en-GB" sz="3200" dirty="0"/>
              <a:t>Billed by the second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-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Linux &amp; Windows containers</a:t>
            </a:r>
          </a:p>
          <a:p>
            <a:pPr marL="0" indent="0">
              <a:buNone/>
            </a:pPr>
            <a:r>
              <a:rPr lang="en-GB" sz="3200" dirty="0"/>
              <a:t>Containers exposed directly to the internet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IP Address and FQDN</a:t>
            </a:r>
          </a:p>
          <a:p>
            <a:pPr marL="0" indent="0">
              <a:buNone/>
            </a:pPr>
            <a:r>
              <a:rPr lang="en-GB" sz="3200" dirty="0"/>
              <a:t>Hypervisor level isolation</a:t>
            </a:r>
          </a:p>
          <a:p>
            <a:pPr marL="0" indent="0">
              <a:buNone/>
            </a:pPr>
            <a:r>
              <a:rPr lang="en-GB" sz="3200" dirty="0"/>
              <a:t>Persistent storage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Azure files shares</a:t>
            </a:r>
          </a:p>
          <a:p>
            <a:pPr marL="0" indent="0">
              <a:buNone/>
            </a:pPr>
            <a:r>
              <a:rPr lang="en-GB" sz="3200" dirty="0"/>
              <a:t>Container Groups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400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ACR Credentials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enable admin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update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--admin-enabled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get credentials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credential show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075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Create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349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 container create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--resource-group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--image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testcontainerregistry01.azurecr.io/</a:t>
            </a:r>
            <a:r>
              <a:rPr lang="en-I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devsqlimage:latest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 --registry-username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&lt;&lt;USERNAME&gt;&gt;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--registry-password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&lt;&lt;PASSWORD&gt;&gt;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--memory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4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--environment-variables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ACCEPT_EULA=Y SA_PASSWORD=Testing1122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-address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public `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--ports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1433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4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Container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8C84C-679C-4CDF-B0B0-5E115D1CC1F1}"/>
              </a:ext>
            </a:extLst>
          </p:cNvPr>
          <p:cNvSpPr txBox="1"/>
          <p:nvPr/>
        </p:nvSpPr>
        <p:spPr>
          <a:xfrm>
            <a:off x="419450" y="3112315"/>
            <a:ext cx="484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container show `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--resource-group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D0EAD-F838-4D55-BBD0-F9AF2765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03" y="758799"/>
            <a:ext cx="6820117" cy="57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3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Connect to SQL Server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66A7EA8-088A-4CED-9AD6-2AF9B163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96" y="1711624"/>
            <a:ext cx="11147271" cy="39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2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flavours</a:t>
            </a:r>
          </a:p>
          <a:p>
            <a:pPr marL="0" indent="0">
              <a:buNone/>
            </a:pPr>
            <a:r>
              <a:rPr lang="en-GB" sz="3200" dirty="0"/>
              <a:t>	Azure Container Services (ACS)</a:t>
            </a:r>
          </a:p>
          <a:p>
            <a:pPr marL="0" indent="0">
              <a:buNone/>
            </a:pPr>
            <a:r>
              <a:rPr lang="en-GB" sz="3200" dirty="0"/>
              <a:t>	Azure Container Service (AKS)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ACS provides container hosting using DC/OS, Swarm, or K8s</a:t>
            </a:r>
          </a:p>
          <a:p>
            <a:pPr marL="0" indent="0">
              <a:buNone/>
            </a:pPr>
            <a:r>
              <a:rPr lang="en-GB" sz="3200" dirty="0"/>
              <a:t>AKS is specifically built to implement Kubernetes</a:t>
            </a:r>
          </a:p>
        </p:txBody>
      </p:sp>
    </p:spTree>
    <p:extLst>
      <p:ext uri="{BB962C8B-B14F-4D97-AF65-F5344CB8AC3E}">
        <p14:creationId xmlns:p14="http://schemas.microsoft.com/office/powerpoint/2010/main" val="3974016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Open Source system for managing containers</a:t>
            </a:r>
          </a:p>
          <a:p>
            <a:pPr marL="0" indent="0">
              <a:buNone/>
            </a:pPr>
            <a:r>
              <a:rPr lang="en-GB" sz="3200" dirty="0"/>
              <a:t>Deployed as a cluster containing a master and multiple nodes</a:t>
            </a:r>
          </a:p>
          <a:p>
            <a:pPr marL="0" indent="0">
              <a:buNone/>
            </a:pPr>
            <a:r>
              <a:rPr lang="en-GB" sz="3200" dirty="0"/>
              <a:t>Pods hold containers running on the nodes</a:t>
            </a:r>
          </a:p>
          <a:p>
            <a:pPr marL="0" indent="0">
              <a:buNone/>
            </a:pPr>
            <a:r>
              <a:rPr lang="en-GB" sz="3200" dirty="0"/>
              <a:t>Services define/allow access to sets of pods</a:t>
            </a:r>
          </a:p>
          <a:p>
            <a:pPr marL="0" indent="0">
              <a:buNone/>
            </a:pPr>
            <a:r>
              <a:rPr lang="en-GB" sz="3200" dirty="0"/>
              <a:t>Deployments created and managed via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 (AKS)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Simplifies deployment of Kubernetes clusters in Azure</a:t>
            </a:r>
          </a:p>
          <a:p>
            <a:pPr marL="0" indent="0">
              <a:buNone/>
            </a:pPr>
            <a:r>
              <a:rPr lang="en-GB" sz="3200" dirty="0"/>
              <a:t>Cluster can be spun up with one line of code</a:t>
            </a:r>
          </a:p>
          <a:p>
            <a:pPr marL="0" indent="0">
              <a:buNone/>
            </a:pPr>
            <a:r>
              <a:rPr lang="en-GB" sz="3200" dirty="0"/>
              <a:t>Applications deployed to cluster via </a:t>
            </a:r>
            <a:r>
              <a:rPr lang="en-GB" sz="3200" dirty="0" err="1"/>
              <a:t>yaml</a:t>
            </a:r>
            <a:r>
              <a:rPr lang="en-GB" sz="3200" dirty="0"/>
              <a:t> files</a:t>
            </a:r>
          </a:p>
          <a:p>
            <a:pPr marL="0" indent="0">
              <a:buNone/>
            </a:pPr>
            <a:r>
              <a:rPr lang="en-GB" sz="3200" dirty="0"/>
              <a:t>Managed by Azure-CLI/</a:t>
            </a:r>
            <a:r>
              <a:rPr lang="en-GB" sz="3200" dirty="0" err="1"/>
              <a:t>powershell</a:t>
            </a:r>
            <a:r>
              <a:rPr lang="en-GB" sz="3200" dirty="0"/>
              <a:t> and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99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Docker on standalone VMs</a:t>
            </a:r>
          </a:p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  <a:p>
            <a:pPr marL="0" indent="0">
              <a:buNone/>
            </a:pPr>
            <a:r>
              <a:rPr lang="en-GB" sz="3200" dirty="0"/>
              <a:t>Docker EE for Azure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Docker EE for </a:t>
            </a:r>
            <a:r>
              <a:rPr lang="en-GB" dirty="0" err="1">
                <a:solidFill>
                  <a:schemeClr val="accent1"/>
                </a:solidFill>
              </a:rPr>
              <a:t>Azuzre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Docker EE for Azure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https://store.docker.com/editions/enterprise/docker-ee-azure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Docker for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623067"/>
            <a:ext cx="10890586" cy="5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https://store.docker.com/editions/community/docker-ce-desktop-windows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D7C6-85A9-4C2D-AB67-50379CE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508235"/>
            <a:ext cx="1128712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2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Azure CLI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7227"/>
            <a:ext cx="10515600" cy="182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Command line tool for managing Azure resources</a:t>
            </a:r>
          </a:p>
          <a:p>
            <a:pPr marL="0" indent="0">
              <a:buNone/>
            </a:pPr>
            <a:r>
              <a:rPr lang="en-GB" sz="3200" dirty="0"/>
              <a:t>Available on Windows, Mac, or Linux (incl. WSL)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https://docs.microsoft.com/en-us/cli/azure/install-azure-cli?view=azure-cli-latest</a:t>
            </a:r>
            <a:endParaRPr lang="en-GB" sz="24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79D94-FABD-4A94-A615-F3348CE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893229"/>
            <a:ext cx="83153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122399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Visual Studio Code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41142-B10C-4153-A0BC-1D74BFB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35832"/>
            <a:ext cx="10073148" cy="5956568"/>
          </a:xfrm>
        </p:spPr>
      </p:pic>
    </p:spTree>
    <p:extLst>
      <p:ext uri="{BB962C8B-B14F-4D97-AF65-F5344CB8AC3E}">
        <p14:creationId xmlns:p14="http://schemas.microsoft.com/office/powerpoint/2010/main" val="38545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2172929"/>
            <a:ext cx="4584533" cy="361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AzureRM</a:t>
            </a:r>
            <a:r>
              <a:rPr lang="en-GB" sz="2400" dirty="0"/>
              <a:t> module</a:t>
            </a:r>
          </a:p>
          <a:p>
            <a:pPr marL="0" indent="0">
              <a:buNone/>
            </a:pPr>
            <a:r>
              <a:rPr lang="en-GB" sz="2400" dirty="0"/>
              <a:t>Install locally or in </a:t>
            </a:r>
            <a:r>
              <a:rPr lang="en-GB" sz="2400" dirty="0" err="1"/>
              <a:t>CloudShell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Huge amount of commands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A805-C88A-4382-A04F-D720AB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1" y="1525375"/>
            <a:ext cx="7190903" cy="4259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Running Docker on VMs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642</Words>
  <Application>Microsoft Office PowerPoint</Application>
  <PresentationFormat>Widescreen</PresentationFormat>
  <Paragraphs>173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 Theme</vt:lpstr>
      <vt:lpstr>SQL Containers in the Cloud! An intro to running Docker in Azure</vt:lpstr>
      <vt:lpstr>About Me</vt:lpstr>
      <vt:lpstr>Session Aim</vt:lpstr>
      <vt:lpstr>Agenda</vt:lpstr>
      <vt:lpstr>Tools – Docker for Windows</vt:lpstr>
      <vt:lpstr>Tools – Azure CLI</vt:lpstr>
      <vt:lpstr>Tools – Visual Studio Code</vt:lpstr>
      <vt:lpstr>Tools – Powershell</vt:lpstr>
      <vt:lpstr>Running Docker on VMs</vt:lpstr>
      <vt:lpstr>VM Templates</vt:lpstr>
      <vt:lpstr>Azure Container Registry</vt:lpstr>
      <vt:lpstr>Azure Container Registry</vt:lpstr>
      <vt:lpstr>Azure Container Registry - SKUs</vt:lpstr>
      <vt:lpstr>Azure Container Registry - Terminology</vt:lpstr>
      <vt:lpstr>ACR - Login</vt:lpstr>
      <vt:lpstr>ACR – Create Resource Group</vt:lpstr>
      <vt:lpstr>ACR – Create Container Registry</vt:lpstr>
      <vt:lpstr>ACR – Log into Registry</vt:lpstr>
      <vt:lpstr>ACR – Get Registry Details</vt:lpstr>
      <vt:lpstr>ACR – Dockerfile </vt:lpstr>
      <vt:lpstr>ACR – Build image</vt:lpstr>
      <vt:lpstr>ACR – Tag Custom Image</vt:lpstr>
      <vt:lpstr>ACR – Push Image</vt:lpstr>
      <vt:lpstr>ACR – List Images</vt:lpstr>
      <vt:lpstr>ACR – Show Tags</vt:lpstr>
      <vt:lpstr>ACR – Show Manifest</vt:lpstr>
      <vt:lpstr>Demo</vt:lpstr>
      <vt:lpstr>Azure Container Instances</vt:lpstr>
      <vt:lpstr>Azure Container Instances</vt:lpstr>
      <vt:lpstr>ACI - Options</vt:lpstr>
      <vt:lpstr>ACI – Get ACR Credentials</vt:lpstr>
      <vt:lpstr>ACI – Create Container</vt:lpstr>
      <vt:lpstr>ACI – Get Container Status</vt:lpstr>
      <vt:lpstr>ACI – Connect to SQL Server</vt:lpstr>
      <vt:lpstr>Demo</vt:lpstr>
      <vt:lpstr>Azure Container Services</vt:lpstr>
      <vt:lpstr>Azure Container Services</vt:lpstr>
      <vt:lpstr>Kubernetes</vt:lpstr>
      <vt:lpstr>Azure Container Services (AKS)</vt:lpstr>
      <vt:lpstr>Demo</vt:lpstr>
      <vt:lpstr>Docker EE for Azuzre</vt:lpstr>
      <vt:lpstr>Docker EE for Azure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201</cp:revision>
  <dcterms:created xsi:type="dcterms:W3CDTF">2015-11-24T18:05:02Z</dcterms:created>
  <dcterms:modified xsi:type="dcterms:W3CDTF">2018-05-15T12:21:16Z</dcterms:modified>
</cp:coreProperties>
</file>