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67" r:id="rId6"/>
    <p:sldId id="269" r:id="rId7"/>
    <p:sldId id="270" r:id="rId8"/>
    <p:sldId id="271" r:id="rId9"/>
    <p:sldId id="272" r:id="rId10"/>
    <p:sldId id="268" r:id="rId11"/>
    <p:sldId id="273" r:id="rId12"/>
    <p:sldId id="27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4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1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4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863B-FA9B-4512-A178-D5CD000B838D}" type="datetimeFigureOut">
              <a:rPr lang="en-GB" smtClean="0"/>
              <a:t>13/06/2016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to partitioning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56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Splitting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Creates a new partition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SCHEME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NEXT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USED 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]()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	SPLIT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RANGE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i="1" dirty="0">
                <a:latin typeface="Consolas" panose="020B0609020204030204" pitchFamily="49" charset="0"/>
              </a:rPr>
              <a:t>VALUE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21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Merging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Removes a partition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]()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MERGE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RANGE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i="1" dirty="0">
                <a:latin typeface="Consolas" panose="020B0609020204030204" pitchFamily="49" charset="0"/>
              </a:rPr>
              <a:t>VALUE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36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Switching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Move a partition from one table to another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latin typeface="Consolas" panose="020B0609020204030204" pitchFamily="49" charset="0"/>
              </a:rPr>
              <a:t>Source Table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	SWITCH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Partition_Number</a:t>
            </a:r>
            <a:b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latin typeface="Consolas" panose="020B0609020204030204" pitchFamily="49" charset="0"/>
              </a:rPr>
              <a:t>Destination Table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 </a:t>
            </a:r>
            <a:b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GB" dirty="0"/>
              <a:t>PARTITION </a:t>
            </a:r>
            <a:r>
              <a:rPr lang="en-GB" i="1" dirty="0" err="1">
                <a:latin typeface="Consolas" panose="020B0609020204030204" pitchFamily="49" charset="0"/>
              </a:rPr>
              <a:t>Partition_Number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0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54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Partitioning definition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Splitting a table horizontally into different units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Units can be spread across different physical locations</a:t>
            </a:r>
          </a:p>
          <a:p>
            <a:endParaRPr lang="en-US" altLang="en-US" dirty="0"/>
          </a:p>
          <a:p>
            <a:r>
              <a:rPr lang="en-US" altLang="en-US" dirty="0"/>
              <a:t>Primarily for maintenance of data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Query performance </a:t>
            </a:r>
            <a:r>
              <a:rPr lang="en-US" altLang="en-US" i="1" dirty="0"/>
              <a:t>may</a:t>
            </a:r>
            <a:r>
              <a:rPr lang="en-US" altLang="en-US" dirty="0"/>
              <a:t> be improved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29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Partitioning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Partition Functions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Partition Schemes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Aligned &amp; Non-aligned indexes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Splitting, merging &amp; switching partitions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18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Partitioning key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r>
              <a:rPr lang="en-US" altLang="en-US" dirty="0"/>
              <a:t>Column in the table which defines partition boundaries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How is the data going to be split?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Archiving/retention policy for the data?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How is the table going to be queried?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73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Partition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Maps rows in the table to a partition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](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DATATYPE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n1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n2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en-GB" dirty="0" err="1">
                <a:solidFill>
                  <a:prstClr val="black"/>
                </a:solidFill>
                <a:latin typeface="Consolas" panose="020B0609020204030204" pitchFamily="49" charset="0"/>
              </a:rPr>
              <a:t>nx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62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Left / Right Range Types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Defines partition boundaries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US" altLang="en-US" dirty="0"/>
              <a:t>Right</a:t>
            </a:r>
            <a:br>
              <a:rPr lang="en-GB" dirty="0"/>
            </a:br>
            <a:r>
              <a:rPr lang="en-GB" dirty="0"/>
              <a:t>2016-03-11 00:00:00 &lt;= x &lt; </a:t>
            </a:r>
            <a:r>
              <a:rPr lang="en-GB" u="sng" dirty="0">
                <a:solidFill>
                  <a:srgbClr val="FF0000"/>
                </a:solidFill>
              </a:rPr>
              <a:t>2016-03-12 00:00:00</a:t>
            </a:r>
            <a:br>
              <a:rPr lang="en-GB" u="sng" dirty="0">
                <a:solidFill>
                  <a:srgbClr val="FF0000"/>
                </a:solidFill>
              </a:rPr>
            </a:br>
            <a:br>
              <a:rPr lang="en-GB" dirty="0"/>
            </a:br>
            <a:r>
              <a:rPr lang="en-US" altLang="en-US" dirty="0"/>
              <a:t>Left</a:t>
            </a:r>
            <a:br>
              <a:rPr lang="en-GB" dirty="0"/>
            </a:br>
            <a:r>
              <a:rPr lang="en-GB" u="sng" dirty="0">
                <a:solidFill>
                  <a:srgbClr val="FF0000"/>
                </a:solidFill>
              </a:rPr>
              <a:t>2016-03-11 00:00:00 </a:t>
            </a:r>
            <a:r>
              <a:rPr lang="en-GB" dirty="0"/>
              <a:t>&lt; x &lt;= 2016-03-12 00:00:00</a:t>
            </a:r>
          </a:p>
        </p:txBody>
      </p:sp>
    </p:spTree>
    <p:extLst>
      <p:ext uri="{BB962C8B-B14F-4D97-AF65-F5344CB8AC3E}">
        <p14:creationId xmlns:p14="http://schemas.microsoft.com/office/powerpoint/2010/main" val="331999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Partition Schemes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Maps partitions to </a:t>
            </a:r>
            <a:r>
              <a:rPr lang="en-US" altLang="en-US" dirty="0" err="1"/>
              <a:t>filegroups</a:t>
            </a:r>
            <a:br>
              <a:rPr lang="en-US" altLang="en-US" dirty="0">
                <a:solidFill>
                  <a:srgbClr val="0064C3"/>
                </a:solidFill>
              </a:rPr>
            </a:br>
            <a:br>
              <a:rPr lang="en-US" altLang="en-US" dirty="0">
                <a:solidFill>
                  <a:srgbClr val="0064C3"/>
                </a:solidFill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SCHEME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AS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[</a:t>
            </a:r>
            <a:r>
              <a:rPr lang="en-GB" i="1" dirty="0">
                <a:latin typeface="Consolas" panose="020B0609020204030204" pitchFamily="49" charset="0"/>
              </a:rPr>
              <a:t>FUNCTION</a:t>
            </a:r>
            <a:r>
              <a:rPr lang="en-GB" i="1" dirty="0">
                <a:solidFill>
                  <a:prstClr val="black"/>
                </a:solidFill>
                <a:latin typeface="Consolas" panose="020B0609020204030204" pitchFamily="49" charset="0"/>
              </a:rPr>
              <a:t> 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  <a:b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[ALL]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TO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latin typeface="Consolas" panose="020B0609020204030204" pitchFamily="49" charset="0"/>
              </a:rPr>
              <a:t>FILEGROUP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...);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79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partitioned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6719" y="2081463"/>
            <a:ext cx="8786270" cy="324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9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Nonclustered</a:t>
            </a:r>
            <a:r>
              <a:rPr lang="en-US" altLang="en-US" dirty="0"/>
              <a:t> indexes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59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An index that is created using the same partition scheme as the base table is </a:t>
            </a:r>
            <a:r>
              <a:rPr lang="en-US" altLang="en-US" b="1" i="1" dirty="0"/>
              <a:t>aligned</a:t>
            </a:r>
            <a:br>
              <a:rPr lang="en-US" altLang="en-US" b="1" i="1" dirty="0"/>
            </a:br>
            <a:br>
              <a:rPr lang="en-US" altLang="en-US" b="1" i="1" dirty="0"/>
            </a:br>
            <a:r>
              <a:rPr lang="en-US" altLang="en-US" dirty="0"/>
              <a:t>An index that is created on a different </a:t>
            </a:r>
            <a:r>
              <a:rPr lang="en-US" altLang="en-US" dirty="0" err="1"/>
              <a:t>filegroup</a:t>
            </a:r>
            <a:r>
              <a:rPr lang="en-US" altLang="en-US" dirty="0"/>
              <a:t> or using a different partition scheme is </a:t>
            </a:r>
            <a:r>
              <a:rPr lang="en-US" altLang="en-US" b="1" i="1" dirty="0"/>
              <a:t>non-aligned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40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1" id="{56649D0E-CE10-48D2-ACBE-58B85B0DE391}" vid="{CEC94C19-45C9-4881-97B8-2B5D17C46E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94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Introduction to partitioning</vt:lpstr>
      <vt:lpstr>Partitioning definition</vt:lpstr>
      <vt:lpstr>Partitioning Concepts</vt:lpstr>
      <vt:lpstr>Partitioning key</vt:lpstr>
      <vt:lpstr>Partition Functions</vt:lpstr>
      <vt:lpstr>Left / Right Range Types</vt:lpstr>
      <vt:lpstr>Partition Schemes</vt:lpstr>
      <vt:lpstr>Creating a partitioned table</vt:lpstr>
      <vt:lpstr>Nonclustered indexes</vt:lpstr>
      <vt:lpstr>Splitting partitions</vt:lpstr>
      <vt:lpstr>Merging Partitions</vt:lpstr>
      <vt:lpstr>Switching partitions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Pruski</dc:creator>
  <cp:lastModifiedBy>Andrew Pruski</cp:lastModifiedBy>
  <cp:revision>17</cp:revision>
  <dcterms:created xsi:type="dcterms:W3CDTF">2015-11-24T18:05:02Z</dcterms:created>
  <dcterms:modified xsi:type="dcterms:W3CDTF">2016-06-13T14:01:41Z</dcterms:modified>
</cp:coreProperties>
</file>