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23"/>
  </p:notesMasterIdLst>
  <p:sldIdLst>
    <p:sldId id="356" r:id="rId2"/>
    <p:sldId id="357" r:id="rId3"/>
    <p:sldId id="355" r:id="rId4"/>
    <p:sldId id="314" r:id="rId5"/>
    <p:sldId id="267" r:id="rId6"/>
    <p:sldId id="307" r:id="rId7"/>
    <p:sldId id="289" r:id="rId8"/>
    <p:sldId id="266" r:id="rId9"/>
    <p:sldId id="265" r:id="rId10"/>
    <p:sldId id="334" r:id="rId11"/>
    <p:sldId id="286" r:id="rId12"/>
    <p:sldId id="264" r:id="rId13"/>
    <p:sldId id="257" r:id="rId14"/>
    <p:sldId id="258" r:id="rId15"/>
    <p:sldId id="262" r:id="rId16"/>
    <p:sldId id="259" r:id="rId17"/>
    <p:sldId id="260" r:id="rId18"/>
    <p:sldId id="261" r:id="rId19"/>
    <p:sldId id="333" r:id="rId20"/>
    <p:sldId id="331" r:id="rId21"/>
    <p:sldId id="3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8C7E-A341-4505-930A-A91A2761E8F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2C97-CFE7-459F-B1A9-9F2FB5C1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1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2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docks.com/leads/add?src=downloadcommunity" TargetMode="External"/><Relationship Id="rId2" Type="http://schemas.openxmlformats.org/officeDocument/2006/relationships/hyperlink" Target="http://www.windock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afromthecold/SQLServerAndContainersDem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articles/containers/154337/" TargetMode="External"/><Relationship Id="rId2" Type="http://schemas.openxmlformats.org/officeDocument/2006/relationships/hyperlink" Target="https://dbafromthecold.com/2017/03/15/summary-of-my-container-se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shack.com/running-sql-server-containers-windows-server-2016-cor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what-dock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SQL Server &amp; Containers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38" y="276196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Windows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94109" y="2121763"/>
            <a:ext cx="3893669" cy="205319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Download .</a:t>
            </a:r>
            <a:r>
              <a:rPr lang="en-US" sz="2400" dirty="0" err="1"/>
              <a:t>msi</a:t>
            </a: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https://store.docker.com/</a:t>
            </a:r>
            <a:r>
              <a:rPr lang="en-US" sz="2400" dirty="0"/>
              <a:t> </a:t>
            </a:r>
          </a:p>
        </p:txBody>
      </p:sp>
      <p:pic>
        <p:nvPicPr>
          <p:cNvPr id="6" name="Picture Placeholder 5"/>
          <p:cNvPicPr preferRelativeResize="0">
            <a:picLocks noGrp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4773540" y="1465729"/>
            <a:ext cx="7001117" cy="4442702"/>
          </a:xfrm>
        </p:spPr>
      </p:pic>
    </p:spTree>
    <p:extLst>
      <p:ext uri="{BB962C8B-B14F-4D97-AF65-F5344CB8AC3E}">
        <p14:creationId xmlns:p14="http://schemas.microsoft.com/office/powerpoint/2010/main" val="76543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Case Study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26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28045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sz="2800" dirty="0"/>
              <a:t> QA/Dev departments repeatedly creating new VMs</a:t>
            </a:r>
          </a:p>
          <a:p>
            <a:r>
              <a:rPr lang="en-GB" sz="2800" dirty="0"/>
              <a:t> All VMs require a local instance of SQL Server</a:t>
            </a:r>
          </a:p>
          <a:p>
            <a:r>
              <a:rPr lang="en-GB" sz="2800" dirty="0"/>
              <a:t> SQL installed from </a:t>
            </a:r>
            <a:r>
              <a:rPr lang="en-GB" sz="2800" dirty="0" err="1"/>
              <a:t>chocolately</a:t>
            </a:r>
            <a:r>
              <a:rPr lang="en-GB" sz="2800" dirty="0"/>
              <a:t> </a:t>
            </a:r>
          </a:p>
          <a:p>
            <a:r>
              <a:rPr lang="en-GB" sz="2800" dirty="0"/>
              <a:t> 30+ databases then restored from baselines via </a:t>
            </a:r>
            <a:r>
              <a:rPr lang="en-GB" sz="2800" dirty="0" err="1"/>
              <a:t>PoSH</a:t>
            </a:r>
            <a:r>
              <a:rPr lang="en-GB" sz="2800" dirty="0"/>
              <a:t> scripts</a:t>
            </a:r>
          </a:p>
          <a:p>
            <a:r>
              <a:rPr lang="en-GB" sz="2800" dirty="0"/>
              <a:t> SQL install taking ~40 minutes from start to finish</a:t>
            </a:r>
          </a:p>
        </p:txBody>
      </p:sp>
    </p:spTree>
    <p:extLst>
      <p:ext uri="{BB962C8B-B14F-4D97-AF65-F5344CB8AC3E}">
        <p14:creationId xmlns:p14="http://schemas.microsoft.com/office/powerpoint/2010/main" val="301341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8045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GB" sz="3200" dirty="0"/>
              <a:t> Containers!</a:t>
            </a:r>
          </a:p>
          <a:p>
            <a:pPr lvl="1"/>
            <a:r>
              <a:rPr lang="en-GB" sz="3200" dirty="0"/>
              <a:t> Implement containers running SQL Server for new VMs</a:t>
            </a:r>
          </a:p>
          <a:p>
            <a:pPr lvl="1"/>
            <a:r>
              <a:rPr lang="en-GB" sz="3200" dirty="0"/>
              <a:t> SQL containers built from custom image </a:t>
            </a:r>
          </a:p>
          <a:p>
            <a:pPr lvl="1"/>
            <a:r>
              <a:rPr lang="en-GB" sz="3200" dirty="0"/>
              <a:t> No longer need to install SQL</a:t>
            </a:r>
          </a:p>
          <a:p>
            <a:pPr lvl="1"/>
            <a:r>
              <a:rPr lang="en-GB" sz="3200" dirty="0"/>
              <a:t> No longer need to restore databases</a:t>
            </a:r>
          </a:p>
          <a:p>
            <a:pPr lvl="1"/>
            <a:r>
              <a:rPr lang="en-GB" sz="3200" dirty="0"/>
              <a:t> Resources freed up on VMs</a:t>
            </a:r>
          </a:p>
        </p:txBody>
      </p:sp>
    </p:spTree>
    <p:extLst>
      <p:ext uri="{BB962C8B-B14F-4D97-AF65-F5344CB8AC3E}">
        <p14:creationId xmlns:p14="http://schemas.microsoft.com/office/powerpoint/2010/main" val="111276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6352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WinDocks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www.windocks.com</a:t>
            </a:r>
            <a:r>
              <a:rPr lang="en-GB" sz="2800" dirty="0"/>
              <a:t> </a:t>
            </a:r>
          </a:p>
          <a:p>
            <a:r>
              <a:rPr lang="en-GB" sz="2800" dirty="0"/>
              <a:t>A port of the </a:t>
            </a:r>
            <a:r>
              <a:rPr lang="en-GB" sz="2800"/>
              <a:t>open source </a:t>
            </a:r>
            <a:r>
              <a:rPr lang="en-GB" sz="2800" dirty="0"/>
              <a:t>project from Docker Inc.</a:t>
            </a:r>
          </a:p>
          <a:p>
            <a:r>
              <a:rPr lang="en-GB" sz="2800" dirty="0"/>
              <a:t>Software supports the creation of containers running earlier versions of SQL Server (2008+) on Windows Server 2012</a:t>
            </a:r>
          </a:p>
          <a:p>
            <a:r>
              <a:rPr lang="en-GB" sz="2800" dirty="0"/>
              <a:t>Free Community Edition available</a:t>
            </a:r>
          </a:p>
          <a:p>
            <a:pPr marL="457200" lvl="1" indent="0">
              <a:buNone/>
            </a:pPr>
            <a:r>
              <a:rPr lang="en-GB" sz="2600" dirty="0">
                <a:hlinkClick r:id="rId3"/>
              </a:rPr>
              <a:t>www.windocks.com/leads/add?src=downloadcommunity</a:t>
            </a:r>
            <a:r>
              <a:rPr lang="en-GB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922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3163" y="845910"/>
            <a:ext cx="8412058" cy="5672456"/>
          </a:xfrm>
          <a:effectLst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29" y="29352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75412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25505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sz="2800" dirty="0"/>
              <a:t> New VMs deployed in a fraction of the previous time </a:t>
            </a:r>
          </a:p>
          <a:p>
            <a:r>
              <a:rPr lang="en-GB" sz="2800" dirty="0"/>
              <a:t> No longer need to run </a:t>
            </a:r>
            <a:r>
              <a:rPr lang="en-GB" sz="2800" dirty="0" err="1"/>
              <a:t>PoSH</a:t>
            </a:r>
            <a:r>
              <a:rPr lang="en-GB" sz="2800" dirty="0"/>
              <a:t> scripts to restore databases</a:t>
            </a:r>
          </a:p>
          <a:p>
            <a:r>
              <a:rPr lang="en-GB" sz="2800" dirty="0"/>
              <a:t> Base image can be used to keep containers at production SQL      instance’s patch level</a:t>
            </a:r>
          </a:p>
          <a:p>
            <a:r>
              <a:rPr lang="en-GB" sz="2800" dirty="0"/>
              <a:t> More VMs can be provisioned on host due to each VM requiring less resources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8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35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sz="3200" dirty="0"/>
              <a:t>Apps using DNS entries to reference local SQL instance</a:t>
            </a:r>
          </a:p>
          <a:p>
            <a:r>
              <a:rPr lang="en-GB" sz="3200" dirty="0"/>
              <a:t>Update to existing test applications</a:t>
            </a:r>
          </a:p>
          <a:p>
            <a:r>
              <a:rPr lang="en-GB" sz="3200" dirty="0"/>
              <a:t>Trial and error to integrate with Octopus deploy</a:t>
            </a:r>
          </a:p>
          <a:p>
            <a:r>
              <a:rPr lang="en-GB" sz="3200" dirty="0"/>
              <a:t>New ways of thinking</a:t>
            </a:r>
          </a:p>
        </p:txBody>
      </p:sp>
    </p:spTree>
    <p:extLst>
      <p:ext uri="{BB962C8B-B14F-4D97-AF65-F5344CB8AC3E}">
        <p14:creationId xmlns:p14="http://schemas.microsoft.com/office/powerpoint/2010/main" val="51103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373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35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Other SQL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On the Docker Hub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docker pull </a:t>
            </a:r>
            <a:r>
              <a:rPr lang="en-GB" sz="2400" dirty="0" err="1"/>
              <a:t>dbafromthecold</a:t>
            </a:r>
            <a:r>
              <a:rPr lang="en-GB" sz="2400" dirty="0"/>
              <a:t>/sqlserver2012dev:sp4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docker pull </a:t>
            </a:r>
            <a:r>
              <a:rPr lang="en-GB" sz="2400" dirty="0" err="1"/>
              <a:t>dbafromthecold</a:t>
            </a:r>
            <a:r>
              <a:rPr lang="en-GB" sz="2400" dirty="0"/>
              <a:t>/sqlserver2014dev:sp2</a:t>
            </a:r>
          </a:p>
          <a:p>
            <a:pPr marL="0" indent="0">
              <a:buNone/>
            </a:pPr>
            <a:r>
              <a:rPr lang="en-GB" sz="2400" dirty="0"/>
              <a:t>	docker pull </a:t>
            </a:r>
            <a:r>
              <a:rPr lang="en-GB" sz="2400" dirty="0" err="1"/>
              <a:t>dbafromthecold</a:t>
            </a:r>
            <a:r>
              <a:rPr lang="en-GB" sz="2400" dirty="0"/>
              <a:t>/sqlserverlinuxagent:2017-GA</a:t>
            </a:r>
          </a:p>
          <a:p>
            <a:pPr marL="0" indent="0">
              <a:buNone/>
            </a:pPr>
            <a:r>
              <a:rPr lang="en-GB" sz="3200" dirty="0"/>
              <a:t>	</a:t>
            </a:r>
          </a:p>
          <a:p>
            <a:pPr marL="0" indent="0">
              <a:buNone/>
            </a:pPr>
            <a:r>
              <a:rPr lang="en-GB" b="1" dirty="0"/>
              <a:t>Code on GitHub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sz="2400" dirty="0">
                <a:hlinkClick r:id="rId2"/>
              </a:rPr>
              <a:t>https://github.com/dbafromthecold/SQLServerAndContainersDemo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86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35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Further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088"/>
            <a:ext cx="10515600" cy="495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Summary of Container Series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https://dbafromthecold.com/2017/03/15/summary-of-my-container-series/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b="1" dirty="0"/>
              <a:t>Case Study on SQLServerCentral.com </a:t>
            </a:r>
          </a:p>
          <a:p>
            <a:pPr marL="0" indent="0">
              <a:buNone/>
            </a:pPr>
            <a:r>
              <a:rPr lang="en-GB" sz="2400" dirty="0">
                <a:hlinkClick r:id="rId3"/>
              </a:rPr>
              <a:t>http://www.sqlservercentral.com/articles/containers/154337/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b="1" dirty="0"/>
              <a:t>Docker on Windows Server Core</a:t>
            </a:r>
          </a:p>
          <a:p>
            <a:pPr marL="0" indent="0">
              <a:buNone/>
            </a:pPr>
            <a:r>
              <a:rPr lang="en-GB" sz="2400" dirty="0">
                <a:hlinkClick r:id="rId4"/>
              </a:rPr>
              <a:t>https://www.sqlshack.com/running-sql-server-containers-windows-server-2016-core/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744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Session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/>
              <a:t>To give you a base of knowledge to be able to start to experimenting with containers</a:t>
            </a:r>
            <a:endParaRPr lang="en-GB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8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170" y="1271410"/>
            <a:ext cx="6377769" cy="43151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Container theory</a:t>
            </a:r>
          </a:p>
          <a:p>
            <a:pPr marL="0" indent="0">
              <a:buNone/>
            </a:pPr>
            <a:r>
              <a:rPr lang="en-GB" sz="2400" dirty="0"/>
              <a:t>Building your first container</a:t>
            </a:r>
          </a:p>
          <a:p>
            <a:pPr marL="0" indent="0">
              <a:buNone/>
            </a:pPr>
            <a:r>
              <a:rPr lang="en-GB" sz="2400" dirty="0"/>
              <a:t>Creating a custom container image</a:t>
            </a:r>
          </a:p>
          <a:p>
            <a:pPr marL="0" indent="0">
              <a:buNone/>
            </a:pPr>
            <a:r>
              <a:rPr lang="en-GB" sz="2400" dirty="0"/>
              <a:t>Pushing custom image to the Docker Hub</a:t>
            </a:r>
          </a:p>
          <a:p>
            <a:pPr marL="0" indent="0">
              <a:buNone/>
            </a:pPr>
            <a:r>
              <a:rPr lang="en-GB" sz="2400" dirty="0"/>
              <a:t>Persisting data</a:t>
            </a:r>
          </a:p>
          <a:p>
            <a:pPr marL="0" indent="0">
              <a:buNone/>
            </a:pPr>
            <a:r>
              <a:rPr lang="en-GB" sz="2400" dirty="0" err="1"/>
              <a:t>Portainer</a:t>
            </a:r>
            <a:endParaRPr lang="en-GB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Container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i="1" dirty="0"/>
              <a:t>Containers wrap a piece of software in a complete filesystem that contains everything needed to run: code, runtime, system tools, system libraries – anything that can be installed on a server. This guarantees that the software will always run the same, regardless of its environment.</a:t>
            </a:r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https://www.docker.com/what-docker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7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63877"/>
            <a:ext cx="3505200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Container fundamentals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Container Host</a:t>
            </a:r>
          </a:p>
          <a:p>
            <a:pPr marL="0" indent="0">
              <a:buNone/>
            </a:pPr>
            <a:r>
              <a:rPr lang="en-GB" sz="2400" dirty="0"/>
              <a:t>Container Engine</a:t>
            </a:r>
          </a:p>
          <a:p>
            <a:pPr marL="0" indent="0">
              <a:buNone/>
            </a:pPr>
            <a:r>
              <a:rPr lang="en-GB" sz="2400" dirty="0"/>
              <a:t>Container Registry</a:t>
            </a:r>
          </a:p>
          <a:p>
            <a:pPr marL="0" indent="0">
              <a:buNone/>
            </a:pPr>
            <a:r>
              <a:rPr lang="en-GB" sz="2400" dirty="0"/>
              <a:t>Container Images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6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5" y="0"/>
            <a:ext cx="10515600" cy="93840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Virtual Machines vs Containers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996" y="938404"/>
            <a:ext cx="10476205" cy="5716163"/>
          </a:xfrm>
        </p:spPr>
      </p:pic>
    </p:spTree>
    <p:extLst>
      <p:ext uri="{BB962C8B-B14F-4D97-AF65-F5344CB8AC3E}">
        <p14:creationId xmlns:p14="http://schemas.microsoft.com/office/powerpoint/2010/main" val="89879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5186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67" y="1509697"/>
            <a:ext cx="10515600" cy="435133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Simple and fast setup</a:t>
            </a:r>
          </a:p>
          <a:p>
            <a:r>
              <a:rPr lang="en-GB" sz="2400" dirty="0"/>
              <a:t>New containers can be spun up in seconds</a:t>
            </a:r>
          </a:p>
          <a:p>
            <a:r>
              <a:rPr lang="en-GB" sz="2400" dirty="0"/>
              <a:t>Relatively low footprint compared to VMs</a:t>
            </a:r>
          </a:p>
          <a:p>
            <a:r>
              <a:rPr lang="en-GB" sz="2400" dirty="0"/>
              <a:t>Ability to customise images </a:t>
            </a:r>
          </a:p>
          <a:p>
            <a:r>
              <a:rPr lang="en-GB" sz="2400" dirty="0"/>
              <a:t>Access to Docker repository (hundreds of images available)</a:t>
            </a:r>
          </a:p>
          <a:p>
            <a:r>
              <a:rPr lang="en-GB" sz="2400" dirty="0"/>
              <a:t>Portability, images can be saved to the Docker Hub</a:t>
            </a:r>
          </a:p>
        </p:txBody>
      </p:sp>
    </p:spTree>
    <p:extLst>
      <p:ext uri="{BB962C8B-B14F-4D97-AF65-F5344CB8AC3E}">
        <p14:creationId xmlns:p14="http://schemas.microsoft.com/office/powerpoint/2010/main" val="405872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6810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536"/>
            <a:ext cx="10515600" cy="364276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No windows authentication</a:t>
            </a:r>
          </a:p>
          <a:p>
            <a:r>
              <a:rPr lang="en-GB" sz="2400" dirty="0"/>
              <a:t>Only supported on Windows Server 2016 / Windows 10 Anniversary Edition</a:t>
            </a:r>
          </a:p>
          <a:p>
            <a:r>
              <a:rPr lang="en-GB" sz="2400" dirty="0"/>
              <a:t>Official SQL Server images for 2016 &amp; 2017 only</a:t>
            </a:r>
          </a:p>
          <a:p>
            <a:r>
              <a:rPr lang="en-GB" sz="2400" dirty="0"/>
              <a:t>SQL images aren't the smallest (~13GB)</a:t>
            </a:r>
          </a:p>
          <a:p>
            <a:r>
              <a:rPr lang="en-GB" sz="2400" dirty="0"/>
              <a:t>Suitability for production?</a:t>
            </a:r>
          </a:p>
        </p:txBody>
      </p:sp>
    </p:spTree>
    <p:extLst>
      <p:ext uri="{BB962C8B-B14F-4D97-AF65-F5344CB8AC3E}">
        <p14:creationId xmlns:p14="http://schemas.microsoft.com/office/powerpoint/2010/main" val="35550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530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SQL Server &amp; Containers</vt:lpstr>
      <vt:lpstr>About Me</vt:lpstr>
      <vt:lpstr>Session Aim</vt:lpstr>
      <vt:lpstr>Agenda</vt:lpstr>
      <vt:lpstr>Container Definition</vt:lpstr>
      <vt:lpstr>Container fundamentals</vt:lpstr>
      <vt:lpstr>Virtual Machines vs Containers</vt:lpstr>
      <vt:lpstr>Pros</vt:lpstr>
      <vt:lpstr>Cons</vt:lpstr>
      <vt:lpstr>Windows 10</vt:lpstr>
      <vt:lpstr>Demos</vt:lpstr>
      <vt:lpstr>Case Study</vt:lpstr>
      <vt:lpstr>Problem</vt:lpstr>
      <vt:lpstr>Solution</vt:lpstr>
      <vt:lpstr>WinDocks</vt:lpstr>
      <vt:lpstr>Architecture</vt:lpstr>
      <vt:lpstr>Benefits</vt:lpstr>
      <vt:lpstr>Issues</vt:lpstr>
      <vt:lpstr>Resources</vt:lpstr>
      <vt:lpstr>Other SQL Images</vt:lpstr>
      <vt:lpstr>Further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Containers </dc:title>
  <dc:creator>Andrew Pruski</dc:creator>
  <cp:lastModifiedBy>Andrew Pruski</cp:lastModifiedBy>
  <cp:revision>136</cp:revision>
  <dcterms:created xsi:type="dcterms:W3CDTF">2016-11-16T11:24:10Z</dcterms:created>
  <dcterms:modified xsi:type="dcterms:W3CDTF">2018-03-21T15:00:49Z</dcterms:modified>
</cp:coreProperties>
</file>