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9" r:id="rId4"/>
    <p:sldId id="258" r:id="rId5"/>
    <p:sldId id="259" r:id="rId6"/>
    <p:sldId id="260" r:id="rId7"/>
    <p:sldId id="264" r:id="rId8"/>
    <p:sldId id="261" r:id="rId9"/>
    <p:sldId id="262" r:id="rId10"/>
    <p:sldId id="263" r:id="rId11"/>
    <p:sldId id="265" r:id="rId12"/>
    <p:sldId id="266" r:id="rId13"/>
    <p:sldId id="268" r:id="rId14"/>
    <p:sldId id="267"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35"/>
    <p:restoredTop sz="79930"/>
  </p:normalViewPr>
  <p:slideViewPr>
    <p:cSldViewPr snapToGrid="0" snapToObjects="1">
      <p:cViewPr>
        <p:scale>
          <a:sx n="98" d="100"/>
          <a:sy n="98" d="100"/>
        </p:scale>
        <p:origin x="952"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8A60B-F628-9E4E-AE71-5119FEDA4323}" type="datetimeFigureOut">
              <a:rPr lang="en-US" smtClean="0"/>
              <a:t>4/4/17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94171B-9DB9-6A48-A097-EF672DEB60F5}" type="slidenum">
              <a:rPr lang="en-US" smtClean="0"/>
              <a:t>‹#›</a:t>
            </a:fld>
            <a:endParaRPr lang="en-US"/>
          </a:p>
        </p:txBody>
      </p:sp>
    </p:spTree>
    <p:extLst>
      <p:ext uri="{BB962C8B-B14F-4D97-AF65-F5344CB8AC3E}">
        <p14:creationId xmlns:p14="http://schemas.microsoft.com/office/powerpoint/2010/main" val="1693411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PCA </a:t>
            </a:r>
            <a:r>
              <a:rPr lang="en-US" dirty="0" smtClean="0"/>
              <a:t>looks for properties that show as much variation across wines as possible.</a:t>
            </a:r>
          </a:p>
          <a:p>
            <a:r>
              <a:rPr lang="en-US" dirty="0" smtClean="0"/>
              <a:t>PCA looks for properties that allow to reconstruct the original characteristics as well as possible.</a:t>
            </a:r>
            <a:endParaRPr lang="en-US" dirty="0"/>
          </a:p>
        </p:txBody>
      </p:sp>
      <p:sp>
        <p:nvSpPr>
          <p:cNvPr id="4" name="Slide Number Placeholder 3"/>
          <p:cNvSpPr>
            <a:spLocks noGrp="1"/>
          </p:cNvSpPr>
          <p:nvPr>
            <p:ph type="sldNum" sz="quarter" idx="10"/>
          </p:nvPr>
        </p:nvSpPr>
        <p:spPr/>
        <p:txBody>
          <a:bodyPr/>
          <a:lstStyle/>
          <a:p>
            <a:fld id="{AB94171B-9DB9-6A48-A097-EF672DEB60F5}" type="slidenum">
              <a:rPr lang="en-US" smtClean="0"/>
              <a:t>3</a:t>
            </a:fld>
            <a:endParaRPr lang="en-US"/>
          </a:p>
        </p:txBody>
      </p:sp>
    </p:spTree>
    <p:extLst>
      <p:ext uri="{BB962C8B-B14F-4D97-AF65-F5344CB8AC3E}">
        <p14:creationId xmlns:p14="http://schemas.microsoft.com/office/powerpoint/2010/main" val="573365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94171B-9DB9-6A48-A097-EF672DEB60F5}" type="slidenum">
              <a:rPr lang="en-US" smtClean="0"/>
              <a:t>21</a:t>
            </a:fld>
            <a:endParaRPr lang="en-US"/>
          </a:p>
        </p:txBody>
      </p:sp>
    </p:spTree>
    <p:extLst>
      <p:ext uri="{BB962C8B-B14F-4D97-AF65-F5344CB8AC3E}">
        <p14:creationId xmlns:p14="http://schemas.microsoft.com/office/powerpoint/2010/main" val="124231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9E57AE-2BBA-E143-BAD5-DC6971355D7A}" type="datetimeFigureOut">
              <a:rPr lang="en-US" smtClean="0"/>
              <a:t>4/4/17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D57D0-0DE8-F24E-8DCC-759DA98C6B39}" type="slidenum">
              <a:rPr lang="en-US" smtClean="0"/>
              <a:t>‹#›</a:t>
            </a:fld>
            <a:endParaRPr lang="en-US"/>
          </a:p>
        </p:txBody>
      </p:sp>
    </p:spTree>
    <p:extLst>
      <p:ext uri="{BB962C8B-B14F-4D97-AF65-F5344CB8AC3E}">
        <p14:creationId xmlns:p14="http://schemas.microsoft.com/office/powerpoint/2010/main" val="26517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E57AE-2BBA-E143-BAD5-DC6971355D7A}" type="datetimeFigureOut">
              <a:rPr lang="en-US" smtClean="0"/>
              <a:t>4/4/17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D57D0-0DE8-F24E-8DCC-759DA98C6B39}" type="slidenum">
              <a:rPr lang="en-US" smtClean="0"/>
              <a:t>‹#›</a:t>
            </a:fld>
            <a:endParaRPr lang="en-US"/>
          </a:p>
        </p:txBody>
      </p:sp>
    </p:spTree>
    <p:extLst>
      <p:ext uri="{BB962C8B-B14F-4D97-AF65-F5344CB8AC3E}">
        <p14:creationId xmlns:p14="http://schemas.microsoft.com/office/powerpoint/2010/main" val="202564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E57AE-2BBA-E143-BAD5-DC6971355D7A}" type="datetimeFigureOut">
              <a:rPr lang="en-US" smtClean="0"/>
              <a:t>4/4/17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D57D0-0DE8-F24E-8DCC-759DA98C6B39}" type="slidenum">
              <a:rPr lang="en-US" smtClean="0"/>
              <a:t>‹#›</a:t>
            </a:fld>
            <a:endParaRPr lang="en-US"/>
          </a:p>
        </p:txBody>
      </p:sp>
    </p:spTree>
    <p:extLst>
      <p:ext uri="{BB962C8B-B14F-4D97-AF65-F5344CB8AC3E}">
        <p14:creationId xmlns:p14="http://schemas.microsoft.com/office/powerpoint/2010/main" val="98643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E57AE-2BBA-E143-BAD5-DC6971355D7A}" type="datetimeFigureOut">
              <a:rPr lang="en-US" smtClean="0"/>
              <a:t>4/4/17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D57D0-0DE8-F24E-8DCC-759DA98C6B39}" type="slidenum">
              <a:rPr lang="en-US" smtClean="0"/>
              <a:t>‹#›</a:t>
            </a:fld>
            <a:endParaRPr lang="en-US"/>
          </a:p>
        </p:txBody>
      </p:sp>
    </p:spTree>
    <p:extLst>
      <p:ext uri="{BB962C8B-B14F-4D97-AF65-F5344CB8AC3E}">
        <p14:creationId xmlns:p14="http://schemas.microsoft.com/office/powerpoint/2010/main" val="134008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9E57AE-2BBA-E143-BAD5-DC6971355D7A}" type="datetimeFigureOut">
              <a:rPr lang="en-US" smtClean="0"/>
              <a:t>4/4/17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D57D0-0DE8-F24E-8DCC-759DA98C6B39}" type="slidenum">
              <a:rPr lang="en-US" smtClean="0"/>
              <a:t>‹#›</a:t>
            </a:fld>
            <a:endParaRPr lang="en-US"/>
          </a:p>
        </p:txBody>
      </p:sp>
    </p:spTree>
    <p:extLst>
      <p:ext uri="{BB962C8B-B14F-4D97-AF65-F5344CB8AC3E}">
        <p14:creationId xmlns:p14="http://schemas.microsoft.com/office/powerpoint/2010/main" val="213221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E57AE-2BBA-E143-BAD5-DC6971355D7A}" type="datetimeFigureOut">
              <a:rPr lang="en-US" smtClean="0"/>
              <a:t>4/4/17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D57D0-0DE8-F24E-8DCC-759DA98C6B39}" type="slidenum">
              <a:rPr lang="en-US" smtClean="0"/>
              <a:t>‹#›</a:t>
            </a:fld>
            <a:endParaRPr lang="en-US"/>
          </a:p>
        </p:txBody>
      </p:sp>
    </p:spTree>
    <p:extLst>
      <p:ext uri="{BB962C8B-B14F-4D97-AF65-F5344CB8AC3E}">
        <p14:creationId xmlns:p14="http://schemas.microsoft.com/office/powerpoint/2010/main" val="100235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E57AE-2BBA-E143-BAD5-DC6971355D7A}" type="datetimeFigureOut">
              <a:rPr lang="en-US" smtClean="0"/>
              <a:t>4/4/17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D57D0-0DE8-F24E-8DCC-759DA98C6B39}" type="slidenum">
              <a:rPr lang="en-US" smtClean="0"/>
              <a:t>‹#›</a:t>
            </a:fld>
            <a:endParaRPr lang="en-US"/>
          </a:p>
        </p:txBody>
      </p:sp>
    </p:spTree>
    <p:extLst>
      <p:ext uri="{BB962C8B-B14F-4D97-AF65-F5344CB8AC3E}">
        <p14:creationId xmlns:p14="http://schemas.microsoft.com/office/powerpoint/2010/main" val="1749901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E57AE-2BBA-E143-BAD5-DC6971355D7A}" type="datetimeFigureOut">
              <a:rPr lang="en-US" smtClean="0"/>
              <a:t>4/4/17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D57D0-0DE8-F24E-8DCC-759DA98C6B39}" type="slidenum">
              <a:rPr lang="en-US" smtClean="0"/>
              <a:t>‹#›</a:t>
            </a:fld>
            <a:endParaRPr lang="en-US"/>
          </a:p>
        </p:txBody>
      </p:sp>
    </p:spTree>
    <p:extLst>
      <p:ext uri="{BB962C8B-B14F-4D97-AF65-F5344CB8AC3E}">
        <p14:creationId xmlns:p14="http://schemas.microsoft.com/office/powerpoint/2010/main" val="80265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E57AE-2BBA-E143-BAD5-DC6971355D7A}" type="datetimeFigureOut">
              <a:rPr lang="en-US" smtClean="0"/>
              <a:t>4/4/17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D57D0-0DE8-F24E-8DCC-759DA98C6B39}" type="slidenum">
              <a:rPr lang="en-US" smtClean="0"/>
              <a:t>‹#›</a:t>
            </a:fld>
            <a:endParaRPr lang="en-US"/>
          </a:p>
        </p:txBody>
      </p:sp>
    </p:spTree>
    <p:extLst>
      <p:ext uri="{BB962C8B-B14F-4D97-AF65-F5344CB8AC3E}">
        <p14:creationId xmlns:p14="http://schemas.microsoft.com/office/powerpoint/2010/main" val="185857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9E57AE-2BBA-E143-BAD5-DC6971355D7A}" type="datetimeFigureOut">
              <a:rPr lang="en-US" smtClean="0"/>
              <a:t>4/4/17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D57D0-0DE8-F24E-8DCC-759DA98C6B39}" type="slidenum">
              <a:rPr lang="en-US" smtClean="0"/>
              <a:t>‹#›</a:t>
            </a:fld>
            <a:endParaRPr lang="en-US"/>
          </a:p>
        </p:txBody>
      </p:sp>
    </p:spTree>
    <p:extLst>
      <p:ext uri="{BB962C8B-B14F-4D97-AF65-F5344CB8AC3E}">
        <p14:creationId xmlns:p14="http://schemas.microsoft.com/office/powerpoint/2010/main" val="185289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9E57AE-2BBA-E143-BAD5-DC6971355D7A}" type="datetimeFigureOut">
              <a:rPr lang="en-US" smtClean="0"/>
              <a:t>4/4/17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D57D0-0DE8-F24E-8DCC-759DA98C6B39}" type="slidenum">
              <a:rPr lang="en-US" smtClean="0"/>
              <a:t>‹#›</a:t>
            </a:fld>
            <a:endParaRPr lang="en-US"/>
          </a:p>
        </p:txBody>
      </p:sp>
    </p:spTree>
    <p:extLst>
      <p:ext uri="{BB962C8B-B14F-4D97-AF65-F5344CB8AC3E}">
        <p14:creationId xmlns:p14="http://schemas.microsoft.com/office/powerpoint/2010/main" val="10178338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E57AE-2BBA-E143-BAD5-DC6971355D7A}" type="datetimeFigureOut">
              <a:rPr lang="en-US" smtClean="0"/>
              <a:t>4/4/17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D57D0-0DE8-F24E-8DCC-759DA98C6B39}" type="slidenum">
              <a:rPr lang="en-US" smtClean="0"/>
              <a:t>‹#›</a:t>
            </a:fld>
            <a:endParaRPr lang="en-US"/>
          </a:p>
        </p:txBody>
      </p:sp>
    </p:spTree>
    <p:extLst>
      <p:ext uri="{BB962C8B-B14F-4D97-AF65-F5344CB8AC3E}">
        <p14:creationId xmlns:p14="http://schemas.microsoft.com/office/powerpoint/2010/main" val="2110828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 Id="rId3" Type="http://schemas.openxmlformats.org/officeDocument/2006/relationships/image" Target="../media/image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9450" y="1514250"/>
            <a:ext cx="9144000" cy="2387600"/>
          </a:xfrm>
        </p:spPr>
        <p:txBody>
          <a:bodyPr/>
          <a:lstStyle/>
          <a:p>
            <a:r>
              <a:rPr lang="en-US" dirty="0" smtClean="0"/>
              <a:t>PCA (Principal Component Analysis)</a:t>
            </a:r>
            <a:endParaRPr lang="en-US" dirty="0"/>
          </a:p>
        </p:txBody>
      </p:sp>
      <p:sp>
        <p:nvSpPr>
          <p:cNvPr id="4" name="TextBox 3"/>
          <p:cNvSpPr txBox="1"/>
          <p:nvPr/>
        </p:nvSpPr>
        <p:spPr>
          <a:xfrm>
            <a:off x="10333606" y="248194"/>
            <a:ext cx="1858394" cy="369332"/>
          </a:xfrm>
          <a:prstGeom prst="rect">
            <a:avLst/>
          </a:prstGeom>
          <a:noFill/>
        </p:spPr>
        <p:txBody>
          <a:bodyPr wrap="none" rtlCol="0">
            <a:spAutoFit/>
          </a:bodyPr>
          <a:lstStyle/>
          <a:p>
            <a:r>
              <a:rPr lang="en-US" smtClean="0"/>
              <a:t>Dominik Bahlburg</a:t>
            </a:r>
            <a:endParaRPr lang="en-US"/>
          </a:p>
        </p:txBody>
      </p:sp>
      <p:sp>
        <p:nvSpPr>
          <p:cNvPr id="5" name="TextBox 4"/>
          <p:cNvSpPr txBox="1"/>
          <p:nvPr/>
        </p:nvSpPr>
        <p:spPr>
          <a:xfrm>
            <a:off x="10362352" y="564232"/>
            <a:ext cx="1002197" cy="369332"/>
          </a:xfrm>
          <a:prstGeom prst="rect">
            <a:avLst/>
          </a:prstGeom>
          <a:noFill/>
        </p:spPr>
        <p:txBody>
          <a:bodyPr wrap="none" rtlCol="0">
            <a:spAutoFit/>
          </a:bodyPr>
          <a:lstStyle/>
          <a:p>
            <a:r>
              <a:rPr lang="en-US" smtClean="0"/>
              <a:t>4.4.2017</a:t>
            </a:r>
            <a:endParaRPr lang="en-US"/>
          </a:p>
        </p:txBody>
      </p:sp>
    </p:spTree>
    <p:extLst>
      <p:ext uri="{BB962C8B-B14F-4D97-AF65-F5344CB8AC3E}">
        <p14:creationId xmlns:p14="http://schemas.microsoft.com/office/powerpoint/2010/main" val="70437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536" y="-149486"/>
            <a:ext cx="12813792" cy="1210189"/>
          </a:xfrm>
        </p:spPr>
        <p:txBody>
          <a:bodyPr>
            <a:normAutofit/>
          </a:bodyPr>
          <a:lstStyle/>
          <a:p>
            <a:pPr algn="l"/>
            <a:r>
              <a:rPr lang="en-US" sz="4000" dirty="0" smtClean="0"/>
              <a:t>3. Find Eigenvalues and Eigenvectors of Covariance-Matrix</a:t>
            </a:r>
            <a:endParaRPr lang="en-US" sz="4000" dirty="0"/>
          </a:p>
        </p:txBody>
      </p:sp>
      <p:sp>
        <p:nvSpPr>
          <p:cNvPr id="4" name="TextBox 3"/>
          <p:cNvSpPr txBox="1"/>
          <p:nvPr/>
        </p:nvSpPr>
        <p:spPr>
          <a:xfrm>
            <a:off x="256032" y="1316736"/>
            <a:ext cx="4219104" cy="461665"/>
          </a:xfrm>
          <a:prstGeom prst="rect">
            <a:avLst/>
          </a:prstGeom>
          <a:noFill/>
        </p:spPr>
        <p:txBody>
          <a:bodyPr wrap="none" rtlCol="0">
            <a:spAutoFit/>
          </a:bodyPr>
          <a:lstStyle/>
          <a:p>
            <a:r>
              <a:rPr lang="en-US" sz="2400" smtClean="0"/>
              <a:t>What on earth are those things?</a:t>
            </a:r>
            <a:endParaRPr lang="en-US" sz="2400"/>
          </a:p>
        </p:txBody>
      </p:sp>
      <p:sp>
        <p:nvSpPr>
          <p:cNvPr id="6" name="TextBox 5"/>
          <p:cNvSpPr txBox="1"/>
          <p:nvPr/>
        </p:nvSpPr>
        <p:spPr>
          <a:xfrm>
            <a:off x="256032" y="2199026"/>
            <a:ext cx="5724144" cy="646331"/>
          </a:xfrm>
          <a:prstGeom prst="rect">
            <a:avLst/>
          </a:prstGeom>
          <a:noFill/>
        </p:spPr>
        <p:txBody>
          <a:bodyPr wrap="square" rtlCol="0">
            <a:spAutoFit/>
          </a:bodyPr>
          <a:lstStyle/>
          <a:p>
            <a:r>
              <a:rPr lang="en-US" dirty="0" smtClean="0"/>
              <a:t>We can look at a matrix like at a function</a:t>
            </a:r>
            <a:endParaRPr lang="en-US" dirty="0"/>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598110611"/>
              </p:ext>
            </p:extLst>
          </p:nvPr>
        </p:nvGraphicFramePr>
        <p:xfrm>
          <a:off x="1115568" y="3503726"/>
          <a:ext cx="2466848" cy="1463040"/>
        </p:xfrm>
        <a:graphic>
          <a:graphicData uri="http://schemas.openxmlformats.org/drawingml/2006/table">
            <a:tbl>
              <a:tblPr firstRow="1" bandRow="1">
                <a:tableStyleId>{BC89EF96-8CEA-46FF-86C4-4CE0E7609802}</a:tableStyleId>
              </a:tblPr>
              <a:tblGrid>
                <a:gridCol w="1233424"/>
                <a:gridCol w="1233424"/>
              </a:tblGrid>
              <a:tr h="731520">
                <a:tc>
                  <a:txBody>
                    <a:bodyPr/>
                    <a:lstStyle/>
                    <a:p>
                      <a:r>
                        <a:rPr lang="en-US" sz="2400" b="0" dirty="0" smtClean="0">
                          <a:latin typeface="+mn-lt"/>
                          <a:ea typeface="Apple Chancery" charset="0"/>
                          <a:cs typeface="Apple Chancery" charset="0"/>
                        </a:rPr>
                        <a:t>0.4030</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2400" b="0" dirty="0" smtClean="0">
                          <a:latin typeface="+mn-lt"/>
                          <a:ea typeface="Apple Chancery" charset="0"/>
                          <a:cs typeface="Apple Chancery" charset="0"/>
                        </a:rPr>
                        <a:t>0.8075</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731520">
                <a:tc>
                  <a:txBody>
                    <a:bodyPr/>
                    <a:lstStyle/>
                    <a:p>
                      <a:r>
                        <a:rPr lang="en-US" sz="2400" b="0" dirty="0" smtClean="0">
                          <a:latin typeface="+mn-lt"/>
                          <a:ea typeface="Apple Chancery" charset="0"/>
                          <a:cs typeface="Apple Chancery" charset="0"/>
                        </a:rPr>
                        <a:t>0.8075</a:t>
                      </a:r>
                      <a:endParaRPr lang="en-US" sz="2400" b="0" baseline="-25000" dirty="0">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r>
                        <a:rPr lang="en-US" sz="2400" b="0" dirty="0" smtClean="0">
                          <a:latin typeface="+mn-lt"/>
                          <a:ea typeface="Apple Chancery" charset="0"/>
                          <a:cs typeface="Apple Chancery" charset="0"/>
                        </a:rPr>
                        <a:t>1.725</a:t>
                      </a:r>
                      <a:endParaRPr lang="en-US" sz="2400" b="0" baseline="-25000" dirty="0">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sp>
        <p:nvSpPr>
          <p:cNvPr id="13" name="Right Bracket 12"/>
          <p:cNvSpPr/>
          <p:nvPr/>
        </p:nvSpPr>
        <p:spPr>
          <a:xfrm>
            <a:off x="3399536" y="3265982"/>
            <a:ext cx="182880" cy="1700784"/>
          </a:xfrm>
          <a:prstGeom prst="righ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ket 13"/>
          <p:cNvSpPr/>
          <p:nvPr/>
        </p:nvSpPr>
        <p:spPr>
          <a:xfrm>
            <a:off x="964368" y="3265983"/>
            <a:ext cx="151200" cy="1700784"/>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33616" y="3823986"/>
            <a:ext cx="373820" cy="584775"/>
          </a:xfrm>
          <a:prstGeom prst="rect">
            <a:avLst/>
          </a:prstGeom>
          <a:noFill/>
        </p:spPr>
        <p:txBody>
          <a:bodyPr wrap="none" rtlCol="0">
            <a:spAutoFit/>
          </a:bodyPr>
          <a:lstStyle/>
          <a:p>
            <a:r>
              <a:rPr lang="en-US" sz="3200" dirty="0" smtClean="0"/>
              <a:t>x</a:t>
            </a:r>
            <a:endParaRPr lang="en-US" sz="3200" dirty="0"/>
          </a:p>
        </p:txBody>
      </p:sp>
      <p:sp>
        <p:nvSpPr>
          <p:cNvPr id="15" name="Double Bracket 14"/>
          <p:cNvSpPr/>
          <p:nvPr/>
        </p:nvSpPr>
        <p:spPr>
          <a:xfrm>
            <a:off x="4258636" y="3265983"/>
            <a:ext cx="768096" cy="1700784"/>
          </a:xfrm>
          <a:prstGeom prst="bracketPair">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1843273617"/>
              </p:ext>
            </p:extLst>
          </p:nvPr>
        </p:nvGraphicFramePr>
        <p:xfrm>
          <a:off x="4441516" y="3503726"/>
          <a:ext cx="525020" cy="1463040"/>
        </p:xfrm>
        <a:graphic>
          <a:graphicData uri="http://schemas.openxmlformats.org/drawingml/2006/table">
            <a:tbl>
              <a:tblPr firstRow="1" bandRow="1">
                <a:tableStyleId>{BC89EF96-8CEA-46FF-86C4-4CE0E7609802}</a:tableStyleId>
              </a:tblPr>
              <a:tblGrid>
                <a:gridCol w="525020"/>
              </a:tblGrid>
              <a:tr h="731520">
                <a:tc>
                  <a:txBody>
                    <a:bodyPr/>
                    <a:lstStyle/>
                    <a:p>
                      <a:r>
                        <a:rPr lang="en-US" sz="2400" b="0" dirty="0" smtClean="0">
                          <a:solidFill>
                            <a:srgbClr val="00B0F0"/>
                          </a:solidFill>
                          <a:latin typeface="+mn-lt"/>
                          <a:ea typeface="Apple Chancery" charset="0"/>
                          <a:cs typeface="Apple Chancery" charset="0"/>
                        </a:rPr>
                        <a:t>1</a:t>
                      </a:r>
                      <a:endParaRPr lang="en-US" sz="2400" b="0" baseline="-25000" dirty="0">
                        <a:solidFill>
                          <a:srgbClr val="00B0F0"/>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731520">
                <a:tc>
                  <a:txBody>
                    <a:bodyPr/>
                    <a:lstStyle/>
                    <a:p>
                      <a:r>
                        <a:rPr lang="en-US" sz="2400" b="0" baseline="0" dirty="0" smtClean="0">
                          <a:solidFill>
                            <a:srgbClr val="00B0F0"/>
                          </a:solidFill>
                          <a:latin typeface="+mn-lt"/>
                          <a:ea typeface="Apple Chancery" charset="0"/>
                          <a:cs typeface="Apple Chancery" charset="0"/>
                        </a:rPr>
                        <a:t>2</a:t>
                      </a:r>
                      <a:endParaRPr lang="en-US" sz="2400" b="0" baseline="-25000" dirty="0">
                        <a:solidFill>
                          <a:srgbClr val="00B0F0"/>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sp>
        <p:nvSpPr>
          <p:cNvPr id="19" name="TextBox 18"/>
          <p:cNvSpPr txBox="1"/>
          <p:nvPr/>
        </p:nvSpPr>
        <p:spPr>
          <a:xfrm>
            <a:off x="5274528" y="3823985"/>
            <a:ext cx="389850" cy="584775"/>
          </a:xfrm>
          <a:prstGeom prst="rect">
            <a:avLst/>
          </a:prstGeom>
          <a:noFill/>
        </p:spPr>
        <p:txBody>
          <a:bodyPr wrap="none" rtlCol="0">
            <a:spAutoFit/>
          </a:bodyPr>
          <a:lstStyle/>
          <a:p>
            <a:r>
              <a:rPr lang="en-US" sz="3200" smtClean="0"/>
              <a:t>=</a:t>
            </a:r>
            <a:endParaRPr lang="en-US" sz="3200"/>
          </a:p>
        </p:txBody>
      </p:sp>
      <p:sp>
        <p:nvSpPr>
          <p:cNvPr id="20" name="Double Bracket 19"/>
          <p:cNvSpPr/>
          <p:nvPr/>
        </p:nvSpPr>
        <p:spPr>
          <a:xfrm>
            <a:off x="5923676" y="3265983"/>
            <a:ext cx="1326828" cy="1700784"/>
          </a:xfrm>
          <a:prstGeom prst="bracketPair">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1896428682"/>
              </p:ext>
            </p:extLst>
          </p:nvPr>
        </p:nvGraphicFramePr>
        <p:xfrm>
          <a:off x="6088268" y="3503726"/>
          <a:ext cx="1162236" cy="1463040"/>
        </p:xfrm>
        <a:graphic>
          <a:graphicData uri="http://schemas.openxmlformats.org/drawingml/2006/table">
            <a:tbl>
              <a:tblPr firstRow="1" bandRow="1">
                <a:tableStyleId>{BC89EF96-8CEA-46FF-86C4-4CE0E7609802}</a:tableStyleId>
              </a:tblPr>
              <a:tblGrid>
                <a:gridCol w="1162236"/>
              </a:tblGrid>
              <a:tr h="731520">
                <a:tc>
                  <a:txBody>
                    <a:bodyPr/>
                    <a:lstStyle/>
                    <a:p>
                      <a:r>
                        <a:rPr lang="en-US" sz="2400" b="0" dirty="0" smtClean="0">
                          <a:solidFill>
                            <a:srgbClr val="FF0000"/>
                          </a:solidFill>
                          <a:latin typeface="+mn-lt"/>
                          <a:ea typeface="Apple Chancery" charset="0"/>
                          <a:cs typeface="Apple Chancery" charset="0"/>
                        </a:rPr>
                        <a:t>2.045</a:t>
                      </a:r>
                      <a:endParaRPr lang="en-US" sz="2400" b="0" baseline="-25000" dirty="0">
                        <a:solidFill>
                          <a:srgbClr val="FF0000"/>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731520">
                <a:tc>
                  <a:txBody>
                    <a:bodyPr/>
                    <a:lstStyle/>
                    <a:p>
                      <a:r>
                        <a:rPr lang="en-US" sz="2400" b="0" baseline="0" dirty="0" smtClean="0">
                          <a:solidFill>
                            <a:srgbClr val="FF0000"/>
                          </a:solidFill>
                          <a:latin typeface="+mn-lt"/>
                          <a:ea typeface="Apple Chancery" charset="0"/>
                          <a:cs typeface="Apple Chancery" charset="0"/>
                        </a:rPr>
                        <a:t>4.2575</a:t>
                      </a:r>
                      <a:endParaRPr lang="en-US" sz="2400" b="0" baseline="-25000" dirty="0">
                        <a:solidFill>
                          <a:srgbClr val="FF0000"/>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l="4333" r="14866" b="5600"/>
          <a:stretch/>
        </p:blipFill>
        <p:spPr>
          <a:xfrm>
            <a:off x="7653044" y="2199026"/>
            <a:ext cx="4403037" cy="3858107"/>
          </a:xfrm>
          <a:prstGeom prst="rect">
            <a:avLst/>
          </a:prstGeom>
        </p:spPr>
      </p:pic>
      <p:sp>
        <p:nvSpPr>
          <p:cNvPr id="23" name="TextBox 22"/>
          <p:cNvSpPr txBox="1"/>
          <p:nvPr/>
        </p:nvSpPr>
        <p:spPr>
          <a:xfrm>
            <a:off x="256032" y="5945394"/>
            <a:ext cx="11477427" cy="830997"/>
          </a:xfrm>
          <a:prstGeom prst="rect">
            <a:avLst/>
          </a:prstGeom>
          <a:noFill/>
        </p:spPr>
        <p:txBody>
          <a:bodyPr wrap="square" rtlCol="0">
            <a:spAutoFit/>
          </a:bodyPr>
          <a:lstStyle/>
          <a:p>
            <a:r>
              <a:rPr lang="en-US" sz="2400" dirty="0" smtClean="0"/>
              <a:t>Directions of this transformation: </a:t>
            </a:r>
            <a:r>
              <a:rPr lang="en-US" sz="2400" b="1" dirty="0" smtClean="0"/>
              <a:t>eigenvectors!</a:t>
            </a:r>
          </a:p>
          <a:p>
            <a:r>
              <a:rPr lang="en-US" sz="2400" dirty="0" smtClean="0"/>
              <a:t>Magnitude of transformation in direction of the respective eigenvectors: </a:t>
            </a:r>
            <a:r>
              <a:rPr lang="en-US" sz="2400" b="1" dirty="0" smtClean="0"/>
              <a:t>eigenvalues!</a:t>
            </a:r>
            <a:endParaRPr lang="en-US" sz="2400" b="1" dirty="0"/>
          </a:p>
        </p:txBody>
      </p:sp>
    </p:spTree>
    <p:extLst>
      <p:ext uri="{BB962C8B-B14F-4D97-AF65-F5344CB8AC3E}">
        <p14:creationId xmlns:p14="http://schemas.microsoft.com/office/powerpoint/2010/main" val="2472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536" y="-149486"/>
            <a:ext cx="12813792" cy="1210189"/>
          </a:xfrm>
        </p:spPr>
        <p:txBody>
          <a:bodyPr>
            <a:normAutofit/>
          </a:bodyPr>
          <a:lstStyle/>
          <a:p>
            <a:pPr algn="l"/>
            <a:r>
              <a:rPr lang="en-US" sz="4000" dirty="0" smtClean="0"/>
              <a:t>3. Find Eigenvalues and Eigenvectors of Covariance-Matrix</a:t>
            </a:r>
            <a:endParaRPr lang="en-US" sz="4000" dirty="0"/>
          </a:p>
        </p:txBody>
      </p:sp>
      <p:graphicFrame>
        <p:nvGraphicFramePr>
          <p:cNvPr id="12" name="Table 11"/>
          <p:cNvGraphicFramePr>
            <a:graphicFrameLocks noGrp="1"/>
          </p:cNvGraphicFramePr>
          <p:nvPr>
            <p:extLst>
              <p:ext uri="{D42A27DB-BD31-4B8C-83A1-F6EECF244321}">
                <p14:modId xmlns:p14="http://schemas.microsoft.com/office/powerpoint/2010/main" val="164598185"/>
              </p:ext>
            </p:extLst>
          </p:nvPr>
        </p:nvGraphicFramePr>
        <p:xfrm>
          <a:off x="548634" y="1440241"/>
          <a:ext cx="1478492" cy="1031698"/>
        </p:xfrm>
        <a:graphic>
          <a:graphicData uri="http://schemas.openxmlformats.org/drawingml/2006/table">
            <a:tbl>
              <a:tblPr firstRow="1" bandRow="1">
                <a:tableStyleId>{BC89EF96-8CEA-46FF-86C4-4CE0E7609802}</a:tableStyleId>
              </a:tblPr>
              <a:tblGrid>
                <a:gridCol w="739246"/>
                <a:gridCol w="739246"/>
              </a:tblGrid>
              <a:tr h="515849">
                <a:tc>
                  <a:txBody>
                    <a:bodyPr/>
                    <a:lstStyle/>
                    <a:p>
                      <a:r>
                        <a:rPr lang="en-US" sz="1400" b="0" dirty="0" smtClean="0">
                          <a:latin typeface="+mn-lt"/>
                          <a:ea typeface="Apple Chancery" charset="0"/>
                          <a:cs typeface="Apple Chancery" charset="0"/>
                        </a:rPr>
                        <a:t>0.4030</a:t>
                      </a:r>
                      <a:endParaRPr lang="en-US" sz="1400" b="0" baseline="-25000" dirty="0">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400" b="0" dirty="0" smtClean="0">
                          <a:latin typeface="+mn-lt"/>
                          <a:ea typeface="Apple Chancery" charset="0"/>
                          <a:cs typeface="Apple Chancery" charset="0"/>
                        </a:rPr>
                        <a:t>0.8075</a:t>
                      </a:r>
                      <a:endParaRPr lang="en-US" sz="1400" b="0" baseline="-25000" dirty="0">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515849">
                <a:tc>
                  <a:txBody>
                    <a:bodyPr/>
                    <a:lstStyle/>
                    <a:p>
                      <a:r>
                        <a:rPr lang="en-US" sz="1400" b="0" dirty="0" smtClean="0">
                          <a:latin typeface="+mn-lt"/>
                          <a:ea typeface="Apple Chancery" charset="0"/>
                          <a:cs typeface="Apple Chancery" charset="0"/>
                        </a:rPr>
                        <a:t>0.8075</a:t>
                      </a:r>
                      <a:endParaRPr lang="en-US" sz="1400" b="0" baseline="-25000" dirty="0">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r>
                        <a:rPr lang="en-US" sz="1400" b="0" dirty="0" smtClean="0">
                          <a:latin typeface="+mn-lt"/>
                          <a:ea typeface="Apple Chancery" charset="0"/>
                          <a:cs typeface="Apple Chancery" charset="0"/>
                        </a:rPr>
                        <a:t>1.725</a:t>
                      </a:r>
                      <a:endParaRPr lang="en-US" sz="1400" b="0" baseline="-25000" dirty="0">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sp>
        <p:nvSpPr>
          <p:cNvPr id="13" name="Right Bracket 12"/>
          <p:cNvSpPr/>
          <p:nvPr/>
        </p:nvSpPr>
        <p:spPr>
          <a:xfrm>
            <a:off x="2048344" y="1272591"/>
            <a:ext cx="109608" cy="1199349"/>
          </a:xfrm>
          <a:prstGeom prst="righ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4" name="Left Bracket 13"/>
          <p:cNvSpPr/>
          <p:nvPr/>
        </p:nvSpPr>
        <p:spPr>
          <a:xfrm>
            <a:off x="397440" y="1272591"/>
            <a:ext cx="90621" cy="1199349"/>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sp>
        <p:nvSpPr>
          <p:cNvPr id="10" name="TextBox 9"/>
          <p:cNvSpPr txBox="1"/>
          <p:nvPr/>
        </p:nvSpPr>
        <p:spPr>
          <a:xfrm>
            <a:off x="2359624" y="1741460"/>
            <a:ext cx="224047" cy="261610"/>
          </a:xfrm>
          <a:prstGeom prst="rect">
            <a:avLst/>
          </a:prstGeom>
          <a:noFill/>
        </p:spPr>
        <p:txBody>
          <a:bodyPr wrap="square" rtlCol="0">
            <a:spAutoFit/>
          </a:bodyPr>
          <a:lstStyle/>
          <a:p>
            <a:r>
              <a:rPr lang="en-US" sz="1100" dirty="0" smtClean="0"/>
              <a:t>x</a:t>
            </a:r>
            <a:endParaRPr lang="en-US" sz="1100" dirty="0"/>
          </a:p>
        </p:txBody>
      </p:sp>
      <p:sp>
        <p:nvSpPr>
          <p:cNvPr id="15" name="Double Bracket 14"/>
          <p:cNvSpPr/>
          <p:nvPr/>
        </p:nvSpPr>
        <p:spPr>
          <a:xfrm>
            <a:off x="2721354" y="1272591"/>
            <a:ext cx="460354" cy="1199349"/>
          </a:xfrm>
          <a:prstGeom prst="bracketPair">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p>
        </p:txBody>
      </p:sp>
      <p:graphicFrame>
        <p:nvGraphicFramePr>
          <p:cNvPr id="18" name="Table 17"/>
          <p:cNvGraphicFramePr>
            <a:graphicFrameLocks noGrp="1"/>
          </p:cNvGraphicFramePr>
          <p:nvPr>
            <p:extLst>
              <p:ext uri="{D42A27DB-BD31-4B8C-83A1-F6EECF244321}">
                <p14:modId xmlns:p14="http://schemas.microsoft.com/office/powerpoint/2010/main" val="92621742"/>
              </p:ext>
            </p:extLst>
          </p:nvPr>
        </p:nvGraphicFramePr>
        <p:xfrm>
          <a:off x="2829015" y="1440241"/>
          <a:ext cx="314668" cy="1031698"/>
        </p:xfrm>
        <a:graphic>
          <a:graphicData uri="http://schemas.openxmlformats.org/drawingml/2006/table">
            <a:tbl>
              <a:tblPr firstRow="1" bandRow="1">
                <a:tableStyleId>{BC89EF96-8CEA-46FF-86C4-4CE0E7609802}</a:tableStyleId>
              </a:tblPr>
              <a:tblGrid>
                <a:gridCol w="314668"/>
              </a:tblGrid>
              <a:tr h="515849">
                <a:tc>
                  <a:txBody>
                    <a:bodyPr/>
                    <a:lstStyle/>
                    <a:p>
                      <a:r>
                        <a:rPr lang="en-US" sz="1400" b="0" dirty="0" smtClean="0">
                          <a:solidFill>
                            <a:srgbClr val="00B0F0"/>
                          </a:solidFill>
                          <a:latin typeface="+mn-lt"/>
                          <a:ea typeface="Apple Chancery" charset="0"/>
                          <a:cs typeface="Apple Chancery" charset="0"/>
                        </a:rPr>
                        <a:t>1</a:t>
                      </a:r>
                      <a:endParaRPr lang="en-US" sz="1400" b="0" baseline="-25000" dirty="0">
                        <a:solidFill>
                          <a:srgbClr val="00B0F0"/>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515849">
                <a:tc>
                  <a:txBody>
                    <a:bodyPr/>
                    <a:lstStyle/>
                    <a:p>
                      <a:r>
                        <a:rPr lang="en-US" sz="1400" b="0" baseline="0" dirty="0" smtClean="0">
                          <a:solidFill>
                            <a:srgbClr val="00B0F0"/>
                          </a:solidFill>
                          <a:latin typeface="+mn-lt"/>
                          <a:ea typeface="Apple Chancery" charset="0"/>
                          <a:cs typeface="Apple Chancery" charset="0"/>
                        </a:rPr>
                        <a:t>2</a:t>
                      </a:r>
                      <a:endParaRPr lang="en-US" sz="1400" b="0" baseline="-25000" dirty="0">
                        <a:solidFill>
                          <a:srgbClr val="00B0F0"/>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sp>
        <p:nvSpPr>
          <p:cNvPr id="19" name="TextBox 18"/>
          <p:cNvSpPr txBox="1"/>
          <p:nvPr/>
        </p:nvSpPr>
        <p:spPr>
          <a:xfrm>
            <a:off x="3272116" y="1741460"/>
            <a:ext cx="233655" cy="261610"/>
          </a:xfrm>
          <a:prstGeom prst="rect">
            <a:avLst/>
          </a:prstGeom>
          <a:noFill/>
        </p:spPr>
        <p:txBody>
          <a:bodyPr wrap="square" rtlCol="0">
            <a:spAutoFit/>
          </a:bodyPr>
          <a:lstStyle/>
          <a:p>
            <a:r>
              <a:rPr lang="en-US" sz="1100" smtClean="0"/>
              <a:t>=</a:t>
            </a:r>
            <a:endParaRPr lang="en-US" sz="1100"/>
          </a:p>
        </p:txBody>
      </p:sp>
      <p:sp>
        <p:nvSpPr>
          <p:cNvPr id="20" name="Double Bracket 19"/>
          <p:cNvSpPr/>
          <p:nvPr/>
        </p:nvSpPr>
        <p:spPr>
          <a:xfrm>
            <a:off x="3678221" y="1272590"/>
            <a:ext cx="795227" cy="1199349"/>
          </a:xfrm>
          <a:prstGeom prst="bracketPair">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1566037"/>
              </p:ext>
            </p:extLst>
          </p:nvPr>
        </p:nvGraphicFramePr>
        <p:xfrm>
          <a:off x="3755650" y="1440241"/>
          <a:ext cx="696580" cy="1031698"/>
        </p:xfrm>
        <a:graphic>
          <a:graphicData uri="http://schemas.openxmlformats.org/drawingml/2006/table">
            <a:tbl>
              <a:tblPr firstRow="1" bandRow="1">
                <a:tableStyleId>{BC89EF96-8CEA-46FF-86C4-4CE0E7609802}</a:tableStyleId>
              </a:tblPr>
              <a:tblGrid>
                <a:gridCol w="696580"/>
              </a:tblGrid>
              <a:tr h="515849">
                <a:tc>
                  <a:txBody>
                    <a:bodyPr/>
                    <a:lstStyle/>
                    <a:p>
                      <a:r>
                        <a:rPr lang="en-US" sz="1400" b="0" dirty="0" smtClean="0">
                          <a:solidFill>
                            <a:srgbClr val="FF0000"/>
                          </a:solidFill>
                          <a:latin typeface="+mn-lt"/>
                          <a:ea typeface="Apple Chancery" charset="0"/>
                          <a:cs typeface="Apple Chancery" charset="0"/>
                        </a:rPr>
                        <a:t>2.045</a:t>
                      </a:r>
                      <a:endParaRPr lang="en-US" sz="1400" b="0" baseline="-25000" dirty="0">
                        <a:solidFill>
                          <a:srgbClr val="FF0000"/>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515849">
                <a:tc>
                  <a:txBody>
                    <a:bodyPr/>
                    <a:lstStyle/>
                    <a:p>
                      <a:r>
                        <a:rPr lang="en-US" sz="1400" b="0" baseline="0" dirty="0" smtClean="0">
                          <a:solidFill>
                            <a:srgbClr val="FF0000"/>
                          </a:solidFill>
                          <a:latin typeface="+mn-lt"/>
                          <a:ea typeface="Apple Chancery" charset="0"/>
                          <a:cs typeface="Apple Chancery" charset="0"/>
                        </a:rPr>
                        <a:t>4.2575</a:t>
                      </a:r>
                      <a:endParaRPr lang="en-US" sz="1400" b="0" baseline="-25000" dirty="0">
                        <a:solidFill>
                          <a:srgbClr val="FF0000"/>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l="4333" r="14866" b="5600"/>
          <a:stretch/>
        </p:blipFill>
        <p:spPr>
          <a:xfrm>
            <a:off x="5993717" y="1060703"/>
            <a:ext cx="2937496" cy="2573945"/>
          </a:xfrm>
          <a:prstGeom prst="rect">
            <a:avLst/>
          </a:prstGeom>
        </p:spPr>
      </p:pic>
      <p:sp>
        <p:nvSpPr>
          <p:cNvPr id="3" name="TextBox 2"/>
          <p:cNvSpPr txBox="1"/>
          <p:nvPr/>
        </p:nvSpPr>
        <p:spPr>
          <a:xfrm>
            <a:off x="676656" y="3035808"/>
            <a:ext cx="2972289" cy="2585323"/>
          </a:xfrm>
          <a:prstGeom prst="rect">
            <a:avLst/>
          </a:prstGeom>
          <a:noFill/>
        </p:spPr>
        <p:txBody>
          <a:bodyPr wrap="none" rtlCol="0">
            <a:spAutoFit/>
          </a:bodyPr>
          <a:lstStyle/>
          <a:p>
            <a:r>
              <a:rPr lang="en-US" dirty="0" smtClean="0"/>
              <a:t>Eigenvalues:	</a:t>
            </a:r>
            <a:r>
              <a:rPr lang="el-GR" b="1" dirty="0" smtClean="0"/>
              <a:t>λ</a:t>
            </a:r>
            <a:r>
              <a:rPr lang="en-US" b="1" baseline="-25000" dirty="0" smtClean="0"/>
              <a:t>1</a:t>
            </a:r>
            <a:r>
              <a:rPr lang="en-US" b="1" dirty="0" smtClean="0"/>
              <a:t> = 2.108</a:t>
            </a:r>
          </a:p>
          <a:p>
            <a:r>
              <a:rPr lang="en-US" b="1" dirty="0"/>
              <a:t>	</a:t>
            </a:r>
            <a:r>
              <a:rPr lang="en-US" b="1" dirty="0" smtClean="0"/>
              <a:t>	</a:t>
            </a:r>
            <a:r>
              <a:rPr lang="el-GR" b="1" dirty="0" smtClean="0"/>
              <a:t>λ</a:t>
            </a:r>
            <a:r>
              <a:rPr lang="en-US" b="1" baseline="-25000" dirty="0" smtClean="0"/>
              <a:t>2</a:t>
            </a:r>
            <a:r>
              <a:rPr lang="en-US" b="1" dirty="0" smtClean="0"/>
              <a:t> = 0.020</a:t>
            </a:r>
          </a:p>
          <a:p>
            <a:endParaRPr lang="en-US" b="1" dirty="0"/>
          </a:p>
          <a:p>
            <a:endParaRPr lang="en-US" b="1" dirty="0" smtClean="0"/>
          </a:p>
          <a:p>
            <a:r>
              <a:rPr lang="en-US" dirty="0" smtClean="0"/>
              <a:t>Eigenvectors:	e1 = </a:t>
            </a:r>
          </a:p>
          <a:p>
            <a:endParaRPr lang="en-US" dirty="0"/>
          </a:p>
          <a:p>
            <a:endParaRPr lang="en-US" dirty="0" smtClean="0"/>
          </a:p>
          <a:p>
            <a:r>
              <a:rPr lang="en-US" dirty="0"/>
              <a:t>	</a:t>
            </a:r>
            <a:r>
              <a:rPr lang="en-US" dirty="0" smtClean="0"/>
              <a:t>	</a:t>
            </a:r>
          </a:p>
          <a:p>
            <a:r>
              <a:rPr lang="en-US" dirty="0"/>
              <a:t>	</a:t>
            </a:r>
            <a:r>
              <a:rPr lang="en-US" dirty="0" smtClean="0"/>
              <a:t>	e2 = </a:t>
            </a:r>
            <a:endParaRPr lang="en-US" dirty="0"/>
          </a:p>
        </p:txBody>
      </p:sp>
      <p:sp>
        <p:nvSpPr>
          <p:cNvPr id="17" name="Double Bracket 16"/>
          <p:cNvSpPr/>
          <p:nvPr/>
        </p:nvSpPr>
        <p:spPr>
          <a:xfrm>
            <a:off x="3181006" y="3836697"/>
            <a:ext cx="787490" cy="936274"/>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graphicFrame>
        <p:nvGraphicFramePr>
          <p:cNvPr id="24" name="Table 23"/>
          <p:cNvGraphicFramePr>
            <a:graphicFrameLocks noGrp="1"/>
          </p:cNvGraphicFramePr>
          <p:nvPr>
            <p:extLst>
              <p:ext uri="{D42A27DB-BD31-4B8C-83A1-F6EECF244321}">
                <p14:modId xmlns:p14="http://schemas.microsoft.com/office/powerpoint/2010/main" val="531370152"/>
              </p:ext>
            </p:extLst>
          </p:nvPr>
        </p:nvGraphicFramePr>
        <p:xfrm>
          <a:off x="3284770" y="3967573"/>
          <a:ext cx="728350" cy="805398"/>
        </p:xfrm>
        <a:graphic>
          <a:graphicData uri="http://schemas.openxmlformats.org/drawingml/2006/table">
            <a:tbl>
              <a:tblPr firstRow="1" bandRow="1">
                <a:tableStyleId>{BC89EF96-8CEA-46FF-86C4-4CE0E7609802}</a:tableStyleId>
              </a:tblPr>
              <a:tblGrid>
                <a:gridCol w="728350"/>
              </a:tblGrid>
              <a:tr h="402699">
                <a:tc>
                  <a:txBody>
                    <a:bodyPr/>
                    <a:lstStyle/>
                    <a:p>
                      <a:r>
                        <a:rPr lang="en-US" sz="1400" b="0" dirty="0" smtClean="0">
                          <a:solidFill>
                            <a:schemeClr val="tx1"/>
                          </a:solidFill>
                          <a:latin typeface="+mn-lt"/>
                          <a:ea typeface="Apple Chancery" charset="0"/>
                          <a:cs typeface="Apple Chancery" charset="0"/>
                        </a:rPr>
                        <a:t>0.428</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402699">
                <a:tc>
                  <a:txBody>
                    <a:bodyPr/>
                    <a:lstStyle/>
                    <a:p>
                      <a:r>
                        <a:rPr lang="en-US" sz="1400" b="0" baseline="0" dirty="0" smtClean="0">
                          <a:solidFill>
                            <a:schemeClr val="tx1"/>
                          </a:solidFill>
                          <a:latin typeface="+mn-lt"/>
                          <a:ea typeface="Apple Chancery" charset="0"/>
                          <a:cs typeface="Apple Chancery" charset="0"/>
                        </a:rPr>
                        <a:t>0.904</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sp>
        <p:nvSpPr>
          <p:cNvPr id="25" name="Double Bracket 24"/>
          <p:cNvSpPr/>
          <p:nvPr/>
        </p:nvSpPr>
        <p:spPr>
          <a:xfrm>
            <a:off x="3181006" y="5008105"/>
            <a:ext cx="787490" cy="936274"/>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9652687"/>
              </p:ext>
            </p:extLst>
          </p:nvPr>
        </p:nvGraphicFramePr>
        <p:xfrm>
          <a:off x="3284770" y="5138981"/>
          <a:ext cx="728350" cy="805398"/>
        </p:xfrm>
        <a:graphic>
          <a:graphicData uri="http://schemas.openxmlformats.org/drawingml/2006/table">
            <a:tbl>
              <a:tblPr firstRow="1" bandRow="1">
                <a:tableStyleId>{BC89EF96-8CEA-46FF-86C4-4CE0E7609802}</a:tableStyleId>
              </a:tblPr>
              <a:tblGrid>
                <a:gridCol w="728350"/>
              </a:tblGrid>
              <a:tr h="402699">
                <a:tc>
                  <a:txBody>
                    <a:bodyPr/>
                    <a:lstStyle/>
                    <a:p>
                      <a:r>
                        <a:rPr lang="en-US" sz="1400" b="0" dirty="0" smtClean="0">
                          <a:solidFill>
                            <a:schemeClr val="tx1"/>
                          </a:solidFill>
                          <a:latin typeface="+mn-lt"/>
                          <a:ea typeface="Apple Chancery" charset="0"/>
                          <a:cs typeface="Apple Chancery" charset="0"/>
                        </a:rPr>
                        <a:t>-0.904</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402699">
                <a:tc>
                  <a:txBody>
                    <a:bodyPr/>
                    <a:lstStyle/>
                    <a:p>
                      <a:r>
                        <a:rPr lang="en-US" sz="1400" b="0" baseline="0" dirty="0" smtClean="0">
                          <a:solidFill>
                            <a:schemeClr val="tx1"/>
                          </a:solidFill>
                          <a:latin typeface="+mn-lt"/>
                          <a:ea typeface="Apple Chancery" charset="0"/>
                          <a:cs typeface="Apple Chancery" charset="0"/>
                        </a:rPr>
                        <a:t>0.428</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14860"/>
          <a:stretch/>
        </p:blipFill>
        <p:spPr>
          <a:xfrm>
            <a:off x="7082342" y="2925520"/>
            <a:ext cx="4193643" cy="3694176"/>
          </a:xfrm>
          <a:prstGeom prst="rect">
            <a:avLst/>
          </a:prstGeom>
        </p:spPr>
      </p:pic>
    </p:spTree>
    <p:extLst>
      <p:ext uri="{BB962C8B-B14F-4D97-AF65-F5344CB8AC3E}">
        <p14:creationId xmlns:p14="http://schemas.microsoft.com/office/powerpoint/2010/main" val="189363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536" y="-149486"/>
            <a:ext cx="12813792" cy="1210189"/>
          </a:xfrm>
        </p:spPr>
        <p:txBody>
          <a:bodyPr>
            <a:normAutofit/>
          </a:bodyPr>
          <a:lstStyle/>
          <a:p>
            <a:pPr algn="l"/>
            <a:r>
              <a:rPr lang="en-US" sz="4000" dirty="0" smtClean="0"/>
              <a:t>3. Find Eigenvalues and Eigenvectors of Covariance-Matrix</a:t>
            </a:r>
            <a:endParaRPr lang="en-US" sz="4000" dirty="0"/>
          </a:p>
        </p:txBody>
      </p:sp>
      <p:sp>
        <p:nvSpPr>
          <p:cNvPr id="4" name="TextBox 3"/>
          <p:cNvSpPr txBox="1"/>
          <p:nvPr/>
        </p:nvSpPr>
        <p:spPr>
          <a:xfrm>
            <a:off x="640080" y="1847088"/>
            <a:ext cx="10808208" cy="3970318"/>
          </a:xfrm>
          <a:prstGeom prst="rect">
            <a:avLst/>
          </a:prstGeom>
          <a:noFill/>
        </p:spPr>
        <p:txBody>
          <a:bodyPr wrap="square" rtlCol="0">
            <a:spAutoFit/>
          </a:bodyPr>
          <a:lstStyle/>
          <a:p>
            <a:pPr>
              <a:lnSpc>
                <a:spcPct val="150000"/>
              </a:lnSpc>
            </a:pPr>
            <a:r>
              <a:rPr lang="en-US" sz="2400" dirty="0" smtClean="0"/>
              <a:t>Eigenvectors and their corresponding eigenvalues give information about: </a:t>
            </a:r>
          </a:p>
          <a:p>
            <a:pPr>
              <a:lnSpc>
                <a:spcPct val="150000"/>
              </a:lnSpc>
            </a:pPr>
            <a:r>
              <a:rPr lang="en-US" sz="2400" dirty="0"/>
              <a:t>	</a:t>
            </a:r>
            <a:r>
              <a:rPr lang="en-US" sz="2400" dirty="0" smtClean="0"/>
              <a:t>The “direction” of a matrix (eigenvectors)</a:t>
            </a:r>
          </a:p>
          <a:p>
            <a:pPr>
              <a:lnSpc>
                <a:spcPct val="150000"/>
              </a:lnSpc>
            </a:pPr>
            <a:r>
              <a:rPr lang="en-US" sz="2400" dirty="0"/>
              <a:t>	</a:t>
            </a:r>
            <a:r>
              <a:rPr lang="en-US" sz="2400" dirty="0" smtClean="0"/>
              <a:t>The magnitude each direction has (eigenvalues)</a:t>
            </a:r>
          </a:p>
          <a:p>
            <a:pPr>
              <a:lnSpc>
                <a:spcPct val="150000"/>
              </a:lnSpc>
            </a:pPr>
            <a:endParaRPr lang="en-US" sz="2400" dirty="0"/>
          </a:p>
          <a:p>
            <a:pPr>
              <a:lnSpc>
                <a:spcPct val="150000"/>
              </a:lnSpc>
            </a:pPr>
            <a:r>
              <a:rPr lang="en-US" sz="2400" dirty="0" smtClean="0"/>
              <a:t>-&gt; getting these information from our covariance matrix reveals a lot about the data structure and the how strong the different </a:t>
            </a:r>
            <a:r>
              <a:rPr lang="en-US" sz="2400" b="1" dirty="0" smtClean="0"/>
              <a:t>components</a:t>
            </a:r>
            <a:r>
              <a:rPr lang="en-US" sz="2400" dirty="0" smtClean="0"/>
              <a:t> shape and characterize the data</a:t>
            </a:r>
            <a:endParaRPr lang="en-US" sz="2400" dirty="0"/>
          </a:p>
        </p:txBody>
      </p:sp>
    </p:spTree>
    <p:extLst>
      <p:ext uri="{BB962C8B-B14F-4D97-AF65-F5344CB8AC3E}">
        <p14:creationId xmlns:p14="http://schemas.microsoft.com/office/powerpoint/2010/main" val="845827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822960" y="2980948"/>
          <a:ext cx="3700272" cy="2194560"/>
        </p:xfrm>
        <a:graphic>
          <a:graphicData uri="http://schemas.openxmlformats.org/drawingml/2006/table">
            <a:tbl>
              <a:tblPr firstRow="1" bandRow="1">
                <a:tableStyleId>{BC89EF96-8CEA-46FF-86C4-4CE0E7609802}</a:tableStyleId>
              </a:tblPr>
              <a:tblGrid>
                <a:gridCol w="1233424"/>
                <a:gridCol w="1233424"/>
                <a:gridCol w="1233424"/>
              </a:tblGrid>
              <a:tr h="731520">
                <a:tc>
                  <a:txBody>
                    <a:bodyPr/>
                    <a:lstStyle/>
                    <a:p>
                      <a:r>
                        <a:rPr lang="en-US" sz="2400" b="0" dirty="0" smtClean="0">
                          <a:latin typeface="+mn-lt"/>
                          <a:ea typeface="Apple Chancery" charset="0"/>
                          <a:cs typeface="Apple Chancery" charset="0"/>
                        </a:rPr>
                        <a:t>0.4030</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2400" b="0" dirty="0" smtClean="0">
                          <a:latin typeface="+mn-lt"/>
                          <a:ea typeface="Apple Chancery" charset="0"/>
                          <a:cs typeface="Apple Chancery" charset="0"/>
                        </a:rPr>
                        <a:t>0.8075</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2400" b="0" dirty="0" smtClean="0">
                          <a:latin typeface="+mn-lt"/>
                          <a:ea typeface="Apple Chancery" charset="0"/>
                          <a:cs typeface="Apple Chancery" charset="0"/>
                        </a:rPr>
                        <a:t>1.2805</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731520">
                <a:tc>
                  <a:txBody>
                    <a:bodyPr/>
                    <a:lstStyle/>
                    <a:p>
                      <a:r>
                        <a:rPr lang="en-US" sz="2400" b="0" dirty="0" smtClean="0">
                          <a:latin typeface="+mn-lt"/>
                          <a:ea typeface="Apple Chancery" charset="0"/>
                          <a:cs typeface="Apple Chancery" charset="0"/>
                        </a:rPr>
                        <a:t>0.8075</a:t>
                      </a:r>
                      <a:endParaRPr lang="en-US" sz="2400" b="0" baseline="-25000" dirty="0">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r>
                        <a:rPr lang="en-US" sz="2400" b="0" dirty="0" smtClean="0">
                          <a:latin typeface="+mn-lt"/>
                          <a:ea typeface="Apple Chancery" charset="0"/>
                          <a:cs typeface="Apple Chancery" charset="0"/>
                        </a:rPr>
                        <a:t>1.725</a:t>
                      </a:r>
                      <a:endParaRPr lang="en-US" sz="2400" b="0" baseline="-25000" dirty="0">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r>
                        <a:rPr lang="en-US" sz="2400" b="0" dirty="0" smtClean="0">
                          <a:latin typeface="+mn-lt"/>
                          <a:ea typeface="Apple Chancery" charset="0"/>
                          <a:cs typeface="Apple Chancery" charset="0"/>
                        </a:rPr>
                        <a:t>2.7250</a:t>
                      </a:r>
                      <a:endParaRPr lang="en-US" sz="2400" b="0" baseline="-25000" dirty="0">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r h="731520">
                <a:tc>
                  <a:txBody>
                    <a:bodyPr/>
                    <a:lstStyle/>
                    <a:p>
                      <a:r>
                        <a:rPr lang="en-US" sz="2400" b="0" dirty="0" smtClean="0">
                          <a:latin typeface="+mn-lt"/>
                          <a:ea typeface="Apple Chancery" charset="0"/>
                          <a:cs typeface="Apple Chancery" charset="0"/>
                        </a:rPr>
                        <a:t>1.2805</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latin typeface="+mn-lt"/>
                          <a:ea typeface="Apple Chancery" charset="0"/>
                          <a:cs typeface="Apple Chancery" charset="0"/>
                        </a:rPr>
                        <a:t>2.7250</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mn-lt"/>
                          <a:ea typeface="Apple Chancery" charset="0"/>
                          <a:cs typeface="Apple Chancery" charset="0"/>
                        </a:rPr>
                        <a:t>4.3580</a:t>
                      </a:r>
                      <a:endParaRPr lang="en-US" sz="2400" b="0" baseline="-25000" dirty="0" smtClean="0">
                        <a:latin typeface="+mn-lt"/>
                        <a:ea typeface="Apple Chancery" charset="0"/>
                        <a:cs typeface="Apple Chancery"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6" name="Right Bracket 5"/>
          <p:cNvSpPr/>
          <p:nvPr/>
        </p:nvSpPr>
        <p:spPr>
          <a:xfrm>
            <a:off x="4206240" y="2743204"/>
            <a:ext cx="152400" cy="2432303"/>
          </a:xfrm>
          <a:prstGeom prst="righ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ket 6"/>
          <p:cNvSpPr/>
          <p:nvPr/>
        </p:nvSpPr>
        <p:spPr>
          <a:xfrm>
            <a:off x="671760" y="2743204"/>
            <a:ext cx="151200" cy="2432303"/>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p:cNvCxnSpPr/>
          <p:nvPr/>
        </p:nvCxnSpPr>
        <p:spPr>
          <a:xfrm>
            <a:off x="4700016" y="3996638"/>
            <a:ext cx="841248" cy="0"/>
          </a:xfrm>
          <a:prstGeom prst="straightConnector1">
            <a:avLst/>
          </a:prstGeom>
          <a:ln w="76200">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908330" y="3497690"/>
            <a:ext cx="1175322" cy="923330"/>
          </a:xfrm>
          <a:prstGeom prst="rect">
            <a:avLst/>
          </a:prstGeom>
        </p:spPr>
        <p:txBody>
          <a:bodyPr wrap="none">
            <a:spAutoFit/>
          </a:bodyPr>
          <a:lstStyle/>
          <a:p>
            <a:r>
              <a:rPr lang="el-GR" b="1" dirty="0" smtClean="0"/>
              <a:t>λ</a:t>
            </a:r>
            <a:r>
              <a:rPr lang="en-US" b="1" baseline="-25000" dirty="0" smtClean="0"/>
              <a:t>1</a:t>
            </a:r>
            <a:r>
              <a:rPr lang="en-US" b="1" dirty="0" smtClean="0"/>
              <a:t> = </a:t>
            </a:r>
            <a:r>
              <a:rPr lang="en-US" dirty="0" smtClean="0"/>
              <a:t>6.447</a:t>
            </a:r>
          </a:p>
          <a:p>
            <a:r>
              <a:rPr lang="el-GR" b="1" dirty="0" smtClean="0"/>
              <a:t>λ</a:t>
            </a:r>
            <a:r>
              <a:rPr lang="en-US" b="1" baseline="-25000" dirty="0" smtClean="0"/>
              <a:t>2</a:t>
            </a:r>
            <a:r>
              <a:rPr lang="en-US" b="1" dirty="0" smtClean="0"/>
              <a:t> = </a:t>
            </a:r>
            <a:r>
              <a:rPr lang="en-US" dirty="0" smtClean="0"/>
              <a:t>0.025 </a:t>
            </a:r>
          </a:p>
          <a:p>
            <a:r>
              <a:rPr lang="el-GR" b="1" dirty="0" smtClean="0"/>
              <a:t>λ</a:t>
            </a:r>
            <a:r>
              <a:rPr lang="en-US" b="1" baseline="-25000" dirty="0" smtClean="0"/>
              <a:t>3</a:t>
            </a:r>
            <a:r>
              <a:rPr lang="en-US" b="1" dirty="0" smtClean="0"/>
              <a:t> = </a:t>
            </a:r>
            <a:r>
              <a:rPr lang="en-US" dirty="0" smtClean="0"/>
              <a:t>0.014</a:t>
            </a:r>
            <a:endParaRPr lang="en-US" dirty="0"/>
          </a:p>
        </p:txBody>
      </p:sp>
      <p:sp>
        <p:nvSpPr>
          <p:cNvPr id="9" name="Double Bracket 8"/>
          <p:cNvSpPr/>
          <p:nvPr/>
        </p:nvSpPr>
        <p:spPr>
          <a:xfrm>
            <a:off x="8528492" y="1417295"/>
            <a:ext cx="781965" cy="1325439"/>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graphicFrame>
        <p:nvGraphicFramePr>
          <p:cNvPr id="10" name="Table 9"/>
          <p:cNvGraphicFramePr>
            <a:graphicFrameLocks noGrp="1"/>
          </p:cNvGraphicFramePr>
          <p:nvPr/>
        </p:nvGraphicFramePr>
        <p:xfrm>
          <a:off x="8577392" y="1511596"/>
          <a:ext cx="723240" cy="1194561"/>
        </p:xfrm>
        <a:graphic>
          <a:graphicData uri="http://schemas.openxmlformats.org/drawingml/2006/table">
            <a:tbl>
              <a:tblPr firstRow="1" bandRow="1">
                <a:tableStyleId>{BC89EF96-8CEA-46FF-86C4-4CE0E7609802}</a:tableStyleId>
              </a:tblPr>
              <a:tblGrid>
                <a:gridCol w="723240"/>
              </a:tblGrid>
              <a:tr h="398187">
                <a:tc>
                  <a:txBody>
                    <a:bodyPr/>
                    <a:lstStyle/>
                    <a:p>
                      <a:r>
                        <a:rPr lang="en-US" sz="1400" b="0" dirty="0" smtClean="0">
                          <a:solidFill>
                            <a:schemeClr val="tx1"/>
                          </a:solidFill>
                          <a:latin typeface="+mn-lt"/>
                          <a:ea typeface="Apple Chancery" charset="0"/>
                          <a:cs typeface="Apple Chancery" charset="0"/>
                        </a:rPr>
                        <a:t>-0.243</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398187">
                <a:tc>
                  <a:txBody>
                    <a:bodyPr/>
                    <a:lstStyle/>
                    <a:p>
                      <a:r>
                        <a:rPr lang="en-US" sz="1400" b="0" baseline="0" dirty="0" smtClean="0">
                          <a:solidFill>
                            <a:schemeClr val="tx1"/>
                          </a:solidFill>
                          <a:latin typeface="+mn-lt"/>
                          <a:ea typeface="Apple Chancery" charset="0"/>
                          <a:cs typeface="Apple Chancery" charset="0"/>
                        </a:rPr>
                        <a:t>-0.516</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r h="398187">
                <a:tc>
                  <a:txBody>
                    <a:bodyPr/>
                    <a:lstStyle/>
                    <a:p>
                      <a:r>
                        <a:rPr lang="en-US" sz="1400" b="0" baseline="0" dirty="0" smtClean="0">
                          <a:solidFill>
                            <a:schemeClr val="tx1"/>
                          </a:solidFill>
                          <a:latin typeface="+mn-lt"/>
                          <a:ea typeface="Apple Chancery" charset="0"/>
                          <a:cs typeface="Apple Chancery" charset="0"/>
                        </a:rPr>
                        <a:t>-0.822</a:t>
                      </a:r>
                      <a:endParaRPr lang="en-US" sz="1400" b="0" baseline="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sp>
        <p:nvSpPr>
          <p:cNvPr id="13" name="TextBox 12"/>
          <p:cNvSpPr txBox="1"/>
          <p:nvPr/>
        </p:nvSpPr>
        <p:spPr>
          <a:xfrm>
            <a:off x="7890176" y="1847088"/>
            <a:ext cx="638316" cy="4247317"/>
          </a:xfrm>
          <a:prstGeom prst="rect">
            <a:avLst/>
          </a:prstGeom>
          <a:noFill/>
        </p:spPr>
        <p:txBody>
          <a:bodyPr wrap="none" rtlCol="0">
            <a:spAutoFit/>
          </a:bodyPr>
          <a:lstStyle/>
          <a:p>
            <a:r>
              <a:rPr lang="en-US" dirty="0" smtClean="0"/>
              <a:t>e1 = </a:t>
            </a:r>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e2 = </a:t>
            </a:r>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e3 = </a:t>
            </a:r>
            <a:endParaRPr lang="en-US" dirty="0"/>
          </a:p>
        </p:txBody>
      </p:sp>
      <p:sp>
        <p:nvSpPr>
          <p:cNvPr id="16" name="Double Bracket 15"/>
          <p:cNvSpPr/>
          <p:nvPr/>
        </p:nvSpPr>
        <p:spPr>
          <a:xfrm>
            <a:off x="8518667" y="3297633"/>
            <a:ext cx="781965" cy="1325439"/>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graphicFrame>
        <p:nvGraphicFramePr>
          <p:cNvPr id="17" name="Table 16"/>
          <p:cNvGraphicFramePr>
            <a:graphicFrameLocks noGrp="1"/>
          </p:cNvGraphicFramePr>
          <p:nvPr/>
        </p:nvGraphicFramePr>
        <p:xfrm>
          <a:off x="8567567" y="3391934"/>
          <a:ext cx="723240" cy="1194561"/>
        </p:xfrm>
        <a:graphic>
          <a:graphicData uri="http://schemas.openxmlformats.org/drawingml/2006/table">
            <a:tbl>
              <a:tblPr firstRow="1" bandRow="1">
                <a:tableStyleId>{BC89EF96-8CEA-46FF-86C4-4CE0E7609802}</a:tableStyleId>
              </a:tblPr>
              <a:tblGrid>
                <a:gridCol w="723240"/>
              </a:tblGrid>
              <a:tr h="398187">
                <a:tc>
                  <a:txBody>
                    <a:bodyPr/>
                    <a:lstStyle/>
                    <a:p>
                      <a:r>
                        <a:rPr lang="en-US" sz="1400" b="0" dirty="0" smtClean="0">
                          <a:solidFill>
                            <a:schemeClr val="tx1"/>
                          </a:solidFill>
                          <a:latin typeface="+mn-lt"/>
                          <a:ea typeface="Apple Chancery" charset="0"/>
                          <a:cs typeface="Apple Chancery" charset="0"/>
                        </a:rPr>
                        <a:t>0.919</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398187">
                <a:tc>
                  <a:txBody>
                    <a:bodyPr/>
                    <a:lstStyle/>
                    <a:p>
                      <a:r>
                        <a:rPr lang="en-US" sz="1400" b="0" baseline="0" dirty="0" smtClean="0">
                          <a:solidFill>
                            <a:schemeClr val="tx1"/>
                          </a:solidFill>
                          <a:latin typeface="+mn-lt"/>
                          <a:ea typeface="Apple Chancery" charset="0"/>
                          <a:cs typeface="Apple Chancery" charset="0"/>
                        </a:rPr>
                        <a:t>0.149</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r h="398187">
                <a:tc>
                  <a:txBody>
                    <a:bodyPr/>
                    <a:lstStyle/>
                    <a:p>
                      <a:r>
                        <a:rPr lang="en-US" sz="1400" b="0" baseline="0" dirty="0" smtClean="0">
                          <a:solidFill>
                            <a:schemeClr val="tx1"/>
                          </a:solidFill>
                          <a:latin typeface="+mn-lt"/>
                          <a:ea typeface="Apple Chancery" charset="0"/>
                          <a:cs typeface="Apple Chancery" charset="0"/>
                        </a:rPr>
                        <a:t>-0.365</a:t>
                      </a:r>
                      <a:endParaRPr lang="en-US" sz="1400" b="0" baseline="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sp>
        <p:nvSpPr>
          <p:cNvPr id="19" name="Double Bracket 18"/>
          <p:cNvSpPr/>
          <p:nvPr/>
        </p:nvSpPr>
        <p:spPr>
          <a:xfrm>
            <a:off x="8518667" y="5083670"/>
            <a:ext cx="781965" cy="1325439"/>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graphicFrame>
        <p:nvGraphicFramePr>
          <p:cNvPr id="20" name="Table 19"/>
          <p:cNvGraphicFramePr>
            <a:graphicFrameLocks noGrp="1"/>
          </p:cNvGraphicFramePr>
          <p:nvPr/>
        </p:nvGraphicFramePr>
        <p:xfrm>
          <a:off x="8567567" y="5177971"/>
          <a:ext cx="723240" cy="1194561"/>
        </p:xfrm>
        <a:graphic>
          <a:graphicData uri="http://schemas.openxmlformats.org/drawingml/2006/table">
            <a:tbl>
              <a:tblPr firstRow="1" bandRow="1">
                <a:tableStyleId>{BC89EF96-8CEA-46FF-86C4-4CE0E7609802}</a:tableStyleId>
              </a:tblPr>
              <a:tblGrid>
                <a:gridCol w="723240"/>
              </a:tblGrid>
              <a:tr h="398187">
                <a:tc>
                  <a:txBody>
                    <a:bodyPr/>
                    <a:lstStyle/>
                    <a:p>
                      <a:r>
                        <a:rPr lang="en-US" sz="1400" b="0" dirty="0" smtClean="0">
                          <a:solidFill>
                            <a:schemeClr val="tx1"/>
                          </a:solidFill>
                          <a:latin typeface="+mn-lt"/>
                          <a:ea typeface="Apple Chancery" charset="0"/>
                          <a:cs typeface="Apple Chancery" charset="0"/>
                        </a:rPr>
                        <a:t>0.310</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398187">
                <a:tc>
                  <a:txBody>
                    <a:bodyPr/>
                    <a:lstStyle/>
                    <a:p>
                      <a:r>
                        <a:rPr lang="en-US" sz="1400" b="0" baseline="0" dirty="0" smtClean="0">
                          <a:solidFill>
                            <a:schemeClr val="tx1"/>
                          </a:solidFill>
                          <a:latin typeface="+mn-lt"/>
                          <a:ea typeface="Apple Chancery" charset="0"/>
                          <a:cs typeface="Apple Chancery" charset="0"/>
                        </a:rPr>
                        <a:t>-0.844</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r h="398187">
                <a:tc>
                  <a:txBody>
                    <a:bodyPr/>
                    <a:lstStyle/>
                    <a:p>
                      <a:r>
                        <a:rPr lang="en-US" sz="1400" b="0" baseline="0" dirty="0" smtClean="0">
                          <a:solidFill>
                            <a:schemeClr val="tx1"/>
                          </a:solidFill>
                          <a:latin typeface="+mn-lt"/>
                          <a:ea typeface="Apple Chancery" charset="0"/>
                          <a:cs typeface="Apple Chancery" charset="0"/>
                        </a:rPr>
                        <a:t>0.438</a:t>
                      </a:r>
                      <a:endParaRPr lang="en-US" sz="1400" b="0" baseline="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sp>
        <p:nvSpPr>
          <p:cNvPr id="18" name="Title 1"/>
          <p:cNvSpPr txBox="1">
            <a:spLocks/>
          </p:cNvSpPr>
          <p:nvPr/>
        </p:nvSpPr>
        <p:spPr>
          <a:xfrm>
            <a:off x="97536" y="-149486"/>
            <a:ext cx="12813792" cy="12101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smtClean="0"/>
              <a:t>3. Find Eigenvalues and Eigenvectors of Covariance-Matrix</a:t>
            </a:r>
            <a:endParaRPr lang="en-US" sz="4000" dirty="0"/>
          </a:p>
        </p:txBody>
      </p:sp>
    </p:spTree>
    <p:extLst>
      <p:ext uri="{BB962C8B-B14F-4D97-AF65-F5344CB8AC3E}">
        <p14:creationId xmlns:p14="http://schemas.microsoft.com/office/powerpoint/2010/main" val="166258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536" y="-149486"/>
            <a:ext cx="12813792" cy="1210189"/>
          </a:xfrm>
        </p:spPr>
        <p:txBody>
          <a:bodyPr>
            <a:normAutofit/>
          </a:bodyPr>
          <a:lstStyle/>
          <a:p>
            <a:pPr algn="l"/>
            <a:r>
              <a:rPr lang="en-US" sz="4000" dirty="0" smtClean="0"/>
              <a:t>4. Rank the Eigenvalues</a:t>
            </a:r>
            <a:endParaRPr lang="en-US" sz="4000" dirty="0"/>
          </a:p>
        </p:txBody>
      </p:sp>
      <p:sp>
        <p:nvSpPr>
          <p:cNvPr id="3" name="Rectangle 2"/>
          <p:cNvSpPr/>
          <p:nvPr/>
        </p:nvSpPr>
        <p:spPr>
          <a:xfrm>
            <a:off x="2219646" y="3068240"/>
            <a:ext cx="1428596" cy="1938992"/>
          </a:xfrm>
          <a:prstGeom prst="rect">
            <a:avLst/>
          </a:prstGeom>
        </p:spPr>
        <p:txBody>
          <a:bodyPr wrap="none">
            <a:spAutoFit/>
          </a:bodyPr>
          <a:lstStyle/>
          <a:p>
            <a:r>
              <a:rPr lang="el-GR" sz="2400" b="1" dirty="0" smtClean="0"/>
              <a:t>λ</a:t>
            </a:r>
            <a:r>
              <a:rPr lang="en-US" sz="2400" b="1" baseline="-25000" dirty="0" smtClean="0"/>
              <a:t>1</a:t>
            </a:r>
            <a:r>
              <a:rPr lang="en-US" sz="2400" b="1" dirty="0" smtClean="0"/>
              <a:t> = </a:t>
            </a:r>
            <a:r>
              <a:rPr lang="en-US" sz="2400" dirty="0" smtClean="0"/>
              <a:t>6.447</a:t>
            </a:r>
          </a:p>
          <a:p>
            <a:endParaRPr lang="en-US" sz="2400" dirty="0" smtClean="0"/>
          </a:p>
          <a:p>
            <a:r>
              <a:rPr lang="el-GR" sz="2400" b="1" dirty="0" smtClean="0"/>
              <a:t>λ</a:t>
            </a:r>
            <a:r>
              <a:rPr lang="en-US" sz="2400" b="1" baseline="-25000" dirty="0" smtClean="0"/>
              <a:t>2</a:t>
            </a:r>
            <a:r>
              <a:rPr lang="en-US" sz="2400" b="1" dirty="0" smtClean="0"/>
              <a:t> = </a:t>
            </a:r>
            <a:r>
              <a:rPr lang="en-US" sz="2400" dirty="0" smtClean="0"/>
              <a:t>0.025</a:t>
            </a:r>
          </a:p>
          <a:p>
            <a:r>
              <a:rPr lang="en-US" sz="2400" dirty="0" smtClean="0"/>
              <a:t> </a:t>
            </a:r>
          </a:p>
          <a:p>
            <a:r>
              <a:rPr lang="el-GR" sz="2400" b="1" dirty="0" smtClean="0"/>
              <a:t>λ</a:t>
            </a:r>
            <a:r>
              <a:rPr lang="en-US" sz="2400" b="1" baseline="-25000" dirty="0" smtClean="0"/>
              <a:t>3</a:t>
            </a:r>
            <a:r>
              <a:rPr lang="en-US" sz="2400" b="1" dirty="0" smtClean="0"/>
              <a:t> = </a:t>
            </a:r>
            <a:r>
              <a:rPr lang="en-US" sz="2400" dirty="0" smtClean="0"/>
              <a:t>0.014</a:t>
            </a:r>
            <a:endParaRPr lang="en-US" sz="2400" dirty="0"/>
          </a:p>
        </p:txBody>
      </p:sp>
      <p:sp>
        <p:nvSpPr>
          <p:cNvPr id="9" name="Double Bracket 8"/>
          <p:cNvSpPr/>
          <p:nvPr/>
        </p:nvSpPr>
        <p:spPr>
          <a:xfrm>
            <a:off x="4614860" y="1490447"/>
            <a:ext cx="781965" cy="1325439"/>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056350302"/>
              </p:ext>
            </p:extLst>
          </p:nvPr>
        </p:nvGraphicFramePr>
        <p:xfrm>
          <a:off x="4663760" y="1584748"/>
          <a:ext cx="723240" cy="1194561"/>
        </p:xfrm>
        <a:graphic>
          <a:graphicData uri="http://schemas.openxmlformats.org/drawingml/2006/table">
            <a:tbl>
              <a:tblPr firstRow="1" bandRow="1">
                <a:tableStyleId>{BC89EF96-8CEA-46FF-86C4-4CE0E7609802}</a:tableStyleId>
              </a:tblPr>
              <a:tblGrid>
                <a:gridCol w="723240"/>
              </a:tblGrid>
              <a:tr h="398187">
                <a:tc>
                  <a:txBody>
                    <a:bodyPr/>
                    <a:lstStyle/>
                    <a:p>
                      <a:r>
                        <a:rPr lang="en-US" sz="1400" b="0" dirty="0" smtClean="0">
                          <a:solidFill>
                            <a:schemeClr val="tx1"/>
                          </a:solidFill>
                          <a:latin typeface="+mn-lt"/>
                          <a:ea typeface="Apple Chancery" charset="0"/>
                          <a:cs typeface="Apple Chancery" charset="0"/>
                        </a:rPr>
                        <a:t>-0.243</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398187">
                <a:tc>
                  <a:txBody>
                    <a:bodyPr/>
                    <a:lstStyle/>
                    <a:p>
                      <a:r>
                        <a:rPr lang="en-US" sz="1400" b="0" baseline="0" dirty="0" smtClean="0">
                          <a:solidFill>
                            <a:schemeClr val="tx1"/>
                          </a:solidFill>
                          <a:latin typeface="+mn-lt"/>
                          <a:ea typeface="Apple Chancery" charset="0"/>
                          <a:cs typeface="Apple Chancery" charset="0"/>
                        </a:rPr>
                        <a:t>-0.516</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r h="398187">
                <a:tc>
                  <a:txBody>
                    <a:bodyPr/>
                    <a:lstStyle/>
                    <a:p>
                      <a:r>
                        <a:rPr lang="en-US" sz="1400" b="0" baseline="0" dirty="0" smtClean="0">
                          <a:solidFill>
                            <a:schemeClr val="tx1"/>
                          </a:solidFill>
                          <a:latin typeface="+mn-lt"/>
                          <a:ea typeface="Apple Chancery" charset="0"/>
                          <a:cs typeface="Apple Chancery" charset="0"/>
                        </a:rPr>
                        <a:t>-0.822</a:t>
                      </a:r>
                      <a:endParaRPr lang="en-US" sz="1400" b="0" baseline="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sp>
        <p:nvSpPr>
          <p:cNvPr id="13" name="TextBox 12"/>
          <p:cNvSpPr txBox="1"/>
          <p:nvPr/>
        </p:nvSpPr>
        <p:spPr>
          <a:xfrm>
            <a:off x="3976544" y="1920240"/>
            <a:ext cx="638316" cy="4247317"/>
          </a:xfrm>
          <a:prstGeom prst="rect">
            <a:avLst/>
          </a:prstGeom>
          <a:noFill/>
        </p:spPr>
        <p:txBody>
          <a:bodyPr wrap="none" rtlCol="0">
            <a:spAutoFit/>
          </a:bodyPr>
          <a:lstStyle/>
          <a:p>
            <a:r>
              <a:rPr lang="en-US" dirty="0" smtClean="0"/>
              <a:t>e1 = </a:t>
            </a:r>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e2 = </a:t>
            </a:r>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e3 = </a:t>
            </a:r>
            <a:endParaRPr lang="en-US" dirty="0"/>
          </a:p>
        </p:txBody>
      </p:sp>
      <p:sp>
        <p:nvSpPr>
          <p:cNvPr id="16" name="Double Bracket 15"/>
          <p:cNvSpPr/>
          <p:nvPr/>
        </p:nvSpPr>
        <p:spPr>
          <a:xfrm>
            <a:off x="4605035" y="3370785"/>
            <a:ext cx="781965" cy="1325439"/>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832215965"/>
              </p:ext>
            </p:extLst>
          </p:nvPr>
        </p:nvGraphicFramePr>
        <p:xfrm>
          <a:off x="4653935" y="3465086"/>
          <a:ext cx="723240" cy="1194561"/>
        </p:xfrm>
        <a:graphic>
          <a:graphicData uri="http://schemas.openxmlformats.org/drawingml/2006/table">
            <a:tbl>
              <a:tblPr firstRow="1" bandRow="1">
                <a:tableStyleId>{BC89EF96-8CEA-46FF-86C4-4CE0E7609802}</a:tableStyleId>
              </a:tblPr>
              <a:tblGrid>
                <a:gridCol w="723240"/>
              </a:tblGrid>
              <a:tr h="398187">
                <a:tc>
                  <a:txBody>
                    <a:bodyPr/>
                    <a:lstStyle/>
                    <a:p>
                      <a:r>
                        <a:rPr lang="en-US" sz="1400" b="0" dirty="0" smtClean="0">
                          <a:solidFill>
                            <a:schemeClr val="tx1"/>
                          </a:solidFill>
                          <a:latin typeface="+mn-lt"/>
                          <a:ea typeface="Apple Chancery" charset="0"/>
                          <a:cs typeface="Apple Chancery" charset="0"/>
                        </a:rPr>
                        <a:t>0.919</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398187">
                <a:tc>
                  <a:txBody>
                    <a:bodyPr/>
                    <a:lstStyle/>
                    <a:p>
                      <a:r>
                        <a:rPr lang="en-US" sz="1400" b="0" baseline="0" dirty="0" smtClean="0">
                          <a:solidFill>
                            <a:schemeClr val="tx1"/>
                          </a:solidFill>
                          <a:latin typeface="+mn-lt"/>
                          <a:ea typeface="Apple Chancery" charset="0"/>
                          <a:cs typeface="Apple Chancery" charset="0"/>
                        </a:rPr>
                        <a:t>0.149</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r h="398187">
                <a:tc>
                  <a:txBody>
                    <a:bodyPr/>
                    <a:lstStyle/>
                    <a:p>
                      <a:r>
                        <a:rPr lang="en-US" sz="1400" b="0" baseline="0" dirty="0" smtClean="0">
                          <a:solidFill>
                            <a:schemeClr val="tx1"/>
                          </a:solidFill>
                          <a:latin typeface="+mn-lt"/>
                          <a:ea typeface="Apple Chancery" charset="0"/>
                          <a:cs typeface="Apple Chancery" charset="0"/>
                        </a:rPr>
                        <a:t>-0.365</a:t>
                      </a:r>
                      <a:endParaRPr lang="en-US" sz="1400" b="0" baseline="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sp>
        <p:nvSpPr>
          <p:cNvPr id="19" name="Double Bracket 18"/>
          <p:cNvSpPr/>
          <p:nvPr/>
        </p:nvSpPr>
        <p:spPr>
          <a:xfrm>
            <a:off x="4605035" y="5156822"/>
            <a:ext cx="781965" cy="1325439"/>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492730844"/>
              </p:ext>
            </p:extLst>
          </p:nvPr>
        </p:nvGraphicFramePr>
        <p:xfrm>
          <a:off x="4653935" y="5251123"/>
          <a:ext cx="723240" cy="1194561"/>
        </p:xfrm>
        <a:graphic>
          <a:graphicData uri="http://schemas.openxmlformats.org/drawingml/2006/table">
            <a:tbl>
              <a:tblPr firstRow="1" bandRow="1">
                <a:tableStyleId>{BC89EF96-8CEA-46FF-86C4-4CE0E7609802}</a:tableStyleId>
              </a:tblPr>
              <a:tblGrid>
                <a:gridCol w="723240"/>
              </a:tblGrid>
              <a:tr h="398187">
                <a:tc>
                  <a:txBody>
                    <a:bodyPr/>
                    <a:lstStyle/>
                    <a:p>
                      <a:r>
                        <a:rPr lang="en-US" sz="1400" b="0" dirty="0" smtClean="0">
                          <a:solidFill>
                            <a:schemeClr val="tx1"/>
                          </a:solidFill>
                          <a:latin typeface="+mn-lt"/>
                          <a:ea typeface="Apple Chancery" charset="0"/>
                          <a:cs typeface="Apple Chancery" charset="0"/>
                        </a:rPr>
                        <a:t>0.310</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398187">
                <a:tc>
                  <a:txBody>
                    <a:bodyPr/>
                    <a:lstStyle/>
                    <a:p>
                      <a:r>
                        <a:rPr lang="en-US" sz="1400" b="0" baseline="0" dirty="0" smtClean="0">
                          <a:solidFill>
                            <a:schemeClr val="tx1"/>
                          </a:solidFill>
                          <a:latin typeface="+mn-lt"/>
                          <a:ea typeface="Apple Chancery" charset="0"/>
                          <a:cs typeface="Apple Chancery" charset="0"/>
                        </a:rPr>
                        <a:t>-0.844</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r h="398187">
                <a:tc>
                  <a:txBody>
                    <a:bodyPr/>
                    <a:lstStyle/>
                    <a:p>
                      <a:r>
                        <a:rPr lang="en-US" sz="1400" b="0" baseline="0" dirty="0" smtClean="0">
                          <a:solidFill>
                            <a:schemeClr val="tx1"/>
                          </a:solidFill>
                          <a:latin typeface="+mn-lt"/>
                          <a:ea typeface="Apple Chancery" charset="0"/>
                          <a:cs typeface="Apple Chancery" charset="0"/>
                        </a:rPr>
                        <a:t>0.438</a:t>
                      </a:r>
                      <a:endParaRPr lang="en-US" sz="1400" b="0" baseline="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sp>
        <p:nvSpPr>
          <p:cNvPr id="21" name="Down Arrow 20"/>
          <p:cNvSpPr/>
          <p:nvPr/>
        </p:nvSpPr>
        <p:spPr>
          <a:xfrm>
            <a:off x="1944624" y="3117382"/>
            <a:ext cx="256734" cy="1938992"/>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V="1">
            <a:off x="3653875" y="2542032"/>
            <a:ext cx="724123" cy="5569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04657" y="4861106"/>
            <a:ext cx="773341" cy="521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3" idx="1"/>
          </p:cNvCxnSpPr>
          <p:nvPr/>
        </p:nvCxnSpPr>
        <p:spPr>
          <a:xfrm flipV="1">
            <a:off x="3621858" y="4043899"/>
            <a:ext cx="354686" cy="86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5618620" y="2153166"/>
            <a:ext cx="86282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5618619" y="4033504"/>
            <a:ext cx="86282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5626116" y="5819541"/>
            <a:ext cx="86282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488945" y="1901952"/>
            <a:ext cx="3105787" cy="461665"/>
          </a:xfrm>
          <a:prstGeom prst="rect">
            <a:avLst/>
          </a:prstGeom>
          <a:noFill/>
        </p:spPr>
        <p:txBody>
          <a:bodyPr wrap="none" rtlCol="0">
            <a:spAutoFit/>
          </a:bodyPr>
          <a:lstStyle/>
          <a:p>
            <a:r>
              <a:rPr lang="en-US" sz="2400" dirty="0" smtClean="0"/>
              <a:t>1. Principal Component</a:t>
            </a:r>
            <a:endParaRPr lang="en-US" sz="2400" dirty="0"/>
          </a:p>
        </p:txBody>
      </p:sp>
      <p:sp>
        <p:nvSpPr>
          <p:cNvPr id="39" name="TextBox 38"/>
          <p:cNvSpPr txBox="1"/>
          <p:nvPr/>
        </p:nvSpPr>
        <p:spPr>
          <a:xfrm>
            <a:off x="6488945" y="3792098"/>
            <a:ext cx="3105787" cy="461665"/>
          </a:xfrm>
          <a:prstGeom prst="rect">
            <a:avLst/>
          </a:prstGeom>
          <a:noFill/>
        </p:spPr>
        <p:txBody>
          <a:bodyPr wrap="none" rtlCol="0">
            <a:spAutoFit/>
          </a:bodyPr>
          <a:lstStyle/>
          <a:p>
            <a:r>
              <a:rPr lang="en-US" sz="2400" dirty="0" smtClean="0"/>
              <a:t>2. Principal Component</a:t>
            </a:r>
            <a:endParaRPr lang="en-US" sz="2400" dirty="0"/>
          </a:p>
        </p:txBody>
      </p:sp>
      <p:sp>
        <p:nvSpPr>
          <p:cNvPr id="40" name="TextBox 39"/>
          <p:cNvSpPr txBox="1"/>
          <p:nvPr/>
        </p:nvSpPr>
        <p:spPr>
          <a:xfrm>
            <a:off x="6488945" y="5588708"/>
            <a:ext cx="3105787" cy="461665"/>
          </a:xfrm>
          <a:prstGeom prst="rect">
            <a:avLst/>
          </a:prstGeom>
          <a:noFill/>
        </p:spPr>
        <p:txBody>
          <a:bodyPr wrap="none" rtlCol="0">
            <a:spAutoFit/>
          </a:bodyPr>
          <a:lstStyle/>
          <a:p>
            <a:r>
              <a:rPr lang="en-US" sz="2400" dirty="0" smtClean="0"/>
              <a:t>3. Principal Component</a:t>
            </a:r>
            <a:endParaRPr lang="en-US" sz="2400" dirty="0"/>
          </a:p>
        </p:txBody>
      </p:sp>
    </p:spTree>
    <p:extLst>
      <p:ext uri="{BB962C8B-B14F-4D97-AF65-F5344CB8AC3E}">
        <p14:creationId xmlns:p14="http://schemas.microsoft.com/office/powerpoint/2010/main" val="147821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49" y="-149486"/>
            <a:ext cx="12813792" cy="1210189"/>
          </a:xfrm>
        </p:spPr>
        <p:txBody>
          <a:bodyPr>
            <a:normAutofit/>
          </a:bodyPr>
          <a:lstStyle/>
          <a:p>
            <a:pPr algn="l"/>
            <a:r>
              <a:rPr lang="en-US" sz="4000" dirty="0" smtClean="0"/>
              <a:t>4. Rank the Eigenvalues</a:t>
            </a:r>
            <a:endParaRPr lang="en-US" sz="4000" dirty="0"/>
          </a:p>
        </p:txBody>
      </p:sp>
      <p:sp>
        <p:nvSpPr>
          <p:cNvPr id="4" name="Rectangle 3"/>
          <p:cNvSpPr/>
          <p:nvPr/>
        </p:nvSpPr>
        <p:spPr>
          <a:xfrm>
            <a:off x="5571744" y="1785181"/>
            <a:ext cx="4578096" cy="1323439"/>
          </a:xfrm>
          <a:prstGeom prst="rect">
            <a:avLst/>
          </a:prstGeom>
        </p:spPr>
        <p:txBody>
          <a:bodyPr wrap="square">
            <a:spAutoFit/>
          </a:bodyPr>
          <a:lstStyle/>
          <a:p>
            <a:r>
              <a:rPr lang="en-US" sz="2000" dirty="0" smtClean="0"/>
              <a:t> 	PC1        	PC2        	    PC3</a:t>
            </a:r>
          </a:p>
          <a:p>
            <a:r>
              <a:rPr lang="en-US" sz="2000" dirty="0" smtClean="0"/>
              <a:t>a      0.2429645    0.9190116     0.3104607</a:t>
            </a:r>
          </a:p>
          <a:p>
            <a:r>
              <a:rPr lang="en-US" sz="2000" dirty="0" smtClean="0"/>
              <a:t>b      0.5156843    0.1487096   -0.8437744</a:t>
            </a:r>
          </a:p>
          <a:p>
            <a:r>
              <a:rPr lang="en-US" sz="2000" dirty="0" smtClean="0"/>
              <a:t>c      0.8216070 -  0.3651069    0.4377887</a:t>
            </a:r>
            <a:endParaRPr lang="en-US" sz="2000" dirty="0"/>
          </a:p>
        </p:txBody>
      </p:sp>
      <p:sp>
        <p:nvSpPr>
          <p:cNvPr id="22" name="Rectangle 21"/>
          <p:cNvSpPr/>
          <p:nvPr/>
        </p:nvSpPr>
        <p:spPr>
          <a:xfrm>
            <a:off x="592014" y="2793920"/>
            <a:ext cx="1428596" cy="1938992"/>
          </a:xfrm>
          <a:prstGeom prst="rect">
            <a:avLst/>
          </a:prstGeom>
        </p:spPr>
        <p:txBody>
          <a:bodyPr wrap="none">
            <a:spAutoFit/>
          </a:bodyPr>
          <a:lstStyle/>
          <a:p>
            <a:r>
              <a:rPr lang="el-GR" sz="2400" b="1" dirty="0" smtClean="0"/>
              <a:t>λ</a:t>
            </a:r>
            <a:r>
              <a:rPr lang="en-US" sz="2400" b="1" baseline="-25000" dirty="0" smtClean="0"/>
              <a:t>1</a:t>
            </a:r>
            <a:r>
              <a:rPr lang="en-US" sz="2400" b="1" dirty="0" smtClean="0"/>
              <a:t> = </a:t>
            </a:r>
            <a:r>
              <a:rPr lang="en-US" sz="2400" dirty="0" smtClean="0"/>
              <a:t>6.447</a:t>
            </a:r>
          </a:p>
          <a:p>
            <a:endParaRPr lang="en-US" sz="2400" dirty="0" smtClean="0"/>
          </a:p>
          <a:p>
            <a:r>
              <a:rPr lang="el-GR" sz="2400" b="1" dirty="0" smtClean="0"/>
              <a:t>λ</a:t>
            </a:r>
            <a:r>
              <a:rPr lang="en-US" sz="2400" b="1" baseline="-25000" dirty="0" smtClean="0"/>
              <a:t>2</a:t>
            </a:r>
            <a:r>
              <a:rPr lang="en-US" sz="2400" b="1" dirty="0" smtClean="0"/>
              <a:t> = </a:t>
            </a:r>
            <a:r>
              <a:rPr lang="en-US" sz="2400" dirty="0" smtClean="0"/>
              <a:t>0.025</a:t>
            </a:r>
          </a:p>
          <a:p>
            <a:r>
              <a:rPr lang="en-US" sz="2400" dirty="0" smtClean="0"/>
              <a:t> </a:t>
            </a:r>
          </a:p>
          <a:p>
            <a:r>
              <a:rPr lang="el-GR" sz="2400" b="1" dirty="0" smtClean="0"/>
              <a:t>λ</a:t>
            </a:r>
            <a:r>
              <a:rPr lang="en-US" sz="2400" b="1" baseline="-25000" dirty="0" smtClean="0"/>
              <a:t>3</a:t>
            </a:r>
            <a:r>
              <a:rPr lang="en-US" sz="2400" b="1" dirty="0" smtClean="0"/>
              <a:t> = </a:t>
            </a:r>
            <a:r>
              <a:rPr lang="en-US" sz="2400" dirty="0" smtClean="0"/>
              <a:t>0.014</a:t>
            </a:r>
            <a:endParaRPr lang="en-US" sz="2400" dirty="0"/>
          </a:p>
        </p:txBody>
      </p:sp>
      <p:sp>
        <p:nvSpPr>
          <p:cNvPr id="24" name="Double Bracket 23"/>
          <p:cNvSpPr/>
          <p:nvPr/>
        </p:nvSpPr>
        <p:spPr>
          <a:xfrm>
            <a:off x="2987228" y="1216127"/>
            <a:ext cx="781965" cy="1325439"/>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15218510"/>
              </p:ext>
            </p:extLst>
          </p:nvPr>
        </p:nvGraphicFramePr>
        <p:xfrm>
          <a:off x="3036128" y="1310428"/>
          <a:ext cx="723240" cy="1194561"/>
        </p:xfrm>
        <a:graphic>
          <a:graphicData uri="http://schemas.openxmlformats.org/drawingml/2006/table">
            <a:tbl>
              <a:tblPr firstRow="1" bandRow="1">
                <a:tableStyleId>{BC89EF96-8CEA-46FF-86C4-4CE0E7609802}</a:tableStyleId>
              </a:tblPr>
              <a:tblGrid>
                <a:gridCol w="723240"/>
              </a:tblGrid>
              <a:tr h="398187">
                <a:tc>
                  <a:txBody>
                    <a:bodyPr/>
                    <a:lstStyle/>
                    <a:p>
                      <a:r>
                        <a:rPr lang="en-US" sz="1400" b="0" dirty="0" smtClean="0">
                          <a:solidFill>
                            <a:schemeClr val="tx1"/>
                          </a:solidFill>
                          <a:latin typeface="+mn-lt"/>
                          <a:ea typeface="Apple Chancery" charset="0"/>
                          <a:cs typeface="Apple Chancery" charset="0"/>
                        </a:rPr>
                        <a:t>-0.243</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398187">
                <a:tc>
                  <a:txBody>
                    <a:bodyPr/>
                    <a:lstStyle/>
                    <a:p>
                      <a:r>
                        <a:rPr lang="en-US" sz="1400" b="0" baseline="0" dirty="0" smtClean="0">
                          <a:solidFill>
                            <a:schemeClr val="tx1"/>
                          </a:solidFill>
                          <a:latin typeface="+mn-lt"/>
                          <a:ea typeface="Apple Chancery" charset="0"/>
                          <a:cs typeface="Apple Chancery" charset="0"/>
                        </a:rPr>
                        <a:t>-0.516</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r h="398187">
                <a:tc>
                  <a:txBody>
                    <a:bodyPr/>
                    <a:lstStyle/>
                    <a:p>
                      <a:r>
                        <a:rPr lang="en-US" sz="1400" b="0" baseline="0" dirty="0" smtClean="0">
                          <a:solidFill>
                            <a:schemeClr val="tx1"/>
                          </a:solidFill>
                          <a:latin typeface="+mn-lt"/>
                          <a:ea typeface="Apple Chancery" charset="0"/>
                          <a:cs typeface="Apple Chancery" charset="0"/>
                        </a:rPr>
                        <a:t>-0.822</a:t>
                      </a:r>
                      <a:endParaRPr lang="en-US" sz="1400" b="0" baseline="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sp>
        <p:nvSpPr>
          <p:cNvPr id="27" name="TextBox 26"/>
          <p:cNvSpPr txBox="1"/>
          <p:nvPr/>
        </p:nvSpPr>
        <p:spPr>
          <a:xfrm>
            <a:off x="2348912" y="1645920"/>
            <a:ext cx="638316" cy="4247317"/>
          </a:xfrm>
          <a:prstGeom prst="rect">
            <a:avLst/>
          </a:prstGeom>
          <a:noFill/>
        </p:spPr>
        <p:txBody>
          <a:bodyPr wrap="none" rtlCol="0">
            <a:spAutoFit/>
          </a:bodyPr>
          <a:lstStyle/>
          <a:p>
            <a:r>
              <a:rPr lang="en-US" dirty="0" smtClean="0"/>
              <a:t>e1 = </a:t>
            </a:r>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e2 = </a:t>
            </a:r>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e3 = </a:t>
            </a:r>
            <a:endParaRPr lang="en-US" dirty="0"/>
          </a:p>
        </p:txBody>
      </p:sp>
      <p:sp>
        <p:nvSpPr>
          <p:cNvPr id="28" name="Double Bracket 27"/>
          <p:cNvSpPr/>
          <p:nvPr/>
        </p:nvSpPr>
        <p:spPr>
          <a:xfrm>
            <a:off x="2977403" y="3096465"/>
            <a:ext cx="781965" cy="1325439"/>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graphicFrame>
        <p:nvGraphicFramePr>
          <p:cNvPr id="30" name="Table 29"/>
          <p:cNvGraphicFramePr>
            <a:graphicFrameLocks noGrp="1"/>
          </p:cNvGraphicFramePr>
          <p:nvPr>
            <p:extLst>
              <p:ext uri="{D42A27DB-BD31-4B8C-83A1-F6EECF244321}">
                <p14:modId xmlns:p14="http://schemas.microsoft.com/office/powerpoint/2010/main" val="815036022"/>
              </p:ext>
            </p:extLst>
          </p:nvPr>
        </p:nvGraphicFramePr>
        <p:xfrm>
          <a:off x="3026303" y="3190766"/>
          <a:ext cx="723240" cy="1194561"/>
        </p:xfrm>
        <a:graphic>
          <a:graphicData uri="http://schemas.openxmlformats.org/drawingml/2006/table">
            <a:tbl>
              <a:tblPr firstRow="1" bandRow="1">
                <a:tableStyleId>{BC89EF96-8CEA-46FF-86C4-4CE0E7609802}</a:tableStyleId>
              </a:tblPr>
              <a:tblGrid>
                <a:gridCol w="723240"/>
              </a:tblGrid>
              <a:tr h="398187">
                <a:tc>
                  <a:txBody>
                    <a:bodyPr/>
                    <a:lstStyle/>
                    <a:p>
                      <a:r>
                        <a:rPr lang="en-US" sz="1400" b="0" dirty="0" smtClean="0">
                          <a:solidFill>
                            <a:schemeClr val="tx1"/>
                          </a:solidFill>
                          <a:latin typeface="+mn-lt"/>
                          <a:ea typeface="Apple Chancery" charset="0"/>
                          <a:cs typeface="Apple Chancery" charset="0"/>
                        </a:rPr>
                        <a:t>0.919</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398187">
                <a:tc>
                  <a:txBody>
                    <a:bodyPr/>
                    <a:lstStyle/>
                    <a:p>
                      <a:r>
                        <a:rPr lang="en-US" sz="1400" b="0" baseline="0" dirty="0" smtClean="0">
                          <a:solidFill>
                            <a:schemeClr val="tx1"/>
                          </a:solidFill>
                          <a:latin typeface="+mn-lt"/>
                          <a:ea typeface="Apple Chancery" charset="0"/>
                          <a:cs typeface="Apple Chancery" charset="0"/>
                        </a:rPr>
                        <a:t>0.149</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r h="398187">
                <a:tc>
                  <a:txBody>
                    <a:bodyPr/>
                    <a:lstStyle/>
                    <a:p>
                      <a:r>
                        <a:rPr lang="en-US" sz="1400" b="0" baseline="0" dirty="0" smtClean="0">
                          <a:solidFill>
                            <a:schemeClr val="tx1"/>
                          </a:solidFill>
                          <a:latin typeface="+mn-lt"/>
                          <a:ea typeface="Apple Chancery" charset="0"/>
                          <a:cs typeface="Apple Chancery" charset="0"/>
                        </a:rPr>
                        <a:t>-0.365</a:t>
                      </a:r>
                      <a:endParaRPr lang="en-US" sz="1400" b="0" baseline="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sp>
        <p:nvSpPr>
          <p:cNvPr id="31" name="Double Bracket 30"/>
          <p:cNvSpPr/>
          <p:nvPr/>
        </p:nvSpPr>
        <p:spPr>
          <a:xfrm>
            <a:off x="2977403" y="4882502"/>
            <a:ext cx="781965" cy="1325439"/>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graphicFrame>
        <p:nvGraphicFramePr>
          <p:cNvPr id="33" name="Table 32"/>
          <p:cNvGraphicFramePr>
            <a:graphicFrameLocks noGrp="1"/>
          </p:cNvGraphicFramePr>
          <p:nvPr>
            <p:extLst>
              <p:ext uri="{D42A27DB-BD31-4B8C-83A1-F6EECF244321}">
                <p14:modId xmlns:p14="http://schemas.microsoft.com/office/powerpoint/2010/main" val="1659721188"/>
              </p:ext>
            </p:extLst>
          </p:nvPr>
        </p:nvGraphicFramePr>
        <p:xfrm>
          <a:off x="3026303" y="4976803"/>
          <a:ext cx="723240" cy="1194561"/>
        </p:xfrm>
        <a:graphic>
          <a:graphicData uri="http://schemas.openxmlformats.org/drawingml/2006/table">
            <a:tbl>
              <a:tblPr firstRow="1" bandRow="1">
                <a:tableStyleId>{BC89EF96-8CEA-46FF-86C4-4CE0E7609802}</a:tableStyleId>
              </a:tblPr>
              <a:tblGrid>
                <a:gridCol w="723240"/>
              </a:tblGrid>
              <a:tr h="398187">
                <a:tc>
                  <a:txBody>
                    <a:bodyPr/>
                    <a:lstStyle/>
                    <a:p>
                      <a:r>
                        <a:rPr lang="en-US" sz="1400" b="0" dirty="0" smtClean="0">
                          <a:solidFill>
                            <a:schemeClr val="tx1"/>
                          </a:solidFill>
                          <a:latin typeface="+mn-lt"/>
                          <a:ea typeface="Apple Chancery" charset="0"/>
                          <a:cs typeface="Apple Chancery" charset="0"/>
                        </a:rPr>
                        <a:t>0.310</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398187">
                <a:tc>
                  <a:txBody>
                    <a:bodyPr/>
                    <a:lstStyle/>
                    <a:p>
                      <a:r>
                        <a:rPr lang="en-US" sz="1400" b="0" baseline="0" dirty="0" smtClean="0">
                          <a:solidFill>
                            <a:schemeClr val="tx1"/>
                          </a:solidFill>
                          <a:latin typeface="+mn-lt"/>
                          <a:ea typeface="Apple Chancery" charset="0"/>
                          <a:cs typeface="Apple Chancery" charset="0"/>
                        </a:rPr>
                        <a:t>-0.844</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r h="398187">
                <a:tc>
                  <a:txBody>
                    <a:bodyPr/>
                    <a:lstStyle/>
                    <a:p>
                      <a:r>
                        <a:rPr lang="en-US" sz="1400" b="0" baseline="0" dirty="0" smtClean="0">
                          <a:solidFill>
                            <a:schemeClr val="tx1"/>
                          </a:solidFill>
                          <a:latin typeface="+mn-lt"/>
                          <a:ea typeface="Apple Chancery" charset="0"/>
                          <a:cs typeface="Apple Chancery" charset="0"/>
                        </a:rPr>
                        <a:t>0.438</a:t>
                      </a:r>
                      <a:endParaRPr lang="en-US" sz="1400" b="0" baseline="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sp>
        <p:nvSpPr>
          <p:cNvPr id="34" name="Down Arrow 33"/>
          <p:cNvSpPr/>
          <p:nvPr/>
        </p:nvSpPr>
        <p:spPr>
          <a:xfrm>
            <a:off x="316992" y="2843062"/>
            <a:ext cx="256734" cy="1938992"/>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flipV="1">
            <a:off x="2026243" y="2267712"/>
            <a:ext cx="724123" cy="5569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977025" y="4586786"/>
            <a:ext cx="773341" cy="521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42" idx="1"/>
          </p:cNvCxnSpPr>
          <p:nvPr/>
        </p:nvCxnSpPr>
        <p:spPr>
          <a:xfrm flipV="1">
            <a:off x="1994226" y="3769579"/>
            <a:ext cx="354686" cy="86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571744" y="3585786"/>
            <a:ext cx="6620256" cy="1631216"/>
          </a:xfrm>
          <a:prstGeom prst="rect">
            <a:avLst/>
          </a:prstGeom>
        </p:spPr>
        <p:txBody>
          <a:bodyPr wrap="square">
            <a:spAutoFit/>
          </a:bodyPr>
          <a:lstStyle/>
          <a:p>
            <a:r>
              <a:rPr lang="en-US" sz="2000" dirty="0" smtClean="0"/>
              <a:t>Importance of components: </a:t>
            </a:r>
          </a:p>
          <a:p>
            <a:r>
              <a:rPr lang="en-US" sz="2000" dirty="0" smtClean="0"/>
              <a:t>                        		PC1    	 PC2     	  PC3</a:t>
            </a:r>
          </a:p>
          <a:p>
            <a:r>
              <a:rPr lang="en-US" sz="2000" dirty="0" smtClean="0"/>
              <a:t>Standard deviation     	2.539 	 0.15794	  0.11846</a:t>
            </a:r>
          </a:p>
          <a:p>
            <a:r>
              <a:rPr lang="en-US" sz="2000" dirty="0" smtClean="0"/>
              <a:t>Proportion of Variance 	0.994 	 0.00385 </a:t>
            </a:r>
            <a:r>
              <a:rPr lang="en-US" sz="2000" dirty="0"/>
              <a:t> </a:t>
            </a:r>
            <a:r>
              <a:rPr lang="en-US" sz="2000" dirty="0" smtClean="0"/>
              <a:t> 0.00216</a:t>
            </a:r>
          </a:p>
          <a:p>
            <a:r>
              <a:rPr lang="en-US" sz="2000" dirty="0" smtClean="0"/>
              <a:t>Cumulative Proportion  	0.994 	 0.99784 </a:t>
            </a:r>
            <a:r>
              <a:rPr lang="en-US" sz="2000" dirty="0"/>
              <a:t> </a:t>
            </a:r>
            <a:r>
              <a:rPr lang="en-US" sz="2000" dirty="0" smtClean="0"/>
              <a:t> 1.00000</a:t>
            </a:r>
            <a:endParaRPr lang="en-US" sz="2000" dirty="0"/>
          </a:p>
        </p:txBody>
      </p:sp>
      <p:sp>
        <p:nvSpPr>
          <p:cNvPr id="7" name="Rectangle 6"/>
          <p:cNvSpPr/>
          <p:nvPr/>
        </p:nvSpPr>
        <p:spPr>
          <a:xfrm>
            <a:off x="3979115" y="1600515"/>
            <a:ext cx="543739" cy="369332"/>
          </a:xfrm>
          <a:prstGeom prst="rect">
            <a:avLst/>
          </a:prstGeom>
        </p:spPr>
        <p:txBody>
          <a:bodyPr wrap="none">
            <a:spAutoFit/>
          </a:bodyPr>
          <a:lstStyle/>
          <a:p>
            <a:r>
              <a:rPr lang="en-US" dirty="0" smtClean="0"/>
              <a:t>PC1</a:t>
            </a:r>
            <a:endParaRPr lang="en-US" dirty="0"/>
          </a:p>
        </p:txBody>
      </p:sp>
      <p:sp>
        <p:nvSpPr>
          <p:cNvPr id="8" name="Rectangle 7"/>
          <p:cNvSpPr/>
          <p:nvPr/>
        </p:nvSpPr>
        <p:spPr>
          <a:xfrm>
            <a:off x="3979115" y="3574518"/>
            <a:ext cx="596638" cy="369332"/>
          </a:xfrm>
          <a:prstGeom prst="rect">
            <a:avLst/>
          </a:prstGeom>
        </p:spPr>
        <p:txBody>
          <a:bodyPr wrap="none">
            <a:spAutoFit/>
          </a:bodyPr>
          <a:lstStyle/>
          <a:p>
            <a:r>
              <a:rPr lang="en-US" dirty="0" smtClean="0"/>
              <a:t>PC2 </a:t>
            </a:r>
            <a:endParaRPr lang="en-US" dirty="0"/>
          </a:p>
        </p:txBody>
      </p:sp>
      <p:sp>
        <p:nvSpPr>
          <p:cNvPr id="11" name="Rectangle 10"/>
          <p:cNvSpPr/>
          <p:nvPr/>
        </p:nvSpPr>
        <p:spPr>
          <a:xfrm>
            <a:off x="3952665" y="5389417"/>
            <a:ext cx="596638" cy="369332"/>
          </a:xfrm>
          <a:prstGeom prst="rect">
            <a:avLst/>
          </a:prstGeom>
        </p:spPr>
        <p:txBody>
          <a:bodyPr wrap="none">
            <a:spAutoFit/>
          </a:bodyPr>
          <a:lstStyle/>
          <a:p>
            <a:r>
              <a:rPr lang="en-US" dirty="0" smtClean="0"/>
              <a:t>PC3 </a:t>
            </a:r>
            <a:endParaRPr lang="en-US" dirty="0"/>
          </a:p>
        </p:txBody>
      </p:sp>
      <p:sp>
        <p:nvSpPr>
          <p:cNvPr id="12" name="TextBox 11"/>
          <p:cNvSpPr txBox="1"/>
          <p:nvPr/>
        </p:nvSpPr>
        <p:spPr>
          <a:xfrm>
            <a:off x="5614416" y="1371600"/>
            <a:ext cx="6483954" cy="369332"/>
          </a:xfrm>
          <a:prstGeom prst="rect">
            <a:avLst/>
          </a:prstGeom>
          <a:noFill/>
        </p:spPr>
        <p:txBody>
          <a:bodyPr wrap="none" rtlCol="0">
            <a:spAutoFit/>
          </a:bodyPr>
          <a:lstStyle/>
          <a:p>
            <a:r>
              <a:rPr lang="en-US" dirty="0" smtClean="0"/>
              <a:t>Loadings of the PCs as linear combinations of the different variables</a:t>
            </a:r>
            <a:endParaRPr lang="en-US" dirty="0"/>
          </a:p>
        </p:txBody>
      </p:sp>
    </p:spTree>
    <p:extLst>
      <p:ext uri="{BB962C8B-B14F-4D97-AF65-F5344CB8AC3E}">
        <p14:creationId xmlns:p14="http://schemas.microsoft.com/office/powerpoint/2010/main" val="552723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49" y="-149486"/>
            <a:ext cx="12813792" cy="1210189"/>
          </a:xfrm>
        </p:spPr>
        <p:txBody>
          <a:bodyPr>
            <a:normAutofit/>
          </a:bodyPr>
          <a:lstStyle/>
          <a:p>
            <a:pPr algn="l"/>
            <a:r>
              <a:rPr lang="en-US" sz="4000" dirty="0" smtClean="0"/>
              <a:t>4. Rank the Eigenvalues</a:t>
            </a:r>
            <a:endParaRPr lang="en-US" sz="4000" dirty="0"/>
          </a:p>
        </p:txBody>
      </p:sp>
      <p:sp>
        <p:nvSpPr>
          <p:cNvPr id="5" name="Rectangle 4"/>
          <p:cNvSpPr/>
          <p:nvPr/>
        </p:nvSpPr>
        <p:spPr>
          <a:xfrm>
            <a:off x="286512" y="1372938"/>
            <a:ext cx="6620256" cy="1631216"/>
          </a:xfrm>
          <a:prstGeom prst="rect">
            <a:avLst/>
          </a:prstGeom>
        </p:spPr>
        <p:txBody>
          <a:bodyPr wrap="square">
            <a:spAutoFit/>
          </a:bodyPr>
          <a:lstStyle/>
          <a:p>
            <a:r>
              <a:rPr lang="en-US" sz="2000" dirty="0" smtClean="0"/>
              <a:t>Importance of PC’s: </a:t>
            </a:r>
          </a:p>
          <a:p>
            <a:r>
              <a:rPr lang="en-US" sz="2000" dirty="0" smtClean="0"/>
              <a:t>                        		PC1    	 PC2     	  PC3</a:t>
            </a:r>
          </a:p>
          <a:p>
            <a:r>
              <a:rPr lang="en-US" sz="2000" dirty="0" smtClean="0"/>
              <a:t>Standard deviation     	2.539 	 0.15794	  0.11846</a:t>
            </a:r>
          </a:p>
          <a:p>
            <a:r>
              <a:rPr lang="en-US" sz="2000" dirty="0" smtClean="0"/>
              <a:t>Proportion of Variance 	0.994 	 0.00385 </a:t>
            </a:r>
            <a:r>
              <a:rPr lang="en-US" sz="2000" dirty="0"/>
              <a:t> </a:t>
            </a:r>
            <a:r>
              <a:rPr lang="en-US" sz="2000" dirty="0" smtClean="0"/>
              <a:t> 0.00216</a:t>
            </a:r>
          </a:p>
          <a:p>
            <a:r>
              <a:rPr lang="en-US" sz="2000" dirty="0" smtClean="0"/>
              <a:t>Cumulative Proportion  	0.994 	 0.99784 </a:t>
            </a:r>
            <a:r>
              <a:rPr lang="en-US" sz="2000" dirty="0"/>
              <a:t> </a:t>
            </a:r>
            <a:r>
              <a:rPr lang="en-US" sz="2000" dirty="0" smtClean="0"/>
              <a:t> 1.00000</a:t>
            </a:r>
            <a:endParaRPr lang="en-US" sz="2000"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r="21296"/>
          <a:stretch/>
        </p:blipFill>
        <p:spPr>
          <a:xfrm>
            <a:off x="689864" y="3073400"/>
            <a:ext cx="4997704" cy="3784600"/>
          </a:xfrm>
          <a:prstGeom prst="rect">
            <a:avLst/>
          </a:prstGeom>
        </p:spPr>
      </p:pic>
      <p:cxnSp>
        <p:nvCxnSpPr>
          <p:cNvPr id="26" name="Straight Arrow Connector 25"/>
          <p:cNvCxnSpPr/>
          <p:nvPr/>
        </p:nvCxnSpPr>
        <p:spPr>
          <a:xfrm flipV="1">
            <a:off x="6043939" y="4695198"/>
            <a:ext cx="86282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516369" y="1847088"/>
            <a:ext cx="3675888" cy="4524315"/>
          </a:xfrm>
          <a:prstGeom prst="rect">
            <a:avLst/>
          </a:prstGeom>
          <a:noFill/>
        </p:spPr>
        <p:txBody>
          <a:bodyPr wrap="square" rtlCol="0">
            <a:spAutoFit/>
          </a:bodyPr>
          <a:lstStyle/>
          <a:p>
            <a:r>
              <a:rPr lang="en-US" sz="2400" dirty="0" smtClean="0"/>
              <a:t>&gt;99% of the data variance is explained by the first Principal Component</a:t>
            </a:r>
          </a:p>
          <a:p>
            <a:endParaRPr lang="en-US" sz="2400" dirty="0"/>
          </a:p>
          <a:p>
            <a:r>
              <a:rPr lang="en-US" sz="2400" dirty="0" smtClean="0"/>
              <a:t>In this step there it is up to you to decide how many PC’s you want to keep. Unfortunately, there is no rule how many you should keep or how much variance should be explained by your chosen components. </a:t>
            </a:r>
            <a:endParaRPr lang="en-US" sz="2400" dirty="0"/>
          </a:p>
        </p:txBody>
      </p:sp>
    </p:spTree>
    <p:extLst>
      <p:ext uri="{BB962C8B-B14F-4D97-AF65-F5344CB8AC3E}">
        <p14:creationId xmlns:p14="http://schemas.microsoft.com/office/powerpoint/2010/main" val="641892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49" y="-149486"/>
            <a:ext cx="12813792" cy="1210189"/>
          </a:xfrm>
        </p:spPr>
        <p:txBody>
          <a:bodyPr>
            <a:normAutofit/>
          </a:bodyPr>
          <a:lstStyle/>
          <a:p>
            <a:pPr algn="l"/>
            <a:r>
              <a:rPr lang="en-US" sz="4000" dirty="0" smtClean="0"/>
              <a:t>5. Transform/Rotate your data around picked PC’s</a:t>
            </a:r>
            <a:endParaRPr lang="en-US" sz="4000" dirty="0"/>
          </a:p>
        </p:txBody>
      </p:sp>
      <p:sp>
        <p:nvSpPr>
          <p:cNvPr id="8" name="Double Bracket 7"/>
          <p:cNvSpPr/>
          <p:nvPr/>
        </p:nvSpPr>
        <p:spPr>
          <a:xfrm>
            <a:off x="884108" y="1892783"/>
            <a:ext cx="781965" cy="1325439"/>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067344809"/>
              </p:ext>
            </p:extLst>
          </p:nvPr>
        </p:nvGraphicFramePr>
        <p:xfrm>
          <a:off x="933008" y="1987084"/>
          <a:ext cx="723240" cy="1194561"/>
        </p:xfrm>
        <a:graphic>
          <a:graphicData uri="http://schemas.openxmlformats.org/drawingml/2006/table">
            <a:tbl>
              <a:tblPr firstRow="1" bandRow="1">
                <a:tableStyleId>{BC89EF96-8CEA-46FF-86C4-4CE0E7609802}</a:tableStyleId>
              </a:tblPr>
              <a:tblGrid>
                <a:gridCol w="723240"/>
              </a:tblGrid>
              <a:tr h="398187">
                <a:tc>
                  <a:txBody>
                    <a:bodyPr/>
                    <a:lstStyle/>
                    <a:p>
                      <a:r>
                        <a:rPr lang="en-US" sz="1400" b="0" dirty="0" smtClean="0">
                          <a:solidFill>
                            <a:schemeClr val="tx1"/>
                          </a:solidFill>
                          <a:latin typeface="+mn-lt"/>
                          <a:ea typeface="Apple Chancery" charset="0"/>
                          <a:cs typeface="Apple Chancery" charset="0"/>
                        </a:rPr>
                        <a:t>-0.243</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398187">
                <a:tc>
                  <a:txBody>
                    <a:bodyPr/>
                    <a:lstStyle/>
                    <a:p>
                      <a:r>
                        <a:rPr lang="en-US" sz="1400" b="0" baseline="0" dirty="0" smtClean="0">
                          <a:solidFill>
                            <a:schemeClr val="tx1"/>
                          </a:solidFill>
                          <a:latin typeface="+mn-lt"/>
                          <a:ea typeface="Apple Chancery" charset="0"/>
                          <a:cs typeface="Apple Chancery" charset="0"/>
                        </a:rPr>
                        <a:t>-0.516</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r h="398187">
                <a:tc>
                  <a:txBody>
                    <a:bodyPr/>
                    <a:lstStyle/>
                    <a:p>
                      <a:r>
                        <a:rPr lang="en-US" sz="1400" b="0" baseline="0" dirty="0" smtClean="0">
                          <a:solidFill>
                            <a:schemeClr val="tx1"/>
                          </a:solidFill>
                          <a:latin typeface="+mn-lt"/>
                          <a:ea typeface="Apple Chancery" charset="0"/>
                          <a:cs typeface="Apple Chancery" charset="0"/>
                        </a:rPr>
                        <a:t>-0.822</a:t>
                      </a:r>
                      <a:endParaRPr lang="en-US" sz="1400" b="0" baseline="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sp>
        <p:nvSpPr>
          <p:cNvPr id="11" name="TextBox 10"/>
          <p:cNvSpPr txBox="1"/>
          <p:nvPr/>
        </p:nvSpPr>
        <p:spPr>
          <a:xfrm>
            <a:off x="190928" y="2322576"/>
            <a:ext cx="764953" cy="2862322"/>
          </a:xfrm>
          <a:prstGeom prst="rect">
            <a:avLst/>
          </a:prstGeom>
          <a:noFill/>
        </p:spPr>
        <p:txBody>
          <a:bodyPr wrap="none" rtlCol="0">
            <a:spAutoFit/>
          </a:bodyPr>
          <a:lstStyle/>
          <a:p>
            <a:r>
              <a:rPr lang="en-US" dirty="0" smtClean="0"/>
              <a:t>PC1 = </a:t>
            </a:r>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PC2 = </a:t>
            </a:r>
          </a:p>
          <a:p>
            <a:endParaRPr lang="en-US" dirty="0" smtClean="0"/>
          </a:p>
          <a:p>
            <a:r>
              <a:rPr lang="en-US" dirty="0" smtClean="0"/>
              <a:t> </a:t>
            </a:r>
            <a:endParaRPr lang="en-US" dirty="0"/>
          </a:p>
        </p:txBody>
      </p:sp>
      <p:sp>
        <p:nvSpPr>
          <p:cNvPr id="12" name="Double Bracket 11"/>
          <p:cNvSpPr/>
          <p:nvPr/>
        </p:nvSpPr>
        <p:spPr>
          <a:xfrm>
            <a:off x="874283" y="3773121"/>
            <a:ext cx="781965" cy="1325439"/>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26280050"/>
              </p:ext>
            </p:extLst>
          </p:nvPr>
        </p:nvGraphicFramePr>
        <p:xfrm>
          <a:off x="923183" y="3867422"/>
          <a:ext cx="723240" cy="1194561"/>
        </p:xfrm>
        <a:graphic>
          <a:graphicData uri="http://schemas.openxmlformats.org/drawingml/2006/table">
            <a:tbl>
              <a:tblPr firstRow="1" bandRow="1">
                <a:tableStyleId>{BC89EF96-8CEA-46FF-86C4-4CE0E7609802}</a:tableStyleId>
              </a:tblPr>
              <a:tblGrid>
                <a:gridCol w="723240"/>
              </a:tblGrid>
              <a:tr h="398187">
                <a:tc>
                  <a:txBody>
                    <a:bodyPr/>
                    <a:lstStyle/>
                    <a:p>
                      <a:r>
                        <a:rPr lang="en-US" sz="1400" b="0" dirty="0" smtClean="0">
                          <a:solidFill>
                            <a:schemeClr val="tx1"/>
                          </a:solidFill>
                          <a:latin typeface="+mn-lt"/>
                          <a:ea typeface="Apple Chancery" charset="0"/>
                          <a:cs typeface="Apple Chancery" charset="0"/>
                        </a:rPr>
                        <a:t>0.919</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398187">
                <a:tc>
                  <a:txBody>
                    <a:bodyPr/>
                    <a:lstStyle/>
                    <a:p>
                      <a:r>
                        <a:rPr lang="en-US" sz="1400" b="0" baseline="0" dirty="0" smtClean="0">
                          <a:solidFill>
                            <a:schemeClr val="tx1"/>
                          </a:solidFill>
                          <a:latin typeface="+mn-lt"/>
                          <a:ea typeface="Apple Chancery" charset="0"/>
                          <a:cs typeface="Apple Chancery" charset="0"/>
                        </a:rPr>
                        <a:t>0.149</a:t>
                      </a:r>
                      <a:endParaRPr lang="en-US" sz="1400" b="0" baseline="-2500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r h="398187">
                <a:tc>
                  <a:txBody>
                    <a:bodyPr/>
                    <a:lstStyle/>
                    <a:p>
                      <a:r>
                        <a:rPr lang="en-US" sz="1400" b="0" baseline="0" dirty="0" smtClean="0">
                          <a:solidFill>
                            <a:schemeClr val="tx1"/>
                          </a:solidFill>
                          <a:latin typeface="+mn-lt"/>
                          <a:ea typeface="Apple Chancery" charset="0"/>
                          <a:cs typeface="Apple Chancery" charset="0"/>
                        </a:rPr>
                        <a:t>-0.365</a:t>
                      </a:r>
                      <a:endParaRPr lang="en-US" sz="1400" b="0" baseline="0" dirty="0">
                        <a:solidFill>
                          <a:schemeClr val="tx1"/>
                        </a:solidFill>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bl>
          </a:graphicData>
        </a:graphic>
      </p:graphicFrame>
      <p:cxnSp>
        <p:nvCxnSpPr>
          <p:cNvPr id="17" name="Straight Arrow Connector 16"/>
          <p:cNvCxnSpPr/>
          <p:nvPr/>
        </p:nvCxnSpPr>
        <p:spPr>
          <a:xfrm flipV="1">
            <a:off x="1819411" y="3433326"/>
            <a:ext cx="86282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Double Bracket 18"/>
          <p:cNvSpPr/>
          <p:nvPr/>
        </p:nvSpPr>
        <p:spPr>
          <a:xfrm>
            <a:off x="5945686" y="2911371"/>
            <a:ext cx="1834709" cy="1170878"/>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sp>
        <p:nvSpPr>
          <p:cNvPr id="24" name="Double Bracket 23"/>
          <p:cNvSpPr/>
          <p:nvPr/>
        </p:nvSpPr>
        <p:spPr>
          <a:xfrm>
            <a:off x="2742111" y="2534620"/>
            <a:ext cx="2468925" cy="1776122"/>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sp>
        <p:nvSpPr>
          <p:cNvPr id="23" name="TextBox 22"/>
          <p:cNvSpPr txBox="1"/>
          <p:nvPr/>
        </p:nvSpPr>
        <p:spPr>
          <a:xfrm>
            <a:off x="5458692" y="3191387"/>
            <a:ext cx="317716" cy="461665"/>
          </a:xfrm>
          <a:prstGeom prst="rect">
            <a:avLst/>
          </a:prstGeom>
          <a:noFill/>
        </p:spPr>
        <p:txBody>
          <a:bodyPr wrap="none" rtlCol="0">
            <a:spAutoFit/>
          </a:bodyPr>
          <a:lstStyle/>
          <a:p>
            <a:r>
              <a:rPr lang="en-US" sz="2400" smtClean="0"/>
              <a:t>x</a:t>
            </a:r>
            <a:endParaRPr lang="en-US" sz="2400"/>
          </a:p>
        </p:txBody>
      </p:sp>
      <p:sp>
        <p:nvSpPr>
          <p:cNvPr id="28" name="TextBox 27"/>
          <p:cNvSpPr txBox="1"/>
          <p:nvPr/>
        </p:nvSpPr>
        <p:spPr>
          <a:xfrm>
            <a:off x="7928835" y="3191387"/>
            <a:ext cx="338554" cy="461665"/>
          </a:xfrm>
          <a:prstGeom prst="rect">
            <a:avLst/>
          </a:prstGeom>
          <a:noFill/>
        </p:spPr>
        <p:txBody>
          <a:bodyPr wrap="none" rtlCol="0">
            <a:spAutoFit/>
          </a:bodyPr>
          <a:lstStyle/>
          <a:p>
            <a:r>
              <a:rPr lang="en-US" sz="2400" smtClean="0"/>
              <a:t>=</a:t>
            </a:r>
            <a:endParaRPr lang="en-US" sz="2400"/>
          </a:p>
        </p:txBody>
      </p:sp>
      <p:cxnSp>
        <p:nvCxnSpPr>
          <p:cNvPr id="29" name="Straight Arrow Connector 28"/>
          <p:cNvCxnSpPr/>
          <p:nvPr/>
        </p:nvCxnSpPr>
        <p:spPr>
          <a:xfrm flipV="1">
            <a:off x="4168911" y="6089904"/>
            <a:ext cx="1657609" cy="127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049269" y="5832086"/>
            <a:ext cx="4462825" cy="461665"/>
          </a:xfrm>
          <a:prstGeom prst="rect">
            <a:avLst/>
          </a:prstGeom>
          <a:noFill/>
        </p:spPr>
        <p:txBody>
          <a:bodyPr wrap="none" rtlCol="0">
            <a:spAutoFit/>
          </a:bodyPr>
          <a:lstStyle/>
          <a:p>
            <a:r>
              <a:rPr lang="en-US" sz="2400" b="1" dirty="0" smtClean="0"/>
              <a:t>Dimensions reduced from 3 to 2!!</a:t>
            </a:r>
            <a:endParaRPr lang="en-US" sz="2400" b="1" dirty="0"/>
          </a:p>
        </p:txBody>
      </p:sp>
      <p:graphicFrame>
        <p:nvGraphicFramePr>
          <p:cNvPr id="32" name="Table 31"/>
          <p:cNvGraphicFramePr>
            <a:graphicFrameLocks noGrp="1"/>
          </p:cNvGraphicFramePr>
          <p:nvPr>
            <p:extLst>
              <p:ext uri="{D42A27DB-BD31-4B8C-83A1-F6EECF244321}">
                <p14:modId xmlns:p14="http://schemas.microsoft.com/office/powerpoint/2010/main" val="2027003116"/>
              </p:ext>
            </p:extLst>
          </p:nvPr>
        </p:nvGraphicFramePr>
        <p:xfrm>
          <a:off x="6142458" y="2980371"/>
          <a:ext cx="1525440" cy="990600"/>
        </p:xfrm>
        <a:graphic>
          <a:graphicData uri="http://schemas.openxmlformats.org/drawingml/2006/table">
            <a:tbl>
              <a:tblPr firstRow="1" bandRow="1">
                <a:tableStyleId>{5C22544A-7EE6-4342-B048-85BDC9FD1C3A}</a:tableStyleId>
              </a:tblPr>
              <a:tblGrid>
                <a:gridCol w="762720"/>
                <a:gridCol w="762720"/>
              </a:tblGrid>
              <a:tr h="330200">
                <a:tc>
                  <a:txBody>
                    <a:bodyPr/>
                    <a:lstStyle/>
                    <a:p>
                      <a:pPr algn="l" rtl="0" fontAlgn="ctr"/>
                      <a:r>
                        <a:rPr lang="hr-HR" sz="1800" b="0" u="none" strike="noStrike" dirty="0" smtClean="0">
                          <a:ln>
                            <a:noFill/>
                          </a:ln>
                          <a:solidFill>
                            <a:schemeClr val="tx1"/>
                          </a:solidFill>
                          <a:effectLst/>
                        </a:rPr>
                        <a:t> 0.243</a:t>
                      </a:r>
                      <a:endParaRPr lang="hr-HR" sz="1800" b="0" i="0" u="none" strike="noStrike" dirty="0">
                        <a:ln>
                          <a:noFill/>
                        </a:ln>
                        <a:solidFill>
                          <a:schemeClr val="tx1"/>
                        </a:solidFill>
                        <a:effectLst/>
                        <a:latin typeface="Calibri" charset="0"/>
                      </a:endParaRPr>
                    </a:p>
                  </a:txBody>
                  <a:tcPr marL="12700" marR="12700" marT="12700" marB="0" anchor="ctr">
                    <a:noFill/>
                  </a:tcPr>
                </a:tc>
                <a:tc>
                  <a:txBody>
                    <a:bodyPr/>
                    <a:lstStyle/>
                    <a:p>
                      <a:pPr algn="l" rtl="0" fontAlgn="ctr"/>
                      <a:r>
                        <a:rPr lang="nb-NO" sz="1800" b="0" u="none" strike="noStrike">
                          <a:ln>
                            <a:noFill/>
                          </a:ln>
                          <a:solidFill>
                            <a:schemeClr val="tx1"/>
                          </a:solidFill>
                          <a:effectLst/>
                        </a:rPr>
                        <a:t>0.919</a:t>
                      </a:r>
                      <a:endParaRPr lang="nb-NO" sz="1800" b="0" i="0" u="none" strike="noStrike">
                        <a:ln>
                          <a:noFill/>
                        </a:ln>
                        <a:solidFill>
                          <a:schemeClr val="tx1"/>
                        </a:solidFill>
                        <a:effectLst/>
                        <a:latin typeface="Calibri" charset="0"/>
                      </a:endParaRPr>
                    </a:p>
                  </a:txBody>
                  <a:tcPr marL="12700" marR="12700" marT="12700" marB="0" anchor="ctr">
                    <a:noFill/>
                  </a:tcPr>
                </a:tc>
              </a:tr>
              <a:tr h="330200">
                <a:tc>
                  <a:txBody>
                    <a:bodyPr/>
                    <a:lstStyle/>
                    <a:p>
                      <a:pPr algn="l" rtl="0" fontAlgn="ctr"/>
                      <a:r>
                        <a:rPr lang="uk-UA" sz="1800" b="0" u="none" strike="noStrike">
                          <a:ln>
                            <a:noFill/>
                          </a:ln>
                          <a:solidFill>
                            <a:schemeClr val="tx1"/>
                          </a:solidFill>
                          <a:effectLst/>
                        </a:rPr>
                        <a:t>-0.516</a:t>
                      </a:r>
                      <a:endParaRPr lang="uk-UA" sz="1800" b="0" i="0" u="none" strike="noStrike">
                        <a:ln>
                          <a:noFill/>
                        </a:ln>
                        <a:solidFill>
                          <a:schemeClr val="tx1"/>
                        </a:solidFill>
                        <a:effectLst/>
                        <a:latin typeface="Calibri" charset="0"/>
                      </a:endParaRPr>
                    </a:p>
                  </a:txBody>
                  <a:tcPr marL="12700" marR="12700" marT="12700" marB="0" anchor="ctr">
                    <a:noFill/>
                  </a:tcPr>
                </a:tc>
                <a:tc>
                  <a:txBody>
                    <a:bodyPr/>
                    <a:lstStyle/>
                    <a:p>
                      <a:pPr algn="l" rtl="0" fontAlgn="ctr"/>
                      <a:r>
                        <a:rPr lang="cs-CZ" sz="1800" b="0" u="none" strike="noStrike" dirty="0">
                          <a:ln>
                            <a:noFill/>
                          </a:ln>
                          <a:solidFill>
                            <a:schemeClr val="tx1"/>
                          </a:solidFill>
                          <a:effectLst/>
                        </a:rPr>
                        <a:t>0.149</a:t>
                      </a:r>
                      <a:endParaRPr lang="cs-CZ" sz="1800" b="0" i="0" u="none" strike="noStrike" dirty="0">
                        <a:ln>
                          <a:noFill/>
                        </a:ln>
                        <a:solidFill>
                          <a:schemeClr val="tx1"/>
                        </a:solidFill>
                        <a:effectLst/>
                        <a:latin typeface="Calibri" charset="0"/>
                      </a:endParaRPr>
                    </a:p>
                  </a:txBody>
                  <a:tcPr marL="12700" marR="12700" marT="12700" marB="0" anchor="ctr">
                    <a:noFill/>
                  </a:tcPr>
                </a:tc>
              </a:tr>
              <a:tr h="330200">
                <a:tc>
                  <a:txBody>
                    <a:bodyPr/>
                    <a:lstStyle/>
                    <a:p>
                      <a:pPr algn="l" rtl="0" fontAlgn="ctr"/>
                      <a:r>
                        <a:rPr lang="pt-BR" sz="1800" b="0" u="none" strike="noStrike">
                          <a:ln>
                            <a:noFill/>
                          </a:ln>
                          <a:solidFill>
                            <a:schemeClr val="tx1"/>
                          </a:solidFill>
                          <a:effectLst/>
                        </a:rPr>
                        <a:t>-0.822</a:t>
                      </a:r>
                      <a:endParaRPr lang="pt-BR" sz="1800" b="0" i="0" u="none" strike="noStrike">
                        <a:ln>
                          <a:noFill/>
                        </a:ln>
                        <a:solidFill>
                          <a:schemeClr val="tx1"/>
                        </a:solidFill>
                        <a:effectLst/>
                        <a:latin typeface="Calibri" charset="0"/>
                      </a:endParaRPr>
                    </a:p>
                  </a:txBody>
                  <a:tcPr marL="12700" marR="12700" marT="12700" marB="0" anchor="ctr">
                    <a:noFill/>
                  </a:tcPr>
                </a:tc>
                <a:tc>
                  <a:txBody>
                    <a:bodyPr/>
                    <a:lstStyle/>
                    <a:p>
                      <a:pPr algn="l" rtl="0" fontAlgn="ctr"/>
                      <a:r>
                        <a:rPr lang="pt-BR" sz="1800" b="0" u="none" strike="noStrike" dirty="0">
                          <a:ln>
                            <a:noFill/>
                          </a:ln>
                          <a:solidFill>
                            <a:schemeClr val="tx1"/>
                          </a:solidFill>
                          <a:effectLst/>
                        </a:rPr>
                        <a:t>-0.365</a:t>
                      </a:r>
                      <a:endParaRPr lang="pt-BR" sz="1800" b="0" i="0" u="none" strike="noStrike" dirty="0">
                        <a:ln>
                          <a:noFill/>
                        </a:ln>
                        <a:solidFill>
                          <a:schemeClr val="tx1"/>
                        </a:solidFill>
                        <a:effectLst/>
                        <a:latin typeface="Calibri" charset="0"/>
                      </a:endParaRPr>
                    </a:p>
                  </a:txBody>
                  <a:tcPr marL="12700" marR="12700" marT="12700" marB="0" anchor="ctr">
                    <a:no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775886493"/>
              </p:ext>
            </p:extLst>
          </p:nvPr>
        </p:nvGraphicFramePr>
        <p:xfrm>
          <a:off x="3008319" y="2625614"/>
          <a:ext cx="2112321" cy="1587500"/>
        </p:xfrm>
        <a:graphic>
          <a:graphicData uri="http://schemas.openxmlformats.org/drawingml/2006/table">
            <a:tbl>
              <a:tblPr>
                <a:tableStyleId>{5C22544A-7EE6-4342-B048-85BDC9FD1C3A}</a:tableStyleId>
              </a:tblPr>
              <a:tblGrid>
                <a:gridCol w="704107"/>
                <a:gridCol w="704107"/>
                <a:gridCol w="704107"/>
              </a:tblGrid>
              <a:tr h="317500">
                <a:tc>
                  <a:txBody>
                    <a:bodyPr/>
                    <a:lstStyle/>
                    <a:p>
                      <a:pPr algn="l" rtl="0" fontAlgn="ctr"/>
                      <a:r>
                        <a:rPr lang="uk-UA" sz="1800" u="none" strike="noStrike" dirty="0">
                          <a:effectLst/>
                        </a:rPr>
                        <a:t>-</a:t>
                      </a:r>
                      <a:r>
                        <a:rPr lang="uk-UA" sz="1800" u="none" strike="noStrike" dirty="0" smtClean="0">
                          <a:effectLst/>
                        </a:rPr>
                        <a:t>0.46</a:t>
                      </a:r>
                      <a:endParaRPr lang="uk-UA" sz="1800" b="0" i="0" u="none" strike="noStrike" dirty="0">
                        <a:solidFill>
                          <a:srgbClr val="000000"/>
                        </a:solidFill>
                        <a:effectLst/>
                        <a:latin typeface="Calibri" charset="0"/>
                      </a:endParaRPr>
                    </a:p>
                  </a:txBody>
                  <a:tcPr marL="12700" marR="12700" marT="12700" marB="0" anchor="ctr">
                    <a:noFill/>
                  </a:tcPr>
                </a:tc>
                <a:tc>
                  <a:txBody>
                    <a:bodyPr/>
                    <a:lstStyle/>
                    <a:p>
                      <a:pPr algn="l" rtl="0" fontAlgn="ctr"/>
                      <a:r>
                        <a:rPr lang="uk-UA" sz="1800" u="none" strike="noStrike">
                          <a:effectLst/>
                        </a:rPr>
                        <a:t>-0.9</a:t>
                      </a:r>
                      <a:endParaRPr lang="uk-UA" sz="1800" b="0" i="0" u="none" strike="noStrike">
                        <a:solidFill>
                          <a:srgbClr val="000000"/>
                        </a:solidFill>
                        <a:effectLst/>
                        <a:latin typeface="Calibri" charset="0"/>
                      </a:endParaRPr>
                    </a:p>
                  </a:txBody>
                  <a:tcPr marL="12700" marR="12700" marT="12700" marB="0" anchor="ctr">
                    <a:noFill/>
                  </a:tcPr>
                </a:tc>
                <a:tc>
                  <a:txBody>
                    <a:bodyPr/>
                    <a:lstStyle/>
                    <a:p>
                      <a:pPr algn="l" rtl="0" fontAlgn="ctr"/>
                      <a:r>
                        <a:rPr lang="hr-HR" sz="1800" u="none" strike="noStrike">
                          <a:effectLst/>
                        </a:rPr>
                        <a:t>-1.06</a:t>
                      </a:r>
                      <a:endParaRPr lang="hr-HR" sz="1800" b="0" i="0" u="none" strike="noStrike">
                        <a:solidFill>
                          <a:srgbClr val="000000"/>
                        </a:solidFill>
                        <a:effectLst/>
                        <a:latin typeface="Calibri" charset="0"/>
                      </a:endParaRPr>
                    </a:p>
                  </a:txBody>
                  <a:tcPr marL="12700" marR="12700" marT="12700" marB="0" anchor="ctr">
                    <a:noFill/>
                  </a:tcPr>
                </a:tc>
              </a:tr>
              <a:tr h="317500">
                <a:tc>
                  <a:txBody>
                    <a:bodyPr/>
                    <a:lstStyle/>
                    <a:p>
                      <a:pPr algn="l" rtl="0" fontAlgn="ctr"/>
                      <a:r>
                        <a:rPr lang="nb-NO" sz="1800" u="none" strike="noStrike">
                          <a:effectLst/>
                        </a:rPr>
                        <a:t>0.84</a:t>
                      </a:r>
                      <a:endParaRPr lang="nb-NO" sz="1800" b="0" i="0" u="none" strike="noStrike">
                        <a:solidFill>
                          <a:srgbClr val="000000"/>
                        </a:solidFill>
                        <a:effectLst/>
                        <a:latin typeface="Calibri" charset="0"/>
                      </a:endParaRPr>
                    </a:p>
                  </a:txBody>
                  <a:tcPr marL="12700" marR="12700" marT="12700" marB="0" anchor="ctr">
                    <a:noFill/>
                  </a:tcPr>
                </a:tc>
                <a:tc>
                  <a:txBody>
                    <a:bodyPr/>
                    <a:lstStyle/>
                    <a:p>
                      <a:pPr algn="l" rtl="0" fontAlgn="ctr"/>
                      <a:r>
                        <a:rPr lang="nb-NO" sz="1800" u="none" strike="noStrike">
                          <a:effectLst/>
                        </a:rPr>
                        <a:t>1.3</a:t>
                      </a:r>
                      <a:endParaRPr lang="nb-NO" sz="1800" b="0" i="0" u="none" strike="noStrike">
                        <a:solidFill>
                          <a:srgbClr val="000000"/>
                        </a:solidFill>
                        <a:effectLst/>
                        <a:latin typeface="Calibri" charset="0"/>
                      </a:endParaRPr>
                    </a:p>
                  </a:txBody>
                  <a:tcPr marL="12700" marR="12700" marT="12700" marB="0" anchor="ctr">
                    <a:noFill/>
                  </a:tcPr>
                </a:tc>
                <a:tc>
                  <a:txBody>
                    <a:bodyPr/>
                    <a:lstStyle/>
                    <a:p>
                      <a:pPr algn="l" rtl="0" fontAlgn="ctr"/>
                      <a:r>
                        <a:rPr lang="hr-HR" sz="1800" u="none" strike="noStrike">
                          <a:effectLst/>
                        </a:rPr>
                        <a:t>2.14</a:t>
                      </a:r>
                      <a:endParaRPr lang="hr-HR" sz="1800" b="0" i="0" u="none" strike="noStrike">
                        <a:solidFill>
                          <a:srgbClr val="000000"/>
                        </a:solidFill>
                        <a:effectLst/>
                        <a:latin typeface="Calibri" charset="0"/>
                      </a:endParaRPr>
                    </a:p>
                  </a:txBody>
                  <a:tcPr marL="12700" marR="12700" marT="12700" marB="0" anchor="ctr">
                    <a:noFill/>
                  </a:tcPr>
                </a:tc>
              </a:tr>
              <a:tr h="317500">
                <a:tc>
                  <a:txBody>
                    <a:bodyPr/>
                    <a:lstStyle/>
                    <a:p>
                      <a:pPr algn="l" rtl="0" fontAlgn="ctr"/>
                      <a:r>
                        <a:rPr lang="uk-UA" sz="1800" u="none" strike="noStrike">
                          <a:effectLst/>
                        </a:rPr>
                        <a:t>-0.76</a:t>
                      </a:r>
                      <a:endParaRPr lang="uk-UA" sz="1800" b="0" i="0" u="none" strike="noStrike">
                        <a:solidFill>
                          <a:srgbClr val="000000"/>
                        </a:solidFill>
                        <a:effectLst/>
                        <a:latin typeface="Calibri" charset="0"/>
                      </a:endParaRPr>
                    </a:p>
                  </a:txBody>
                  <a:tcPr marL="12700" marR="12700" marT="12700" marB="0" anchor="ctr">
                    <a:noFill/>
                  </a:tcPr>
                </a:tc>
                <a:tc>
                  <a:txBody>
                    <a:bodyPr/>
                    <a:lstStyle/>
                    <a:p>
                      <a:pPr algn="l" rtl="0" fontAlgn="ctr"/>
                      <a:r>
                        <a:rPr lang="nb-NO" sz="1800" u="none" strike="noStrike">
                          <a:effectLst/>
                        </a:rPr>
                        <a:t>-1.8</a:t>
                      </a:r>
                      <a:endParaRPr lang="nb-NO" sz="1800" b="0" i="0" u="none" strike="noStrike">
                        <a:solidFill>
                          <a:srgbClr val="000000"/>
                        </a:solidFill>
                        <a:effectLst/>
                        <a:latin typeface="Calibri" charset="0"/>
                      </a:endParaRPr>
                    </a:p>
                  </a:txBody>
                  <a:tcPr marL="12700" marR="12700" marT="12700" marB="0" anchor="ctr">
                    <a:noFill/>
                  </a:tcPr>
                </a:tc>
                <a:tc>
                  <a:txBody>
                    <a:bodyPr/>
                    <a:lstStyle/>
                    <a:p>
                      <a:pPr algn="l" rtl="0" fontAlgn="ctr"/>
                      <a:r>
                        <a:rPr lang="hr-HR" sz="1800" u="none" strike="noStrike">
                          <a:effectLst/>
                        </a:rPr>
                        <a:t>-3.06</a:t>
                      </a:r>
                      <a:endParaRPr lang="hr-HR" sz="1800" b="0" i="0" u="none" strike="noStrike">
                        <a:solidFill>
                          <a:srgbClr val="000000"/>
                        </a:solidFill>
                        <a:effectLst/>
                        <a:latin typeface="Calibri" charset="0"/>
                      </a:endParaRPr>
                    </a:p>
                  </a:txBody>
                  <a:tcPr marL="12700" marR="12700" marT="12700" marB="0" anchor="ctr">
                    <a:noFill/>
                  </a:tcPr>
                </a:tc>
              </a:tr>
              <a:tr h="317500">
                <a:tc>
                  <a:txBody>
                    <a:bodyPr/>
                    <a:lstStyle/>
                    <a:p>
                      <a:pPr algn="l" rtl="0" fontAlgn="ctr"/>
                      <a:r>
                        <a:rPr lang="is-IS" sz="1800" u="none" strike="noStrike">
                          <a:effectLst/>
                        </a:rPr>
                        <a:t>0.04</a:t>
                      </a:r>
                      <a:endParaRPr lang="is-IS" sz="1800" b="0" i="0" u="none" strike="noStrike">
                        <a:solidFill>
                          <a:srgbClr val="000000"/>
                        </a:solidFill>
                        <a:effectLst/>
                        <a:latin typeface="Calibri" charset="0"/>
                      </a:endParaRPr>
                    </a:p>
                  </a:txBody>
                  <a:tcPr marL="12700" marR="12700" marT="12700" marB="0" anchor="ctr">
                    <a:noFill/>
                  </a:tcPr>
                </a:tc>
                <a:tc>
                  <a:txBody>
                    <a:bodyPr/>
                    <a:lstStyle/>
                    <a:p>
                      <a:pPr algn="l" rtl="0" fontAlgn="ctr"/>
                      <a:r>
                        <a:rPr lang="nb-NO" sz="1800" u="none" strike="noStrike">
                          <a:effectLst/>
                        </a:rPr>
                        <a:t>0.4</a:t>
                      </a:r>
                      <a:endParaRPr lang="nb-NO" sz="1800" b="0" i="0" u="none" strike="noStrike">
                        <a:solidFill>
                          <a:srgbClr val="000000"/>
                        </a:solidFill>
                        <a:effectLst/>
                        <a:latin typeface="Calibri" charset="0"/>
                      </a:endParaRPr>
                    </a:p>
                  </a:txBody>
                  <a:tcPr marL="12700" marR="12700" marT="12700" marB="0" anchor="ctr">
                    <a:noFill/>
                  </a:tcPr>
                </a:tc>
                <a:tc>
                  <a:txBody>
                    <a:bodyPr/>
                    <a:lstStyle/>
                    <a:p>
                      <a:pPr algn="l" rtl="0" fontAlgn="ctr"/>
                      <a:r>
                        <a:rPr lang="nb-NO" sz="1800" u="none" strike="noStrike">
                          <a:effectLst/>
                        </a:rPr>
                        <a:t>0.54</a:t>
                      </a:r>
                      <a:endParaRPr lang="nb-NO" sz="1800" b="0" i="0" u="none" strike="noStrike">
                        <a:solidFill>
                          <a:srgbClr val="000000"/>
                        </a:solidFill>
                        <a:effectLst/>
                        <a:latin typeface="Calibri" charset="0"/>
                      </a:endParaRPr>
                    </a:p>
                  </a:txBody>
                  <a:tcPr marL="12700" marR="12700" marT="12700" marB="0" anchor="ctr">
                    <a:noFill/>
                  </a:tcPr>
                </a:tc>
              </a:tr>
              <a:tr h="317500">
                <a:tc>
                  <a:txBody>
                    <a:bodyPr/>
                    <a:lstStyle/>
                    <a:p>
                      <a:pPr algn="l" rtl="0" fontAlgn="ctr"/>
                      <a:r>
                        <a:rPr lang="nb-NO" sz="1800" u="none" strike="noStrike">
                          <a:effectLst/>
                        </a:rPr>
                        <a:t>0.34</a:t>
                      </a:r>
                      <a:endParaRPr lang="nb-NO" sz="1800" b="0" i="0" u="none" strike="noStrike">
                        <a:solidFill>
                          <a:srgbClr val="000000"/>
                        </a:solidFill>
                        <a:effectLst/>
                        <a:latin typeface="Calibri" charset="0"/>
                      </a:endParaRPr>
                    </a:p>
                  </a:txBody>
                  <a:tcPr marL="12700" marR="12700" marT="12700" marB="0" anchor="ctr">
                    <a:noFill/>
                  </a:tcPr>
                </a:tc>
                <a:tc>
                  <a:txBody>
                    <a:bodyPr/>
                    <a:lstStyle/>
                    <a:p>
                      <a:pPr algn="l" rtl="0" fontAlgn="ctr"/>
                      <a:r>
                        <a:rPr lang="en-US" sz="1800" u="none" strike="noStrike">
                          <a:effectLst/>
                        </a:rPr>
                        <a:t>1</a:t>
                      </a:r>
                      <a:endParaRPr lang="en-US" sz="1800" b="0" i="0" u="none" strike="noStrike">
                        <a:solidFill>
                          <a:srgbClr val="000000"/>
                        </a:solidFill>
                        <a:effectLst/>
                        <a:latin typeface="Calibri" charset="0"/>
                      </a:endParaRPr>
                    </a:p>
                  </a:txBody>
                  <a:tcPr marL="12700" marR="12700" marT="12700" marB="0" anchor="ctr">
                    <a:noFill/>
                  </a:tcPr>
                </a:tc>
                <a:tc>
                  <a:txBody>
                    <a:bodyPr/>
                    <a:lstStyle/>
                    <a:p>
                      <a:pPr algn="l" rtl="0" fontAlgn="ctr"/>
                      <a:r>
                        <a:rPr lang="nb-NO" sz="1800" u="none" strike="noStrike" dirty="0">
                          <a:effectLst/>
                        </a:rPr>
                        <a:t>1.44</a:t>
                      </a:r>
                      <a:endParaRPr lang="nb-NO" sz="1800" b="0" i="0" u="none" strike="noStrike" dirty="0">
                        <a:solidFill>
                          <a:srgbClr val="000000"/>
                        </a:solidFill>
                        <a:effectLst/>
                        <a:latin typeface="Calibri" charset="0"/>
                      </a:endParaRPr>
                    </a:p>
                  </a:txBody>
                  <a:tcPr marL="12700" marR="12700" marT="12700" marB="0" anchor="ctr">
                    <a:noFill/>
                  </a:tcPr>
                </a:tc>
              </a:tr>
            </a:tbl>
          </a:graphicData>
        </a:graphic>
      </p:graphicFrame>
      <p:sp>
        <p:nvSpPr>
          <p:cNvPr id="34" name="Rectangle 33"/>
          <p:cNvSpPr/>
          <p:nvPr/>
        </p:nvSpPr>
        <p:spPr>
          <a:xfrm>
            <a:off x="8469215" y="2619005"/>
            <a:ext cx="2461160" cy="1477328"/>
          </a:xfrm>
          <a:prstGeom prst="rect">
            <a:avLst/>
          </a:prstGeom>
        </p:spPr>
        <p:txBody>
          <a:bodyPr wrap="square">
            <a:spAutoFit/>
          </a:bodyPr>
          <a:lstStyle/>
          <a:p>
            <a:r>
              <a:rPr lang="en-US" dirty="0" smtClean="0"/>
              <a:t>1.22394 	  -0.169942 </a:t>
            </a:r>
          </a:p>
          <a:p>
            <a:r>
              <a:rPr lang="en-US" dirty="0" smtClean="0"/>
              <a:t>-2.22576 	   0.184563  </a:t>
            </a:r>
          </a:p>
          <a:p>
            <a:r>
              <a:rPr lang="en-US" dirty="0" smtClean="0"/>
              <a:t>3.25944  	   0.150264 </a:t>
            </a:r>
          </a:p>
          <a:p>
            <a:r>
              <a:rPr lang="en-US" dirty="0" smtClean="0"/>
              <a:t>-0.64056 	  -0.100745 </a:t>
            </a:r>
          </a:p>
          <a:p>
            <a:r>
              <a:rPr lang="en-US" dirty="0" smtClean="0"/>
              <a:t>-1.61706 	  -0.06414</a:t>
            </a:r>
            <a:endParaRPr lang="en-US" dirty="0"/>
          </a:p>
        </p:txBody>
      </p:sp>
      <p:sp>
        <p:nvSpPr>
          <p:cNvPr id="35" name="Double Bracket 34"/>
          <p:cNvSpPr/>
          <p:nvPr/>
        </p:nvSpPr>
        <p:spPr>
          <a:xfrm>
            <a:off x="8356718" y="2400359"/>
            <a:ext cx="2307086" cy="1914620"/>
          </a:xfrm>
          <a:prstGeom prst="bracketPair">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100">
              <a:solidFill>
                <a:srgbClr val="FF0000"/>
              </a:solidFill>
            </a:endParaRPr>
          </a:p>
        </p:txBody>
      </p:sp>
    </p:spTree>
    <p:extLst>
      <p:ext uri="{BB962C8B-B14F-4D97-AF65-F5344CB8AC3E}">
        <p14:creationId xmlns:p14="http://schemas.microsoft.com/office/powerpoint/2010/main" val="447067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49" y="-149486"/>
            <a:ext cx="12813792" cy="1210189"/>
          </a:xfrm>
        </p:spPr>
        <p:txBody>
          <a:bodyPr>
            <a:normAutofit/>
          </a:bodyPr>
          <a:lstStyle/>
          <a:p>
            <a:pPr algn="l"/>
            <a:r>
              <a:rPr lang="en-US" sz="4000" dirty="0" smtClean="0"/>
              <a:t>5. Transform/Rotate your data around picked PC’s</a:t>
            </a:r>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62" y="2241802"/>
            <a:ext cx="5821525" cy="32476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987" y="2241801"/>
            <a:ext cx="5821527" cy="3247683"/>
          </a:xfrm>
          <a:prstGeom prst="rect">
            <a:avLst/>
          </a:prstGeom>
        </p:spPr>
      </p:pic>
    </p:spTree>
    <p:extLst>
      <p:ext uri="{BB962C8B-B14F-4D97-AF65-F5344CB8AC3E}">
        <p14:creationId xmlns:p14="http://schemas.microsoft.com/office/powerpoint/2010/main" val="752313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49" y="-149486"/>
            <a:ext cx="12813792" cy="1210189"/>
          </a:xfrm>
        </p:spPr>
        <p:txBody>
          <a:bodyPr>
            <a:normAutofit/>
          </a:bodyPr>
          <a:lstStyle/>
          <a:p>
            <a:pPr algn="l"/>
            <a:r>
              <a:rPr lang="en-US" sz="4000" dirty="0" smtClean="0"/>
              <a:t>5. Transform/Rotate your data around picked PC’s</a:t>
            </a:r>
            <a:endParaRPr lang="en-US" sz="4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94" y="2337163"/>
            <a:ext cx="4381629" cy="24444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24353"/>
          <a:stretch/>
        </p:blipFill>
        <p:spPr>
          <a:xfrm>
            <a:off x="4497365" y="2337413"/>
            <a:ext cx="3314223" cy="2444150"/>
          </a:xfrm>
          <a:prstGeom prst="rect">
            <a:avLst/>
          </a:prstGeom>
        </p:spPr>
      </p:pic>
      <p:sp>
        <p:nvSpPr>
          <p:cNvPr id="10" name="TextBox 9"/>
          <p:cNvSpPr txBox="1"/>
          <p:nvPr/>
        </p:nvSpPr>
        <p:spPr>
          <a:xfrm>
            <a:off x="382494" y="5244561"/>
            <a:ext cx="2592120" cy="369332"/>
          </a:xfrm>
          <a:prstGeom prst="rect">
            <a:avLst/>
          </a:prstGeom>
          <a:noFill/>
        </p:spPr>
        <p:txBody>
          <a:bodyPr wrap="none" rtlCol="0">
            <a:spAutoFit/>
          </a:bodyPr>
          <a:lstStyle/>
          <a:p>
            <a:r>
              <a:rPr lang="en-US" dirty="0" smtClean="0"/>
              <a:t>PCA1 </a:t>
            </a:r>
            <a:r>
              <a:rPr lang="en-US" smtClean="0"/>
              <a:t>– best discriminator</a:t>
            </a:r>
            <a:endParaRPr lang="en-US" dirty="0"/>
          </a:p>
        </p:txBody>
      </p:sp>
      <p:sp>
        <p:nvSpPr>
          <p:cNvPr id="11" name="TextBox 10"/>
          <p:cNvSpPr txBox="1"/>
          <p:nvPr/>
        </p:nvSpPr>
        <p:spPr>
          <a:xfrm>
            <a:off x="4497365" y="5238213"/>
            <a:ext cx="2757037" cy="369332"/>
          </a:xfrm>
          <a:prstGeom prst="rect">
            <a:avLst/>
          </a:prstGeom>
          <a:noFill/>
        </p:spPr>
        <p:txBody>
          <a:bodyPr wrap="none" rtlCol="0">
            <a:spAutoFit/>
          </a:bodyPr>
          <a:lstStyle/>
          <a:p>
            <a:r>
              <a:rPr lang="en-US" dirty="0" smtClean="0"/>
              <a:t>PCA2 – worse discriminator</a:t>
            </a:r>
            <a:endParaRPr lang="en-US" dirty="0"/>
          </a:p>
        </p:txBody>
      </p:sp>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r="24212"/>
          <a:stretch/>
        </p:blipFill>
        <p:spPr>
          <a:xfrm>
            <a:off x="8344394" y="2337163"/>
            <a:ext cx="3320737" cy="2444400"/>
          </a:xfrm>
          <a:prstGeom prst="rect">
            <a:avLst/>
          </a:prstGeom>
        </p:spPr>
      </p:pic>
      <p:sp>
        <p:nvSpPr>
          <p:cNvPr id="13" name="TextBox 12"/>
          <p:cNvSpPr txBox="1"/>
          <p:nvPr/>
        </p:nvSpPr>
        <p:spPr>
          <a:xfrm>
            <a:off x="8344394" y="5238213"/>
            <a:ext cx="2757037" cy="369332"/>
          </a:xfrm>
          <a:prstGeom prst="rect">
            <a:avLst/>
          </a:prstGeom>
          <a:noFill/>
        </p:spPr>
        <p:txBody>
          <a:bodyPr wrap="none" rtlCol="0">
            <a:spAutoFit/>
          </a:bodyPr>
          <a:lstStyle/>
          <a:p>
            <a:r>
              <a:rPr lang="en-US" dirty="0" smtClean="0"/>
              <a:t>PCA3 – worst discriminator</a:t>
            </a:r>
            <a:endParaRPr lang="en-US" dirty="0"/>
          </a:p>
        </p:txBody>
      </p:sp>
      <p:sp>
        <p:nvSpPr>
          <p:cNvPr id="14" name="TextBox 13"/>
          <p:cNvSpPr txBox="1"/>
          <p:nvPr/>
        </p:nvSpPr>
        <p:spPr>
          <a:xfrm>
            <a:off x="496389" y="6152606"/>
            <a:ext cx="5559664" cy="369332"/>
          </a:xfrm>
          <a:prstGeom prst="rect">
            <a:avLst/>
          </a:prstGeom>
          <a:noFill/>
        </p:spPr>
        <p:txBody>
          <a:bodyPr wrap="none" rtlCol="0">
            <a:spAutoFit/>
          </a:bodyPr>
          <a:lstStyle/>
          <a:p>
            <a:r>
              <a:rPr lang="en-US" dirty="0" smtClean="0"/>
              <a:t>But: the fewer dimensions the more loss of information</a:t>
            </a:r>
            <a:r>
              <a:rPr lang="is-IS" dirty="0" smtClean="0"/>
              <a:t>…</a:t>
            </a:r>
            <a:endParaRPr lang="en-US" dirty="0"/>
          </a:p>
        </p:txBody>
      </p:sp>
    </p:spTree>
    <p:extLst>
      <p:ext uri="{BB962C8B-B14F-4D97-AF65-F5344CB8AC3E}">
        <p14:creationId xmlns:p14="http://schemas.microsoft.com/office/powerpoint/2010/main" val="926635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992" y="-149485"/>
            <a:ext cx="9144000" cy="997382"/>
          </a:xfrm>
        </p:spPr>
        <p:txBody>
          <a:bodyPr>
            <a:normAutofit/>
          </a:bodyPr>
          <a:lstStyle/>
          <a:p>
            <a:pPr algn="l"/>
            <a:r>
              <a:rPr lang="en-US" sz="4000" dirty="0" smtClean="0"/>
              <a:t>What is it </a:t>
            </a:r>
            <a:r>
              <a:rPr lang="en-US" sz="4000" smtClean="0"/>
              <a:t>good for?</a:t>
            </a:r>
            <a:endParaRPr lang="en-US" sz="4000" dirty="0"/>
          </a:p>
        </p:txBody>
      </p:sp>
      <p:sp>
        <p:nvSpPr>
          <p:cNvPr id="3" name="Subtitle 2"/>
          <p:cNvSpPr>
            <a:spLocks noGrp="1"/>
          </p:cNvSpPr>
          <p:nvPr>
            <p:ph type="subTitle" idx="1"/>
          </p:nvPr>
        </p:nvSpPr>
        <p:spPr>
          <a:xfrm>
            <a:off x="1524000" y="1280160"/>
            <a:ext cx="9144000" cy="3977640"/>
          </a:xfrm>
        </p:spPr>
        <p:txBody>
          <a:bodyPr/>
          <a:lstStyle/>
          <a:p>
            <a:pPr algn="l"/>
            <a:r>
              <a:rPr lang="en-US" dirty="0" smtClean="0"/>
              <a:t>Finding patterns in your data and identify the principal components which are responsible for these patterns </a:t>
            </a:r>
          </a:p>
          <a:p>
            <a:pPr algn="l"/>
            <a:endParaRPr lang="en-US" dirty="0"/>
          </a:p>
          <a:p>
            <a:pPr algn="l"/>
            <a:r>
              <a:rPr lang="en-US" dirty="0" smtClean="0"/>
              <a:t>Can reduce multidimensional datasets into fewer dimensions to understand them better</a:t>
            </a:r>
            <a:endParaRPr lang="en-US" dirty="0"/>
          </a:p>
        </p:txBody>
      </p:sp>
      <p:sp>
        <p:nvSpPr>
          <p:cNvPr id="4" name="Rectangle 3"/>
          <p:cNvSpPr/>
          <p:nvPr/>
        </p:nvSpPr>
        <p:spPr>
          <a:xfrm>
            <a:off x="316992" y="3780472"/>
            <a:ext cx="11478768" cy="2308324"/>
          </a:xfrm>
          <a:prstGeom prst="rect">
            <a:avLst/>
          </a:prstGeom>
        </p:spPr>
        <p:txBody>
          <a:bodyPr wrap="square">
            <a:spAutoFit/>
          </a:bodyPr>
          <a:lstStyle/>
          <a:p>
            <a:pPr algn="just"/>
            <a:r>
              <a:rPr lang="en-US" sz="2400" b="0" i="0" u="none" strike="noStrike" baseline="0" dirty="0" smtClean="0"/>
              <a:t>Principal component analysis (PCA ) has been called</a:t>
            </a:r>
            <a:r>
              <a:rPr lang="en-US" sz="2400" b="0" i="0" u="none" strike="noStrike" dirty="0" smtClean="0"/>
              <a:t> </a:t>
            </a:r>
            <a:r>
              <a:rPr lang="en-US" sz="2400" b="0" i="0" u="none" strike="noStrike" baseline="0" dirty="0" smtClean="0"/>
              <a:t>one of the most valuable results from applied linear</a:t>
            </a:r>
            <a:r>
              <a:rPr lang="en-US" sz="2400" b="0" i="0" u="none" strike="noStrike" dirty="0" smtClean="0"/>
              <a:t> </a:t>
            </a:r>
            <a:r>
              <a:rPr lang="en-US" sz="2400" b="0" i="0" u="none" strike="noStrike" baseline="0" dirty="0" smtClean="0"/>
              <a:t>algebra. PCA  is used abundantly in all forms</a:t>
            </a:r>
            <a:r>
              <a:rPr lang="en-US" sz="2400" b="0" i="0" u="none" strike="noStrike" dirty="0" smtClean="0"/>
              <a:t> </a:t>
            </a:r>
            <a:r>
              <a:rPr lang="en-US" sz="2400" b="0" i="0" u="none" strike="noStrike" baseline="0" dirty="0" smtClean="0"/>
              <a:t>of analysis - from neuroscience to computer graphics</a:t>
            </a:r>
            <a:r>
              <a:rPr lang="en-US" sz="2400" b="0" i="0" u="none" strike="noStrike" dirty="0" smtClean="0"/>
              <a:t> </a:t>
            </a:r>
            <a:r>
              <a:rPr lang="en-US" sz="2400" b="0" i="0" u="none" strike="noStrike" baseline="0" dirty="0" smtClean="0"/>
              <a:t>-</a:t>
            </a:r>
            <a:r>
              <a:rPr lang="en-US" sz="2400" b="0" i="0" u="none" strike="noStrike" dirty="0" smtClean="0"/>
              <a:t> </a:t>
            </a:r>
            <a:r>
              <a:rPr lang="en-US" sz="2400" b="0" i="0" u="none" strike="noStrike" baseline="0" dirty="0" smtClean="0"/>
              <a:t>because it is a </a:t>
            </a:r>
            <a:r>
              <a:rPr lang="en-US" sz="2400" b="1" i="0" u="none" strike="noStrike" baseline="0" dirty="0" smtClean="0">
                <a:solidFill>
                  <a:srgbClr val="FF0000"/>
                </a:solidFill>
              </a:rPr>
              <a:t>simple</a:t>
            </a:r>
            <a:r>
              <a:rPr lang="en-US" sz="2400" b="0" i="0" u="none" strike="noStrike" baseline="0" dirty="0" smtClean="0">
                <a:solidFill>
                  <a:srgbClr val="FF0000"/>
                </a:solidFill>
              </a:rPr>
              <a:t>, </a:t>
            </a:r>
            <a:r>
              <a:rPr lang="en-US" sz="2400" b="1" i="0" u="none" strike="noStrike" baseline="0" dirty="0" smtClean="0">
                <a:solidFill>
                  <a:srgbClr val="FF0000"/>
                </a:solidFill>
              </a:rPr>
              <a:t>non-parametric</a:t>
            </a:r>
            <a:r>
              <a:rPr lang="en-US" sz="2400" b="0" i="0" u="none" strike="noStrike" baseline="0" dirty="0" smtClean="0">
                <a:solidFill>
                  <a:srgbClr val="FF0000"/>
                </a:solidFill>
              </a:rPr>
              <a:t> </a:t>
            </a:r>
            <a:r>
              <a:rPr lang="en-US" sz="2400" b="0" i="0" u="none" strike="noStrike" baseline="0" dirty="0" smtClean="0"/>
              <a:t>method of</a:t>
            </a:r>
            <a:r>
              <a:rPr lang="en-US" sz="2400" b="0" i="0" u="none" strike="noStrike" dirty="0" smtClean="0"/>
              <a:t> </a:t>
            </a:r>
            <a:r>
              <a:rPr lang="en-US" sz="2400" b="1" i="0" u="none" strike="noStrike" baseline="0" dirty="0" smtClean="0">
                <a:solidFill>
                  <a:srgbClr val="FF0000"/>
                </a:solidFill>
              </a:rPr>
              <a:t>extracting relevant information from confusing data</a:t>
            </a:r>
            <a:r>
              <a:rPr lang="en-US" sz="2400" b="1" i="0" u="none" strike="noStrike" dirty="0" smtClean="0">
                <a:solidFill>
                  <a:srgbClr val="FF0000"/>
                </a:solidFill>
              </a:rPr>
              <a:t> </a:t>
            </a:r>
            <a:r>
              <a:rPr lang="en-US" sz="2400" b="1" i="0" u="none" strike="noStrike" baseline="0" dirty="0" smtClean="0">
                <a:solidFill>
                  <a:srgbClr val="FF0000"/>
                </a:solidFill>
              </a:rPr>
              <a:t>sets</a:t>
            </a:r>
            <a:r>
              <a:rPr lang="en-US" sz="2400" b="0" i="0" u="none" strike="noStrike" baseline="0" dirty="0" smtClean="0"/>
              <a:t>.</a:t>
            </a:r>
            <a:r>
              <a:rPr lang="en-US" sz="2400" b="0" i="0" u="none" strike="noStrike" dirty="0" smtClean="0"/>
              <a:t> </a:t>
            </a:r>
            <a:r>
              <a:rPr lang="en-US" sz="2400" b="0" i="0" u="none" strike="noStrike" baseline="0" dirty="0" smtClean="0"/>
              <a:t>With minimal additional effort PCA  provides</a:t>
            </a:r>
            <a:r>
              <a:rPr lang="en-US" sz="2400" b="0" i="0" u="none" strike="noStrike" dirty="0" smtClean="0"/>
              <a:t> </a:t>
            </a:r>
            <a:r>
              <a:rPr lang="en-US" sz="2400" b="0" i="0" u="none" strike="noStrike" baseline="0" dirty="0" smtClean="0"/>
              <a:t>a roadmap for how to </a:t>
            </a:r>
            <a:r>
              <a:rPr lang="en-US" sz="2400" b="1" i="0" u="none" strike="noStrike" baseline="0" dirty="0" smtClean="0">
                <a:solidFill>
                  <a:srgbClr val="FF0000"/>
                </a:solidFill>
              </a:rPr>
              <a:t>reduce a complex data </a:t>
            </a:r>
            <a:r>
              <a:rPr lang="en-US" sz="2400" b="0" i="0" u="none" strike="noStrike" baseline="0" dirty="0" smtClean="0"/>
              <a:t>set to</a:t>
            </a:r>
            <a:r>
              <a:rPr lang="en-US" sz="2400" b="0" i="0" u="none" strike="noStrike" dirty="0" smtClean="0"/>
              <a:t> </a:t>
            </a:r>
            <a:r>
              <a:rPr lang="en-US" sz="2400" b="0" i="0" u="none" strike="noStrike" baseline="0" dirty="0" smtClean="0"/>
              <a:t>a lower dimension to </a:t>
            </a:r>
            <a:r>
              <a:rPr lang="en-US" sz="2400" b="1" i="0" u="none" strike="noStrike" baseline="0" dirty="0" smtClean="0">
                <a:solidFill>
                  <a:srgbClr val="FF0000"/>
                </a:solidFill>
              </a:rPr>
              <a:t>reveal the sometimes hidden,</a:t>
            </a:r>
            <a:r>
              <a:rPr lang="en-US" sz="2400" b="1" i="0" u="none" strike="noStrike" dirty="0" smtClean="0">
                <a:solidFill>
                  <a:srgbClr val="FF0000"/>
                </a:solidFill>
              </a:rPr>
              <a:t> </a:t>
            </a:r>
            <a:r>
              <a:rPr lang="en-US" sz="2400" b="1" i="0" u="none" strike="noStrike" baseline="0" dirty="0" smtClean="0">
                <a:solidFill>
                  <a:srgbClr val="FF0000"/>
                </a:solidFill>
              </a:rPr>
              <a:t>simplified dynamics</a:t>
            </a:r>
            <a:r>
              <a:rPr lang="en-US" sz="2400" b="0" i="0" u="none" strike="noStrike" baseline="0" dirty="0" smtClean="0"/>
              <a:t> that often underlie it.</a:t>
            </a:r>
            <a:endParaRPr lang="en-US" sz="2400" dirty="0"/>
          </a:p>
        </p:txBody>
      </p:sp>
    </p:spTree>
    <p:extLst>
      <p:ext uri="{BB962C8B-B14F-4D97-AF65-F5344CB8AC3E}">
        <p14:creationId xmlns:p14="http://schemas.microsoft.com/office/powerpoint/2010/main" val="557196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49" y="-149486"/>
            <a:ext cx="12813792" cy="1210189"/>
          </a:xfrm>
        </p:spPr>
        <p:txBody>
          <a:bodyPr>
            <a:normAutofit/>
          </a:bodyPr>
          <a:lstStyle/>
          <a:p>
            <a:pPr algn="l"/>
            <a:r>
              <a:rPr lang="en-US" sz="4000" dirty="0" smtClean="0"/>
              <a:t>6. How to interpret your PCA’s</a:t>
            </a:r>
            <a:endParaRPr lang="en-US" sz="4000" dirty="0"/>
          </a:p>
        </p:txBody>
      </p:sp>
      <p:sp>
        <p:nvSpPr>
          <p:cNvPr id="15" name="Rectangle 14"/>
          <p:cNvSpPr/>
          <p:nvPr/>
        </p:nvSpPr>
        <p:spPr>
          <a:xfrm>
            <a:off x="2742404" y="2748645"/>
            <a:ext cx="3219559" cy="1323439"/>
          </a:xfrm>
          <a:prstGeom prst="rect">
            <a:avLst/>
          </a:prstGeom>
        </p:spPr>
        <p:txBody>
          <a:bodyPr wrap="square">
            <a:spAutoFit/>
          </a:bodyPr>
          <a:lstStyle/>
          <a:p>
            <a:r>
              <a:rPr lang="en-US" sz="2000" dirty="0" smtClean="0"/>
              <a:t> 	PC1        	PC2        	        </a:t>
            </a:r>
          </a:p>
          <a:p>
            <a:r>
              <a:rPr lang="en-US" sz="2000" dirty="0" smtClean="0"/>
              <a:t>a      0.2429645    0.9190116   </a:t>
            </a:r>
          </a:p>
          <a:p>
            <a:r>
              <a:rPr lang="en-US" sz="2000" dirty="0" smtClean="0"/>
              <a:t>b      0.5156843    0.1487096   </a:t>
            </a:r>
          </a:p>
          <a:p>
            <a:r>
              <a:rPr lang="en-US" sz="2000" dirty="0" smtClean="0"/>
              <a:t>c      0.8216070   -0.3651069</a:t>
            </a:r>
            <a:endParaRPr lang="en-US" sz="2000" dirty="0"/>
          </a:p>
        </p:txBody>
      </p:sp>
      <p:sp>
        <p:nvSpPr>
          <p:cNvPr id="16" name="TextBox 15"/>
          <p:cNvSpPr txBox="1"/>
          <p:nvPr/>
        </p:nvSpPr>
        <p:spPr>
          <a:xfrm>
            <a:off x="232519" y="1710940"/>
            <a:ext cx="7728334" cy="369332"/>
          </a:xfrm>
          <a:prstGeom prst="rect">
            <a:avLst/>
          </a:prstGeom>
          <a:noFill/>
        </p:spPr>
        <p:txBody>
          <a:bodyPr wrap="none" rtlCol="0">
            <a:spAutoFit/>
          </a:bodyPr>
          <a:lstStyle/>
          <a:p>
            <a:r>
              <a:rPr lang="en-US" dirty="0" smtClean="0"/>
              <a:t>Loadings of the PCA’s show importance of original factors for </a:t>
            </a:r>
            <a:r>
              <a:rPr lang="en-US" smtClean="0"/>
              <a:t>data discrimination</a:t>
            </a:r>
            <a:endParaRPr lang="en-US"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0987" y="2241801"/>
            <a:ext cx="5821527" cy="3247683"/>
          </a:xfrm>
          <a:prstGeom prst="rect">
            <a:avLst/>
          </a:prstGeom>
        </p:spPr>
      </p:pic>
      <p:sp>
        <p:nvSpPr>
          <p:cNvPr id="3" name="Frame 2"/>
          <p:cNvSpPr/>
          <p:nvPr/>
        </p:nvSpPr>
        <p:spPr>
          <a:xfrm>
            <a:off x="3226526" y="3122023"/>
            <a:ext cx="2560320" cy="27527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p:cNvSpPr/>
          <p:nvPr/>
        </p:nvSpPr>
        <p:spPr>
          <a:xfrm>
            <a:off x="3222170" y="3418116"/>
            <a:ext cx="2560320" cy="275278"/>
          </a:xfrm>
          <a:prstGeom prst="fram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ame 19"/>
          <p:cNvSpPr/>
          <p:nvPr/>
        </p:nvSpPr>
        <p:spPr>
          <a:xfrm>
            <a:off x="3235234" y="3718562"/>
            <a:ext cx="2560320" cy="275278"/>
          </a:xfrm>
          <a:prstGeom prst="fram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 name="Straight Arrow Connector 4"/>
          <p:cNvCxnSpPr/>
          <p:nvPr/>
        </p:nvCxnSpPr>
        <p:spPr>
          <a:xfrm>
            <a:off x="5795554" y="3259662"/>
            <a:ext cx="3008812" cy="7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95554" y="3555755"/>
            <a:ext cx="3246196"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795554" y="3803948"/>
            <a:ext cx="3348446" cy="1440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207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49" y="-149486"/>
            <a:ext cx="12813792" cy="1210189"/>
          </a:xfrm>
        </p:spPr>
        <p:txBody>
          <a:bodyPr>
            <a:normAutofit/>
          </a:bodyPr>
          <a:lstStyle/>
          <a:p>
            <a:pPr algn="l"/>
            <a:r>
              <a:rPr lang="en-US" sz="4000" dirty="0" smtClean="0"/>
              <a:t>7. How to do it in R</a:t>
            </a:r>
            <a:endParaRPr lang="en-US" sz="4000" dirty="0"/>
          </a:p>
        </p:txBody>
      </p:sp>
      <p:sp>
        <p:nvSpPr>
          <p:cNvPr id="8" name="Rectangle 7"/>
          <p:cNvSpPr/>
          <p:nvPr/>
        </p:nvSpPr>
        <p:spPr>
          <a:xfrm>
            <a:off x="422365" y="2207627"/>
            <a:ext cx="8930640" cy="3970318"/>
          </a:xfrm>
          <a:prstGeom prst="rect">
            <a:avLst/>
          </a:prstGeom>
        </p:spPr>
        <p:txBody>
          <a:bodyPr wrap="square">
            <a:spAutoFit/>
          </a:bodyPr>
          <a:lstStyle/>
          <a:p>
            <a:pPr>
              <a:lnSpc>
                <a:spcPct val="150000"/>
              </a:lnSpc>
            </a:pPr>
            <a:r>
              <a:rPr lang="en-US" dirty="0" smtClean="0">
                <a:latin typeface="+mj-lt"/>
              </a:rPr>
              <a:t>library(</a:t>
            </a:r>
            <a:r>
              <a:rPr lang="en-US" dirty="0" err="1" smtClean="0">
                <a:latin typeface="+mj-lt"/>
              </a:rPr>
              <a:t>devtools</a:t>
            </a:r>
            <a:r>
              <a:rPr lang="en-US" dirty="0" smtClean="0">
                <a:latin typeface="+mj-lt"/>
              </a:rPr>
              <a:t>)</a:t>
            </a:r>
          </a:p>
          <a:p>
            <a:pPr>
              <a:lnSpc>
                <a:spcPct val="150000"/>
              </a:lnSpc>
            </a:pPr>
            <a:r>
              <a:rPr lang="en-US" dirty="0" err="1" smtClean="0">
                <a:latin typeface="+mj-lt"/>
              </a:rPr>
              <a:t>install_github</a:t>
            </a:r>
            <a:r>
              <a:rPr lang="en-US" dirty="0" smtClean="0">
                <a:latin typeface="+mj-lt"/>
              </a:rPr>
              <a:t>("</a:t>
            </a:r>
            <a:r>
              <a:rPr lang="en-US" dirty="0" err="1" smtClean="0">
                <a:latin typeface="+mj-lt"/>
              </a:rPr>
              <a:t>vqv</a:t>
            </a:r>
            <a:r>
              <a:rPr lang="en-US" dirty="0" smtClean="0">
                <a:latin typeface="+mj-lt"/>
              </a:rPr>
              <a:t>/</a:t>
            </a:r>
            <a:r>
              <a:rPr lang="en-US" dirty="0" err="1" smtClean="0">
                <a:latin typeface="+mj-lt"/>
              </a:rPr>
              <a:t>ggbiplot</a:t>
            </a:r>
            <a:r>
              <a:rPr lang="en-US" dirty="0" smtClean="0">
                <a:latin typeface="+mj-lt"/>
              </a:rPr>
              <a:t>")</a:t>
            </a:r>
          </a:p>
          <a:p>
            <a:pPr>
              <a:lnSpc>
                <a:spcPct val="150000"/>
              </a:lnSpc>
            </a:pPr>
            <a:r>
              <a:rPr lang="en-US" dirty="0" smtClean="0">
                <a:latin typeface="+mj-lt"/>
              </a:rPr>
              <a:t>library(</a:t>
            </a:r>
            <a:r>
              <a:rPr lang="en-US" dirty="0" err="1" smtClean="0">
                <a:latin typeface="+mj-lt"/>
              </a:rPr>
              <a:t>ggbiplot</a:t>
            </a:r>
            <a:r>
              <a:rPr lang="en-US" dirty="0" smtClean="0">
                <a:latin typeface="+mj-lt"/>
              </a:rPr>
              <a:t>)</a:t>
            </a:r>
          </a:p>
          <a:p>
            <a:pPr>
              <a:lnSpc>
                <a:spcPct val="150000"/>
              </a:lnSpc>
            </a:pPr>
            <a:r>
              <a:rPr lang="en-US" dirty="0" smtClean="0">
                <a:latin typeface="+mj-lt"/>
              </a:rPr>
              <a:t>iris &lt;- iris            </a:t>
            </a:r>
          </a:p>
          <a:p>
            <a:pPr>
              <a:lnSpc>
                <a:spcPct val="150000"/>
              </a:lnSpc>
            </a:pPr>
            <a:r>
              <a:rPr lang="en-US" dirty="0" err="1" smtClean="0">
                <a:latin typeface="+mj-lt"/>
              </a:rPr>
              <a:t>pca_iris</a:t>
            </a:r>
            <a:r>
              <a:rPr lang="en-US" dirty="0" smtClean="0">
                <a:latin typeface="+mj-lt"/>
              </a:rPr>
              <a:t> &lt;- </a:t>
            </a:r>
            <a:r>
              <a:rPr lang="en-US" dirty="0" err="1" smtClean="0">
                <a:latin typeface="+mj-lt"/>
              </a:rPr>
              <a:t>prcomp</a:t>
            </a:r>
            <a:r>
              <a:rPr lang="en-US" dirty="0" smtClean="0">
                <a:latin typeface="+mj-lt"/>
              </a:rPr>
              <a:t>(iris[,1:4], scale=T)</a:t>
            </a:r>
          </a:p>
          <a:p>
            <a:pPr>
              <a:lnSpc>
                <a:spcPct val="150000"/>
              </a:lnSpc>
            </a:pPr>
            <a:r>
              <a:rPr lang="en-US" dirty="0" smtClean="0">
                <a:latin typeface="+mj-lt"/>
              </a:rPr>
              <a:t>species &lt;- </a:t>
            </a:r>
            <a:r>
              <a:rPr lang="en-US" dirty="0" err="1" smtClean="0">
                <a:latin typeface="+mj-lt"/>
              </a:rPr>
              <a:t>iris$Species</a:t>
            </a:r>
            <a:endParaRPr lang="en-US" dirty="0" smtClean="0">
              <a:latin typeface="+mj-lt"/>
            </a:endParaRPr>
          </a:p>
          <a:p>
            <a:pPr>
              <a:lnSpc>
                <a:spcPct val="150000"/>
              </a:lnSpc>
            </a:pPr>
            <a:r>
              <a:rPr lang="en-US" dirty="0" err="1" smtClean="0">
                <a:latin typeface="+mj-lt"/>
              </a:rPr>
              <a:t>pca_iris</a:t>
            </a:r>
            <a:endParaRPr lang="en-US" dirty="0" smtClean="0">
              <a:latin typeface="+mj-lt"/>
            </a:endParaRPr>
          </a:p>
          <a:p>
            <a:pPr>
              <a:lnSpc>
                <a:spcPct val="150000"/>
              </a:lnSpc>
            </a:pPr>
            <a:r>
              <a:rPr lang="en-US" dirty="0" smtClean="0">
                <a:latin typeface="+mj-lt"/>
              </a:rPr>
              <a:t>summary(</a:t>
            </a:r>
            <a:r>
              <a:rPr lang="en-US" dirty="0" err="1" smtClean="0">
                <a:latin typeface="+mj-lt"/>
              </a:rPr>
              <a:t>pca_iris</a:t>
            </a:r>
            <a:r>
              <a:rPr lang="en-US" dirty="0" smtClean="0">
                <a:latin typeface="+mj-lt"/>
              </a:rPr>
              <a:t>)</a:t>
            </a:r>
          </a:p>
          <a:p>
            <a:r>
              <a:rPr lang="en-US" dirty="0" err="1" smtClean="0">
                <a:latin typeface="+mj-lt"/>
              </a:rPr>
              <a:t>ggbiplot</a:t>
            </a:r>
            <a:r>
              <a:rPr lang="en-US" dirty="0" smtClean="0">
                <a:latin typeface="+mj-lt"/>
              </a:rPr>
              <a:t>(</a:t>
            </a:r>
            <a:r>
              <a:rPr lang="en-US" dirty="0" err="1" smtClean="0">
                <a:latin typeface="+mj-lt"/>
              </a:rPr>
              <a:t>pca_iris</a:t>
            </a:r>
            <a:r>
              <a:rPr lang="en-US" dirty="0" smtClean="0">
                <a:latin typeface="+mj-lt"/>
              </a:rPr>
              <a:t>, choices = 1:2,obs.scale = 1, </a:t>
            </a:r>
            <a:r>
              <a:rPr lang="en-US" dirty="0" err="1" smtClean="0">
                <a:latin typeface="+mj-lt"/>
              </a:rPr>
              <a:t>var.scale</a:t>
            </a:r>
            <a:r>
              <a:rPr lang="en-US" dirty="0" smtClean="0">
                <a:latin typeface="+mj-lt"/>
              </a:rPr>
              <a:t> = 1, groups = species)+  </a:t>
            </a:r>
          </a:p>
          <a:p>
            <a:r>
              <a:rPr lang="en-US" dirty="0" err="1" smtClean="0">
                <a:latin typeface="+mj-lt"/>
              </a:rPr>
              <a:t>theme_bw</a:t>
            </a:r>
            <a:r>
              <a:rPr lang="en-US" dirty="0" smtClean="0">
                <a:latin typeface="+mj-lt"/>
              </a:rPr>
              <a:t>()</a:t>
            </a:r>
            <a:endParaRPr lang="en-US" dirty="0">
              <a:latin typeface="+mj-lt"/>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885" y="1099895"/>
            <a:ext cx="6274639" cy="4022670"/>
          </a:xfrm>
          <a:prstGeom prst="rect">
            <a:avLst/>
          </a:prstGeom>
        </p:spPr>
      </p:pic>
    </p:spTree>
    <p:extLst>
      <p:ext uri="{BB962C8B-B14F-4D97-AF65-F5344CB8AC3E}">
        <p14:creationId xmlns:p14="http://schemas.microsoft.com/office/powerpoint/2010/main" val="128246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49" y="-149486"/>
            <a:ext cx="12813792" cy="1210189"/>
          </a:xfrm>
        </p:spPr>
        <p:txBody>
          <a:bodyPr>
            <a:normAutofit/>
          </a:bodyPr>
          <a:lstStyle/>
          <a:p>
            <a:pPr algn="l"/>
            <a:r>
              <a:rPr lang="en-US" sz="4000" dirty="0" smtClean="0"/>
              <a:t>7. How to do it in R</a:t>
            </a:r>
            <a:endParaRPr lang="en-US" sz="4000" dirty="0"/>
          </a:p>
        </p:txBody>
      </p:sp>
      <p:sp>
        <p:nvSpPr>
          <p:cNvPr id="8" name="Rectangle 7"/>
          <p:cNvSpPr/>
          <p:nvPr/>
        </p:nvSpPr>
        <p:spPr>
          <a:xfrm>
            <a:off x="422365" y="1988086"/>
            <a:ext cx="4384766" cy="3693319"/>
          </a:xfrm>
          <a:prstGeom prst="rect">
            <a:avLst/>
          </a:prstGeom>
        </p:spPr>
        <p:txBody>
          <a:bodyPr wrap="square">
            <a:spAutoFit/>
          </a:bodyPr>
          <a:lstStyle/>
          <a:p>
            <a:r>
              <a:rPr lang="en-US" dirty="0" err="1" smtClean="0">
                <a:latin typeface="+mj-lt"/>
              </a:rPr>
              <a:t>ggbiplot</a:t>
            </a:r>
            <a:r>
              <a:rPr lang="en-US" dirty="0" smtClean="0">
                <a:latin typeface="+mj-lt"/>
              </a:rPr>
              <a:t>(</a:t>
            </a:r>
            <a:r>
              <a:rPr lang="en-US" dirty="0" err="1" smtClean="0">
                <a:latin typeface="+mj-lt"/>
              </a:rPr>
              <a:t>pca_iris</a:t>
            </a:r>
            <a:r>
              <a:rPr lang="en-US" dirty="0" smtClean="0">
                <a:latin typeface="+mj-lt"/>
              </a:rPr>
              <a:t>, choices = </a:t>
            </a:r>
            <a:r>
              <a:rPr lang="en-US" b="1" dirty="0" smtClean="0">
                <a:latin typeface="+mj-lt"/>
              </a:rPr>
              <a:t>1:2</a:t>
            </a:r>
            <a:r>
              <a:rPr lang="en-US" dirty="0" smtClean="0">
                <a:latin typeface="+mj-lt"/>
              </a:rPr>
              <a:t>,obs.scale = 1, </a:t>
            </a:r>
            <a:r>
              <a:rPr lang="en-US" dirty="0" err="1" smtClean="0">
                <a:latin typeface="+mj-lt"/>
              </a:rPr>
              <a:t>var.scale</a:t>
            </a:r>
            <a:r>
              <a:rPr lang="en-US" dirty="0" smtClean="0">
                <a:latin typeface="+mj-lt"/>
              </a:rPr>
              <a:t> = 1, groups = species)+  </a:t>
            </a:r>
          </a:p>
          <a:p>
            <a:r>
              <a:rPr lang="en-US" dirty="0" err="1" smtClean="0">
                <a:latin typeface="+mj-lt"/>
              </a:rPr>
              <a:t>theme_bw</a:t>
            </a:r>
            <a:r>
              <a:rPr lang="en-US" dirty="0" smtClean="0">
                <a:latin typeface="+mj-lt"/>
              </a:rPr>
              <a:t>()</a:t>
            </a: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endParaRPr lang="en-US" dirty="0">
              <a:latin typeface="+mj-lt"/>
            </a:endParaRPr>
          </a:p>
          <a:p>
            <a:endParaRPr lang="en-US" dirty="0" smtClean="0">
              <a:latin typeface="+mj-lt"/>
            </a:endParaRPr>
          </a:p>
          <a:p>
            <a:pPr>
              <a:lnSpc>
                <a:spcPct val="150000"/>
              </a:lnSpc>
            </a:pPr>
            <a:r>
              <a:rPr lang="en-US" dirty="0" err="1" smtClean="0">
                <a:latin typeface="+mj-lt"/>
              </a:rPr>
              <a:t>ggbiplot</a:t>
            </a:r>
            <a:r>
              <a:rPr lang="en-US" dirty="0" smtClean="0">
                <a:latin typeface="+mj-lt"/>
              </a:rPr>
              <a:t>(</a:t>
            </a:r>
            <a:r>
              <a:rPr lang="en-US" dirty="0" err="1" smtClean="0">
                <a:latin typeface="+mj-lt"/>
              </a:rPr>
              <a:t>pca_iris</a:t>
            </a:r>
            <a:r>
              <a:rPr lang="en-US" dirty="0" smtClean="0">
                <a:latin typeface="+mj-lt"/>
              </a:rPr>
              <a:t>, choices = </a:t>
            </a:r>
            <a:r>
              <a:rPr lang="en-US" b="1" dirty="0" smtClean="0">
                <a:latin typeface="+mj-lt"/>
              </a:rPr>
              <a:t>3:4</a:t>
            </a:r>
            <a:r>
              <a:rPr lang="en-US" dirty="0" smtClean="0">
                <a:latin typeface="+mj-lt"/>
              </a:rPr>
              <a:t>,obs.scale = 1, </a:t>
            </a:r>
            <a:r>
              <a:rPr lang="en-US" dirty="0" err="1" smtClean="0">
                <a:latin typeface="+mj-lt"/>
              </a:rPr>
              <a:t>var.scale</a:t>
            </a:r>
            <a:r>
              <a:rPr lang="en-US" dirty="0" smtClean="0">
                <a:latin typeface="+mj-lt"/>
              </a:rPr>
              <a:t> = 1, groups = species)+  </a:t>
            </a:r>
          </a:p>
          <a:p>
            <a:r>
              <a:rPr lang="en-US" dirty="0" err="1" smtClean="0">
                <a:latin typeface="+mj-lt"/>
              </a:rPr>
              <a:t>theme_bw</a:t>
            </a:r>
            <a:r>
              <a:rPr lang="en-US" dirty="0" smtClean="0">
                <a:latin typeface="+mj-lt"/>
              </a:rPr>
              <a:t>()</a:t>
            </a:r>
            <a:endParaRPr lang="en-US" dirty="0">
              <a:latin typeface="+mj-l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6367"/>
          <a:stretch/>
        </p:blipFill>
        <p:spPr>
          <a:xfrm>
            <a:off x="5761317" y="3364641"/>
            <a:ext cx="4897974" cy="375461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876" y="455608"/>
            <a:ext cx="4903038" cy="3143337"/>
          </a:xfrm>
          <a:prstGeom prst="rect">
            <a:avLst/>
          </a:prstGeom>
        </p:spPr>
      </p:pic>
    </p:spTree>
    <p:extLst>
      <p:ext uri="{BB962C8B-B14F-4D97-AF65-F5344CB8AC3E}">
        <p14:creationId xmlns:p14="http://schemas.microsoft.com/office/powerpoint/2010/main" val="1657022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992" y="-149485"/>
            <a:ext cx="9144000" cy="997382"/>
          </a:xfrm>
        </p:spPr>
        <p:txBody>
          <a:bodyPr>
            <a:normAutofit/>
          </a:bodyPr>
          <a:lstStyle/>
          <a:p>
            <a:pPr algn="l"/>
            <a:r>
              <a:rPr lang="en-US" sz="4000" dirty="0" smtClean="0"/>
              <a:t>What is it </a:t>
            </a:r>
            <a:r>
              <a:rPr lang="en-US" sz="4000" smtClean="0"/>
              <a:t>good for?</a:t>
            </a:r>
            <a:endParaRPr lang="en-US" sz="4000" dirty="0"/>
          </a:p>
        </p:txBody>
      </p:sp>
      <p:sp>
        <p:nvSpPr>
          <p:cNvPr id="6" name="Rectangle 5"/>
          <p:cNvSpPr/>
          <p:nvPr/>
        </p:nvSpPr>
        <p:spPr>
          <a:xfrm>
            <a:off x="1335024" y="1645920"/>
            <a:ext cx="9802368" cy="3816429"/>
          </a:xfrm>
          <a:prstGeom prst="rect">
            <a:avLst/>
          </a:prstGeom>
        </p:spPr>
        <p:txBody>
          <a:bodyPr wrap="square">
            <a:spAutoFit/>
          </a:bodyPr>
          <a:lstStyle/>
          <a:p>
            <a:pPr algn="just"/>
            <a:r>
              <a:rPr lang="en-US" sz="2200" dirty="0" smtClean="0"/>
              <a:t>Look, we have some wine bottles standing here on the table. We can describe each wine by its </a:t>
            </a:r>
            <a:r>
              <a:rPr lang="en-US" sz="2200" dirty="0" err="1" smtClean="0"/>
              <a:t>colour</a:t>
            </a:r>
            <a:r>
              <a:rPr lang="en-US" sz="2200" dirty="0" smtClean="0"/>
              <a:t>, by how strong it is, by how old it is, and so on (see this very nice visualization of wine properties taken from here). We can compose a whole list of different characteristics of each wine in our cellar. But many of them will measure related properties and so will be redundant. If so, we should be able to summarize each wine with less characteristics! This is what PCA does. [</a:t>
            </a:r>
            <a:r>
              <a:rPr lang="is-IS" sz="2200" dirty="0" smtClean="0"/>
              <a:t>…]</a:t>
            </a:r>
          </a:p>
          <a:p>
            <a:pPr algn="just"/>
            <a:r>
              <a:rPr lang="en-US" sz="2200" dirty="0"/>
              <a:t>PCA is not selecting some characteristics and discarding the others. Instead, it constructs some </a:t>
            </a:r>
            <a:r>
              <a:rPr lang="en-US" sz="2200" i="1" dirty="0"/>
              <a:t>new</a:t>
            </a:r>
            <a:r>
              <a:rPr lang="en-US" sz="2200" dirty="0"/>
              <a:t> characteristics that turn out to summarize our list of wines well. Of course these new characteristics are constructed using the old ones; for example, a new characteristic might be computed as wine age minus wine acidity level or some other combination like that (we call them </a:t>
            </a:r>
            <a:r>
              <a:rPr lang="en-US" sz="2200" i="1" dirty="0"/>
              <a:t>linear combinations</a:t>
            </a:r>
            <a:r>
              <a:rPr lang="en-US" sz="2200" dirty="0" smtClean="0"/>
              <a:t>).</a:t>
            </a:r>
            <a:endParaRPr lang="en-US" sz="2200" dirty="0"/>
          </a:p>
        </p:txBody>
      </p:sp>
      <p:sp>
        <p:nvSpPr>
          <p:cNvPr id="7" name="Rectangle 6"/>
          <p:cNvSpPr/>
          <p:nvPr/>
        </p:nvSpPr>
        <p:spPr>
          <a:xfrm>
            <a:off x="8346262" y="5709053"/>
            <a:ext cx="3620863" cy="461665"/>
          </a:xfrm>
          <a:prstGeom prst="rect">
            <a:avLst/>
          </a:prstGeom>
        </p:spPr>
        <p:txBody>
          <a:bodyPr wrap="none">
            <a:spAutoFit/>
          </a:bodyPr>
          <a:lstStyle/>
          <a:p>
            <a:r>
              <a:rPr lang="en-US" sz="2400" dirty="0" smtClean="0"/>
              <a:t>“amoeba” at </a:t>
            </a:r>
            <a:r>
              <a:rPr lang="en-US" sz="2400" dirty="0" err="1" smtClean="0"/>
              <a:t>Stackoverflow</a:t>
            </a:r>
            <a:endParaRPr lang="en-US" sz="2400" dirty="0"/>
          </a:p>
        </p:txBody>
      </p:sp>
    </p:spTree>
    <p:extLst>
      <p:ext uri="{BB962C8B-B14F-4D97-AF65-F5344CB8AC3E}">
        <p14:creationId xmlns:p14="http://schemas.microsoft.com/office/powerpoint/2010/main" val="83615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992" y="-149485"/>
            <a:ext cx="9144000" cy="997382"/>
          </a:xfrm>
        </p:spPr>
        <p:txBody>
          <a:bodyPr>
            <a:normAutofit/>
          </a:bodyPr>
          <a:lstStyle/>
          <a:p>
            <a:pPr algn="l"/>
            <a:r>
              <a:rPr lang="en-US" sz="4000" dirty="0" smtClean="0"/>
              <a:t>What’s the math behind?</a:t>
            </a:r>
            <a:endParaRPr lang="en-US" sz="4000" dirty="0"/>
          </a:p>
        </p:txBody>
      </p:sp>
      <p:sp>
        <p:nvSpPr>
          <p:cNvPr id="3" name="Subtitle 2"/>
          <p:cNvSpPr>
            <a:spLocks noGrp="1"/>
          </p:cNvSpPr>
          <p:nvPr>
            <p:ph type="subTitle" idx="1"/>
          </p:nvPr>
        </p:nvSpPr>
        <p:spPr>
          <a:xfrm>
            <a:off x="518160" y="1536192"/>
            <a:ext cx="9144000" cy="3977640"/>
          </a:xfrm>
        </p:spPr>
        <p:txBody>
          <a:bodyPr/>
          <a:lstStyle/>
          <a:p>
            <a:pPr algn="l"/>
            <a:r>
              <a:rPr lang="en-US" dirty="0" smtClean="0"/>
              <a:t>Basic statistics:</a:t>
            </a:r>
          </a:p>
          <a:p>
            <a:pPr algn="l"/>
            <a:r>
              <a:rPr lang="en-US" dirty="0"/>
              <a:t>	</a:t>
            </a:r>
            <a:r>
              <a:rPr lang="en-US" dirty="0" smtClean="0"/>
              <a:t>Mean</a:t>
            </a:r>
          </a:p>
          <a:p>
            <a:pPr algn="l"/>
            <a:r>
              <a:rPr lang="en-US" dirty="0" smtClean="0"/>
              <a:t>	Covariance</a:t>
            </a:r>
          </a:p>
          <a:p>
            <a:pPr algn="l"/>
            <a:endParaRPr lang="en-US" dirty="0" smtClean="0"/>
          </a:p>
          <a:p>
            <a:pPr algn="l"/>
            <a:r>
              <a:rPr lang="en-US" dirty="0" smtClean="0"/>
              <a:t>Basic matrix algebra:</a:t>
            </a:r>
          </a:p>
          <a:p>
            <a:pPr algn="l"/>
            <a:r>
              <a:rPr lang="en-US" dirty="0" smtClean="0"/>
              <a:t>	Eigenvectors</a:t>
            </a:r>
          </a:p>
          <a:p>
            <a:pPr algn="l"/>
            <a:r>
              <a:rPr lang="en-US" dirty="0" smtClean="0"/>
              <a:t>	Eigenvalues</a:t>
            </a:r>
          </a:p>
          <a:p>
            <a:pPr algn="l"/>
            <a:r>
              <a:rPr lang="en-US" dirty="0"/>
              <a:t>	</a:t>
            </a:r>
            <a:r>
              <a:rPr lang="en-US" dirty="0" smtClean="0"/>
              <a:t>matrix multiplication</a:t>
            </a:r>
          </a:p>
        </p:txBody>
      </p:sp>
    </p:spTree>
    <p:extLst>
      <p:ext uri="{BB962C8B-B14F-4D97-AF65-F5344CB8AC3E}">
        <p14:creationId xmlns:p14="http://schemas.microsoft.com/office/powerpoint/2010/main" val="7073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992" y="-149485"/>
            <a:ext cx="9144000" cy="997382"/>
          </a:xfrm>
        </p:spPr>
        <p:txBody>
          <a:bodyPr>
            <a:normAutofit/>
          </a:bodyPr>
          <a:lstStyle/>
          <a:p>
            <a:pPr algn="l"/>
            <a:r>
              <a:rPr lang="en-US" sz="4000" dirty="0" smtClean="0"/>
              <a:t>The steps</a:t>
            </a:r>
            <a:endParaRPr lang="en-US" sz="4000" dirty="0"/>
          </a:p>
        </p:txBody>
      </p:sp>
      <p:sp>
        <p:nvSpPr>
          <p:cNvPr id="3" name="Subtitle 2"/>
          <p:cNvSpPr>
            <a:spLocks noGrp="1"/>
          </p:cNvSpPr>
          <p:nvPr>
            <p:ph type="subTitle" idx="1"/>
          </p:nvPr>
        </p:nvSpPr>
        <p:spPr>
          <a:xfrm>
            <a:off x="518160" y="1133856"/>
            <a:ext cx="5205984" cy="5423698"/>
          </a:xfrm>
        </p:spPr>
        <p:txBody>
          <a:bodyPr>
            <a:normAutofit/>
          </a:bodyPr>
          <a:lstStyle/>
          <a:p>
            <a:pPr algn="l"/>
            <a:r>
              <a:rPr lang="en-US" dirty="0" smtClean="0"/>
              <a:t>We start with a dummy dataset </a:t>
            </a:r>
          </a:p>
          <a:p>
            <a:pPr algn="l"/>
            <a:endParaRPr lang="en-US" dirty="0" smtClean="0"/>
          </a:p>
          <a:p>
            <a:pPr algn="l"/>
            <a:r>
              <a:rPr lang="en-US" dirty="0" smtClean="0"/>
              <a:t>1. (Standardize/center the data)</a:t>
            </a:r>
          </a:p>
          <a:p>
            <a:pPr algn="l"/>
            <a:r>
              <a:rPr lang="en-US" dirty="0" smtClean="0"/>
              <a:t>2. Calculate the covariance-matrix </a:t>
            </a:r>
          </a:p>
          <a:p>
            <a:pPr algn="l"/>
            <a:r>
              <a:rPr lang="en-US" dirty="0" smtClean="0"/>
              <a:t>3. Find eigenvectors and eigenvalues of covariance-matrix</a:t>
            </a:r>
          </a:p>
          <a:p>
            <a:pPr algn="l"/>
            <a:r>
              <a:rPr lang="en-US" dirty="0" smtClean="0"/>
              <a:t>4. Select n largest eigenvalues and corresponding eigenvectors -&gt; principal components</a:t>
            </a:r>
          </a:p>
          <a:p>
            <a:pPr algn="l"/>
            <a:r>
              <a:rPr lang="en-US" dirty="0" smtClean="0"/>
              <a:t>5. plot/rotate data around principal components </a:t>
            </a:r>
          </a:p>
          <a:p>
            <a:pPr algn="l"/>
            <a:r>
              <a:rPr lang="en-US" dirty="0" smtClean="0"/>
              <a:t>6. How to interpret your PCA’s</a:t>
            </a:r>
          </a:p>
          <a:p>
            <a:pPr algn="l"/>
            <a:r>
              <a:rPr lang="en-US" dirty="0" smtClean="0"/>
              <a:t>7. How to do it in R</a:t>
            </a:r>
          </a:p>
        </p:txBody>
      </p:sp>
      <p:graphicFrame>
        <p:nvGraphicFramePr>
          <p:cNvPr id="4" name="Table 3"/>
          <p:cNvGraphicFramePr>
            <a:graphicFrameLocks noGrp="1"/>
          </p:cNvGraphicFramePr>
          <p:nvPr>
            <p:extLst>
              <p:ext uri="{D42A27DB-BD31-4B8C-83A1-F6EECF244321}">
                <p14:modId xmlns:p14="http://schemas.microsoft.com/office/powerpoint/2010/main" val="1191242571"/>
              </p:ext>
            </p:extLst>
          </p:nvPr>
        </p:nvGraphicFramePr>
        <p:xfrm>
          <a:off x="5724145" y="847895"/>
          <a:ext cx="5614416" cy="5534616"/>
        </p:xfrm>
        <a:graphic>
          <a:graphicData uri="http://schemas.openxmlformats.org/drawingml/2006/table">
            <a:tbl>
              <a:tblPr firstRow="1" bandRow="1">
                <a:tableStyleId>{F2DE63D5-997A-4646-A377-4702673A728D}</a:tableStyleId>
              </a:tblPr>
              <a:tblGrid>
                <a:gridCol w="1403604"/>
                <a:gridCol w="1403604"/>
                <a:gridCol w="1403604"/>
                <a:gridCol w="1403604"/>
              </a:tblGrid>
              <a:tr h="922436">
                <a:tc>
                  <a:txBody>
                    <a:bodyPr/>
                    <a:lstStyle/>
                    <a:p>
                      <a:r>
                        <a:rPr lang="en-US" dirty="0" smtClean="0"/>
                        <a:t>wine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2436">
                <a:tc>
                  <a:txBody>
                    <a:bodyPr/>
                    <a:lstStyle/>
                    <a:p>
                      <a:r>
                        <a:rPr lang="en-US" dirty="0" smtClean="0"/>
                        <a:t>Chardonnay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2436">
                <a:tc>
                  <a:txBody>
                    <a:bodyPr/>
                    <a:lstStyle/>
                    <a:p>
                      <a:r>
                        <a:rPr lang="en-US" dirty="0" smtClean="0"/>
                        <a:t>Burgundy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2436">
                <a:tc>
                  <a:txBody>
                    <a:bodyPr/>
                    <a:lstStyle/>
                    <a:p>
                      <a:r>
                        <a:rPr lang="en-US" dirty="0" smtClean="0"/>
                        <a:t>Chardonnay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2436">
                <a:tc>
                  <a:txBody>
                    <a:bodyPr/>
                    <a:lstStyle/>
                    <a:p>
                      <a:r>
                        <a:rPr lang="en-US" dirty="0" smtClean="0"/>
                        <a:t>Riesling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2436">
                <a:tc>
                  <a:txBody>
                    <a:bodyPr/>
                    <a:lstStyle/>
                    <a:p>
                      <a:r>
                        <a:rPr lang="en-US" dirty="0" smtClean="0"/>
                        <a:t>Burgundy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359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992" y="-149485"/>
            <a:ext cx="9144000" cy="997382"/>
          </a:xfrm>
        </p:spPr>
        <p:txBody>
          <a:bodyPr>
            <a:normAutofit/>
          </a:bodyPr>
          <a:lstStyle/>
          <a:p>
            <a:pPr algn="l"/>
            <a:r>
              <a:rPr lang="en-US" sz="4000" dirty="0" smtClean="0"/>
              <a:t>1. Standardize/center the data</a:t>
            </a:r>
            <a:endParaRPr lang="en-US" sz="4000" dirty="0"/>
          </a:p>
        </p:txBody>
      </p:sp>
      <p:sp>
        <p:nvSpPr>
          <p:cNvPr id="10" name="TextBox 9"/>
          <p:cNvSpPr txBox="1"/>
          <p:nvPr/>
        </p:nvSpPr>
        <p:spPr>
          <a:xfrm>
            <a:off x="151266" y="1088842"/>
            <a:ext cx="11516477" cy="5632311"/>
          </a:xfrm>
          <a:prstGeom prst="rect">
            <a:avLst/>
          </a:prstGeom>
          <a:noFill/>
        </p:spPr>
        <p:txBody>
          <a:bodyPr wrap="square" rtlCol="0">
            <a:spAutoFit/>
          </a:bodyPr>
          <a:lstStyle/>
          <a:p>
            <a:pPr>
              <a:lnSpc>
                <a:spcPct val="150000"/>
              </a:lnSpc>
            </a:pPr>
            <a:r>
              <a:rPr lang="en-US" sz="2000" b="1" dirty="0" smtClean="0"/>
              <a:t>Why?: </a:t>
            </a:r>
          </a:p>
          <a:p>
            <a:pPr>
              <a:lnSpc>
                <a:spcPct val="150000"/>
              </a:lnSpc>
            </a:pPr>
            <a:r>
              <a:rPr lang="en-US" sz="2000" dirty="0" smtClean="0"/>
              <a:t>Let’s look at it from the other side</a:t>
            </a:r>
            <a:r>
              <a:rPr lang="is-IS" sz="2000" dirty="0" smtClean="0"/>
              <a:t>… If you don’t standardize/center the data, each variable will contribute to covariance and thus eigenvectors and eigenvalues with the ”magnitude of its own range”</a:t>
            </a:r>
          </a:p>
          <a:p>
            <a:pPr>
              <a:lnSpc>
                <a:spcPct val="150000"/>
              </a:lnSpc>
            </a:pPr>
            <a:r>
              <a:rPr lang="is-IS" sz="2000" dirty="0"/>
              <a:t>	</a:t>
            </a:r>
            <a:r>
              <a:rPr lang="is-IS" sz="2000" dirty="0" smtClean="0"/>
              <a:t>that’s a problem when: </a:t>
            </a:r>
          </a:p>
          <a:p>
            <a:pPr marL="342900" indent="-342900">
              <a:lnSpc>
                <a:spcPct val="150000"/>
              </a:lnSpc>
              <a:buFont typeface="Arial" charset="0"/>
              <a:buChar char="•"/>
            </a:pPr>
            <a:r>
              <a:rPr lang="is-IS" sz="2000" dirty="0" smtClean="0"/>
              <a:t>		variables do not have the same unit</a:t>
            </a:r>
          </a:p>
          <a:p>
            <a:pPr marL="342900" indent="-342900">
              <a:lnSpc>
                <a:spcPct val="150000"/>
              </a:lnSpc>
              <a:buFont typeface="Arial" charset="0"/>
              <a:buChar char="•"/>
            </a:pPr>
            <a:r>
              <a:rPr lang="is-IS" sz="2000" dirty="0"/>
              <a:t>	</a:t>
            </a:r>
            <a:r>
              <a:rPr lang="is-IS" sz="2000" dirty="0" smtClean="0"/>
              <a:t>	e.g. </a:t>
            </a:r>
            <a:r>
              <a:rPr lang="en-US" sz="2000" dirty="0" smtClean="0"/>
              <a:t>in taxonomic data when you have very dominant species with high values (can be 			problematic in dependence on what you’re looking for)</a:t>
            </a:r>
          </a:p>
          <a:p>
            <a:pPr>
              <a:lnSpc>
                <a:spcPct val="150000"/>
              </a:lnSpc>
            </a:pPr>
            <a:endParaRPr lang="en-US" sz="2000" dirty="0"/>
          </a:p>
          <a:p>
            <a:pPr>
              <a:lnSpc>
                <a:spcPct val="150000"/>
              </a:lnSpc>
            </a:pPr>
            <a:r>
              <a:rPr lang="en-US" sz="2000" u="sng" dirty="0" smtClean="0"/>
              <a:t>Standardizing the data: each variable contributes equally to covariance</a:t>
            </a:r>
            <a:endParaRPr lang="en-US" sz="2000" u="sng" dirty="0"/>
          </a:p>
          <a:p>
            <a:pPr>
              <a:lnSpc>
                <a:spcPct val="150000"/>
              </a:lnSpc>
            </a:pPr>
            <a:r>
              <a:rPr lang="en-US" sz="2000" dirty="0" smtClean="0"/>
              <a:t>Summary: </a:t>
            </a:r>
            <a:r>
              <a:rPr lang="en-US" sz="2000" b="1" dirty="0" smtClean="0"/>
              <a:t>You</a:t>
            </a:r>
            <a:r>
              <a:rPr lang="en-US" sz="2000" dirty="0" smtClean="0"/>
              <a:t> have to decide whether you want to standardize your data prior to PCA or not. It’s your decision and it should be dependent on your data structure and on what you’re looking for.</a:t>
            </a:r>
          </a:p>
          <a:p>
            <a:pPr>
              <a:lnSpc>
                <a:spcPct val="150000"/>
              </a:lnSpc>
            </a:pPr>
            <a:r>
              <a:rPr lang="en-US" sz="2000" dirty="0" smtClean="0"/>
              <a:t>In case you standardize your data: </a:t>
            </a:r>
            <a:r>
              <a:rPr lang="en-US" sz="2000" b="1" dirty="0" smtClean="0"/>
              <a:t>covariance-matrix = correlation-matrix</a:t>
            </a:r>
            <a:endParaRPr lang="en-US" sz="2000" b="1" dirty="0"/>
          </a:p>
        </p:txBody>
      </p:sp>
    </p:spTree>
    <p:extLst>
      <p:ext uri="{BB962C8B-B14F-4D97-AF65-F5344CB8AC3E}">
        <p14:creationId xmlns:p14="http://schemas.microsoft.com/office/powerpoint/2010/main" val="2013571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992" y="-149485"/>
            <a:ext cx="9144000" cy="997382"/>
          </a:xfrm>
        </p:spPr>
        <p:txBody>
          <a:bodyPr>
            <a:normAutofit/>
          </a:bodyPr>
          <a:lstStyle/>
          <a:p>
            <a:pPr algn="l"/>
            <a:r>
              <a:rPr lang="en-US" sz="4000" dirty="0" smtClean="0"/>
              <a:t>1. Center the data</a:t>
            </a:r>
            <a:endParaRPr lang="en-US" sz="4000" dirty="0"/>
          </a:p>
        </p:txBody>
      </p:sp>
      <p:sp>
        <p:nvSpPr>
          <p:cNvPr id="5" name="TextBox 4"/>
          <p:cNvSpPr txBox="1"/>
          <p:nvPr/>
        </p:nvSpPr>
        <p:spPr>
          <a:xfrm>
            <a:off x="4572000" y="2359152"/>
            <a:ext cx="2432304" cy="2246769"/>
          </a:xfrm>
          <a:prstGeom prst="rect">
            <a:avLst/>
          </a:prstGeom>
          <a:noFill/>
        </p:spPr>
        <p:txBody>
          <a:bodyPr wrap="square" rtlCol="0">
            <a:spAutoFit/>
          </a:bodyPr>
          <a:lstStyle/>
          <a:p>
            <a:r>
              <a:rPr lang="en-US" sz="2800" dirty="0" smtClean="0"/>
              <a:t>mean</a:t>
            </a:r>
            <a:r>
              <a:rPr lang="en-US" sz="2800" baseline="-25000" dirty="0" smtClean="0"/>
              <a:t>var1</a:t>
            </a:r>
            <a:r>
              <a:rPr lang="en-US" sz="2800" dirty="0" smtClean="0"/>
              <a:t> = 1.46</a:t>
            </a:r>
          </a:p>
          <a:p>
            <a:r>
              <a:rPr lang="en-US" sz="2800" dirty="0" smtClean="0"/>
              <a:t> </a:t>
            </a:r>
          </a:p>
          <a:p>
            <a:r>
              <a:rPr lang="en-US" sz="2800" dirty="0" smtClean="0"/>
              <a:t>mean</a:t>
            </a:r>
            <a:r>
              <a:rPr lang="en-US" sz="2800" baseline="-25000" dirty="0" smtClean="0"/>
              <a:t>var2</a:t>
            </a:r>
            <a:r>
              <a:rPr lang="en-US" sz="2800" dirty="0" smtClean="0"/>
              <a:t> = 3.9</a:t>
            </a:r>
          </a:p>
          <a:p>
            <a:r>
              <a:rPr lang="en-US" sz="2800" dirty="0" smtClean="0"/>
              <a:t> </a:t>
            </a:r>
          </a:p>
          <a:p>
            <a:r>
              <a:rPr lang="en-US" sz="2800" dirty="0" smtClean="0"/>
              <a:t>mean</a:t>
            </a:r>
            <a:r>
              <a:rPr lang="en-US" sz="2800" baseline="-25000" dirty="0" smtClean="0"/>
              <a:t>var3</a:t>
            </a:r>
            <a:r>
              <a:rPr lang="en-US" sz="2800" dirty="0" smtClean="0"/>
              <a:t> = 6.06 </a:t>
            </a:r>
          </a:p>
        </p:txBody>
      </p:sp>
      <p:graphicFrame>
        <p:nvGraphicFramePr>
          <p:cNvPr id="6" name="Table 5"/>
          <p:cNvGraphicFramePr>
            <a:graphicFrameLocks noGrp="1"/>
          </p:cNvGraphicFramePr>
          <p:nvPr>
            <p:extLst>
              <p:ext uri="{D42A27DB-BD31-4B8C-83A1-F6EECF244321}">
                <p14:modId xmlns:p14="http://schemas.microsoft.com/office/powerpoint/2010/main" val="143724604"/>
              </p:ext>
            </p:extLst>
          </p:nvPr>
        </p:nvGraphicFramePr>
        <p:xfrm>
          <a:off x="8897810" y="1170431"/>
          <a:ext cx="2778905" cy="4982772"/>
        </p:xfrm>
        <a:graphic>
          <a:graphicData uri="http://schemas.openxmlformats.org/drawingml/2006/table">
            <a:tbl>
              <a:tblPr firstRow="1" bandRow="1">
                <a:tableStyleId>{F2DE63D5-997A-4646-A377-4702673A728D}</a:tableStyleId>
              </a:tblPr>
              <a:tblGrid>
                <a:gridCol w="950105"/>
                <a:gridCol w="901337"/>
                <a:gridCol w="927463"/>
              </a:tblGrid>
              <a:tr h="830462">
                <a:tc>
                  <a:txBody>
                    <a:bodyPr/>
                    <a:lstStyle/>
                    <a:p>
                      <a:r>
                        <a:rPr lang="en-US"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462">
                <a:tc>
                  <a:txBody>
                    <a:bodyPr/>
                    <a:lstStyle/>
                    <a:p>
                      <a:r>
                        <a:rPr lang="en-US" dirty="0" smtClean="0"/>
                        <a:t>-0.46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462">
                <a:tc>
                  <a:txBody>
                    <a:bodyPr/>
                    <a:lstStyle/>
                    <a:p>
                      <a:r>
                        <a:rPr lang="en-US" dirty="0" smtClean="0"/>
                        <a:t>0.84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2.14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462">
                <a:tc>
                  <a:txBody>
                    <a:bodyPr/>
                    <a:lstStyle/>
                    <a:p>
                      <a:r>
                        <a:rPr lang="en-US" dirty="0" smtClean="0"/>
                        <a:t>-0.76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462">
                <a:tc>
                  <a:txBody>
                    <a:bodyPr/>
                    <a:lstStyle/>
                    <a:p>
                      <a:r>
                        <a:rPr lang="en-US" dirty="0" smtClean="0"/>
                        <a:t>0.04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0.54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462">
                <a:tc>
                  <a:txBody>
                    <a:bodyPr/>
                    <a:lstStyle/>
                    <a:p>
                      <a:r>
                        <a:rPr lang="en-US" dirty="0" smtClean="0"/>
                        <a:t>0.34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1.44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8" name="Straight Arrow Connector 7"/>
          <p:cNvCxnSpPr/>
          <p:nvPr/>
        </p:nvCxnSpPr>
        <p:spPr>
          <a:xfrm>
            <a:off x="4498848" y="4809744"/>
            <a:ext cx="28346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429891" y="6319211"/>
            <a:ext cx="4062202" cy="369332"/>
          </a:xfrm>
          <a:prstGeom prst="rect">
            <a:avLst/>
          </a:prstGeom>
          <a:noFill/>
        </p:spPr>
        <p:txBody>
          <a:bodyPr wrap="none" rtlCol="0">
            <a:spAutoFit/>
          </a:bodyPr>
          <a:lstStyle/>
          <a:p>
            <a:r>
              <a:rPr lang="en-US" smtClean="0"/>
              <a:t>Reason: now </a:t>
            </a:r>
            <a:r>
              <a:rPr lang="en-US" dirty="0" smtClean="0"/>
              <a:t>dataset has a mean of zero!</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101554935"/>
              </p:ext>
            </p:extLst>
          </p:nvPr>
        </p:nvGraphicFramePr>
        <p:xfrm>
          <a:off x="414265" y="1170431"/>
          <a:ext cx="3852672" cy="4982772"/>
        </p:xfrm>
        <a:graphic>
          <a:graphicData uri="http://schemas.openxmlformats.org/drawingml/2006/table">
            <a:tbl>
              <a:tblPr firstRow="1" bandRow="1">
                <a:tableStyleId>{F2DE63D5-997A-4646-A377-4702673A728D}</a:tableStyleId>
              </a:tblPr>
              <a:tblGrid>
                <a:gridCol w="1332411"/>
                <a:gridCol w="849086"/>
                <a:gridCol w="849086"/>
                <a:gridCol w="822089"/>
              </a:tblGrid>
              <a:tr h="830462">
                <a:tc>
                  <a:txBody>
                    <a:bodyPr/>
                    <a:lstStyle/>
                    <a:p>
                      <a:r>
                        <a:rPr lang="en-US" dirty="0" smtClean="0"/>
                        <a:t>wine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462">
                <a:tc>
                  <a:txBody>
                    <a:bodyPr/>
                    <a:lstStyle/>
                    <a:p>
                      <a:r>
                        <a:rPr lang="en-US" dirty="0" smtClean="0"/>
                        <a:t>Chardonnay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462">
                <a:tc>
                  <a:txBody>
                    <a:bodyPr/>
                    <a:lstStyle/>
                    <a:p>
                      <a:r>
                        <a:rPr lang="en-US" dirty="0" smtClean="0"/>
                        <a:t>Burgundy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462">
                <a:tc>
                  <a:txBody>
                    <a:bodyPr/>
                    <a:lstStyle/>
                    <a:p>
                      <a:r>
                        <a:rPr lang="en-US" dirty="0" smtClean="0"/>
                        <a:t>Chardonnay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462">
                <a:tc>
                  <a:txBody>
                    <a:bodyPr/>
                    <a:lstStyle/>
                    <a:p>
                      <a:r>
                        <a:rPr lang="en-US" dirty="0" smtClean="0"/>
                        <a:t>Riesling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462">
                <a:tc>
                  <a:txBody>
                    <a:bodyPr/>
                    <a:lstStyle/>
                    <a:p>
                      <a:r>
                        <a:rPr lang="en-US" dirty="0" smtClean="0"/>
                        <a:t>Burgundy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807800200"/>
              </p:ext>
            </p:extLst>
          </p:nvPr>
        </p:nvGraphicFramePr>
        <p:xfrm>
          <a:off x="7565399" y="1170433"/>
          <a:ext cx="1332411" cy="4982772"/>
        </p:xfrm>
        <a:graphic>
          <a:graphicData uri="http://schemas.openxmlformats.org/drawingml/2006/table">
            <a:tbl>
              <a:tblPr firstRow="1" bandRow="1">
                <a:tableStyleId>{F2DE63D5-997A-4646-A377-4702673A728D}</a:tableStyleId>
              </a:tblPr>
              <a:tblGrid>
                <a:gridCol w="1332411"/>
              </a:tblGrid>
              <a:tr h="830462">
                <a:tc>
                  <a:txBody>
                    <a:bodyPr/>
                    <a:lstStyle/>
                    <a:p>
                      <a:r>
                        <a:rPr lang="en-US" dirty="0" smtClean="0"/>
                        <a:t>wine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462">
                <a:tc>
                  <a:txBody>
                    <a:bodyPr/>
                    <a:lstStyle/>
                    <a:p>
                      <a:r>
                        <a:rPr lang="en-US" dirty="0" smtClean="0"/>
                        <a:t>Chardonnay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462">
                <a:tc>
                  <a:txBody>
                    <a:bodyPr/>
                    <a:lstStyle/>
                    <a:p>
                      <a:r>
                        <a:rPr lang="en-US" dirty="0" smtClean="0"/>
                        <a:t>Burgundy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462">
                <a:tc>
                  <a:txBody>
                    <a:bodyPr/>
                    <a:lstStyle/>
                    <a:p>
                      <a:r>
                        <a:rPr lang="en-US" dirty="0" smtClean="0"/>
                        <a:t>Chardonnay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462">
                <a:tc>
                  <a:txBody>
                    <a:bodyPr/>
                    <a:lstStyle/>
                    <a:p>
                      <a:r>
                        <a:rPr lang="en-US" dirty="0" smtClean="0"/>
                        <a:t>Riesling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0462">
                <a:tc>
                  <a:txBody>
                    <a:bodyPr/>
                    <a:lstStyle/>
                    <a:p>
                      <a:r>
                        <a:rPr lang="en-US" dirty="0" smtClean="0"/>
                        <a:t>Burgundy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81066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992" y="-149485"/>
            <a:ext cx="9144000" cy="997382"/>
          </a:xfrm>
        </p:spPr>
        <p:txBody>
          <a:bodyPr>
            <a:normAutofit/>
          </a:bodyPr>
          <a:lstStyle/>
          <a:p>
            <a:pPr algn="l"/>
            <a:r>
              <a:rPr lang="en-US" sz="4000" dirty="0" smtClean="0"/>
              <a:t>2. Create covariance matrix</a:t>
            </a:r>
            <a:endParaRPr lang="en-US" sz="4000" dirty="0"/>
          </a:p>
        </p:txBody>
      </p:sp>
      <p:sp>
        <p:nvSpPr>
          <p:cNvPr id="5" name="TextBox 4"/>
          <p:cNvSpPr txBox="1"/>
          <p:nvPr/>
        </p:nvSpPr>
        <p:spPr>
          <a:xfrm>
            <a:off x="316992" y="1060704"/>
            <a:ext cx="4133088" cy="523220"/>
          </a:xfrm>
          <a:prstGeom prst="rect">
            <a:avLst/>
          </a:prstGeom>
          <a:noFill/>
        </p:spPr>
        <p:txBody>
          <a:bodyPr wrap="square" rtlCol="0">
            <a:spAutoFit/>
          </a:bodyPr>
          <a:lstStyle/>
          <a:p>
            <a:r>
              <a:rPr lang="en-US" sz="2800" smtClean="0"/>
              <a:t>What is covariance?</a:t>
            </a:r>
            <a:endParaRPr lang="en-US" sz="2800" dirty="0" smtClean="0"/>
          </a:p>
        </p:txBody>
      </p:sp>
      <p:sp>
        <p:nvSpPr>
          <p:cNvPr id="3" name="Rectangle 2"/>
          <p:cNvSpPr/>
          <p:nvPr/>
        </p:nvSpPr>
        <p:spPr>
          <a:xfrm>
            <a:off x="316992" y="1932724"/>
            <a:ext cx="11734800" cy="1015663"/>
          </a:xfrm>
          <a:prstGeom prst="rect">
            <a:avLst/>
          </a:prstGeom>
        </p:spPr>
        <p:txBody>
          <a:bodyPr wrap="square">
            <a:spAutoFit/>
          </a:bodyPr>
          <a:lstStyle/>
          <a:p>
            <a:pPr algn="just"/>
            <a:r>
              <a:rPr lang="en-US" sz="2000" dirty="0" smtClean="0"/>
              <a:t>Covariance is a measure of how changes in one variable are associated with changes in a second variable. Specifically, covariance measures the degree to which two variables are linearly associated. (http://</a:t>
            </a:r>
            <a:r>
              <a:rPr lang="en-US" sz="2000" dirty="0" err="1" smtClean="0"/>
              <a:t>stats.stackexchange.com</a:t>
            </a:r>
            <a:r>
              <a:rPr lang="en-US" sz="2000" dirty="0" smtClean="0"/>
              <a:t>/questions/29713/what-is-covariance-in-plain-language)</a:t>
            </a:r>
            <a:endParaRPr lang="en-US" sz="2000" dirty="0"/>
          </a:p>
        </p:txBody>
      </p:sp>
      <p:pic>
        <p:nvPicPr>
          <p:cNvPr id="7" name="Picture 6"/>
          <p:cNvPicPr>
            <a:picLocks noChangeAspect="1"/>
          </p:cNvPicPr>
          <p:nvPr/>
        </p:nvPicPr>
        <p:blipFill rotWithShape="1">
          <a:blip r:embed="rId2"/>
          <a:srcRect r="36743"/>
          <a:stretch/>
        </p:blipFill>
        <p:spPr>
          <a:xfrm>
            <a:off x="316992" y="3169614"/>
            <a:ext cx="4538980" cy="1727200"/>
          </a:xfrm>
          <a:prstGeom prst="rect">
            <a:avLst/>
          </a:prstGeom>
        </p:spPr>
      </p:pic>
      <p:sp>
        <p:nvSpPr>
          <p:cNvPr id="8" name="Rectangle 7"/>
          <p:cNvSpPr/>
          <p:nvPr/>
        </p:nvSpPr>
        <p:spPr>
          <a:xfrm>
            <a:off x="316992" y="5026601"/>
            <a:ext cx="11734800" cy="1429622"/>
          </a:xfrm>
          <a:prstGeom prst="rect">
            <a:avLst/>
          </a:prstGeom>
        </p:spPr>
        <p:txBody>
          <a:bodyPr wrap="square">
            <a:spAutoFit/>
          </a:bodyPr>
          <a:lstStyle/>
          <a:p>
            <a:pPr algn="just">
              <a:lnSpc>
                <a:spcPct val="150000"/>
              </a:lnSpc>
            </a:pPr>
            <a:r>
              <a:rPr lang="en-US" sz="2000" dirty="0" err="1" smtClean="0"/>
              <a:t>Cov</a:t>
            </a:r>
            <a:r>
              <a:rPr lang="en-US" sz="2000" dirty="0" smtClean="0"/>
              <a:t> = 0 	-&gt; variables are not linearly associated</a:t>
            </a:r>
          </a:p>
          <a:p>
            <a:pPr algn="just">
              <a:lnSpc>
                <a:spcPct val="150000"/>
              </a:lnSpc>
            </a:pPr>
            <a:r>
              <a:rPr lang="en-US" sz="2000" dirty="0" err="1" smtClean="0"/>
              <a:t>Cov</a:t>
            </a:r>
            <a:r>
              <a:rPr lang="en-US" sz="2000" dirty="0" smtClean="0"/>
              <a:t> &gt;&gt; 0 -&gt; variables are linearly associated (higher values of x correspond with higher values of y)</a:t>
            </a:r>
          </a:p>
          <a:p>
            <a:pPr algn="just">
              <a:lnSpc>
                <a:spcPct val="150000"/>
              </a:lnSpc>
            </a:pPr>
            <a:r>
              <a:rPr lang="en-US" sz="2000" dirty="0" err="1" smtClean="0"/>
              <a:t>Cov</a:t>
            </a:r>
            <a:r>
              <a:rPr lang="en-US" sz="2000" dirty="0" smtClean="0"/>
              <a:t> &lt;&lt; 0 -&gt; variables are linearly associated (high values of x correspond with low values of y or vice versa)</a:t>
            </a:r>
            <a:endParaRPr lang="en-US" sz="2000" dirty="0"/>
          </a:p>
        </p:txBody>
      </p:sp>
      <p:pic>
        <p:nvPicPr>
          <p:cNvPr id="9" name="Picture 8"/>
          <p:cNvPicPr>
            <a:picLocks noChangeAspect="1"/>
          </p:cNvPicPr>
          <p:nvPr/>
        </p:nvPicPr>
        <p:blipFill rotWithShape="1">
          <a:blip r:embed="rId3"/>
          <a:srcRect t="21022" r="58049"/>
          <a:stretch/>
        </p:blipFill>
        <p:spPr>
          <a:xfrm>
            <a:off x="6184392" y="2890787"/>
            <a:ext cx="3463036" cy="2006027"/>
          </a:xfrm>
          <a:prstGeom prst="rect">
            <a:avLst/>
          </a:prstGeom>
        </p:spPr>
      </p:pic>
      <p:cxnSp>
        <p:nvCxnSpPr>
          <p:cNvPr id="11" name="Straight Arrow Connector 10"/>
          <p:cNvCxnSpPr/>
          <p:nvPr/>
        </p:nvCxnSpPr>
        <p:spPr>
          <a:xfrm>
            <a:off x="5138928" y="4033214"/>
            <a:ext cx="841248" cy="0"/>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327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992" y="-149485"/>
            <a:ext cx="9144000" cy="997382"/>
          </a:xfrm>
        </p:spPr>
        <p:txBody>
          <a:bodyPr>
            <a:normAutofit/>
          </a:bodyPr>
          <a:lstStyle/>
          <a:p>
            <a:pPr algn="l"/>
            <a:r>
              <a:rPr lang="en-US" sz="4000" dirty="0" smtClean="0"/>
              <a:t>2. Create covariance matrix</a:t>
            </a:r>
            <a:endParaRPr lang="en-US" sz="4000" dirty="0"/>
          </a:p>
        </p:txBody>
      </p:sp>
      <p:graphicFrame>
        <p:nvGraphicFramePr>
          <p:cNvPr id="10" name="Table 9"/>
          <p:cNvGraphicFramePr>
            <a:graphicFrameLocks noGrp="1"/>
          </p:cNvGraphicFramePr>
          <p:nvPr>
            <p:extLst>
              <p:ext uri="{D42A27DB-BD31-4B8C-83A1-F6EECF244321}">
                <p14:modId xmlns:p14="http://schemas.microsoft.com/office/powerpoint/2010/main" val="43911061"/>
              </p:ext>
            </p:extLst>
          </p:nvPr>
        </p:nvGraphicFramePr>
        <p:xfrm>
          <a:off x="518160" y="1371604"/>
          <a:ext cx="3474720" cy="5010912"/>
        </p:xfrm>
        <a:graphic>
          <a:graphicData uri="http://schemas.openxmlformats.org/drawingml/2006/table">
            <a:tbl>
              <a:tblPr firstRow="1" bandRow="1">
                <a:tableStyleId>{F2DE63D5-997A-4646-A377-4702673A728D}</a:tableStyleId>
              </a:tblPr>
              <a:tblGrid>
                <a:gridCol w="1158240"/>
                <a:gridCol w="1158240"/>
                <a:gridCol w="1158240"/>
              </a:tblGrid>
              <a:tr h="835152">
                <a:tc>
                  <a:txBody>
                    <a:bodyPr/>
                    <a:lstStyle/>
                    <a:p>
                      <a:r>
                        <a:rPr lang="en-US"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5152">
                <a:tc>
                  <a:txBody>
                    <a:bodyPr/>
                    <a:lstStyle/>
                    <a:p>
                      <a:r>
                        <a:rPr lang="en-US" dirty="0" smtClean="0"/>
                        <a:t>-0.46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5152">
                <a:tc>
                  <a:txBody>
                    <a:bodyPr/>
                    <a:lstStyle/>
                    <a:p>
                      <a:r>
                        <a:rPr lang="en-US" dirty="0" smtClean="0"/>
                        <a:t>0.84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2.14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5152">
                <a:tc>
                  <a:txBody>
                    <a:bodyPr/>
                    <a:lstStyle/>
                    <a:p>
                      <a:r>
                        <a:rPr lang="en-US" dirty="0" smtClean="0"/>
                        <a:t>-0.76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-3.06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5152">
                <a:tc>
                  <a:txBody>
                    <a:bodyPr/>
                    <a:lstStyle/>
                    <a:p>
                      <a:r>
                        <a:rPr lang="en-US" dirty="0" smtClean="0"/>
                        <a:t>0.04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0.54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5152">
                <a:tc>
                  <a:txBody>
                    <a:bodyPr/>
                    <a:lstStyle/>
                    <a:p>
                      <a:r>
                        <a:rPr lang="en-US" dirty="0" smtClean="0"/>
                        <a:t>0.34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1.44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01652128"/>
              </p:ext>
            </p:extLst>
          </p:nvPr>
        </p:nvGraphicFramePr>
        <p:xfrm>
          <a:off x="4645152" y="1536199"/>
          <a:ext cx="3700272" cy="2194560"/>
        </p:xfrm>
        <a:graphic>
          <a:graphicData uri="http://schemas.openxmlformats.org/drawingml/2006/table">
            <a:tbl>
              <a:tblPr firstRow="1" bandRow="1">
                <a:tableStyleId>{BC89EF96-8CEA-46FF-86C4-4CE0E7609802}</a:tableStyleId>
              </a:tblPr>
              <a:tblGrid>
                <a:gridCol w="1233424"/>
                <a:gridCol w="1233424"/>
                <a:gridCol w="1233424"/>
              </a:tblGrid>
              <a:tr h="731520">
                <a:tc>
                  <a:txBody>
                    <a:bodyPr/>
                    <a:lstStyle/>
                    <a:p>
                      <a:r>
                        <a:rPr lang="en-US" sz="2400" b="0" dirty="0" err="1" smtClean="0">
                          <a:latin typeface="+mn-lt"/>
                          <a:ea typeface="Apple Chancery" charset="0"/>
                          <a:cs typeface="Apple Chancery" charset="0"/>
                        </a:rPr>
                        <a:t>Var</a:t>
                      </a:r>
                      <a:r>
                        <a:rPr lang="en-US" sz="2400" b="0" baseline="-25000" dirty="0" err="1" smtClean="0">
                          <a:latin typeface="+mn-lt"/>
                          <a:ea typeface="Apple Chancery" charset="0"/>
                          <a:cs typeface="Apple Chancery" charset="0"/>
                        </a:rPr>
                        <a:t>a</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2400" b="0" dirty="0" err="1" smtClean="0">
                          <a:latin typeface="+mn-lt"/>
                          <a:ea typeface="Apple Chancery" charset="0"/>
                          <a:cs typeface="Apple Chancery" charset="0"/>
                        </a:rPr>
                        <a:t>Cov</a:t>
                      </a:r>
                      <a:r>
                        <a:rPr lang="en-US" sz="2400" b="0" baseline="-25000" dirty="0" err="1" smtClean="0">
                          <a:latin typeface="+mn-lt"/>
                          <a:ea typeface="Apple Chancery" charset="0"/>
                          <a:cs typeface="Apple Chancery" charset="0"/>
                        </a:rPr>
                        <a:t>a,b</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2400" b="0" dirty="0" err="1" smtClean="0">
                          <a:latin typeface="+mn-lt"/>
                          <a:ea typeface="Apple Chancery" charset="0"/>
                          <a:cs typeface="Apple Chancery" charset="0"/>
                        </a:rPr>
                        <a:t>Cov</a:t>
                      </a:r>
                      <a:r>
                        <a:rPr lang="en-US" sz="2400" b="0" baseline="-25000" dirty="0" err="1" smtClean="0">
                          <a:latin typeface="+mn-lt"/>
                          <a:ea typeface="Apple Chancery" charset="0"/>
                          <a:cs typeface="Apple Chancery" charset="0"/>
                        </a:rPr>
                        <a:t>c,a</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731520">
                <a:tc>
                  <a:txBody>
                    <a:bodyPr/>
                    <a:lstStyle/>
                    <a:p>
                      <a:r>
                        <a:rPr lang="en-US" sz="2400" b="0" dirty="0" err="1" smtClean="0">
                          <a:latin typeface="+mn-lt"/>
                          <a:ea typeface="Apple Chancery" charset="0"/>
                          <a:cs typeface="Apple Chancery" charset="0"/>
                        </a:rPr>
                        <a:t>Cov</a:t>
                      </a:r>
                      <a:r>
                        <a:rPr lang="en-US" sz="2400" b="0" baseline="-25000" dirty="0" err="1" smtClean="0">
                          <a:latin typeface="+mn-lt"/>
                          <a:ea typeface="Apple Chancery" charset="0"/>
                          <a:cs typeface="Apple Chancery" charset="0"/>
                        </a:rPr>
                        <a:t>a,b</a:t>
                      </a:r>
                      <a:endParaRPr lang="en-US" sz="2400" b="0" baseline="-25000" dirty="0">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r>
                        <a:rPr lang="en-US" sz="2400" b="0" dirty="0" err="1" smtClean="0">
                          <a:latin typeface="+mn-lt"/>
                          <a:ea typeface="Apple Chancery" charset="0"/>
                          <a:cs typeface="Apple Chancery" charset="0"/>
                        </a:rPr>
                        <a:t>Var</a:t>
                      </a:r>
                      <a:r>
                        <a:rPr lang="en-US" sz="2400" b="0" baseline="-25000" dirty="0" err="1" smtClean="0">
                          <a:latin typeface="+mn-lt"/>
                          <a:ea typeface="Apple Chancery" charset="0"/>
                          <a:cs typeface="Apple Chancery" charset="0"/>
                        </a:rPr>
                        <a:t>b</a:t>
                      </a:r>
                      <a:endParaRPr lang="en-US" sz="2400" b="0" baseline="-25000" dirty="0">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r>
                        <a:rPr lang="en-US" sz="2400" b="0" dirty="0" err="1" smtClean="0">
                          <a:latin typeface="+mn-lt"/>
                          <a:ea typeface="Apple Chancery" charset="0"/>
                          <a:cs typeface="Apple Chancery" charset="0"/>
                        </a:rPr>
                        <a:t>Cov</a:t>
                      </a:r>
                      <a:r>
                        <a:rPr lang="en-US" sz="2400" b="0" baseline="-25000" dirty="0" err="1" smtClean="0">
                          <a:latin typeface="+mn-lt"/>
                          <a:ea typeface="Apple Chancery" charset="0"/>
                          <a:cs typeface="Apple Chancery" charset="0"/>
                        </a:rPr>
                        <a:t>c,b</a:t>
                      </a:r>
                      <a:endParaRPr lang="en-US" sz="2400" b="0" baseline="-25000" dirty="0">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r h="731520">
                <a:tc>
                  <a:txBody>
                    <a:bodyPr/>
                    <a:lstStyle/>
                    <a:p>
                      <a:r>
                        <a:rPr lang="en-US" sz="2400" b="0" dirty="0" err="1" smtClean="0">
                          <a:latin typeface="+mn-lt"/>
                          <a:ea typeface="Apple Chancery" charset="0"/>
                          <a:cs typeface="Apple Chancery" charset="0"/>
                        </a:rPr>
                        <a:t>Cov</a:t>
                      </a:r>
                      <a:r>
                        <a:rPr lang="en-US" sz="2400" b="0" baseline="-25000" dirty="0" err="1" smtClean="0">
                          <a:latin typeface="+mn-lt"/>
                          <a:ea typeface="Apple Chancery" charset="0"/>
                          <a:cs typeface="Apple Chancery" charset="0"/>
                        </a:rPr>
                        <a:t>a,c</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err="1" smtClean="0">
                          <a:latin typeface="+mn-lt"/>
                          <a:ea typeface="Apple Chancery" charset="0"/>
                          <a:cs typeface="Apple Chancery" charset="0"/>
                        </a:rPr>
                        <a:t>Cov</a:t>
                      </a:r>
                      <a:r>
                        <a:rPr lang="en-US" sz="2400" b="0" baseline="-25000" dirty="0" err="1" smtClean="0">
                          <a:latin typeface="+mn-lt"/>
                          <a:ea typeface="Apple Chancery" charset="0"/>
                          <a:cs typeface="Apple Chancery" charset="0"/>
                        </a:rPr>
                        <a:t>b,c</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err="1" smtClean="0">
                          <a:latin typeface="+mn-lt"/>
                          <a:ea typeface="Apple Chancery" charset="0"/>
                          <a:cs typeface="Apple Chancery" charset="0"/>
                        </a:rPr>
                        <a:t>Var</a:t>
                      </a:r>
                      <a:r>
                        <a:rPr lang="en-US" sz="2400" b="0" baseline="-25000" dirty="0" err="1" smtClean="0">
                          <a:latin typeface="+mn-lt"/>
                          <a:ea typeface="Apple Chancery" charset="0"/>
                          <a:cs typeface="Apple Chancery" charset="0"/>
                        </a:rPr>
                        <a:t>c</a:t>
                      </a:r>
                      <a:endParaRPr lang="en-US" sz="2400" b="0" baseline="-25000" dirty="0" smtClean="0">
                        <a:latin typeface="+mn-lt"/>
                        <a:ea typeface="Apple Chancery" charset="0"/>
                        <a:cs typeface="Apple Chancery"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ight Bracket 11"/>
          <p:cNvSpPr/>
          <p:nvPr/>
        </p:nvSpPr>
        <p:spPr>
          <a:xfrm>
            <a:off x="7991856" y="1298455"/>
            <a:ext cx="152400" cy="2432303"/>
          </a:xfrm>
          <a:prstGeom prst="righ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ket 14"/>
          <p:cNvSpPr/>
          <p:nvPr/>
        </p:nvSpPr>
        <p:spPr>
          <a:xfrm>
            <a:off x="4493952" y="1298455"/>
            <a:ext cx="151200" cy="2432303"/>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847892596"/>
              </p:ext>
            </p:extLst>
          </p:nvPr>
        </p:nvGraphicFramePr>
        <p:xfrm>
          <a:off x="4645152" y="4187956"/>
          <a:ext cx="3700272" cy="2194560"/>
        </p:xfrm>
        <a:graphic>
          <a:graphicData uri="http://schemas.openxmlformats.org/drawingml/2006/table">
            <a:tbl>
              <a:tblPr firstRow="1" bandRow="1">
                <a:tableStyleId>{BC89EF96-8CEA-46FF-86C4-4CE0E7609802}</a:tableStyleId>
              </a:tblPr>
              <a:tblGrid>
                <a:gridCol w="1233424"/>
                <a:gridCol w="1233424"/>
                <a:gridCol w="1233424"/>
              </a:tblGrid>
              <a:tr h="731520">
                <a:tc>
                  <a:txBody>
                    <a:bodyPr/>
                    <a:lstStyle/>
                    <a:p>
                      <a:r>
                        <a:rPr lang="en-US" sz="2400" b="0" dirty="0" smtClean="0">
                          <a:latin typeface="+mn-lt"/>
                          <a:ea typeface="Apple Chancery" charset="0"/>
                          <a:cs typeface="Apple Chancery" charset="0"/>
                        </a:rPr>
                        <a:t>0.4030</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2400" b="0" dirty="0" smtClean="0">
                          <a:latin typeface="+mn-lt"/>
                          <a:ea typeface="Apple Chancery" charset="0"/>
                          <a:cs typeface="Apple Chancery" charset="0"/>
                        </a:rPr>
                        <a:t>0.8075</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2400" b="0" dirty="0" smtClean="0">
                          <a:latin typeface="+mn-lt"/>
                          <a:ea typeface="Apple Chancery" charset="0"/>
                          <a:cs typeface="Apple Chancery" charset="0"/>
                        </a:rPr>
                        <a:t>1.2805</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r>
              <a:tr h="731520">
                <a:tc>
                  <a:txBody>
                    <a:bodyPr/>
                    <a:lstStyle/>
                    <a:p>
                      <a:r>
                        <a:rPr lang="en-US" sz="2400" b="0" dirty="0" smtClean="0">
                          <a:latin typeface="+mn-lt"/>
                          <a:ea typeface="Apple Chancery" charset="0"/>
                          <a:cs typeface="Apple Chancery" charset="0"/>
                        </a:rPr>
                        <a:t>0.8075</a:t>
                      </a:r>
                      <a:endParaRPr lang="en-US" sz="2400" b="0" baseline="-25000" dirty="0">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r>
                        <a:rPr lang="en-US" sz="2400" b="0" dirty="0" smtClean="0">
                          <a:latin typeface="+mn-lt"/>
                          <a:ea typeface="Apple Chancery" charset="0"/>
                          <a:cs typeface="Apple Chancery" charset="0"/>
                        </a:rPr>
                        <a:t>1.725</a:t>
                      </a:r>
                      <a:endParaRPr lang="en-US" sz="2400" b="0" baseline="-25000" dirty="0">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r>
                        <a:rPr lang="en-US" sz="2400" b="0" dirty="0" smtClean="0">
                          <a:latin typeface="+mn-lt"/>
                          <a:ea typeface="Apple Chancery" charset="0"/>
                          <a:cs typeface="Apple Chancery" charset="0"/>
                        </a:rPr>
                        <a:t>2.7250</a:t>
                      </a:r>
                      <a:endParaRPr lang="en-US" sz="2400" b="0" baseline="-25000" dirty="0">
                        <a:latin typeface="+mn-lt"/>
                        <a:ea typeface="Apple Chancery" charset="0"/>
                        <a:cs typeface="Apple Chancery"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r>
              <a:tr h="731520">
                <a:tc>
                  <a:txBody>
                    <a:bodyPr/>
                    <a:lstStyle/>
                    <a:p>
                      <a:r>
                        <a:rPr lang="en-US" sz="2400" b="0" dirty="0" smtClean="0">
                          <a:latin typeface="+mn-lt"/>
                          <a:ea typeface="Apple Chancery" charset="0"/>
                          <a:cs typeface="Apple Chancery" charset="0"/>
                        </a:rPr>
                        <a:t>1.2805</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0" dirty="0" smtClean="0">
                          <a:latin typeface="+mn-lt"/>
                          <a:ea typeface="Apple Chancery" charset="0"/>
                          <a:cs typeface="Apple Chancery" charset="0"/>
                        </a:rPr>
                        <a:t>2.7250</a:t>
                      </a:r>
                      <a:endParaRPr lang="en-US" sz="2400" b="0" baseline="-25000" dirty="0">
                        <a:latin typeface="+mn-lt"/>
                        <a:ea typeface="Apple Chancery" charset="0"/>
                        <a:cs typeface="Apple Chancery"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mn-lt"/>
                          <a:ea typeface="Apple Chancery" charset="0"/>
                          <a:cs typeface="Apple Chancery" charset="0"/>
                        </a:rPr>
                        <a:t>4.3580</a:t>
                      </a:r>
                      <a:endParaRPr lang="en-US" sz="2400" b="0" baseline="-25000" dirty="0" smtClean="0">
                        <a:latin typeface="+mn-lt"/>
                        <a:ea typeface="Apple Chancery" charset="0"/>
                        <a:cs typeface="Apple Chancery"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7" name="Right Bracket 16"/>
          <p:cNvSpPr/>
          <p:nvPr/>
        </p:nvSpPr>
        <p:spPr>
          <a:xfrm>
            <a:off x="8028432" y="3950212"/>
            <a:ext cx="152400" cy="2432303"/>
          </a:xfrm>
          <a:prstGeom prst="righ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ket 17"/>
          <p:cNvSpPr/>
          <p:nvPr/>
        </p:nvSpPr>
        <p:spPr>
          <a:xfrm>
            <a:off x="4493952" y="3950212"/>
            <a:ext cx="151200" cy="2432303"/>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8496624" y="5512768"/>
            <a:ext cx="3459480" cy="646331"/>
          </a:xfrm>
          <a:prstGeom prst="rect">
            <a:avLst/>
          </a:prstGeom>
          <a:noFill/>
        </p:spPr>
        <p:txBody>
          <a:bodyPr wrap="square" rtlCol="0">
            <a:spAutoFit/>
          </a:bodyPr>
          <a:lstStyle/>
          <a:p>
            <a:r>
              <a:rPr lang="en-US" dirty="0" smtClean="0"/>
              <a:t>All variables increase together – surprise surprise</a:t>
            </a:r>
            <a:r>
              <a:rPr lang="is-IS" dirty="0" smtClean="0"/>
              <a:t>…</a:t>
            </a:r>
            <a:endParaRPr lang="en-US" dirty="0"/>
          </a:p>
        </p:txBody>
      </p:sp>
    </p:spTree>
    <p:extLst>
      <p:ext uri="{BB962C8B-B14F-4D97-AF65-F5344CB8AC3E}">
        <p14:creationId xmlns:p14="http://schemas.microsoft.com/office/powerpoint/2010/main" val="48100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3355</TotalTime>
  <Words>1203</Words>
  <Application>Microsoft Macintosh PowerPoint</Application>
  <PresentationFormat>Widescreen</PresentationFormat>
  <Paragraphs>415</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Apple Chancery</vt:lpstr>
      <vt:lpstr>Calibri</vt:lpstr>
      <vt:lpstr>Calibri Light</vt:lpstr>
      <vt:lpstr>Arial</vt:lpstr>
      <vt:lpstr>Office Theme</vt:lpstr>
      <vt:lpstr>PCA (Principal Component Analysis)</vt:lpstr>
      <vt:lpstr>What is it good for?</vt:lpstr>
      <vt:lpstr>What is it good for?</vt:lpstr>
      <vt:lpstr>What’s the math behind?</vt:lpstr>
      <vt:lpstr>The steps</vt:lpstr>
      <vt:lpstr>1. Standardize/center the data</vt:lpstr>
      <vt:lpstr>1. Center the data</vt:lpstr>
      <vt:lpstr>2. Create covariance matrix</vt:lpstr>
      <vt:lpstr>2. Create covariance matrix</vt:lpstr>
      <vt:lpstr>3. Find Eigenvalues and Eigenvectors of Covariance-Matrix</vt:lpstr>
      <vt:lpstr>3. Find Eigenvalues and Eigenvectors of Covariance-Matrix</vt:lpstr>
      <vt:lpstr>3. Find Eigenvalues and Eigenvectors of Covariance-Matrix</vt:lpstr>
      <vt:lpstr>PowerPoint Presentation</vt:lpstr>
      <vt:lpstr>4. Rank the Eigenvalues</vt:lpstr>
      <vt:lpstr>4. Rank the Eigenvalues</vt:lpstr>
      <vt:lpstr>4. Rank the Eigenvalues</vt:lpstr>
      <vt:lpstr>5. Transform/Rotate your data around picked PC’s</vt:lpstr>
      <vt:lpstr>5. Transform/Rotate your data around picked PC’s</vt:lpstr>
      <vt:lpstr>5. Transform/Rotate your data around picked PC’s</vt:lpstr>
      <vt:lpstr>6. How to interpret your PCA’s</vt:lpstr>
      <vt:lpstr>7. How to do it in R</vt:lpstr>
      <vt:lpstr>7. How to do it in R</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(Principal Component Analysis)</dc:title>
  <dc:creator>Dominik Bahlburg</dc:creator>
  <cp:lastModifiedBy>Dominik Bahlburg</cp:lastModifiedBy>
  <cp:revision>60</cp:revision>
  <dcterms:created xsi:type="dcterms:W3CDTF">2017-04-01T10:27:36Z</dcterms:created>
  <dcterms:modified xsi:type="dcterms:W3CDTF">2017-04-04T15:45:18Z</dcterms:modified>
</cp:coreProperties>
</file>