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1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C32D-3D71-6C4E-B8E1-CFE9CAD7013E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E0796-BFEB-4E46-ADB4-05A5A2BB5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8798eb4c4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8798eb4c4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99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8798eb4c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8798eb4c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78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8798eb4c4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8798eb4c4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2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8798eb4c44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8798eb4c44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23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8798eb4c4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8798eb4c4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56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8798eb4c4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8798eb4c4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58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64E8-7D36-B543-ADE8-5D1D11E53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312F1-7C88-2A43-BFC7-F813BE179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DEC4-0EA9-B24F-A677-548DC8D7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6D2C-7CB3-D745-85E2-610CB9F5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BA92-255B-DC4F-8C32-4E0DD144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7A4C-B094-C146-A496-321159E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2FEB-B09A-8449-8180-1B044D900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F8C2-97E5-C74A-9B74-8090D875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B7B9-FB66-1247-A934-855D74C9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6E63-F604-BC4F-B660-6936B9F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0DCE8-2E94-4F40-87BA-451D69F62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7074-F575-B94D-AD3D-E2B25A7F5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BDA1-3D48-DF40-8539-D98374A0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0534-3D2E-274C-B2C0-93EA76D9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99B7-647A-7C4D-9896-D8500578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0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35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. Numbered 1–2 (Blue)">
  <p:cSld name="25. Numbered 1–2 (Blue)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33" y="866201"/>
            <a:ext cx="1103267" cy="5486983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8" name="Google Shape;448;p26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449" name="Google Shape;449;p26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26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2"/>
          </p:nvPr>
        </p:nvSpPr>
        <p:spPr>
          <a:xfrm>
            <a:off x="-16400" y="2136600"/>
            <a:ext cx="5731200" cy="4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6581699" y="1186867"/>
            <a:ext cx="3584400" cy="635600"/>
          </a:xfrm>
          <a:prstGeom prst="roundRect">
            <a:avLst>
              <a:gd name="adj" fmla="val 16667"/>
            </a:avLst>
          </a:prstGeom>
          <a:solidFill>
            <a:srgbClr val="365C8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3" name="Google Shape;453;p26"/>
          <p:cNvSpPr/>
          <p:nvPr/>
        </p:nvSpPr>
        <p:spPr>
          <a:xfrm rot="10800000">
            <a:off x="6763293" y="1705251"/>
            <a:ext cx="348039" cy="192925"/>
          </a:xfrm>
          <a:prstGeom prst="flowChartExtract">
            <a:avLst/>
          </a:prstGeom>
          <a:solidFill>
            <a:srgbClr val="365C8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26"/>
          <p:cNvSpPr/>
          <p:nvPr/>
        </p:nvSpPr>
        <p:spPr>
          <a:xfrm>
            <a:off x="609661" y="1183900"/>
            <a:ext cx="3584400" cy="6356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5" name="Google Shape;455;p26"/>
          <p:cNvSpPr/>
          <p:nvPr/>
        </p:nvSpPr>
        <p:spPr>
          <a:xfrm rot="10800000">
            <a:off x="767151" y="1702268"/>
            <a:ext cx="301981" cy="192925"/>
          </a:xfrm>
          <a:prstGeom prst="flowChartExtra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6"/>
          <p:cNvSpPr txBox="1">
            <a:spLocks noGrp="1"/>
          </p:cNvSpPr>
          <p:nvPr>
            <p:ph type="subTitle" idx="3"/>
          </p:nvPr>
        </p:nvSpPr>
        <p:spPr>
          <a:xfrm>
            <a:off x="5955733" y="2139600"/>
            <a:ext cx="5731200" cy="4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594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5FE7-DD60-AC42-B767-3BF46AC1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9004-85EC-3545-B3A8-40A80031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C13E2-E1C2-5E46-9B19-F669F55F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A922-3275-5C44-BC89-DE7A5CAE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A15C-C24F-FC4B-963F-7E73477B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E24D-3980-3142-8328-A94173E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B862-1757-5643-BB90-1780F554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E95C-5D4C-2D4A-8228-778A54CA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4F64-DEEF-9B4F-819A-0ADFC745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AAB3-3A9F-5E4B-8092-ED0ABB2B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76CE-6355-924D-8FA3-D60B0CF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491FD-D122-4B49-AFF0-26629371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FFF8-D045-0543-9E6B-AB395E87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5F4E2-F29D-8344-B2E1-6E436B08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AFD8-CC75-D04E-A2E4-30DD1CE8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9098-91BC-694E-B1BE-93157013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874D-8572-1B4F-9B3C-939CC632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4FD5-764A-484A-8467-500AE28A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6159E-9001-8946-A0F5-34E4E516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F7338-55CF-CE4D-AA3E-AE5C77107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93F36-CFC6-2A48-97FD-E71E3DAAA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B8E3D-976D-0940-ADE1-6C0205C1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C02DF-B016-1948-B76A-0EDFE11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0836A-27AB-6244-94C6-B82D734C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C9F5-11D4-3740-89A3-59166A5B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FD2A8-CCEF-0F45-8317-B3FB56BA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1A845-B6C5-1448-82A9-BB5DA4AB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E8E-1D69-9C41-822B-2FA9F9D5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BB263-E235-5648-B706-853E416B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92E1-E66E-D640-BDA2-28ECD7D3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BEEED-9E4A-A346-B116-AEF0638D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04BE-2717-6D42-B3A3-33067B55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6105-5CF0-7B4A-99AF-AE8B2AF5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7013-F7D5-9047-B247-B2E14B11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75296-84DA-6948-9168-855CDD25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6BBB-25B0-8846-AD7A-0B3F678C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4D02D-87C8-C245-AC3B-1CCB0C77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3609-E372-7544-81F3-E9076E70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4D336-7C1C-0546-84B2-EE7F27FA1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37863-28E8-A94F-AB56-CD8391A88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1FCEA-7909-AD43-A250-B8AD6C99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E10E0-72BF-9947-91EA-4C0C778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6B89-D9F9-094D-B082-3298AC46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97DEE-DB88-1746-87AF-CF73459A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1502-C64D-834A-AF85-B5D9E2E4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56D1-4D77-8346-AB30-EC7E17B59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4272-92DC-BF43-89EA-C56CB29A7AD2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9955-ACBE-564B-9E30-94F5B8C0F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17A4-3B2A-E046-8174-F23E121D3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E09B-6EFC-9045-A937-D6629032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4" y="386533"/>
            <a:ext cx="11460393" cy="612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69"/>
          <p:cNvSpPr txBox="1">
            <a:spLocks noGrp="1"/>
          </p:cNvSpPr>
          <p:nvPr>
            <p:ph type="title"/>
          </p:nvPr>
        </p:nvSpPr>
        <p:spPr>
          <a:xfrm>
            <a:off x="365767" y="2175033"/>
            <a:ext cx="11460400" cy="270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Blue Team</a:t>
            </a:r>
            <a:endParaRPr b="1"/>
          </a:p>
          <a:p>
            <a:r>
              <a:rPr lang="en" sz="4533">
                <a:latin typeface="Roboto Light"/>
                <a:ea typeface="Roboto Light"/>
                <a:cs typeface="Roboto Light"/>
                <a:sym typeface="Roboto Light"/>
              </a:rPr>
              <a:t>Proposed Alarms and </a:t>
            </a:r>
            <a:br>
              <a:rPr lang="en" sz="4533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4533">
                <a:latin typeface="Roboto Light"/>
                <a:ea typeface="Roboto Light"/>
                <a:cs typeface="Roboto Light"/>
                <a:sym typeface="Roboto Light"/>
              </a:rPr>
              <a:t>Mitigation Strategies</a:t>
            </a:r>
            <a:endParaRPr sz="45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01" name="Google Shape;1201;p69"/>
          <p:cNvSpPr txBox="1"/>
          <p:nvPr/>
        </p:nvSpPr>
        <p:spPr>
          <a:xfrm>
            <a:off x="11477033" y="6609600"/>
            <a:ext cx="349200" cy="1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900" anchor="t" anchorCtr="0">
            <a:noAutofit/>
          </a:bodyPr>
          <a:lstStyle/>
          <a:p>
            <a:pPr algn="r"/>
            <a:fld id="{00000000-1234-1234-1234-123412341234}" type="slidenum">
              <a:rPr lang="en" sz="800"/>
              <a:pPr algn="r"/>
              <a:t>1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37159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7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 algn="ctr"/>
            <a:r>
              <a:rPr lang="en" b="1" dirty="0"/>
              <a:t>Mitigation: Blocking the Port Scan</a:t>
            </a:r>
            <a:endParaRPr b="1" dirty="0"/>
          </a:p>
        </p:txBody>
      </p:sp>
      <p:sp>
        <p:nvSpPr>
          <p:cNvPr id="1207" name="Google Shape;1207;p70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08" name="Google Shape;1208;p70"/>
          <p:cNvSpPr txBox="1">
            <a:spLocks noGrp="1"/>
          </p:cNvSpPr>
          <p:nvPr>
            <p:ph type="subTitle" idx="2"/>
          </p:nvPr>
        </p:nvSpPr>
        <p:spPr>
          <a:xfrm>
            <a:off x="0" y="2139600"/>
            <a:ext cx="5731200" cy="4068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Set up a low level alert for any port scanning, with a threshold of 100 and a severe alert for anything above 110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Set up a critical alert if an aggressive scan had been used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An alert should be sent once 1000 connections occur within an hour</a:t>
            </a: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</p:txBody>
      </p:sp>
      <p:sp>
        <p:nvSpPr>
          <p:cNvPr id="1209" name="Google Shape;1209;p70"/>
          <p:cNvSpPr txBox="1">
            <a:spLocks noGrp="1"/>
          </p:cNvSpPr>
          <p:nvPr>
            <p:ph type="subTitle" idx="3"/>
          </p:nvPr>
        </p:nvSpPr>
        <p:spPr>
          <a:xfrm>
            <a:off x="5955733" y="2139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Whitelist known IPs and have the firewall block unauthorized IPs from scanning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Schedule regular security checks on all open ports. Close ports that don’t need to be open. Keep all services running on updated ports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Review IDS and limit return traffic, block host sweeps, slow-down scans to block scan attempts and results</a:t>
            </a: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8866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 algn="ctr"/>
            <a:r>
              <a:rPr lang="en" b="1" dirty="0"/>
              <a:t>Mitigation: Finding the Request for the Hidden Directory</a:t>
            </a:r>
            <a:endParaRPr b="1" dirty="0"/>
          </a:p>
        </p:txBody>
      </p:sp>
      <p:sp>
        <p:nvSpPr>
          <p:cNvPr id="1215" name="Google Shape;1215;p71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16" name="Google Shape;1216;p71"/>
          <p:cNvSpPr txBox="1">
            <a:spLocks noGrp="1"/>
          </p:cNvSpPr>
          <p:nvPr>
            <p:ph type="subTitle" idx="2"/>
          </p:nvPr>
        </p:nvSpPr>
        <p:spPr>
          <a:xfrm>
            <a:off x="-16400" y="2136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Set an alert to detect unauthorized access requests for hidden folders and files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Critical alert if more than 10 password failures occur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Threshold of 15 attempts per hour would trigger an alert to be sent</a:t>
            </a: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>
              <a:buClr>
                <a:schemeClr val="dk1"/>
              </a:buClr>
              <a:buSzPts val="1100"/>
            </a:pPr>
            <a:endParaRPr sz="1867" dirty="0"/>
          </a:p>
          <a:p>
            <a:pPr marL="0" indent="0"/>
            <a:endParaRPr sz="1867" dirty="0"/>
          </a:p>
        </p:txBody>
      </p:sp>
      <p:sp>
        <p:nvSpPr>
          <p:cNvPr id="1217" name="Google Shape;1217;p71"/>
          <p:cNvSpPr txBox="1">
            <a:spLocks noGrp="1"/>
          </p:cNvSpPr>
          <p:nvPr>
            <p:ph type="subTitle" idx="3"/>
          </p:nvPr>
        </p:nvSpPr>
        <p:spPr>
          <a:xfrm>
            <a:off x="5955733" y="2139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Review IP addresses that cause an alert to be sent: either whitelist or block IP addresses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Set a timeout of 40+min for more than 10 password failures, with a timed increase with every failure. Blacklist the IP after 20 password failures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Increase password strength requirements to access directories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Force a password reset every 2 month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Limit user access to the directory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Remove any reference to the hidden directory on the webserver </a:t>
            </a: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>
              <a:buClr>
                <a:schemeClr val="dk1"/>
              </a:buClr>
              <a:buSzPts val="1100"/>
            </a:pPr>
            <a:endParaRPr sz="1867" dirty="0"/>
          </a:p>
          <a:p>
            <a:pPr marL="0" indent="0"/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01906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Mitigation: Preventing Brute Force Attacks</a:t>
            </a:r>
            <a:endParaRPr/>
          </a:p>
        </p:txBody>
      </p:sp>
      <p:sp>
        <p:nvSpPr>
          <p:cNvPr id="1223" name="Google Shape;1223;p72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24" name="Google Shape;1224;p72"/>
          <p:cNvSpPr txBox="1">
            <a:spLocks noGrp="1"/>
          </p:cNvSpPr>
          <p:nvPr>
            <p:ph type="subTitle" idx="2"/>
          </p:nvPr>
        </p:nvSpPr>
        <p:spPr>
          <a:xfrm>
            <a:off x="-16400" y="2136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To detect future brute force attacks set up an alert that would get triggered if more than 10 HTTP 401 (unauthorised client errors) are returned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For all the password service clients: webserver or </a:t>
            </a:r>
            <a:r>
              <a:rPr lang="en-CA" sz="1867" dirty="0" err="1"/>
              <a:t>ssh</a:t>
            </a:r>
            <a:r>
              <a:rPr lang="en-CA" sz="1867" dirty="0"/>
              <a:t>; setup alerts for more than 10 failed attempts </a:t>
            </a: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>
              <a:buClr>
                <a:schemeClr val="dk1"/>
              </a:buClr>
              <a:buSzPts val="1100"/>
            </a:pPr>
            <a:endParaRPr sz="1867" dirty="0"/>
          </a:p>
          <a:p>
            <a:pPr marL="0" indent="0"/>
            <a:endParaRPr sz="1867" dirty="0"/>
          </a:p>
        </p:txBody>
      </p:sp>
      <p:sp>
        <p:nvSpPr>
          <p:cNvPr id="1225" name="Google Shape;1225;p72"/>
          <p:cNvSpPr txBox="1">
            <a:spLocks noGrp="1"/>
          </p:cNvSpPr>
          <p:nvPr>
            <p:ph type="subTitle" idx="3"/>
          </p:nvPr>
        </p:nvSpPr>
        <p:spPr>
          <a:xfrm>
            <a:off x="5955733" y="2139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Create a policy that locks out accounts for an hour after 10 unsuccessful attempts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Create a policy that increases password strength requirements that expires every 2 month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Limit traffic to block massive password attempts</a:t>
            </a: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12233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 algn="ctr"/>
            <a:r>
              <a:rPr lang="en" b="1" dirty="0"/>
              <a:t>Mitigation: Detecting the WebDAV Connection</a:t>
            </a:r>
            <a:endParaRPr b="1" dirty="0"/>
          </a:p>
        </p:txBody>
      </p:sp>
      <p:sp>
        <p:nvSpPr>
          <p:cNvPr id="1231" name="Google Shape;1231;p73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32" name="Google Shape;1232;p73"/>
          <p:cNvSpPr txBox="1">
            <a:spLocks noGrp="1"/>
          </p:cNvSpPr>
          <p:nvPr>
            <p:ph type="subTitle" idx="2"/>
          </p:nvPr>
        </p:nvSpPr>
        <p:spPr>
          <a:xfrm>
            <a:off x="-16400" y="2136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Create a whitelist of trusted IPs and review access-necessity every 6 months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For every HTTP GET request an alarm would be sent if any of the non-white listed IPs attempt access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For any HTTP PUT requests an alarm would be triggered </a:t>
            </a:r>
          </a:p>
          <a:p>
            <a:endParaRPr lang="en-CA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</p:txBody>
      </p:sp>
      <p:sp>
        <p:nvSpPr>
          <p:cNvPr id="1233" name="Google Shape;1233;p73"/>
          <p:cNvSpPr txBox="1">
            <a:spLocks noGrp="1"/>
          </p:cNvSpPr>
          <p:nvPr>
            <p:ph type="subTitle" idx="3"/>
          </p:nvPr>
        </p:nvSpPr>
        <p:spPr>
          <a:xfrm>
            <a:off x="5955733" y="2139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Limit user access to WebDAV folder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Secure password requirements, whitelist IPs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Scanning all incoming traffic with an anti-malware software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Create whitelist of trusted IP addresses in firewall settings</a:t>
            </a: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>
              <a:buClr>
                <a:schemeClr val="dk1"/>
              </a:buClr>
              <a:buSzPts val="1100"/>
            </a:pPr>
            <a:endParaRPr sz="1867" dirty="0"/>
          </a:p>
          <a:p>
            <a:pPr marL="0" indent="0"/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61529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74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pPr algn="ctr"/>
            <a:r>
              <a:rPr lang="en" b="1" dirty="0"/>
              <a:t>Mitigation: Identifying Reverse Shell Uploads</a:t>
            </a:r>
            <a:endParaRPr b="1" dirty="0"/>
          </a:p>
        </p:txBody>
      </p:sp>
      <p:sp>
        <p:nvSpPr>
          <p:cNvPr id="1239" name="Google Shape;1239;p74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40" name="Google Shape;1240;p74"/>
          <p:cNvSpPr txBox="1">
            <a:spLocks noGrp="1"/>
          </p:cNvSpPr>
          <p:nvPr>
            <p:ph type="subTitle" idx="2"/>
          </p:nvPr>
        </p:nvSpPr>
        <p:spPr>
          <a:xfrm>
            <a:off x="-16400" y="2136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0" indent="0"/>
            <a:endParaRPr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An alert should be sent for any traffic attempting to access port 4444 or 80 when more than three attempts are made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Alert setting for any files being uploaded into the /</a:t>
            </a:r>
            <a:r>
              <a:rPr lang="en-CA" sz="1867" dirty="0" err="1"/>
              <a:t>webdav</a:t>
            </a:r>
            <a:r>
              <a:rPr lang="en-CA" sz="1867" dirty="0"/>
              <a:t> folder, with a threshold of more than one attempt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>
              <a:buClr>
                <a:schemeClr val="dk1"/>
              </a:buClr>
              <a:buSzPts val="1100"/>
            </a:pPr>
            <a:endParaRPr sz="1867" dirty="0"/>
          </a:p>
          <a:p>
            <a:pPr marL="0" indent="0"/>
            <a:endParaRPr sz="1867" dirty="0"/>
          </a:p>
        </p:txBody>
      </p:sp>
      <p:sp>
        <p:nvSpPr>
          <p:cNvPr id="1241" name="Google Shape;1241;p74"/>
          <p:cNvSpPr txBox="1">
            <a:spLocks noGrp="1"/>
          </p:cNvSpPr>
          <p:nvPr>
            <p:ph type="subTitle" idx="3"/>
          </p:nvPr>
        </p:nvSpPr>
        <p:spPr>
          <a:xfrm>
            <a:off x="5955733" y="2139600"/>
            <a:ext cx="5731200" cy="44024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Block all IP addresses other than whitelisted IP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Set access to the /</a:t>
            </a:r>
            <a:r>
              <a:rPr lang="en-CA" sz="1867" dirty="0" err="1"/>
              <a:t>webdav</a:t>
            </a:r>
            <a:r>
              <a:rPr lang="en-CA" sz="1867" dirty="0"/>
              <a:t> folder to read only to prevent payloads from being uploaded or limit filetypes that can be uploaded (restrict </a:t>
            </a:r>
            <a:r>
              <a:rPr lang="en-CA" sz="1867" dirty="0" err="1"/>
              <a:t>php</a:t>
            </a:r>
            <a:r>
              <a:rPr lang="en-CA" sz="1867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Ensure only necessary ports are open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CA" sz="1867" dirty="0"/>
              <a:t>Setup a secure anti-malware software which screens all incoming files</a:t>
            </a:r>
          </a:p>
          <a:p>
            <a:endParaRPr lang="en-CA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/>
            <a:endParaRPr sz="1867" dirty="0"/>
          </a:p>
          <a:p>
            <a:pPr marL="0" indent="0">
              <a:buClr>
                <a:schemeClr val="dk1"/>
              </a:buClr>
              <a:buSzPts val="1100"/>
            </a:pPr>
            <a:endParaRPr sz="1867" dirty="0"/>
          </a:p>
          <a:p>
            <a:pPr marL="0" indent="0"/>
            <a:endParaRPr sz="1867" dirty="0"/>
          </a:p>
        </p:txBody>
      </p:sp>
    </p:spTree>
    <p:extLst>
      <p:ext uri="{BB962C8B-B14F-4D97-AF65-F5344CB8AC3E}">
        <p14:creationId xmlns:p14="http://schemas.microsoft.com/office/powerpoint/2010/main" val="270591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Widescreen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Blue Team Proposed Alarms and  Mitigation Strategies</vt:lpstr>
      <vt:lpstr>Mitigation: Blocking the Port Scan</vt:lpstr>
      <vt:lpstr>Mitigation: Finding the Request for the Hidden Directory</vt:lpstr>
      <vt:lpstr>Mitigation: Preventing Brute Force Attacks</vt:lpstr>
      <vt:lpstr>Mitigation: Detecting the WebDAV Connection</vt:lpstr>
      <vt:lpstr>Mitigation: Identifying Reverse Shell Uploads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Team Proposed Alarms and  Mitigation Strategies</dc:title>
  <dc:creator>Dmitriy Baimakov</dc:creator>
  <cp:lastModifiedBy>Dmitriy Baimakov</cp:lastModifiedBy>
  <cp:revision>1</cp:revision>
  <dcterms:created xsi:type="dcterms:W3CDTF">2021-11-15T01:29:15Z</dcterms:created>
  <dcterms:modified xsi:type="dcterms:W3CDTF">2021-11-15T01:30:03Z</dcterms:modified>
</cp:coreProperties>
</file>