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3" r:id="rId2"/>
    <p:sldId id="450" r:id="rId3"/>
    <p:sldId id="4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4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B9C9-6FC1-428C-B31F-D10EDA0BA7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16986-8CEE-4B72-9A2E-18FE2E93C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2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D35E-983C-420F-9C4D-C63DDA95F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1A3F4-9830-4662-A7CC-0E4A78AAF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65E9-1694-47D3-98F4-0DF34ABB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249E-D32D-4A2C-95EA-FF0135F9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F6B7-01B7-4501-BB12-648A1B9B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520C-0CE9-45EA-B7B6-749BAE9B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118FC-2AD4-4FD3-81EC-33655DA8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8C87-9127-4EC7-99FB-F42BD3AA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31D3-3432-4D76-87D5-B77BF372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21A6-4E45-43E2-946F-E3F37F4F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C9ADE-5F6C-47AD-9309-EFFC49338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6E7E1-711B-4B9C-BB93-967C0148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CA6B-09ED-40D1-903A-A6432499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2B0B-78CA-4813-8A63-38775A1A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3AFC-CC6B-4682-ABBB-E78CA044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298F-A0AC-4ECC-AC5E-747D5D76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8B6B-D645-4438-87CD-282A0126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D9E8-6604-4164-A94C-C0433DD8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44D0-4ED0-4396-A621-55D9C12D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D3E2-F6DA-46DE-9F96-0D9E6810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167F-834A-4C17-9CC2-B8A09815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219C-0FF7-43E1-87AF-981951C9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8CB9-5563-45DE-90AF-C082347F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F16A-C03F-4EB8-94E5-971F81E4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73F3-8BC3-49D1-A725-32F8B66F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5423-9E0A-4D82-B655-C9EA74A6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678D-A775-4D58-9147-C04DDCC58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0AEDC-02B4-4CF5-B4A9-12CAD8B8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0B6A-A7ED-470A-926D-287C9E59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E1902-ADF8-4C20-9741-9E987A52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7D57D-52F2-4552-9B12-5B75E955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0F18-7DF7-4F95-9C04-64F4A06B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3B587-FE4A-4F22-A398-37603807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EE856-AE1D-4A1F-B4C3-FADAAD807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3E671-450A-4B2E-9C74-F13AEE2F5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06B28-5EED-4D6E-A830-02701BF7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5DE15-DB0E-4EEF-840D-8D2D2910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E4956-4931-4FDD-A204-5E6A949D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3F8F7-E474-4ED5-83A1-C26DB613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6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A943-07AC-4BB4-AD20-42595EAF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39A88-8304-43D1-9979-C61EDA2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4DB81-775B-451C-972E-5FBC337F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52790-1096-4B72-873C-DA08D5C2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3547A-7F47-4FD4-839C-908BF225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23905-4FD3-4392-97EF-3C94AF1E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C929F-7BE6-44F2-87BB-8AD2447B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5B9F-4BBB-4563-BCE4-A0758FF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C472-FB7F-4C99-802C-FFD42850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15AED-1551-491A-A981-17B63B04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02AE3-EA54-4690-AFB8-6383EC6D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8079-1284-4544-983B-CB4FE13A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EA1C4-5747-4C69-8219-EED09BE8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F0F7-12D8-4994-B475-926F118B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A229F-1586-475B-A4B3-EC09107D4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D0702-5201-4D44-9397-2F353D3C9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C9BB-42E4-4AD2-98F6-E284639B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DF8DF-79A5-4C58-B832-40233E8F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02523-2203-4E58-9362-97654445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FABA7-30FC-4A9A-A2C5-59A92168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40AB-8AA6-4B1D-902F-2DDE0E47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8719-C125-442C-89BD-2A8065BE1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C6A0-78BA-48B3-B0C4-B6FA199616F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B6C1C-73FE-4ABF-994A-1C2F1D74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E092-73DD-4014-8BB6-857ACBCE7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B8F8-5761-450B-A416-32BE6A0C0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8156F12-88EC-4363-963F-616928FB9795}"/>
              </a:ext>
            </a:extLst>
          </p:cNvPr>
          <p:cNvSpPr/>
          <p:nvPr/>
        </p:nvSpPr>
        <p:spPr>
          <a:xfrm>
            <a:off x="90144" y="149985"/>
            <a:ext cx="6888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Dell Boomi – CICD Overview</a:t>
            </a:r>
            <a:endParaRPr lang="en-US" sz="2000" b="1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DDB76B-401F-4244-9E8F-A51813D43B26}"/>
              </a:ext>
            </a:extLst>
          </p:cNvPr>
          <p:cNvCxnSpPr>
            <a:cxnSpLocks/>
          </p:cNvCxnSpPr>
          <p:nvPr/>
        </p:nvCxnSpPr>
        <p:spPr>
          <a:xfrm flipV="1">
            <a:off x="218016" y="518875"/>
            <a:ext cx="11102814" cy="15779"/>
          </a:xfrm>
          <a:prstGeom prst="line">
            <a:avLst/>
          </a:prstGeom>
          <a:ln w="19050" cmpd="dbl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AD9F04A-C018-4969-B276-0C4FE6D31B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4" y="3209439"/>
            <a:ext cx="857773" cy="998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C8C936-0D44-4C27-9C97-0F0C8945BD27}"/>
              </a:ext>
            </a:extLst>
          </p:cNvPr>
          <p:cNvSpPr txBox="1"/>
          <p:nvPr/>
        </p:nvSpPr>
        <p:spPr>
          <a:xfrm>
            <a:off x="128309" y="4066806"/>
            <a:ext cx="104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D76AB-658B-4BD8-BD11-1E93A27E5C86}"/>
              </a:ext>
            </a:extLst>
          </p:cNvPr>
          <p:cNvSpPr/>
          <p:nvPr/>
        </p:nvSpPr>
        <p:spPr>
          <a:xfrm>
            <a:off x="2784019" y="1744174"/>
            <a:ext cx="9147746" cy="4134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5F4C398F-B2C7-4C54-AE50-77F74153A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84" y="797880"/>
            <a:ext cx="2903059" cy="5299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E41E00-9C0C-48F2-B278-FA990ADF6F96}"/>
              </a:ext>
            </a:extLst>
          </p:cNvPr>
          <p:cNvSpPr/>
          <p:nvPr/>
        </p:nvSpPr>
        <p:spPr>
          <a:xfrm>
            <a:off x="4960752" y="2365006"/>
            <a:ext cx="1414973" cy="56265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Prepare/ Running SonarQube Validations 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B13FC-6D7F-4A79-A94E-7DE05DAEEB03}"/>
              </a:ext>
            </a:extLst>
          </p:cNvPr>
          <p:cNvSpPr/>
          <p:nvPr/>
        </p:nvSpPr>
        <p:spPr>
          <a:xfrm>
            <a:off x="3305104" y="2368777"/>
            <a:ext cx="1146490" cy="56265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Boomi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XML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966FC5-580A-442A-AD58-3D67EDDD3DEE}"/>
              </a:ext>
            </a:extLst>
          </p:cNvPr>
          <p:cNvSpPr/>
          <p:nvPr/>
        </p:nvSpPr>
        <p:spPr>
          <a:xfrm>
            <a:off x="6904105" y="2365007"/>
            <a:ext cx="1282264" cy="57019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Sonar Quality gateway Results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EBA63-8331-4EB2-9513-FB2F37EE6E36}"/>
              </a:ext>
            </a:extLst>
          </p:cNvPr>
          <p:cNvSpPr txBox="1"/>
          <p:nvPr/>
        </p:nvSpPr>
        <p:spPr>
          <a:xfrm>
            <a:off x="2975100" y="1802361"/>
            <a:ext cx="20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Build Pipeline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0D832-32D7-4835-B56A-5B1A9DFF50E7}"/>
              </a:ext>
            </a:extLst>
          </p:cNvPr>
          <p:cNvSpPr/>
          <p:nvPr/>
        </p:nvSpPr>
        <p:spPr>
          <a:xfrm>
            <a:off x="8797813" y="2367217"/>
            <a:ext cx="1249810" cy="57019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Boomi Package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3986DB-FEEB-43EA-BD90-3F33642E0F3E}"/>
              </a:ext>
            </a:extLst>
          </p:cNvPr>
          <p:cNvSpPr/>
          <p:nvPr/>
        </p:nvSpPr>
        <p:spPr>
          <a:xfrm>
            <a:off x="10556781" y="2361237"/>
            <a:ext cx="1249810" cy="57019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 Artifacts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3AD590-E70D-42A4-A734-A7F853B5A836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2784019" y="3811210"/>
            <a:ext cx="91477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C79D22-37A3-454F-9770-3582E0D6FA62}"/>
              </a:ext>
            </a:extLst>
          </p:cNvPr>
          <p:cNvSpPr txBox="1"/>
          <p:nvPr/>
        </p:nvSpPr>
        <p:spPr>
          <a:xfrm>
            <a:off x="3017218" y="3868984"/>
            <a:ext cx="20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Release Pipeline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18DEE7-6FB3-4E80-84A4-ACA6C640944D}"/>
              </a:ext>
            </a:extLst>
          </p:cNvPr>
          <p:cNvSpPr/>
          <p:nvPr/>
        </p:nvSpPr>
        <p:spPr>
          <a:xfrm>
            <a:off x="3305104" y="4410808"/>
            <a:ext cx="1282264" cy="57019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Artifacts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BF4DE8-5A78-42A7-99E7-3A9DCDF721B3}"/>
              </a:ext>
            </a:extLst>
          </p:cNvPr>
          <p:cNvSpPr/>
          <p:nvPr/>
        </p:nvSpPr>
        <p:spPr>
          <a:xfrm>
            <a:off x="5093461" y="4410808"/>
            <a:ext cx="1282264" cy="57019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 to Dev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8E82A2-E0EF-40E7-B27A-E3349715E729}"/>
              </a:ext>
            </a:extLst>
          </p:cNvPr>
          <p:cNvSpPr/>
          <p:nvPr/>
        </p:nvSpPr>
        <p:spPr>
          <a:xfrm>
            <a:off x="6919986" y="4399913"/>
            <a:ext cx="1266383" cy="57019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42F7E3-39ED-4C08-9996-3786AF8C4735}"/>
              </a:ext>
            </a:extLst>
          </p:cNvPr>
          <p:cNvSpPr/>
          <p:nvPr/>
        </p:nvSpPr>
        <p:spPr>
          <a:xfrm>
            <a:off x="8797813" y="4395795"/>
            <a:ext cx="1282264" cy="57019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 to QA/Test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C9594F-FA74-4E62-B819-583506829393}"/>
              </a:ext>
            </a:extLst>
          </p:cNvPr>
          <p:cNvSpPr/>
          <p:nvPr/>
        </p:nvSpPr>
        <p:spPr>
          <a:xfrm>
            <a:off x="10601162" y="4405360"/>
            <a:ext cx="1200619" cy="570194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 to 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2ACFED-6D5F-4617-B0D8-53BB8B5F6C68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4451594" y="2646334"/>
            <a:ext cx="509158" cy="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7FB8EC-0592-4226-AF6D-30B126003877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6375725" y="2646334"/>
            <a:ext cx="528380" cy="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0D3562-EE33-49B8-BB5C-A98AE50E3071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8186369" y="2650104"/>
            <a:ext cx="611444" cy="2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66BF60-0B03-4C55-BCFA-2B69F1D4BBC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10047623" y="2646334"/>
            <a:ext cx="509158" cy="5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35C926-2C95-42F3-9FE0-38C36C65C14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587368" y="4695905"/>
            <a:ext cx="506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9F1F2E-0F9C-44D0-81FA-09676E3D1D3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375725" y="4685010"/>
            <a:ext cx="544261" cy="10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4F7262-49AF-4394-B444-2998F424F44B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186369" y="4680892"/>
            <a:ext cx="611444" cy="4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874DA0-E0F2-494A-9802-D1B6F0CABE0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10080077" y="4680892"/>
            <a:ext cx="521085" cy="9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D6FB729-9FE4-4394-B0D9-1CB3B2BB0226}"/>
              </a:ext>
            </a:extLst>
          </p:cNvPr>
          <p:cNvSpPr/>
          <p:nvPr/>
        </p:nvSpPr>
        <p:spPr>
          <a:xfrm>
            <a:off x="1224332" y="3610295"/>
            <a:ext cx="1397670" cy="400110"/>
          </a:xfrm>
          <a:prstGeom prst="rightArrow">
            <a:avLst/>
          </a:prstGeom>
          <a:gradFill>
            <a:gsLst>
              <a:gs pos="0">
                <a:schemeClr val="accent5">
                  <a:satMod val="105000"/>
                  <a:tint val="67000"/>
                  <a:lumMod val="95000"/>
                  <a:lumOff val="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5C16ACBC-0267-4F49-9FD4-91A7EDA6A756}"/>
              </a:ext>
            </a:extLst>
          </p:cNvPr>
          <p:cNvSpPr/>
          <p:nvPr/>
        </p:nvSpPr>
        <p:spPr>
          <a:xfrm>
            <a:off x="180844" y="1971638"/>
            <a:ext cx="1787054" cy="1158992"/>
          </a:xfrm>
          <a:prstGeom prst="wedgeRoundRectCallout">
            <a:avLst>
              <a:gd name="adj1" fmla="val 59624"/>
              <a:gd name="adj2" fmla="val 8746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commits the createPackage.json file in ADO Repo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47CB31-A1D3-4635-B87C-ADF673A30A2C}"/>
              </a:ext>
            </a:extLst>
          </p:cNvPr>
          <p:cNvSpPr txBox="1"/>
          <p:nvPr/>
        </p:nvSpPr>
        <p:spPr>
          <a:xfrm>
            <a:off x="3305104" y="5092232"/>
            <a:ext cx="142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Downloads the Published  artifacts from Build Pipeline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F82421-E907-4567-A1D3-BAB336CF639D}"/>
              </a:ext>
            </a:extLst>
          </p:cNvPr>
          <p:cNvSpPr txBox="1"/>
          <p:nvPr/>
        </p:nvSpPr>
        <p:spPr>
          <a:xfrm>
            <a:off x="5093461" y="5013544"/>
            <a:ext cx="1508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Invokes Boomi AtomSphere API to Deploy the process to DEV Environment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2BB5B4-DC63-4018-99D0-6DD2C62A8853}"/>
              </a:ext>
            </a:extLst>
          </p:cNvPr>
          <p:cNvSpPr txBox="1"/>
          <p:nvPr/>
        </p:nvSpPr>
        <p:spPr>
          <a:xfrm>
            <a:off x="6764110" y="5015686"/>
            <a:ext cx="17485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Invokes Boomi API for Unit Testing Integration process. For APIs, PowerShell script will invoke the APIs and logs result 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A66539-6711-4951-8626-5702AF9FA784}"/>
              </a:ext>
            </a:extLst>
          </p:cNvPr>
          <p:cNvSpPr txBox="1"/>
          <p:nvPr/>
        </p:nvSpPr>
        <p:spPr>
          <a:xfrm>
            <a:off x="8736238" y="5105323"/>
            <a:ext cx="3208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Invokes Boomi AtomSphere API to Deploy the process to higher Environments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8ACC80-4173-4803-ABDF-348EBB9F4944}"/>
              </a:ext>
            </a:extLst>
          </p:cNvPr>
          <p:cNvSpPr txBox="1"/>
          <p:nvPr/>
        </p:nvSpPr>
        <p:spPr>
          <a:xfrm>
            <a:off x="4985763" y="2910063"/>
            <a:ext cx="1327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SonarQube Static code Validation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D5FE81-49B7-44D6-8D45-B395070A557B}"/>
              </a:ext>
            </a:extLst>
          </p:cNvPr>
          <p:cNvSpPr txBox="1"/>
          <p:nvPr/>
        </p:nvSpPr>
        <p:spPr>
          <a:xfrm>
            <a:off x="3260077" y="3097105"/>
            <a:ext cx="1327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Calls Component API object of Atomsphere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5A16AC-CB78-4A1E-8FDC-3EED0A2DECA3}"/>
              </a:ext>
            </a:extLst>
          </p:cNvPr>
          <p:cNvSpPr txBox="1"/>
          <p:nvPr/>
        </p:nvSpPr>
        <p:spPr>
          <a:xfrm>
            <a:off x="8847262" y="3011701"/>
            <a:ext cx="14549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Invokes Boomi AtomSphere API to create packaged component</a:t>
            </a:r>
          </a:p>
          <a:p>
            <a:endParaRPr 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460665-5CA3-4B4C-AD36-D39F647F76C2}"/>
              </a:ext>
            </a:extLst>
          </p:cNvPr>
          <p:cNvSpPr txBox="1"/>
          <p:nvPr/>
        </p:nvSpPr>
        <p:spPr>
          <a:xfrm>
            <a:off x="10556781" y="3071440"/>
            <a:ext cx="1249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Publish Request and Response folder for release pipeline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86BB97-E4EB-4043-BDD4-C4EB8980CE7D}"/>
              </a:ext>
            </a:extLst>
          </p:cNvPr>
          <p:cNvSpPr txBox="1"/>
          <p:nvPr/>
        </p:nvSpPr>
        <p:spPr>
          <a:xfrm>
            <a:off x="6827963" y="3038423"/>
            <a:ext cx="1454940" cy="41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Calls SonarQube API to get the Gateway results </a:t>
            </a:r>
          </a:p>
        </p:txBody>
      </p:sp>
    </p:spTree>
    <p:extLst>
      <p:ext uri="{BB962C8B-B14F-4D97-AF65-F5344CB8AC3E}">
        <p14:creationId xmlns:p14="http://schemas.microsoft.com/office/powerpoint/2010/main" val="4824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8" grpId="0" animBg="1"/>
      <p:bldP spid="22" grpId="0" animBg="1"/>
      <p:bldP spid="24" grpId="0" animBg="1"/>
      <p:bldP spid="21" grpId="0"/>
      <p:bldP spid="28" grpId="0" animBg="1"/>
      <p:bldP spid="29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70" grpId="0" animBg="1"/>
      <p:bldP spid="71" grpId="0" animBg="1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8156F12-88EC-4363-963F-616928FB9795}"/>
              </a:ext>
            </a:extLst>
          </p:cNvPr>
          <p:cNvSpPr/>
          <p:nvPr/>
        </p:nvSpPr>
        <p:spPr>
          <a:xfrm>
            <a:off x="337896" y="179973"/>
            <a:ext cx="6888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Dell Boomi – Unit Test Workflow for Integration processes</a:t>
            </a:r>
            <a:endParaRPr lang="en-US" sz="2000" b="1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DDB76B-401F-4244-9E8F-A51813D43B26}"/>
              </a:ext>
            </a:extLst>
          </p:cNvPr>
          <p:cNvCxnSpPr>
            <a:cxnSpLocks/>
          </p:cNvCxnSpPr>
          <p:nvPr/>
        </p:nvCxnSpPr>
        <p:spPr>
          <a:xfrm flipV="1">
            <a:off x="419700" y="553275"/>
            <a:ext cx="11102814" cy="15779"/>
          </a:xfrm>
          <a:prstGeom prst="line">
            <a:avLst/>
          </a:prstGeom>
          <a:ln w="19050" cmpd="dbl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41CF22-E9E1-4DC6-8083-E28B34171CF6}"/>
              </a:ext>
            </a:extLst>
          </p:cNvPr>
          <p:cNvCxnSpPr>
            <a:cxnSpLocks/>
          </p:cNvCxnSpPr>
          <p:nvPr/>
        </p:nvCxnSpPr>
        <p:spPr>
          <a:xfrm>
            <a:off x="1940811" y="1318747"/>
            <a:ext cx="740410" cy="0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15E57BB-A654-4855-A1C1-9EA837CFA09A}"/>
              </a:ext>
            </a:extLst>
          </p:cNvPr>
          <p:cNvSpPr/>
          <p:nvPr/>
        </p:nvSpPr>
        <p:spPr>
          <a:xfrm>
            <a:off x="4852711" y="2052424"/>
            <a:ext cx="1463040" cy="823854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Reads the test cases from the Testing Report and call</a:t>
            </a:r>
            <a:r>
              <a:rPr kumimoji="0" lang="en-US" sz="1050" b="1" i="0" u="none" strike="noStrike" kern="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payload one after the other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F35272-2434-444E-B989-B42B5E283DE5}"/>
              </a:ext>
            </a:extLst>
          </p:cNvPr>
          <p:cNvCxnSpPr>
            <a:cxnSpLocks/>
            <a:stCxn id="57" idx="2"/>
            <a:endCxn id="36" idx="0"/>
          </p:cNvCxnSpPr>
          <p:nvPr/>
        </p:nvCxnSpPr>
        <p:spPr>
          <a:xfrm>
            <a:off x="5584231" y="1620083"/>
            <a:ext cx="0" cy="432341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2DFEEE-892C-475C-A3FF-AFDDC0F0F4AB}"/>
              </a:ext>
            </a:extLst>
          </p:cNvPr>
          <p:cNvSpPr/>
          <p:nvPr/>
        </p:nvSpPr>
        <p:spPr>
          <a:xfrm>
            <a:off x="4852711" y="3250800"/>
            <a:ext cx="1463040" cy="612648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shell script call the Execution Request to invoke the process 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014385-E815-46F6-AAAA-5B05923CD72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5584231" y="2876278"/>
            <a:ext cx="0" cy="374522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049771-E561-481F-85E9-6C83AAC41936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>
            <a:off x="5584231" y="3863448"/>
            <a:ext cx="1920" cy="901164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6A514F-33AB-4F63-8D0F-D92BCB51070F}"/>
              </a:ext>
            </a:extLst>
          </p:cNvPr>
          <p:cNvSpPr txBox="1"/>
          <p:nvPr/>
        </p:nvSpPr>
        <p:spPr>
          <a:xfrm>
            <a:off x="4842301" y="4456835"/>
            <a:ext cx="45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B4394A-BF48-44E1-BD60-BBAE0E81AE31}"/>
              </a:ext>
            </a:extLst>
          </p:cNvPr>
          <p:cNvSpPr/>
          <p:nvPr/>
        </p:nvSpPr>
        <p:spPr>
          <a:xfrm>
            <a:off x="7370970" y="1012423"/>
            <a:ext cx="1463040" cy="612648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Actual and Compared Result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19661B2-9559-41CB-BFC7-F4D17D6BA930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6415415" y="1318747"/>
            <a:ext cx="955555" cy="3837955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0C9F9-E01D-4270-8D9A-E4FEEF09DCAF}"/>
              </a:ext>
            </a:extLst>
          </p:cNvPr>
          <p:cNvSpPr txBox="1"/>
          <p:nvPr/>
        </p:nvSpPr>
        <p:spPr>
          <a:xfrm>
            <a:off x="6178979" y="4428919"/>
            <a:ext cx="44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BDA88F-E3E9-4064-860B-5ADC0DB7CA5D}"/>
              </a:ext>
            </a:extLst>
          </p:cNvPr>
          <p:cNvSpPr/>
          <p:nvPr/>
        </p:nvSpPr>
        <p:spPr>
          <a:xfrm>
            <a:off x="7409423" y="3616055"/>
            <a:ext cx="1463040" cy="801876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Env variable to False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3B3602-4C11-4E2C-B26D-BA0A386E235C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8102490" y="1625071"/>
            <a:ext cx="8663" cy="467027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56E78D-00F9-4F54-B7C4-5FC3C39A60A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8110519" y="2876278"/>
            <a:ext cx="634" cy="727237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F5C92E-572F-4155-A3A8-A8F41ED0F59A}"/>
              </a:ext>
            </a:extLst>
          </p:cNvPr>
          <p:cNvSpPr/>
          <p:nvPr/>
        </p:nvSpPr>
        <p:spPr>
          <a:xfrm>
            <a:off x="10250954" y="2154206"/>
            <a:ext cx="1463040" cy="612648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Set Env variable to True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FD0C3D-71B8-4467-8385-89602FFD4CB3}"/>
              </a:ext>
            </a:extLst>
          </p:cNvPr>
          <p:cNvCxnSpPr>
            <a:cxnSpLocks/>
          </p:cNvCxnSpPr>
          <p:nvPr/>
        </p:nvCxnSpPr>
        <p:spPr>
          <a:xfrm>
            <a:off x="8710884" y="2478471"/>
            <a:ext cx="1562523" cy="5494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round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260B87-0FA5-463C-9DF5-684AC7ED9F20}"/>
              </a:ext>
            </a:extLst>
          </p:cNvPr>
          <p:cNvSpPr txBox="1"/>
          <p:nvPr/>
        </p:nvSpPr>
        <p:spPr>
          <a:xfrm>
            <a:off x="7607779" y="3164331"/>
            <a:ext cx="435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0231AF-8619-484C-8F86-D5D6414F5F33}"/>
              </a:ext>
            </a:extLst>
          </p:cNvPr>
          <p:cNvSpPr/>
          <p:nvPr/>
        </p:nvSpPr>
        <p:spPr>
          <a:xfrm>
            <a:off x="599557" y="1022418"/>
            <a:ext cx="1463040" cy="682698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 sz="1050" kern="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endParaRPr lang="en-US" sz="1050" b="1" kern="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Developer Commits the Create package.json Files in Azure Repos</a:t>
            </a:r>
          </a:p>
          <a:p>
            <a:pPr lvl="0" algn="ctr">
              <a:defRPr/>
            </a:pPr>
            <a:endParaRPr lang="en-US" kern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8FDC76-A5C9-4366-BDB1-94785C27587A}"/>
              </a:ext>
            </a:extLst>
          </p:cNvPr>
          <p:cNvSpPr txBox="1"/>
          <p:nvPr/>
        </p:nvSpPr>
        <p:spPr>
          <a:xfrm>
            <a:off x="9316097" y="2068440"/>
            <a:ext cx="44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04544D-3116-442D-A7C6-C35DE274D915}"/>
              </a:ext>
            </a:extLst>
          </p:cNvPr>
          <p:cNvSpPr/>
          <p:nvPr/>
        </p:nvSpPr>
        <p:spPr>
          <a:xfrm>
            <a:off x="2681221" y="1005352"/>
            <a:ext cx="1463040" cy="682702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Package Component is created after</a:t>
            </a:r>
            <a:r>
              <a:rPr kumimoji="0" lang="en-US" sz="1050" b="1" i="0" u="none" strike="noStrike" kern="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Static Analysis </a:t>
            </a: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is successful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C9695B-9129-4961-9D95-FE8F77917A8C}"/>
              </a:ext>
            </a:extLst>
          </p:cNvPr>
          <p:cNvSpPr/>
          <p:nvPr/>
        </p:nvSpPr>
        <p:spPr>
          <a:xfrm>
            <a:off x="4736900" y="1012423"/>
            <a:ext cx="1694661" cy="607660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process</a:t>
            </a:r>
            <a:r>
              <a:rPr kumimoji="0" lang="en-US" sz="1050" b="1" i="0" u="none" strike="noStrike" kern="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is deployed to Dev environment 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F0E231-B69A-4B6C-A598-2981727D2901}"/>
              </a:ext>
            </a:extLst>
          </p:cNvPr>
          <p:cNvCxnSpPr>
            <a:cxnSpLocks/>
          </p:cNvCxnSpPr>
          <p:nvPr/>
        </p:nvCxnSpPr>
        <p:spPr>
          <a:xfrm>
            <a:off x="4144261" y="1318747"/>
            <a:ext cx="633794" cy="0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10104759-3F37-41AD-8135-1A86DEC01BDC}"/>
              </a:ext>
            </a:extLst>
          </p:cNvPr>
          <p:cNvSpPr/>
          <p:nvPr/>
        </p:nvSpPr>
        <p:spPr>
          <a:xfrm>
            <a:off x="4756887" y="4764612"/>
            <a:ext cx="1658528" cy="784180"/>
          </a:xfrm>
          <a:prstGeom prst="diamond">
            <a:avLst/>
          </a:prstGeom>
          <a:solidFill>
            <a:srgbClr val="81CFE7">
              <a:lumMod val="20000"/>
              <a:lumOff val="80000"/>
            </a:srgbClr>
          </a:solidFill>
          <a:ln w="25400" cap="flat" cmpd="sng" algn="ctr">
            <a:solidFill>
              <a:srgbClr val="59595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kumimoji="0" lang="en-US" sz="1000" b="1" i="0" u="none" strike="noStrike" kern="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Completed/ Error ?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5F1601A1-FC4F-4E69-A794-1061A1F979A3}"/>
              </a:ext>
            </a:extLst>
          </p:cNvPr>
          <p:cNvSpPr/>
          <p:nvPr/>
        </p:nvSpPr>
        <p:spPr>
          <a:xfrm>
            <a:off x="7488969" y="2092098"/>
            <a:ext cx="1244368" cy="784180"/>
          </a:xfrm>
          <a:prstGeom prst="diamond">
            <a:avLst/>
          </a:prstGeom>
          <a:solidFill>
            <a:srgbClr val="81CFE7">
              <a:lumMod val="20000"/>
              <a:lumOff val="80000"/>
            </a:srgbClr>
          </a:solidFill>
          <a:ln w="25400" cap="flat" cmpd="sng" algn="ctr">
            <a:solidFill>
              <a:srgbClr val="59595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All Test Cases Passed 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1E79B8-FE73-49AE-AD1E-85E1226908EC}"/>
              </a:ext>
            </a:extLst>
          </p:cNvPr>
          <p:cNvSpPr/>
          <p:nvPr/>
        </p:nvSpPr>
        <p:spPr>
          <a:xfrm>
            <a:off x="10273407" y="3616055"/>
            <a:ext cx="1463040" cy="766036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Archive payloads and test results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9C7A0C-D226-42A3-989C-BEDDB9559AC5}"/>
              </a:ext>
            </a:extLst>
          </p:cNvPr>
          <p:cNvCxnSpPr>
            <a:cxnSpLocks/>
            <a:stCxn id="51" idx="2"/>
            <a:endCxn id="40" idx="0"/>
          </p:cNvCxnSpPr>
          <p:nvPr/>
        </p:nvCxnSpPr>
        <p:spPr>
          <a:xfrm>
            <a:off x="10982474" y="2766854"/>
            <a:ext cx="22453" cy="849201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6C095E-29D8-40E9-AF27-46897ADCA0DA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 flipV="1">
            <a:off x="8872463" y="3999073"/>
            <a:ext cx="1400944" cy="17920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D003-3796-432A-B52F-BEAC9AD63EA2}"/>
              </a:ext>
            </a:extLst>
          </p:cNvPr>
          <p:cNvSpPr/>
          <p:nvPr/>
        </p:nvSpPr>
        <p:spPr>
          <a:xfrm>
            <a:off x="2597909" y="4764612"/>
            <a:ext cx="1463040" cy="801876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Execution Record Object with the request ID from the Execution Request to know the status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CD0DE5-BFCE-4A5B-B256-DCF6F67062A8}"/>
              </a:ext>
            </a:extLst>
          </p:cNvPr>
          <p:cNvCxnSpPr>
            <a:cxnSpLocks/>
            <a:stCxn id="28" idx="1"/>
            <a:endCxn id="61" idx="3"/>
          </p:cNvCxnSpPr>
          <p:nvPr/>
        </p:nvCxnSpPr>
        <p:spPr>
          <a:xfrm flipH="1">
            <a:off x="4060949" y="5156702"/>
            <a:ext cx="695938" cy="8848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682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/>
      <p:bldP spid="44" grpId="0" animBg="1"/>
      <p:bldP spid="46" grpId="0"/>
      <p:bldP spid="47" grpId="0" animBg="1"/>
      <p:bldP spid="51" grpId="0" animBg="1"/>
      <p:bldP spid="53" grpId="0"/>
      <p:bldP spid="54" grpId="0" animBg="1"/>
      <p:bldP spid="55" grpId="0"/>
      <p:bldP spid="56" grpId="0" animBg="1"/>
      <p:bldP spid="57" grpId="0" animBg="1"/>
      <p:bldP spid="28" grpId="0" animBg="1"/>
      <p:bldP spid="60" grpId="0" animBg="1"/>
      <p:bldP spid="40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8156F12-88EC-4363-963F-616928FB9795}"/>
              </a:ext>
            </a:extLst>
          </p:cNvPr>
          <p:cNvSpPr/>
          <p:nvPr/>
        </p:nvSpPr>
        <p:spPr>
          <a:xfrm>
            <a:off x="337896" y="179973"/>
            <a:ext cx="6888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Dell Boomi – Unit Test Workflow for Listener (API) processes</a:t>
            </a:r>
            <a:endParaRPr lang="en-US" sz="2000" b="1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DDB76B-401F-4244-9E8F-A51813D43B26}"/>
              </a:ext>
            </a:extLst>
          </p:cNvPr>
          <p:cNvCxnSpPr>
            <a:cxnSpLocks/>
          </p:cNvCxnSpPr>
          <p:nvPr/>
        </p:nvCxnSpPr>
        <p:spPr>
          <a:xfrm flipV="1">
            <a:off x="419700" y="553275"/>
            <a:ext cx="11102814" cy="15779"/>
          </a:xfrm>
          <a:prstGeom prst="line">
            <a:avLst/>
          </a:prstGeom>
          <a:ln w="19050" cmpd="dbl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41CF22-E9E1-4DC6-8083-E28B34171CF6}"/>
              </a:ext>
            </a:extLst>
          </p:cNvPr>
          <p:cNvCxnSpPr>
            <a:cxnSpLocks/>
          </p:cNvCxnSpPr>
          <p:nvPr/>
        </p:nvCxnSpPr>
        <p:spPr>
          <a:xfrm>
            <a:off x="1940811" y="1318747"/>
            <a:ext cx="740410" cy="0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15E57BB-A654-4855-A1C1-9EA837CFA09A}"/>
              </a:ext>
            </a:extLst>
          </p:cNvPr>
          <p:cNvSpPr/>
          <p:nvPr/>
        </p:nvSpPr>
        <p:spPr>
          <a:xfrm>
            <a:off x="4852711" y="1921510"/>
            <a:ext cx="1463040" cy="954768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Reads the test cases from the Testing Report and calls the</a:t>
            </a:r>
            <a:r>
              <a:rPr kumimoji="0" lang="en-US" sz="1050" b="1" i="0" u="none" strike="noStrike" kern="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API with/with out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payload one after the other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F35272-2434-444E-B989-B42B5E283DE5}"/>
              </a:ext>
            </a:extLst>
          </p:cNvPr>
          <p:cNvCxnSpPr>
            <a:cxnSpLocks/>
            <a:stCxn id="57" idx="2"/>
            <a:endCxn id="36" idx="0"/>
          </p:cNvCxnSpPr>
          <p:nvPr/>
        </p:nvCxnSpPr>
        <p:spPr>
          <a:xfrm>
            <a:off x="5584231" y="1620083"/>
            <a:ext cx="0" cy="301427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2DFEEE-892C-475C-A3FF-AFDDC0F0F4AB}"/>
              </a:ext>
            </a:extLst>
          </p:cNvPr>
          <p:cNvSpPr/>
          <p:nvPr/>
        </p:nvSpPr>
        <p:spPr>
          <a:xfrm>
            <a:off x="4852711" y="3350561"/>
            <a:ext cx="1463040" cy="612648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shell script call the Invoke the API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014385-E815-46F6-AAAA-5B05923CD72E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5584231" y="2876278"/>
            <a:ext cx="0" cy="474283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049771-E561-481F-85E9-6C83AAC41936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>
            <a:off x="5584231" y="3963209"/>
            <a:ext cx="1920" cy="490528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6A514F-33AB-4F63-8D0F-D92BCB51070F}"/>
              </a:ext>
            </a:extLst>
          </p:cNvPr>
          <p:cNvSpPr txBox="1"/>
          <p:nvPr/>
        </p:nvSpPr>
        <p:spPr>
          <a:xfrm>
            <a:off x="4131239" y="5385364"/>
            <a:ext cx="45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B4394A-BF48-44E1-BD60-BBAE0E81AE31}"/>
              </a:ext>
            </a:extLst>
          </p:cNvPr>
          <p:cNvSpPr/>
          <p:nvPr/>
        </p:nvSpPr>
        <p:spPr>
          <a:xfrm>
            <a:off x="7370970" y="1012423"/>
            <a:ext cx="1463040" cy="612648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Actual and Compared Result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19661B2-9559-41CB-BFC7-F4D17D6BA930}"/>
              </a:ext>
            </a:extLst>
          </p:cNvPr>
          <p:cNvCxnSpPr>
            <a:cxnSpLocks/>
          </p:cNvCxnSpPr>
          <p:nvPr/>
        </p:nvCxnSpPr>
        <p:spPr>
          <a:xfrm flipV="1">
            <a:off x="6338834" y="1336562"/>
            <a:ext cx="1053281" cy="498597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0C9F9-E01D-4270-8D9A-E4FEEF09DCAF}"/>
              </a:ext>
            </a:extLst>
          </p:cNvPr>
          <p:cNvSpPr txBox="1"/>
          <p:nvPr/>
        </p:nvSpPr>
        <p:spPr>
          <a:xfrm>
            <a:off x="5548540" y="5548792"/>
            <a:ext cx="44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BDA88F-E3E9-4064-860B-5ADC0DB7CA5D}"/>
              </a:ext>
            </a:extLst>
          </p:cNvPr>
          <p:cNvSpPr/>
          <p:nvPr/>
        </p:nvSpPr>
        <p:spPr>
          <a:xfrm>
            <a:off x="7409423" y="3616055"/>
            <a:ext cx="1463040" cy="801876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Env variable to False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3B3602-4C11-4E2C-B26D-BA0A386E235C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>
            <a:off x="8102490" y="1625071"/>
            <a:ext cx="9972" cy="467026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56E78D-00F9-4F54-B7C4-5FC3C39A60A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8110520" y="2941298"/>
            <a:ext cx="1942" cy="662217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F5C92E-572F-4155-A3A8-A8F41ED0F59A}"/>
              </a:ext>
            </a:extLst>
          </p:cNvPr>
          <p:cNvSpPr/>
          <p:nvPr/>
        </p:nvSpPr>
        <p:spPr>
          <a:xfrm>
            <a:off x="10250954" y="2154206"/>
            <a:ext cx="1463040" cy="612648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Set Env variable to True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FD0C3D-71B8-4467-8385-89602FFD4CB3}"/>
              </a:ext>
            </a:extLst>
          </p:cNvPr>
          <p:cNvCxnSpPr>
            <a:cxnSpLocks/>
          </p:cNvCxnSpPr>
          <p:nvPr/>
        </p:nvCxnSpPr>
        <p:spPr>
          <a:xfrm>
            <a:off x="8710884" y="2478471"/>
            <a:ext cx="1562523" cy="5494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round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260B87-0FA5-463C-9DF5-684AC7ED9F20}"/>
              </a:ext>
            </a:extLst>
          </p:cNvPr>
          <p:cNvSpPr txBox="1"/>
          <p:nvPr/>
        </p:nvSpPr>
        <p:spPr>
          <a:xfrm>
            <a:off x="7607779" y="3164331"/>
            <a:ext cx="435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0231AF-8619-484C-8F86-D5D6414F5F33}"/>
              </a:ext>
            </a:extLst>
          </p:cNvPr>
          <p:cNvSpPr/>
          <p:nvPr/>
        </p:nvSpPr>
        <p:spPr>
          <a:xfrm>
            <a:off x="599557" y="1022418"/>
            <a:ext cx="1463040" cy="682698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en-US" sz="1050" kern="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endParaRPr lang="en-US" sz="1050" b="1" kern="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Developer Commits the Create package.json Files in Azure Repos</a:t>
            </a:r>
          </a:p>
          <a:p>
            <a:pPr lvl="0" algn="ctr">
              <a:defRPr/>
            </a:pPr>
            <a:endParaRPr lang="en-US" kern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8FDC76-A5C9-4366-BDB1-94785C27587A}"/>
              </a:ext>
            </a:extLst>
          </p:cNvPr>
          <p:cNvSpPr txBox="1"/>
          <p:nvPr/>
        </p:nvSpPr>
        <p:spPr>
          <a:xfrm>
            <a:off x="9316097" y="2068440"/>
            <a:ext cx="44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04544D-3116-442D-A7C6-C35DE274D915}"/>
              </a:ext>
            </a:extLst>
          </p:cNvPr>
          <p:cNvSpPr/>
          <p:nvPr/>
        </p:nvSpPr>
        <p:spPr>
          <a:xfrm>
            <a:off x="2681221" y="1005352"/>
            <a:ext cx="1463040" cy="682702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Package Component is created after</a:t>
            </a:r>
            <a:r>
              <a:rPr kumimoji="0" lang="en-US" sz="1050" b="1" i="0" u="none" strike="noStrike" kern="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Static Analysis </a:t>
            </a: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is successful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C9695B-9129-4961-9D95-FE8F77917A8C}"/>
              </a:ext>
            </a:extLst>
          </p:cNvPr>
          <p:cNvSpPr/>
          <p:nvPr/>
        </p:nvSpPr>
        <p:spPr>
          <a:xfrm>
            <a:off x="4736900" y="1012423"/>
            <a:ext cx="1694661" cy="607660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process</a:t>
            </a:r>
            <a:r>
              <a:rPr kumimoji="0" lang="en-US" sz="1050" b="1" i="0" u="none" strike="noStrike" kern="0" cap="none" spc="0" normalizeH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is deployed to Dev environment 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F0E231-B69A-4B6C-A598-2981727D2901}"/>
              </a:ext>
            </a:extLst>
          </p:cNvPr>
          <p:cNvCxnSpPr>
            <a:cxnSpLocks/>
          </p:cNvCxnSpPr>
          <p:nvPr/>
        </p:nvCxnSpPr>
        <p:spPr>
          <a:xfrm>
            <a:off x="4144261" y="1318747"/>
            <a:ext cx="633794" cy="0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10104759-3F37-41AD-8135-1A86DEC01BDC}"/>
              </a:ext>
            </a:extLst>
          </p:cNvPr>
          <p:cNvSpPr/>
          <p:nvPr/>
        </p:nvSpPr>
        <p:spPr>
          <a:xfrm>
            <a:off x="4756887" y="4453737"/>
            <a:ext cx="1658528" cy="784180"/>
          </a:xfrm>
          <a:prstGeom prst="diamond">
            <a:avLst/>
          </a:prstGeom>
          <a:solidFill>
            <a:srgbClr val="81CFE7">
              <a:lumMod val="20000"/>
              <a:lumOff val="80000"/>
            </a:srgbClr>
          </a:solidFill>
          <a:ln w="25400" cap="flat" cmpd="sng" algn="ctr">
            <a:solidFill>
              <a:srgbClr val="59595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API call success o</a:t>
            </a:r>
            <a:r>
              <a:rPr lang="en-US" sz="100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not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5F1601A1-FC4F-4E69-A794-1061A1F979A3}"/>
              </a:ext>
            </a:extLst>
          </p:cNvPr>
          <p:cNvSpPr/>
          <p:nvPr/>
        </p:nvSpPr>
        <p:spPr>
          <a:xfrm>
            <a:off x="7488968" y="2092097"/>
            <a:ext cx="1246987" cy="849201"/>
          </a:xfrm>
          <a:prstGeom prst="diamond">
            <a:avLst/>
          </a:prstGeom>
          <a:solidFill>
            <a:srgbClr val="81CFE7">
              <a:lumMod val="20000"/>
              <a:lumOff val="80000"/>
            </a:srgbClr>
          </a:solidFill>
          <a:ln w="25400" cap="flat" cmpd="sng" algn="ctr">
            <a:solidFill>
              <a:srgbClr val="595959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All Test Cases passed 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1E79B8-FE73-49AE-AD1E-85E1226908EC}"/>
              </a:ext>
            </a:extLst>
          </p:cNvPr>
          <p:cNvSpPr/>
          <p:nvPr/>
        </p:nvSpPr>
        <p:spPr>
          <a:xfrm>
            <a:off x="10249611" y="3616055"/>
            <a:ext cx="1463040" cy="766036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Archive payloads and test results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9C7A0C-D226-42A3-989C-BEDDB9559AC5}"/>
              </a:ext>
            </a:extLst>
          </p:cNvPr>
          <p:cNvCxnSpPr>
            <a:cxnSpLocks/>
            <a:stCxn id="51" idx="2"/>
            <a:endCxn id="40" idx="0"/>
          </p:cNvCxnSpPr>
          <p:nvPr/>
        </p:nvCxnSpPr>
        <p:spPr>
          <a:xfrm flipH="1">
            <a:off x="10981131" y="2766854"/>
            <a:ext cx="1343" cy="849201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6C095E-29D8-40E9-AF27-46897ADCA0DA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 flipV="1">
            <a:off x="8872463" y="3999073"/>
            <a:ext cx="1377148" cy="17920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7D270-2319-4A38-83D7-05E06D4A31E6}"/>
              </a:ext>
            </a:extLst>
          </p:cNvPr>
          <p:cNvSpPr/>
          <p:nvPr/>
        </p:nvSpPr>
        <p:spPr>
          <a:xfrm>
            <a:off x="4854649" y="5903787"/>
            <a:ext cx="1463040" cy="801876"/>
          </a:xfrm>
          <a:prstGeom prst="rect">
            <a:avLst/>
          </a:prstGeom>
          <a:solidFill>
            <a:srgbClr val="F99B2F">
              <a:lumMod val="60000"/>
              <a:lumOff val="4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1050" b="1" kern="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Updates the Actual result columns in the testing report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42840DD-38D3-4665-8625-F53D025D562A}"/>
              </a:ext>
            </a:extLst>
          </p:cNvPr>
          <p:cNvCxnSpPr>
            <a:cxnSpLocks/>
            <a:stCxn id="28" idx="1"/>
            <a:endCxn id="42" idx="1"/>
          </p:cNvCxnSpPr>
          <p:nvPr/>
        </p:nvCxnSpPr>
        <p:spPr>
          <a:xfrm rot="10800000" flipH="1" flipV="1">
            <a:off x="4756887" y="4845827"/>
            <a:ext cx="97762" cy="1458898"/>
          </a:xfrm>
          <a:prstGeom prst="bentConnector3">
            <a:avLst>
              <a:gd name="adj1" fmla="val -233833"/>
            </a:avLst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53D36-DFC7-46E6-9001-8183777DBC25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>
            <a:off x="5586151" y="5237917"/>
            <a:ext cx="18" cy="665870"/>
          </a:xfrm>
          <a:prstGeom prst="straightConnector1">
            <a:avLst/>
          </a:prstGeom>
          <a:noFill/>
          <a:ln w="12700" cap="flat" cmpd="sng" algn="ctr">
            <a:solidFill>
              <a:srgbClr val="595959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591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/>
      <p:bldP spid="44" grpId="0" animBg="1"/>
      <p:bldP spid="46" grpId="0"/>
      <p:bldP spid="47" grpId="0" animBg="1"/>
      <p:bldP spid="51" grpId="0" animBg="1"/>
      <p:bldP spid="53" grpId="0"/>
      <p:bldP spid="54" grpId="0" animBg="1"/>
      <p:bldP spid="55" grpId="0"/>
      <p:bldP spid="56" grpId="0" animBg="1"/>
      <p:bldP spid="57" grpId="0" animBg="1"/>
      <p:bldP spid="28" grpId="0" animBg="1"/>
      <p:bldP spid="60" grpId="0" animBg="1"/>
      <p:bldP spid="40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366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Gopinath, Damerla Bala</dc:creator>
  <cp:lastModifiedBy>Gopinath, Damerla Bala</cp:lastModifiedBy>
  <cp:revision>64</cp:revision>
  <dcterms:created xsi:type="dcterms:W3CDTF">2021-08-02T11:13:03Z</dcterms:created>
  <dcterms:modified xsi:type="dcterms:W3CDTF">2021-08-06T11:23:30Z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2021-08-02T11:13:04Z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9d859554-2edf-44ef-b041-bfc387314abc</vt:lpwstr>
  </property>
  <property fmtid="{D5CDD505-2E9C-101B-9397-08002B2CF9AE}" pid="8" name="MSIP_Label_ea60d57e-af5b-4752-ac57-3e4f28ca11dc_ContentBits">
    <vt:lpwstr>0</vt:lpwstr>
  </property>
</Properties>
</file>