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57" r:id="rId6"/>
    <p:sldId id="260" r:id="rId7"/>
    <p:sldId id="268" r:id="rId8"/>
    <p:sldId id="261" r:id="rId9"/>
    <p:sldId id="262" r:id="rId10"/>
    <p:sldId id="263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DA567B-2AF5-4556-A255-04FBBCC72E24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8E620DF-8236-4092-AE90-EB9FAAAA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Exploring Causes of Tennessee’s Rising Handgun Crime Rate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Daniel Albright,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Gozum</a:t>
            </a:r>
            <a:r>
              <a:rPr lang="en-US" b="1" dirty="0"/>
              <a:t>, </a:t>
            </a:r>
            <a:r>
              <a:rPr lang="en-US" b="1" dirty="0" err="1"/>
              <a:t>XiaoJing</a:t>
            </a:r>
            <a:r>
              <a:rPr lang="en-US" b="1" dirty="0"/>
              <a:t> Zhu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6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with Population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0497" y="1600200"/>
            <a:ext cx="6483006" cy="4708525"/>
          </a:xfrm>
        </p:spPr>
      </p:pic>
    </p:spTree>
    <p:extLst>
      <p:ext uri="{BB962C8B-B14F-4D97-AF65-F5344CB8AC3E}">
        <p14:creationId xmlns:p14="http://schemas.microsoft.com/office/powerpoint/2010/main" xmlns="" val="3660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 of Four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0497" y="1600200"/>
            <a:ext cx="6483006" cy="4708525"/>
          </a:xfrm>
        </p:spPr>
      </p:pic>
    </p:spTree>
    <p:extLst>
      <p:ext uri="{BB962C8B-B14F-4D97-AF65-F5344CB8AC3E}">
        <p14:creationId xmlns:p14="http://schemas.microsoft.com/office/powerpoint/2010/main" xmlns="" val="13111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0497" y="1600200"/>
            <a:ext cx="6483006" cy="4708525"/>
          </a:xfrm>
        </p:spPr>
      </p:pic>
    </p:spTree>
    <p:extLst>
      <p:ext uri="{BB962C8B-B14F-4D97-AF65-F5344CB8AC3E}">
        <p14:creationId xmlns:p14="http://schemas.microsoft.com/office/powerpoint/2010/main" xmlns="" val="34286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New gun laws in TN</a:t>
            </a:r>
          </a:p>
          <a:p>
            <a:r>
              <a:rPr lang="en-US" dirty="0" smtClean="0"/>
              <a:t>Safer communities?</a:t>
            </a:r>
          </a:p>
          <a:p>
            <a:endParaRPr lang="en-US" dirty="0"/>
          </a:p>
        </p:txBody>
      </p:sp>
      <p:pic>
        <p:nvPicPr>
          <p:cNvPr id="6" name="Content Placeholder 5" descr="GUN_CONTRO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07273" y="1828800"/>
            <a:ext cx="4736727" cy="3505200"/>
          </a:xfrm>
        </p:spPr>
      </p:pic>
    </p:spTree>
    <p:extLst>
      <p:ext uri="{BB962C8B-B14F-4D97-AF65-F5344CB8AC3E}">
        <p14:creationId xmlns:p14="http://schemas.microsoft.com/office/powerpoint/2010/main" xmlns="" val="36456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Census</a:t>
            </a:r>
          </a:p>
          <a:p>
            <a:r>
              <a:rPr lang="en-US" dirty="0" smtClean="0"/>
              <a:t>Bureau of Economic Analysis</a:t>
            </a:r>
          </a:p>
          <a:p>
            <a:pPr lvl="1"/>
            <a:r>
              <a:rPr lang="en-US" dirty="0" smtClean="0"/>
              <a:t>Reshaped</a:t>
            </a:r>
          </a:p>
          <a:p>
            <a:r>
              <a:rPr lang="en-US" dirty="0" smtClean="0"/>
              <a:t>Variables: population density, personal income per capita, gun crime rate, drug violations rate, unemployment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56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ist-normal_handguncrimesr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123" y="1600200"/>
            <a:ext cx="6481754" cy="47085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𝑌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  <m:r>
                          <a:rPr lang="en-US" i="1"/>
                          <m:t>= 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0+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𝛽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5</m:t>
                        </m:r>
                      </m:sup>
                    </m:sSub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  <m:sup>
                        <m:r>
                          <a:rPr lang="en-US" i="1"/>
                          <m:t>6</m:t>
                        </m:r>
                      </m:sup>
                    </m:sSubSup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/>
                          <m:t>Ɛ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2000" dirty="0" err="1"/>
                  <a:t>Handguncrimerate</a:t>
                </a:r>
                <a:r>
                  <a:rPr lang="en-US" sz="2000" dirty="0"/>
                  <a:t>=0.8402715+0.0002575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1</m:t>
                        </m:r>
                      </m:sup>
                    </m:sSubSup>
                    <m:r>
                      <a:rPr lang="en-US" sz="2000" i="1"/>
                      <m:t>+0.0017581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</m:sSubSup>
                    <m:r>
                      <a:rPr lang="en-US" sz="2000" i="1"/>
                      <m:t>−0.000013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3</m:t>
                        </m:r>
                      </m:sup>
                    </m:sSubSup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i="1"/>
                      <m:t>9.65</m:t>
                    </m:r>
                    <m:r>
                      <a:rPr lang="en-US" sz="2000" i="1"/>
                      <m:t>𝑒</m:t>
                    </m:r>
                    <m:r>
                      <a:rPr lang="en-US" sz="2000" i="1"/>
                      <m:t>−07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4</m:t>
                        </m:r>
                      </m:sup>
                    </m:sSubSup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i="1"/>
                      <m:t>0.0700056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5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−0.2470203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𝑋</m:t>
                        </m:r>
                      </m:e>
                      <m:sub>
                        <m:r>
                          <a:rPr lang="en-US" sz="2000" i="1"/>
                          <m:t>𝑖𝑡</m:t>
                        </m:r>
                      </m:sub>
                      <m:sup>
                        <m:r>
                          <a:rPr lang="en-US" sz="2000" i="1"/>
                          <m:t>6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𝑅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</a:t>
                </a:r>
                <a:r>
                  <a:rPr lang="en-US" sz="2000" dirty="0" smtClean="0"/>
                  <a:t>0.5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B1= Handgun permits, B2= Population Density, B3=Personal Income per Capita, B4= Unemployment Rate, B5= Drug Violations Rate, B6=dry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3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553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Handgun permit data 2008-2010</a:t>
            </a:r>
          </a:p>
          <a:p>
            <a:r>
              <a:rPr lang="en-US" dirty="0" smtClean="0"/>
              <a:t>Everything else 2001-2010</a:t>
            </a:r>
          </a:p>
          <a:p>
            <a:r>
              <a:rPr lang="en-US" dirty="0" smtClean="0"/>
              <a:t>Omitted: Educational attainment and poverty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15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in Gun Permits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ar_permits_2008-2010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77013"/>
            <a:ext cx="4040188" cy="2934337"/>
          </a:xfrm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3016" y="2362200"/>
            <a:ext cx="2845792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2649" y="2424909"/>
            <a:ext cx="8218701" cy="321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05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with 95% 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0497" y="1600200"/>
            <a:ext cx="6483006" cy="4708525"/>
          </a:xfrm>
        </p:spPr>
      </p:pic>
    </p:spTree>
    <p:extLst>
      <p:ext uri="{BB962C8B-B14F-4D97-AF65-F5344CB8AC3E}">
        <p14:creationId xmlns:p14="http://schemas.microsoft.com/office/powerpoint/2010/main" xmlns="" val="39364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93</TotalTime>
  <Words>96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Exploring Causes of Tennessee’s Rising Handgun Crime Rate </vt:lpstr>
      <vt:lpstr>Choosing this topic</vt:lpstr>
      <vt:lpstr>Gathering the Data</vt:lpstr>
      <vt:lpstr>Slide 4</vt:lpstr>
      <vt:lpstr>Empirical Specification</vt:lpstr>
      <vt:lpstr>Econometric Issues</vt:lpstr>
      <vt:lpstr>Increase in Gun Permits</vt:lpstr>
      <vt:lpstr>Results</vt:lpstr>
      <vt:lpstr>Regression with 95% CI</vt:lpstr>
      <vt:lpstr>Regression with Population Size</vt:lpstr>
      <vt:lpstr>Regressions of Four Variables</vt:lpstr>
      <vt:lpstr>Matrix Regression</vt:lpstr>
      <vt:lpstr>Slide 13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Gian Gozum</cp:lastModifiedBy>
  <cp:revision>12</cp:revision>
  <dcterms:created xsi:type="dcterms:W3CDTF">2011-12-07T14:46:11Z</dcterms:created>
  <dcterms:modified xsi:type="dcterms:W3CDTF">2011-12-07T20:01:50Z</dcterms:modified>
</cp:coreProperties>
</file>