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3" r:id="rId4"/>
    <p:sldId id="262" r:id="rId5"/>
    <p:sldId id="265" r:id="rId6"/>
    <p:sldId id="258" r:id="rId7"/>
    <p:sldId id="260" r:id="rId8"/>
    <p:sldId id="266" r:id="rId9"/>
    <p:sldId id="268" r:id="rId10"/>
    <p:sldId id="267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4ACDC2-2814-9A4B-8643-4580291F4A99}">
          <p14:sldIdLst>
            <p14:sldId id="256"/>
            <p14:sldId id="261"/>
            <p14:sldId id="263"/>
            <p14:sldId id="262"/>
            <p14:sldId id="265"/>
            <p14:sldId id="258"/>
            <p14:sldId id="260"/>
            <p14:sldId id="266"/>
            <p14:sldId id="268"/>
            <p14:sldId id="267"/>
            <p14:sldId id="269"/>
            <p14:sldId id="27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F94B1-439A-5340-BC2B-39AF4EE909AC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8128-F19D-1F48-A6B5-EC71782C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player</a:t>
            </a:r>
            <a:r>
              <a:rPr lang="en-US" baseline="0" dirty="0" smtClean="0"/>
              <a:t> A, we used only those surveyed with positive values for cheating so that we excluded those that wouldn’t cheat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8128-F19D-1F48-A6B5-EC71782C9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decided to use p-mix</a:t>
            </a:r>
            <a:r>
              <a:rPr lang="en-US" baseline="0" dirty="0" smtClean="0"/>
              <a:t> evaluation to find the optimal percentage chance of Player B finding out</a:t>
            </a:r>
          </a:p>
          <a:p>
            <a:r>
              <a:rPr lang="en-US" baseline="0" dirty="0" smtClean="0"/>
              <a:t>We can use this to find out what percentage chance is required to prevent cheating</a:t>
            </a:r>
          </a:p>
          <a:p>
            <a:r>
              <a:rPr lang="en-US" baseline="0" dirty="0" smtClean="0"/>
              <a:t>And compare these numbers for both married and unmarried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8128-F19D-1F48-A6B5-EC71782C9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surprised by the</a:t>
            </a:r>
            <a:r>
              <a:rPr lang="en-US" baseline="0" dirty="0" smtClean="0"/>
              <a:t> need to allocate more energy into finding out for unmarried</a:t>
            </a:r>
          </a:p>
          <a:p>
            <a:r>
              <a:rPr lang="en-US" baseline="0" dirty="0" smtClean="0"/>
              <a:t>The increased disutility from ending a marriage relative to unmarried creates this disparity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8128-F19D-1F48-A6B5-EC71782C9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389" y="4319564"/>
            <a:ext cx="6460679" cy="1048684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Approach to Infidelity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“Don’t hate the player, hate the game…”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341" y="1266601"/>
            <a:ext cx="2599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Daniel Albright</a:t>
            </a:r>
          </a:p>
          <a:p>
            <a:endParaRPr lang="en-US" dirty="0" smtClean="0"/>
          </a:p>
          <a:p>
            <a:r>
              <a:rPr lang="en-US" dirty="0" smtClean="0"/>
              <a:t>Daniel Mangrum</a:t>
            </a:r>
          </a:p>
          <a:p>
            <a:endParaRPr lang="en-US" dirty="0" smtClean="0"/>
          </a:p>
          <a:p>
            <a:r>
              <a:rPr lang="en-US" dirty="0" smtClean="0"/>
              <a:t>Ray Williams</a:t>
            </a:r>
          </a:p>
          <a:p>
            <a:endParaRPr lang="en-US" dirty="0" smtClean="0"/>
          </a:p>
          <a:p>
            <a:r>
              <a:rPr lang="en-US" dirty="0" smtClean="0"/>
              <a:t>Michael Woodward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0934" y="4320098"/>
            <a:ext cx="6460679" cy="10486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</a:t>
            </a:r>
            <a:r>
              <a:rPr lang="en-US" sz="3600" dirty="0" smtClean="0"/>
              <a:t> Game Theory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691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Unmarried</a:t>
            </a:r>
          </a:p>
          <a:p>
            <a:pPr lvl="1"/>
            <a:r>
              <a:rPr lang="en-US" dirty="0" smtClean="0"/>
              <a:t>-5P+6.2(1-P)=6.6P+2.3(1-P)</a:t>
            </a:r>
          </a:p>
          <a:p>
            <a:pPr lvl="1"/>
            <a:r>
              <a:rPr lang="en-US" dirty="0" smtClean="0"/>
              <a:t>P</a:t>
            </a:r>
            <a:r>
              <a:rPr lang="en-US" dirty="0"/>
              <a:t>=</a:t>
            </a:r>
            <a:r>
              <a:rPr lang="en-US" dirty="0" smtClean="0"/>
              <a:t>0.256</a:t>
            </a:r>
          </a:p>
          <a:p>
            <a:pPr lvl="1"/>
            <a:r>
              <a:rPr lang="en-US" dirty="0" smtClean="0"/>
              <a:t>To prevent cheating, probability of finding out           ≥ 25.6%</a:t>
            </a:r>
          </a:p>
          <a:p>
            <a:r>
              <a:rPr lang="en-US" dirty="0" smtClean="0"/>
              <a:t>Married</a:t>
            </a:r>
          </a:p>
          <a:p>
            <a:pPr lvl="1"/>
            <a:r>
              <a:rPr lang="en-US" dirty="0" smtClean="0"/>
              <a:t>-7.8P+5.3(1-P)=7.4+2.9(1-P)</a:t>
            </a:r>
          </a:p>
          <a:p>
            <a:pPr lvl="1"/>
            <a:r>
              <a:rPr lang="en-US" dirty="0" smtClean="0"/>
              <a:t>P=0.136</a:t>
            </a:r>
          </a:p>
          <a:p>
            <a:pPr lvl="1"/>
            <a:r>
              <a:rPr lang="en-US" dirty="0" smtClean="0"/>
              <a:t>To prevent cheating, probability of finding out           ≥ 13.6%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6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p-mix values would change depending on your partner’s expected utility from cheating</a:t>
            </a:r>
          </a:p>
          <a:p>
            <a:r>
              <a:rPr lang="en-US" dirty="0" smtClean="0"/>
              <a:t>Your partner’s expected utility must be known by both players</a:t>
            </a:r>
          </a:p>
          <a:p>
            <a:r>
              <a:rPr lang="en-US" dirty="0" smtClean="0"/>
              <a:t>Marriage seems to create a contract that lowers the risk of infidelity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Small sample size</a:t>
            </a:r>
          </a:p>
          <a:p>
            <a:r>
              <a:rPr lang="en-US" dirty="0" smtClean="0"/>
              <a:t>Female/Male ratio</a:t>
            </a:r>
          </a:p>
          <a:p>
            <a:r>
              <a:rPr lang="en-US" dirty="0" smtClean="0"/>
              <a:t>Selection bias (college students, econ classes)</a:t>
            </a:r>
          </a:p>
          <a:p>
            <a:r>
              <a:rPr lang="en-US" dirty="0" smtClean="0"/>
              <a:t>“Moralists”</a:t>
            </a:r>
          </a:p>
          <a:p>
            <a:r>
              <a:rPr lang="en-US" dirty="0" smtClean="0"/>
              <a:t>Extreme answers</a:t>
            </a:r>
          </a:p>
          <a:p>
            <a:r>
              <a:rPr lang="en-US" dirty="0" smtClean="0"/>
              <a:t>Public surveying</a:t>
            </a:r>
          </a:p>
          <a:p>
            <a:r>
              <a:rPr lang="en-US" dirty="0" smtClean="0"/>
              <a:t>Hypothetical situations </a:t>
            </a:r>
            <a:r>
              <a:rPr lang="en-US" dirty="0" err="1" smtClean="0"/>
              <a:t>vs</a:t>
            </a:r>
            <a:r>
              <a:rPr lang="en-US" dirty="0" smtClean="0"/>
              <a:t> “Real world”</a:t>
            </a:r>
          </a:p>
          <a:p>
            <a:r>
              <a:rPr lang="en-US" dirty="0" smtClean="0"/>
              <a:t>Quantifying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246154"/>
              </p:ext>
            </p:extLst>
          </p:nvPr>
        </p:nvGraphicFramePr>
        <p:xfrm>
          <a:off x="457199" y="942357"/>
          <a:ext cx="6508752" cy="5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188"/>
                <a:gridCol w="1627188"/>
                <a:gridCol w="1627188"/>
                <a:gridCol w="16271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Player/Status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Choice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Dev.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(Married)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Cheat</a:t>
                      </a:r>
                      <a:r>
                        <a:rPr lang="en-US" sz="1200" smtClean="0"/>
                        <a:t>, Find 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(Married)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Cheat,</a:t>
                      </a:r>
                      <a:r>
                        <a:rPr lang="en-US" sz="1200" baseline="0" dirty="0" smtClean="0"/>
                        <a:t> Don’t Find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(Married)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Don’t Cheat, Find 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(Married)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Don’t Cheat, Don’t Find Out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(Unmarried)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Cheat, Find 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(Unmarried)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Cheat,</a:t>
                      </a:r>
                      <a:r>
                        <a:rPr lang="en-US" sz="1200" baseline="0" dirty="0" smtClean="0"/>
                        <a:t> Don’t Find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(Unmarried)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Don’t Cheat, Find 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(Unmarried)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Don’t Cheat, Don’t Find 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 (Married)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Spouse doesn’t cheat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0" dirty="0" smtClean="0"/>
                        <a:t> (Married)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Spouse cheats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-8.3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0" dirty="0" smtClean="0"/>
                        <a:t> (Unmarried)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Partner</a:t>
                      </a:r>
                      <a:r>
                        <a:rPr lang="en-US" sz="1200" baseline="0" dirty="0" smtClean="0"/>
                        <a:t> doesn’t cheat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 (Unmarried)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Partner</a:t>
                      </a:r>
                      <a:r>
                        <a:rPr lang="en-US" sz="1200" baseline="0" dirty="0" smtClean="0"/>
                        <a:t> cheats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3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Survey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Surveyed 49 economics students </a:t>
            </a:r>
          </a:p>
          <a:p>
            <a:r>
              <a:rPr lang="en-US" dirty="0" smtClean="0"/>
              <a:t>Asked for marginal utility/disutility</a:t>
            </a:r>
          </a:p>
          <a:p>
            <a:r>
              <a:rPr lang="en-US" dirty="0"/>
              <a:t>Base level of 0</a:t>
            </a:r>
          </a:p>
          <a:p>
            <a:r>
              <a:rPr lang="en-US" dirty="0"/>
              <a:t>Range of -10 to </a:t>
            </a:r>
            <a:r>
              <a:rPr lang="en-US" dirty="0" smtClean="0"/>
              <a:t>+10</a:t>
            </a:r>
          </a:p>
          <a:p>
            <a:r>
              <a:rPr lang="en-US" dirty="0" smtClean="0"/>
              <a:t>2 Players</a:t>
            </a:r>
          </a:p>
          <a:p>
            <a:r>
              <a:rPr lang="en-US" dirty="0" smtClean="0"/>
              <a:t>Married and Unmarried</a:t>
            </a:r>
          </a:p>
        </p:txBody>
      </p:sp>
    </p:spTree>
    <p:extLst>
      <p:ext uri="{BB962C8B-B14F-4D97-AF65-F5344CB8AC3E}">
        <p14:creationId xmlns:p14="http://schemas.microsoft.com/office/powerpoint/2010/main" val="233109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49 Surveys</a:t>
            </a:r>
          </a:p>
          <a:p>
            <a:pPr lvl="1"/>
            <a:r>
              <a:rPr lang="en-US" dirty="0" smtClean="0"/>
              <a:t>34 males and 15 females</a:t>
            </a:r>
          </a:p>
          <a:p>
            <a:pPr lvl="1"/>
            <a:r>
              <a:rPr lang="en-US" dirty="0" smtClean="0"/>
              <a:t>34 respondents ages 18-24 and 15 ages 25 and up</a:t>
            </a:r>
          </a:p>
          <a:p>
            <a:pPr lvl="1"/>
            <a:r>
              <a:rPr lang="en-US" dirty="0" smtClean="0"/>
              <a:t>29 respondents derived at least some positive utility from cheating</a:t>
            </a:r>
          </a:p>
          <a:p>
            <a:pPr lvl="1"/>
            <a:r>
              <a:rPr lang="en-US" dirty="0" smtClean="0"/>
              <a:t>On average, males derived more utility from cheating </a:t>
            </a:r>
          </a:p>
          <a:p>
            <a:pPr lvl="1"/>
            <a:r>
              <a:rPr lang="en-US" dirty="0" smtClean="0"/>
              <a:t>On average, people older than 25 derived more utility from cheating</a:t>
            </a:r>
          </a:p>
        </p:txBody>
      </p:sp>
    </p:spTree>
    <p:extLst>
      <p:ext uri="{BB962C8B-B14F-4D97-AF65-F5344CB8AC3E}">
        <p14:creationId xmlns:p14="http://schemas.microsoft.com/office/powerpoint/2010/main" val="404432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sz="2000" dirty="0"/>
              <a:t>Two situations: Married and </a:t>
            </a:r>
            <a:r>
              <a:rPr lang="en-US" sz="2000" dirty="0" smtClean="0"/>
              <a:t>Unmarried</a:t>
            </a:r>
          </a:p>
          <a:p>
            <a:r>
              <a:rPr lang="en-US" dirty="0" smtClean="0"/>
              <a:t>Player A</a:t>
            </a:r>
          </a:p>
          <a:p>
            <a:pPr lvl="1"/>
            <a:r>
              <a:rPr lang="en-US" dirty="0" smtClean="0"/>
              <a:t>Has a desirable opportunity to cheat</a:t>
            </a:r>
          </a:p>
          <a:p>
            <a:pPr lvl="1"/>
            <a:r>
              <a:rPr lang="en-US" dirty="0" smtClean="0"/>
              <a:t>Choose between cheat and don’t cheat</a:t>
            </a:r>
          </a:p>
          <a:p>
            <a:r>
              <a:rPr lang="en-US" dirty="0" smtClean="0"/>
              <a:t>Player B</a:t>
            </a:r>
          </a:p>
          <a:p>
            <a:pPr lvl="1"/>
            <a:r>
              <a:rPr lang="en-US" dirty="0" smtClean="0"/>
              <a:t>Cannot make a conscious choice to find out or not find out</a:t>
            </a:r>
          </a:p>
          <a:p>
            <a:pPr lvl="1"/>
            <a:r>
              <a:rPr lang="en-US" dirty="0" smtClean="0"/>
              <a:t>However, can take other actions to increase the probability of finding out</a:t>
            </a:r>
          </a:p>
          <a:p>
            <a:pPr lvl="2"/>
            <a:r>
              <a:rPr lang="en-US" dirty="0" smtClean="0"/>
              <a:t>I.e. reading text messages, Facebook stalking, hiring Joey Greco (“Cheaters”), etc.</a:t>
            </a:r>
          </a:p>
        </p:txBody>
      </p:sp>
    </p:spTree>
    <p:extLst>
      <p:ext uri="{BB962C8B-B14F-4D97-AF65-F5344CB8AC3E}">
        <p14:creationId xmlns:p14="http://schemas.microsoft.com/office/powerpoint/2010/main" val="151145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Unmarried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6650"/>
              </p:ext>
            </p:extLst>
          </p:nvPr>
        </p:nvGraphicFramePr>
        <p:xfrm>
          <a:off x="457200" y="2209799"/>
          <a:ext cx="6508749" cy="31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83"/>
                <a:gridCol w="2169583"/>
                <a:gridCol w="2169583"/>
              </a:tblGrid>
              <a:tr h="106274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Don’t Find Out</a:t>
                      </a:r>
                      <a:endParaRPr lang="en-US" dirty="0"/>
                    </a:p>
                  </a:txBody>
                  <a:tcPr/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Cheat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-5  \  -6.9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6.2  \  0</a:t>
                      </a:r>
                      <a:endParaRPr lang="en-US" dirty="0"/>
                    </a:p>
                  </a:txBody>
                  <a:tcPr/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Don’t Cheat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6.6  \  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2.3</a:t>
                      </a:r>
                      <a:r>
                        <a:rPr lang="en-US" baseline="0" dirty="0" smtClean="0"/>
                        <a:t>  \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1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Unmarried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314053"/>
              </p:ext>
            </p:extLst>
          </p:nvPr>
        </p:nvGraphicFramePr>
        <p:xfrm>
          <a:off x="457200" y="2209799"/>
          <a:ext cx="6508749" cy="31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83"/>
                <a:gridCol w="2169583"/>
                <a:gridCol w="2169583"/>
              </a:tblGrid>
              <a:tr h="1062748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Don’t Find Out</a:t>
                      </a:r>
                      <a:endParaRPr lang="en-US" dirty="0"/>
                    </a:p>
                  </a:txBody>
                  <a:tcPr/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Cheat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-5  \  -6.9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6.2  \  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Don’t Cheat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6.6  \  7.3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2.3</a:t>
                      </a:r>
                      <a:r>
                        <a:rPr lang="en-US" baseline="0" dirty="0" smtClean="0"/>
                        <a:t>  \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Married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653367"/>
              </p:ext>
            </p:extLst>
          </p:nvPr>
        </p:nvGraphicFramePr>
        <p:xfrm>
          <a:off x="457200" y="2209799"/>
          <a:ext cx="6508749" cy="31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83"/>
                <a:gridCol w="2169583"/>
                <a:gridCol w="2169583"/>
              </a:tblGrid>
              <a:tr h="10627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Don’t Find Out</a:t>
                      </a:r>
                      <a:endParaRPr lang="en-US" dirty="0"/>
                    </a:p>
                  </a:txBody>
                  <a:tcPr/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Cheat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-7.8  \  -8.3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5.3  \  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Don’t Cheat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7.4  \  7.9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2.9</a:t>
                      </a:r>
                      <a:r>
                        <a:rPr lang="en-US" baseline="0" dirty="0" smtClean="0"/>
                        <a:t>  \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80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effort to prevent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P-Mix evaluation</a:t>
            </a:r>
          </a:p>
          <a:p>
            <a:r>
              <a:rPr lang="en-US" dirty="0" smtClean="0"/>
              <a:t>Using Player B’s percentage chance of finding out</a:t>
            </a:r>
          </a:p>
          <a:p>
            <a:r>
              <a:rPr lang="en-US" dirty="0" smtClean="0"/>
              <a:t>Compare Unmarried and Married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6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Unmarried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02273"/>
              </p:ext>
            </p:extLst>
          </p:nvPr>
        </p:nvGraphicFramePr>
        <p:xfrm>
          <a:off x="457200" y="2209799"/>
          <a:ext cx="6508749" cy="42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83"/>
                <a:gridCol w="2169583"/>
                <a:gridCol w="2169583"/>
              </a:tblGrid>
              <a:tr h="106274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Don’t Find Out</a:t>
                      </a:r>
                      <a:endParaRPr lang="en-US" dirty="0"/>
                    </a:p>
                  </a:txBody>
                  <a:tcPr/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Cheat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-5  \  -6.9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6.2  \  0</a:t>
                      </a:r>
                      <a:endParaRPr lang="en-US" dirty="0"/>
                    </a:p>
                  </a:txBody>
                  <a:tcPr/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Don’t Cheat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6.6  \  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2.3</a:t>
                      </a:r>
                      <a:r>
                        <a:rPr lang="en-US" baseline="0" dirty="0" smtClean="0"/>
                        <a:t>  \  0</a:t>
                      </a:r>
                      <a:endParaRPr lang="en-US" dirty="0"/>
                    </a:p>
                  </a:txBody>
                  <a:tcPr/>
                </a:tc>
              </a:tr>
              <a:tr h="1062748">
                <a:tc>
                  <a:txBody>
                    <a:bodyPr/>
                    <a:lstStyle/>
                    <a:p>
                      <a:endParaRPr lang="en-US" b="1" dirty="0" smtClean="0">
                        <a:solidFill>
                          <a:srgbClr val="FFFFFF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Percentage chance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1-P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5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146</TotalTime>
  <Words>662</Words>
  <Application>Microsoft Macintosh PowerPoint</Application>
  <PresentationFormat>On-screen Show (4:3)</PresentationFormat>
  <Paragraphs>196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Plaza</vt:lpstr>
      <vt:lpstr>Approach to Infidelity</vt:lpstr>
      <vt:lpstr>The Survey </vt:lpstr>
      <vt:lpstr>Survey Breakdown</vt:lpstr>
      <vt:lpstr>The Game</vt:lpstr>
      <vt:lpstr>Unmarried</vt:lpstr>
      <vt:lpstr>Unmarried</vt:lpstr>
      <vt:lpstr>Married</vt:lpstr>
      <vt:lpstr>Optimizing effort to prevent cheating</vt:lpstr>
      <vt:lpstr>Unmarried</vt:lpstr>
      <vt:lpstr>Creating Indifference</vt:lpstr>
      <vt:lpstr>Game Observations</vt:lpstr>
      <vt:lpstr>Problems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Mangrum</dc:creator>
  <cp:lastModifiedBy>Daniel Mangrum</cp:lastModifiedBy>
  <cp:revision>14</cp:revision>
  <dcterms:created xsi:type="dcterms:W3CDTF">2012-04-23T16:37:19Z</dcterms:created>
  <dcterms:modified xsi:type="dcterms:W3CDTF">2012-04-23T19:03:43Z</dcterms:modified>
</cp:coreProperties>
</file>