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9" r:id="rId6"/>
    <p:sldMasterId id="2147483663" r:id="rId7"/>
    <p:sldMasterId id="2147483677" r:id="rId8"/>
    <p:sldMasterId id="2147483691" r:id="rId9"/>
    <p:sldMasterId id="2147483705" r:id="rId10"/>
    <p:sldMasterId id="2147483719" r:id="rId11"/>
    <p:sldMasterId id="2147483731" r:id="rId12"/>
  </p:sldMasterIdLst>
  <p:notesMasterIdLst>
    <p:notesMasterId r:id="rId26"/>
  </p:notesMasterIdLst>
  <p:sldIdLst>
    <p:sldId id="661" r:id="rId13"/>
    <p:sldId id="851" r:id="rId14"/>
    <p:sldId id="871" r:id="rId15"/>
    <p:sldId id="886" r:id="rId16"/>
    <p:sldId id="887" r:id="rId17"/>
    <p:sldId id="876" r:id="rId18"/>
    <p:sldId id="889" r:id="rId19"/>
    <p:sldId id="877" r:id="rId20"/>
    <p:sldId id="868" r:id="rId21"/>
    <p:sldId id="874" r:id="rId22"/>
    <p:sldId id="873" r:id="rId23"/>
    <p:sldId id="869" r:id="rId24"/>
    <p:sldId id="884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CFD7"/>
    <a:srgbClr val="A50021"/>
    <a:srgbClr val="CF1A30"/>
    <a:srgbClr val="000066"/>
    <a:srgbClr val="008080"/>
    <a:srgbClr val="C5D9F1"/>
    <a:srgbClr val="E7E9E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196" autoAdjust="0"/>
    <p:restoredTop sz="99645" autoAdjust="0"/>
  </p:normalViewPr>
  <p:slideViewPr>
    <p:cSldViewPr>
      <p:cViewPr varScale="1">
        <p:scale>
          <a:sx n="112" d="100"/>
          <a:sy n="112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2.xml"/><Relationship Id="rId12" Type="http://schemas.openxmlformats.org/officeDocument/2006/relationships/slideMaster" Target="slideMasters/slideMaster7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Master" Target="slideMasters/slideMaster6.xml"/><Relationship Id="rId24" Type="http://schemas.openxmlformats.org/officeDocument/2006/relationships/slide" Target="slides/slide12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5885" cy="4629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41" tIns="46471" rIns="92941" bIns="46471" numCol="1" anchor="t" anchorCtr="0" compatLnSpc="1">
            <a:prstTxWarp prst="textNoShape">
              <a:avLst/>
            </a:prstTxWarp>
          </a:bodyPr>
          <a:lstStyle>
            <a:lvl1pPr algn="l" defTabSz="92943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534" y="0"/>
            <a:ext cx="3025885" cy="4629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41" tIns="46471" rIns="92941" bIns="46471" numCol="1" anchor="t" anchorCtr="0" compatLnSpc="1">
            <a:prstTxWarp prst="textNoShape">
              <a:avLst/>
            </a:prstTxWarp>
          </a:bodyPr>
          <a:lstStyle>
            <a:lvl1pPr algn="r" defTabSz="92943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133" y="4410392"/>
            <a:ext cx="5586735" cy="41757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41" tIns="46471" rIns="92941" bIns="464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198"/>
            <a:ext cx="3025885" cy="4629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41" tIns="46471" rIns="92941" bIns="46471" numCol="1" anchor="b" anchorCtr="0" compatLnSpc="1">
            <a:prstTxWarp prst="textNoShape">
              <a:avLst/>
            </a:prstTxWarp>
          </a:bodyPr>
          <a:lstStyle>
            <a:lvl1pPr algn="l" defTabSz="92943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534" y="8819198"/>
            <a:ext cx="3025885" cy="46291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941" tIns="46471" rIns="92941" bIns="46471" numCol="1" anchor="b" anchorCtr="0" compatLnSpc="1">
            <a:prstTxWarp prst="textNoShape">
              <a:avLst/>
            </a:prstTxWarp>
          </a:bodyPr>
          <a:lstStyle>
            <a:lvl1pPr algn="r" defTabSz="929434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EE75767-8771-4F01-BEBC-5A84B5A8BF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42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2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12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13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3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4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5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6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8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9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10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42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1167" indent="-285064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0257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6360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2462" indent="-228051" defTabSz="928042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8565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64668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0770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6873" indent="-228051" defTabSz="9280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93E8078-0FCA-4F4E-8D7C-5888A902C3E6}" type="slidenum">
              <a:rPr lang="en-US" smtClean="0"/>
              <a:pPr eaLnBrk="1" hangingPunct="1">
                <a:defRPr/>
              </a:pPr>
              <a:t>11</a:t>
            </a:fld>
            <a:endParaRPr 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698500"/>
            <a:ext cx="4641850" cy="34813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133" y="4410392"/>
            <a:ext cx="5586735" cy="41741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44DE2-8054-475E-AF50-E19471744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3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E88D-B844-45C8-8C18-1E14C03D3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12CC3-969C-423B-8977-D535EBCCAB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4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19360-95BB-4FA8-83B3-923A875DA8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9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D5BAA-F4AD-4360-A7E5-EBDD29870E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08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9E6F-C8D8-45B9-9910-680956495DDE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1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BB88-244C-4838-A7C2-2265E9FC83B5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0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CA40-9955-4CA4-8FF9-E4519D4AFA7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111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875F-E101-4493-BCB6-E0D2C2A72DC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7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4D59-4168-4496-852A-DBC213DF99E0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06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ED75-9034-4520-A891-E3E5E52612EE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F76B-92F5-4319-A6C6-B02A586412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74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0E8C-248B-440E-909A-C9F83635E70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91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D459-4747-4F93-BAB1-6198E3CA2551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06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3EF5-FF39-4D6B-9CD8-542A3D69B6DF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6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35426-1A27-493F-870F-D9DFA2784E1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22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BDEFF-B918-464D-9A19-EE4795D191C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65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6145E-0B81-45F3-AFDA-A3FE5EB536B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38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F1FA-D751-404B-9E3F-A5024F5B6AA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62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C9E6F-C8D8-45B9-9910-680956495DDE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7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2BB88-244C-4838-A7C2-2265E9FC83B5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05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CA40-9955-4CA4-8FF9-E4519D4AFA7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9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84080-4862-47DF-B0BE-566B5837C1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9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8875F-E101-4493-BCB6-E0D2C2A72DC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870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B4D59-4168-4496-852A-DBC213DF99E0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962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2ED75-9034-4520-A891-E3E5E52612EE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91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0E8C-248B-440E-909A-C9F83635E70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243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D459-4747-4F93-BAB1-6198E3CA2551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798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3EF5-FF39-4D6B-9CD8-542A3D69B6DF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572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35426-1A27-493F-870F-D9DFA2784E1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223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BDEFF-B918-464D-9A19-EE4795D191C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9805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6145E-0B81-45F3-AFDA-A3FE5EB536B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24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BF1FA-D751-404B-9E3F-A5024F5B6AA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431D0-7653-45E8-BC44-879FC8AE6D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31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66082-361A-46D3-B15A-6996056D4B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20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DD8FB-BB85-42CD-AE35-81B70B535B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257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28F49-D2BF-423E-B701-D40E68F017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05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FE1BB-0A61-4598-AABC-903ECFA778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07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64135-0B70-4258-95BA-2CD410A425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87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7F325-BD2E-446D-AB1A-ED5E587645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423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E3C74-09AF-466A-8581-100E4D662D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83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F073C-F5EE-46C8-93AD-BAF7DF435C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144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D1900-71D0-4B7E-B1A6-E5299002ED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5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3E537-CF16-4CC8-BD13-EB4BF4949E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3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BF5D-DA2E-470F-9855-063FE752D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109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9E50C-F626-4845-A244-9C6B68221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902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FC407-504F-4682-BEE9-07E983EC3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00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99723-6933-489D-8382-E23EC6EC31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007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136A-9B6D-40E4-8AFE-3400B929D5F2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8547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1090C-2D7D-4B75-8E7F-25B0C034AFAF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5795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7000E-DC3C-455D-82D9-1B28C4ACB765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15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F377F-AE83-418A-B695-191026BDED1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821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C8C1F-9147-405A-8BAE-AD8B61548818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822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2271-CE37-4E3F-86B5-15CD770159C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954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10C9-436C-4FA7-A864-C8D4426A1954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326CB-0AF5-4772-A076-43C169377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673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8EFAF-0CC0-4D12-8F6E-71227A2DC34C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233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841BF-38BD-43FA-8AE3-66E5C136945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03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8D2F8-DA54-432D-9D98-DB54CB8EE4F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589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13462-08C5-4A0D-BE41-8A5EA476B428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855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BCA11-5659-4F4F-834C-ECC07A09B176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475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705600" cy="334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7C7D9-1ED1-47F1-9C5D-78E325C149B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4766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7800" y="2057400"/>
            <a:ext cx="6858000" cy="2133600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27946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501E52-5DDF-4ACA-8E5C-A7CBDFC0E6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359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596B-9ACE-40E8-A3B5-B39C3DC6C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65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1568450"/>
            <a:ext cx="7924800" cy="4324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36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3596B-9ACE-40E8-A3B5-B39C3DC6C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65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717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7279"/>
            <a:ext cx="4038600" cy="4937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7279"/>
            <a:ext cx="4038600" cy="4937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7304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894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26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55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78F52-4EA6-4F61-B9F4-13F45EE17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12F5B-44D6-4BE4-8EF4-524872112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2.emf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70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2B501E52-5DDF-4ACA-8E5C-A7CBDFC0E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70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96E52F96-A4EE-4B25-B3A0-D875AB74EE8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3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70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96E52F96-A4EE-4B25-B3A0-D875AB74EE87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7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70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000000">
                    <a:tint val="75000"/>
                  </a:srgb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000000">
                    <a:tint val="75000"/>
                  </a:srgb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00">
                    <a:tint val="75000"/>
                  </a:srgb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3EEEFAD4-C170-495C-82AC-DCFB6178A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67056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Cambria" pitchFamily="18" charset="0"/>
                <a:cs typeface="+mn-cs"/>
              </a:defRPr>
            </a:lvl1pPr>
          </a:lstStyle>
          <a:p>
            <a:pPr>
              <a:defRPr/>
            </a:pPr>
            <a:fld id="{8D3A2F08-CC2C-4CC9-97EB-2A9783AB42FD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3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2"/>
          </a:solidFill>
          <a:latin typeface="Gloucester MT Extra Condense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73225" y="2006600"/>
            <a:ext cx="6705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0213" y="6546850"/>
            <a:ext cx="6186487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</a:rPr>
              <a:t>Contains U.S. Cellular</a:t>
            </a:r>
            <a:r>
              <a:rPr lang="en-US" altLang="en-US" sz="800" baseline="30000" dirty="0">
                <a:solidFill>
                  <a:srgbClr val="000000"/>
                </a:solidFill>
                <a:latin typeface="Verdana" pitchFamily="34" charset="0"/>
              </a:rPr>
              <a:t>®</a:t>
            </a:r>
            <a:r>
              <a:rPr lang="en-US" altLang="en-US" sz="800" dirty="0">
                <a:solidFill>
                  <a:srgbClr val="000000"/>
                </a:solidFill>
                <a:latin typeface="Verdana" pitchFamily="34" charset="0"/>
              </a:rPr>
              <a:t> confidential information. Not for external use or disclosure without proper authorization.</a:t>
            </a:r>
          </a:p>
        </p:txBody>
      </p:sp>
      <p:pic>
        <p:nvPicPr>
          <p:cNvPr id="1028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54000"/>
            <a:ext cx="233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46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3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2269A5"/>
          </a:solidFill>
          <a:latin typeface="Verdana"/>
          <a:ea typeface="ＭＳ Ｐゴシック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8"/>
          <a:stretch>
            <a:fillRect/>
          </a:stretch>
        </p:blipFill>
        <p:spPr bwMode="auto">
          <a:xfrm>
            <a:off x="0" y="6596063"/>
            <a:ext cx="9150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274637"/>
            <a:ext cx="813816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1097279"/>
            <a:ext cx="8138160" cy="493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0513" y="6627813"/>
            <a:ext cx="6032500" cy="2159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rgbClr val="FFFFFF"/>
                </a:solidFill>
                <a:latin typeface="Verdana" pitchFamily="34" charset="0"/>
                <a:cs typeface="+mn-cs"/>
              </a:rPr>
              <a:t>Contains U.S. Cellular</a:t>
            </a:r>
            <a:r>
              <a:rPr lang="en-US" altLang="en-US" sz="800" baseline="30000" dirty="0">
                <a:solidFill>
                  <a:srgbClr val="FFFFFF"/>
                </a:solidFill>
                <a:latin typeface="Verdana" pitchFamily="34" charset="0"/>
                <a:cs typeface="+mn-cs"/>
              </a:rPr>
              <a:t>®</a:t>
            </a:r>
            <a:r>
              <a:rPr lang="en-US" altLang="en-US" sz="800" dirty="0">
                <a:solidFill>
                  <a:srgbClr val="FFFFFF"/>
                </a:solidFill>
                <a:latin typeface="Verdana" pitchFamily="34" charset="0"/>
                <a:cs typeface="+mn-cs"/>
              </a:rPr>
              <a:t> confidential information. Not for external use or disclosure without proper authorization.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0" y="6475413"/>
            <a:ext cx="546100" cy="350837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9AC6A3CD-45DF-4FD8-9BFE-159CFBCFCF03}" type="slidenum">
              <a:rPr lang="en-US" altLang="en-US" sz="1000" smtClean="0">
                <a:solidFill>
                  <a:srgbClr val="2269A5"/>
                </a:solidFill>
                <a:cs typeface="+mn-cs"/>
              </a:rPr>
              <a:pPr algn="ctr" eaLnBrk="1" hangingPunct="1">
                <a:defRPr/>
              </a:pPr>
              <a:t>‹#›</a:t>
            </a:fld>
            <a:endParaRPr lang="en-US" altLang="en-US" sz="1000" dirty="0">
              <a:solidFill>
                <a:srgbClr val="2269A5"/>
              </a:solidFill>
              <a:cs typeface="+mn-cs"/>
            </a:endParaRPr>
          </a:p>
        </p:txBody>
      </p:sp>
      <p:pic>
        <p:nvPicPr>
          <p:cNvPr id="2055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6081713"/>
            <a:ext cx="163512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Star_blue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30" b="10571"/>
          <a:stretch>
            <a:fillRect/>
          </a:stretch>
        </p:blipFill>
        <p:spPr bwMode="auto">
          <a:xfrm>
            <a:off x="3165475" y="473075"/>
            <a:ext cx="5978525" cy="61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26213" y="6262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  <a:ea typeface="ＭＳ Ｐゴシック" pitchFamily="34" charset="-128"/>
                <a:cs typeface="+mn-cs"/>
              </a:rPr>
              <a:pPr/>
              <a:t>‹#›</a:t>
            </a:fld>
            <a:endParaRPr lang="en-US" dirty="0">
              <a:solidFill>
                <a:srgbClr val="474746">
                  <a:tint val="75000"/>
                </a:srgbClr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6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2269A5"/>
          </a:solidFill>
          <a:latin typeface="Verdana"/>
          <a:ea typeface="ＭＳ Ｐゴシック" charset="-128"/>
          <a:cs typeface="Verdan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2269A5"/>
          </a:solidFill>
          <a:latin typeface="Verdana" charset="0"/>
          <a:ea typeface="ＭＳ Ｐゴシック" charset="-128"/>
          <a:cs typeface="Verdan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/>
          <a:ea typeface="ＭＳ Ｐゴシック" charset="-128"/>
          <a:cs typeface="Verdan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/>
          <a:ea typeface="ＭＳ Ｐゴシック" charset="-128"/>
          <a:cs typeface="Verdan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charset="-128"/>
          <a:cs typeface="Verdan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/>
          <a:ea typeface="ＭＳ Ｐゴシック" charset="-128"/>
          <a:cs typeface="Verdan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Verdana"/>
          <a:ea typeface="ＭＳ Ｐゴシック" charset="-128"/>
          <a:cs typeface="Verdan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SCDLCNOMobileServicesOperations@uscellular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0.xml"/><Relationship Id="rId5" Type="http://schemas.openxmlformats.org/officeDocument/2006/relationships/slide" Target="slide3.xml"/><Relationship Id="rId4" Type="http://schemas.openxmlformats.org/officeDocument/2006/relationships/hyperlink" Target="mailto:Deanna.Andrews@uscellula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sc.intranet.teldta.com/sites/is/operations/IS_Billing_Ops/Shared%20Documents/Operational%20Support%20Guide%20-%20Usage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0.xml"/><Relationship Id="rId5" Type="http://schemas.openxmlformats.org/officeDocument/2006/relationships/slide" Target="slide3.xml"/><Relationship Id="rId4" Type="http://schemas.openxmlformats.org/officeDocument/2006/relationships/hyperlink" Target="https://usc.intranet.teldta.com/sites/is/operations/IS_Billing_Ops/Shared%20Documents/Usage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sc.intranet.teldta.com/sites/is/operations/IS_Billing_Ops/Shared%20Documents/Operational%20Support%20Guide%20-%20Usage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0.xml"/><Relationship Id="rId5" Type="http://schemas.openxmlformats.org/officeDocument/2006/relationships/slide" Target="slide3.xml"/><Relationship Id="rId4" Type="http://schemas.openxmlformats.org/officeDocument/2006/relationships/hyperlink" Target="https://kpr01scd01.uscc.com:8080/WebMonitor/servlet/WebMonitor?MonName=Da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73845" y="1600200"/>
            <a:ext cx="8153400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800" b="1" dirty="0">
                <a:solidFill>
                  <a:schemeClr val="accent6"/>
                </a:solidFill>
                <a:latin typeface="+mn-lt"/>
                <a:cs typeface="+mn-cs"/>
              </a:rPr>
              <a:t>Usage</a:t>
            </a:r>
            <a:br>
              <a:rPr lang="en-US" altLang="en-US" sz="3200" b="1" dirty="0">
                <a:solidFill>
                  <a:schemeClr val="accent6"/>
                </a:solidFill>
                <a:latin typeface="+mn-lt"/>
                <a:cs typeface="+mn-cs"/>
              </a:rPr>
            </a:br>
            <a:r>
              <a:rPr lang="en-US" altLang="en-US" sz="3200" b="1" dirty="0">
                <a:solidFill>
                  <a:schemeClr val="accent6"/>
                </a:solidFill>
                <a:latin typeface="+mn-lt"/>
                <a:cs typeface="+mn-cs"/>
              </a:rPr>
              <a:t>OPERATIONAL PLAYBOOK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1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8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52945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2100" b="1" dirty="0"/>
              <a:t>IS Billing Operations </a:t>
            </a:r>
            <a:r>
              <a:rPr lang="en-US" sz="2100" dirty="0"/>
              <a:t>This consists of the Operations and Dev Ops teams</a:t>
            </a:r>
          </a:p>
          <a:p>
            <a:pPr lvl="1"/>
            <a:r>
              <a:rPr lang="en-US" sz="2100" b="1" dirty="0"/>
              <a:t>Manager</a:t>
            </a:r>
            <a:r>
              <a:rPr lang="en-US" sz="2100" dirty="0"/>
              <a:t> </a:t>
            </a:r>
          </a:p>
          <a:p>
            <a:pPr lvl="2"/>
            <a:r>
              <a:rPr lang="en-US" sz="2100" b="1" kern="1200" dirty="0">
                <a:solidFill>
                  <a:schemeClr val="dk1"/>
                </a:solidFill>
              </a:rPr>
              <a:t>Cindy Nangle - IS Billing and Revenue Dev Ops</a:t>
            </a:r>
          </a:p>
          <a:p>
            <a:pPr lvl="2"/>
            <a:r>
              <a:rPr lang="en-US" sz="2100" b="1" dirty="0"/>
              <a:t>Rathi Bommireddipalli </a:t>
            </a:r>
            <a:r>
              <a:rPr lang="en-US" sz="2100" b="1" kern="1200" dirty="0">
                <a:solidFill>
                  <a:schemeClr val="dk1"/>
                </a:solidFill>
              </a:rPr>
              <a:t> - IS Billing and Revenue Ops</a:t>
            </a:r>
            <a:endParaRPr lang="en-US" sz="2100" dirty="0"/>
          </a:p>
          <a:p>
            <a:pPr lvl="1"/>
            <a:r>
              <a:rPr lang="en-US" sz="2100" b="1" dirty="0"/>
              <a:t>Email</a:t>
            </a:r>
            <a:r>
              <a:rPr lang="en-US" sz="2100" dirty="0"/>
              <a:t> USCDLISOps-BillingandAROperations@uscellular.com</a:t>
            </a:r>
          </a:p>
          <a:p>
            <a:pPr lvl="1"/>
            <a:r>
              <a:rPr lang="en-US" sz="2100" b="1" dirty="0"/>
              <a:t>Remedy </a:t>
            </a:r>
            <a:r>
              <a:rPr lang="en-US" dirty="0"/>
              <a:t>IS Billing and Revenue Ops IS </a:t>
            </a:r>
            <a:endParaRPr lang="en-US" sz="2100" b="1" dirty="0"/>
          </a:p>
          <a:p>
            <a:pPr lvl="1">
              <a:spcAft>
                <a:spcPts val="1200"/>
              </a:spcAft>
            </a:pPr>
            <a:r>
              <a:rPr lang="en-US" sz="2100" b="1" dirty="0"/>
              <a:t>When to Contact</a:t>
            </a:r>
            <a:r>
              <a:rPr lang="en-US" sz="2100" dirty="0"/>
              <a:t> Any usage related issue.</a:t>
            </a:r>
            <a:endParaRPr lang="en-US" sz="2100" b="1" dirty="0"/>
          </a:p>
          <a:p>
            <a:r>
              <a:rPr lang="en-US" b="1" dirty="0"/>
              <a:t>Mediation</a:t>
            </a:r>
            <a:r>
              <a:rPr lang="en-US" dirty="0"/>
              <a:t> The teams purpose is to provision customers on our network as well as handling all Usage files that originate outside of </a:t>
            </a:r>
            <a:r>
              <a:rPr lang="en-US" b="1" dirty="0"/>
              <a:t>TOPS</a:t>
            </a:r>
            <a:endParaRPr lang="en-US" dirty="0"/>
          </a:p>
          <a:p>
            <a:pPr lvl="1"/>
            <a:r>
              <a:rPr lang="en-US" b="1" dirty="0"/>
              <a:t>Manager</a:t>
            </a:r>
            <a:r>
              <a:rPr lang="en-US" dirty="0"/>
              <a:t> Craig Stalsberg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 USCDLISProvisioningandDataCollection@uscellular.com</a:t>
            </a:r>
          </a:p>
          <a:p>
            <a:pPr lvl="1"/>
            <a:r>
              <a:rPr lang="en-US" sz="2100" b="1" dirty="0"/>
              <a:t>Remedy </a:t>
            </a:r>
            <a:r>
              <a:rPr lang="en-US" dirty="0"/>
              <a:t>NDCII-DCS - Switch Data Coll CA Switch CBB Support TOPS - AAM Provisioning</a:t>
            </a:r>
            <a:endParaRPr lang="en-US" sz="2100" b="1" dirty="0"/>
          </a:p>
          <a:p>
            <a:pPr lvl="1">
              <a:spcAft>
                <a:spcPts val="600"/>
              </a:spcAft>
            </a:pPr>
            <a:r>
              <a:rPr lang="en-US" b="1" dirty="0"/>
              <a:t>When to Contact</a:t>
            </a:r>
            <a:r>
              <a:rPr lang="en-US" dirty="0"/>
              <a:t> Missing Usage (UFF, TAP, CIBER) files.</a:t>
            </a:r>
          </a:p>
          <a:p>
            <a:r>
              <a:rPr lang="en-US" b="1" dirty="0"/>
              <a:t>ICS (Inter-carrier Services)</a:t>
            </a:r>
            <a:r>
              <a:rPr lang="en-US" dirty="0"/>
              <a:t> This team owns the business relationship between USCC and other cellular carriers that we have roaming agreements with.</a:t>
            </a:r>
          </a:p>
          <a:p>
            <a:pPr lvl="1"/>
            <a:r>
              <a:rPr lang="en-US" b="1" dirty="0"/>
              <a:t>Manager</a:t>
            </a:r>
            <a:r>
              <a:rPr lang="en-US" dirty="0"/>
              <a:t> Liz Pierce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 USCDLIntercarrierBusinessDepartment@uscellular.com</a:t>
            </a:r>
          </a:p>
          <a:p>
            <a:pPr lvl="1"/>
            <a:r>
              <a:rPr lang="en-US" b="1" dirty="0"/>
              <a:t>Remedy</a:t>
            </a:r>
            <a:r>
              <a:rPr lang="en-US" dirty="0"/>
              <a:t> Intercarrier Services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When to Contact</a:t>
            </a:r>
            <a:r>
              <a:rPr lang="en-US" dirty="0"/>
              <a:t> Whenever we have any question about anything for our Roaming partners. Missing a roaming file from AT&amp;T??? Call ICS….</a:t>
            </a:r>
          </a:p>
          <a:p>
            <a:r>
              <a:rPr lang="en-US" b="1" dirty="0"/>
              <a:t>Revenue Accounting</a:t>
            </a:r>
            <a:r>
              <a:rPr lang="en-US" dirty="0"/>
              <a:t> Looks at usage from a financial standpoint to see if all revenue is accounted for.</a:t>
            </a:r>
          </a:p>
          <a:p>
            <a:pPr lvl="1"/>
            <a:r>
              <a:rPr lang="en-US" b="1" dirty="0"/>
              <a:t>Manager</a:t>
            </a:r>
            <a:r>
              <a:rPr lang="en-US" dirty="0"/>
              <a:t> Heather B Jeschke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 Heather.Jeschke@uscellular.com; Miguel.Jones@uscellular.com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When to Contact</a:t>
            </a:r>
            <a:r>
              <a:rPr lang="en-US" dirty="0"/>
              <a:t> They will contact us mostly about roaming usage.</a:t>
            </a:r>
          </a:p>
          <a:p>
            <a:r>
              <a:rPr lang="en-US" b="1" dirty="0"/>
              <a:t>Engineering</a:t>
            </a:r>
            <a:r>
              <a:rPr lang="en-US" dirty="0"/>
              <a:t> This group handles all towers, switches etc. that produce usage.</a:t>
            </a:r>
          </a:p>
          <a:p>
            <a:pPr lvl="1"/>
            <a:r>
              <a:rPr lang="en-US" b="1" dirty="0"/>
              <a:t>Manager</a:t>
            </a:r>
            <a:r>
              <a:rPr lang="en-US" dirty="0"/>
              <a:t> Rick Carlson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 </a:t>
            </a:r>
            <a:r>
              <a:rPr lang="en-US" b="1" u="sng" dirty="0">
                <a:hlinkClick r:id="rId3"/>
              </a:rPr>
              <a:t>USCDLCNOMobileServicesOperations@uscellular.com</a:t>
            </a:r>
            <a:r>
              <a:rPr lang="en-US" b="1" dirty="0">
                <a:hlinkClick r:id="rId3"/>
              </a:rPr>
              <a:t> </a:t>
            </a:r>
            <a:endParaRPr lang="en-US" dirty="0"/>
          </a:p>
          <a:p>
            <a:pPr lvl="1"/>
            <a:r>
              <a:rPr lang="en-US" b="1" dirty="0"/>
              <a:t>Remedy</a:t>
            </a:r>
            <a:r>
              <a:rPr lang="en-US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When to Contact</a:t>
            </a:r>
            <a:r>
              <a:rPr lang="en-US" dirty="0"/>
              <a:t> When there is a large decrease/increase in data usage records/volume.</a:t>
            </a:r>
          </a:p>
          <a:p>
            <a:r>
              <a:rPr lang="en-US" b="1" dirty="0"/>
              <a:t>Revenue Assurance</a:t>
            </a:r>
            <a:r>
              <a:rPr lang="en-US" dirty="0"/>
              <a:t> Looks at random bills to find issues that may have occurred while processing usage.</a:t>
            </a:r>
          </a:p>
          <a:p>
            <a:pPr lvl="1"/>
            <a:r>
              <a:rPr lang="en-US" b="1" dirty="0"/>
              <a:t>Manager</a:t>
            </a:r>
            <a:r>
              <a:rPr lang="en-US" dirty="0"/>
              <a:t> Sangeeta Khedekar</a:t>
            </a:r>
          </a:p>
          <a:p>
            <a:pPr lvl="1"/>
            <a:r>
              <a:rPr lang="en-US" b="1" dirty="0"/>
              <a:t>Email</a:t>
            </a:r>
            <a:r>
              <a:rPr lang="en-US" dirty="0"/>
              <a:t> </a:t>
            </a:r>
            <a:r>
              <a:rPr lang="en-US" sz="2300" dirty="0"/>
              <a:t>Sangeeta.Khedekar@uscellular.com; Christine.Bekos@uscellular.com;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Deanna.Andrews@uscellular.com</a:t>
            </a:r>
            <a:endParaRPr lang="en-US" dirty="0"/>
          </a:p>
          <a:p>
            <a:pPr lvl="1"/>
            <a:r>
              <a:rPr lang="en-US" b="1" dirty="0"/>
              <a:t>Remedy </a:t>
            </a:r>
            <a:r>
              <a:rPr lang="en-US" dirty="0"/>
              <a:t>Business Operations Support</a:t>
            </a:r>
          </a:p>
          <a:p>
            <a:pPr lvl="1"/>
            <a:r>
              <a:rPr lang="en-US" b="1" dirty="0"/>
              <a:t>When to Contact</a:t>
            </a:r>
            <a:r>
              <a:rPr lang="en-US" dirty="0"/>
              <a:t> They will contact us if they see any discrepancy on the bill.</a:t>
            </a:r>
          </a:p>
          <a:p>
            <a:endParaRPr lang="en-US" altLang="en-US" sz="1400" dirty="0">
              <a:ea typeface="ＭＳ Ｐゴシック" pitchFamily="34" charset="-128"/>
            </a:endParaRPr>
          </a:p>
          <a:p>
            <a:endParaRPr lang="en-US" altLang="en-US" sz="1400" dirty="0">
              <a:ea typeface="ＭＳ Ｐゴシック" pitchFamily="34" charset="-128"/>
            </a:endParaRPr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5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3520" y="189090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Internal Contacts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0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12197" y="282353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External Contacts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F1D76-A9DF-4452-BF4E-C288287D1007}"/>
              </a:ext>
            </a:extLst>
          </p:cNvPr>
          <p:cNvSpPr/>
          <p:nvPr/>
        </p:nvSpPr>
        <p:spPr>
          <a:xfrm>
            <a:off x="512197" y="1028343"/>
            <a:ext cx="8147616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n-lt"/>
              </a:rPr>
              <a:t>TNS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The roaming clearinghouse for TAP (data, VoLTE, GSM) usage. The business relationship is held by </a:t>
            </a:r>
            <a:r>
              <a:rPr lang="en-US" sz="1400" b="1" dirty="0">
                <a:solidFill>
                  <a:srgbClr val="FF0000"/>
                </a:solidFill>
                <a:latin typeface="+mn-lt"/>
              </a:rPr>
              <a:t>ICS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, contact them for any questions.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 Syniverse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The roaming clearinghouse for CDMA (voice, 3G) usage, contact through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ICS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.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 Amdocs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Our business partner for all billing. The three gentlemen below are our usage experts for all things TOPS. If there is a question you can't answer these are the guys to contact.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Serhiy Potishuk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SERHIYP@amdocs.com</a:t>
            </a: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When to contact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Handles most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APRM/ARCM 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issues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Amit </a:t>
            </a:r>
            <a:r>
              <a:rPr lang="en-US" sz="1600" b="1" dirty="0" err="1">
                <a:solidFill>
                  <a:srgbClr val="000000"/>
                </a:solidFill>
                <a:latin typeface="+mn-lt"/>
              </a:rPr>
              <a:t>Dror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Amit.Dror@amdocs.com&gt;</a:t>
            </a: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When to contact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Handles most 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Turbo-Charging/AEM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questions.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+mn-lt"/>
              </a:rPr>
              <a:t>Satish Kumar Thatikonda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Email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Satish.Thatikonda@amdocs.com</a:t>
            </a: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+mn-lt"/>
              </a:rPr>
              <a:t>When to contact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 Everything that is usage related except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Turbo-Charging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 or </a:t>
            </a:r>
            <a:r>
              <a:rPr lang="en-US" sz="1400" b="1" dirty="0">
                <a:solidFill>
                  <a:srgbClr val="000000"/>
                </a:solidFill>
                <a:latin typeface="+mn-lt"/>
              </a:rPr>
              <a:t>ARPM</a:t>
            </a:r>
            <a:r>
              <a:rPr lang="en-US" sz="1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pPr lvl="2"/>
            <a:endParaRPr lang="en-US" sz="16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00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4648200"/>
          </a:xfrm>
        </p:spPr>
        <p:txBody>
          <a:bodyPr>
            <a:normAutofit/>
          </a:bodyPr>
          <a:lstStyle/>
          <a:p>
            <a:endParaRPr lang="en-US" altLang="en-US" sz="1400" dirty="0">
              <a:ea typeface="ＭＳ Ｐゴシック" pitchFamily="34" charset="-128"/>
            </a:endParaRPr>
          </a:p>
          <a:p>
            <a:pPr lvl="0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Usage Operational Support Guide </a:t>
            </a:r>
            <a:endParaRPr lang="en-US" b="1" dirty="0">
              <a:solidFill>
                <a:schemeClr val="accent1"/>
              </a:solidFill>
            </a:endParaRPr>
          </a:p>
          <a:p>
            <a:pPr lvl="0"/>
            <a:r>
              <a:rPr lang="en-US" b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Usage Bible </a:t>
            </a:r>
            <a:r>
              <a:rPr lang="en-US" sz="14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altLang="en-US" sz="1400" dirty="0">
              <a:ea typeface="ＭＳ Ｐゴシック" pitchFamily="34" charset="-128"/>
            </a:endParaRPr>
          </a:p>
          <a:p>
            <a:endParaRPr lang="en-US" altLang="en-US" sz="1400" dirty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5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48936" y="297799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REFERENCE DATA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4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20" y="1295400"/>
            <a:ext cx="8191500" cy="4648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3385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1600" dirty="0">
                <a:ea typeface="ＭＳ Ｐゴシック" pitchFamily="34" charset="-128"/>
              </a:rPr>
              <a:t>Revision History – Shows changes and approvals to this document</a:t>
            </a:r>
            <a:endParaRPr lang="en-US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89706"/>
              </p:ext>
            </p:extLst>
          </p:nvPr>
        </p:nvGraphicFramePr>
        <p:xfrm>
          <a:off x="581174" y="1066800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2/8/2020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Initial draft for usage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David Balchen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2/28/2020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Draft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David Balchen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7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4648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4500" dirty="0"/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3" action="ppaction://hlinksldjump"/>
              </a:rPr>
              <a:t>Purpose of this Document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4" action="ppaction://hlinksldjump"/>
              </a:rPr>
              <a:t>Definition of Responsibilities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5" action="ppaction://hlinksldjump"/>
              </a:rPr>
              <a:t>Impacted Systems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6" action="ppaction://hlinksldjump"/>
              </a:rPr>
              <a:t>Data Flow Diagram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7" action="ppaction://hlinksldjump"/>
              </a:rPr>
              <a:t>Phases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8" action="ppaction://hlinksldjump"/>
              </a:rPr>
              <a:t>Checklist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>
                <a:solidFill>
                  <a:schemeClr val="dk1"/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Internal </a:t>
            </a: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9" action="ppaction://hlinksldjump"/>
              </a:rPr>
              <a:t>Contacts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10" action="ppaction://hlinksldjump"/>
              </a:rPr>
              <a:t>External Contacts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  <a:hlinkClick r:id="rId11" action="ppaction://hlinksldjump"/>
              </a:rPr>
              <a:t>Reference Data</a:t>
            </a:r>
            <a:endParaRPr lang="en-US" sz="16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09600" y="241616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Agenda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842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488524" y="265752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Purpose of This Document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5257800"/>
          </a:xfrm>
        </p:spPr>
        <p:txBody>
          <a:bodyPr>
            <a:normAutofit/>
          </a:bodyPr>
          <a:lstStyle/>
          <a:p>
            <a:endParaRPr lang="en-US" altLang="en-US" sz="1600" dirty="0">
              <a:ea typeface="ＭＳ Ｐゴシック" pitchFamily="34" charset="-128"/>
            </a:endParaRPr>
          </a:p>
          <a:p>
            <a:pPr>
              <a:spcAft>
                <a:spcPts val="1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describe the Usage process flow, including a high level description of the data flow, potential points of failure, automated monitoring and alerts, and mitigation and fail over plans.</a:t>
            </a:r>
          </a:p>
          <a:p>
            <a:pPr>
              <a:spcAft>
                <a:spcPts val="1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document will also list the system owners, support contacts, and the impacted business areas and contacts.</a:t>
            </a:r>
          </a:p>
          <a:p>
            <a:pPr>
              <a:spcAft>
                <a:spcPts val="1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document will provide a clear understanding of the impact to business processing and the level of urgency to resolve issues.</a:t>
            </a:r>
          </a:p>
          <a:p>
            <a:pPr>
              <a:spcAft>
                <a:spcPts val="1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document will describe the process inputs and outputs noting data hand-offs between systems or between vendors.</a:t>
            </a:r>
          </a:p>
          <a:p>
            <a:pPr>
              <a:spcAft>
                <a:spcPts val="1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document will be the updated source for internal and external contacts, including on and off hour support contacts, escalation points and expected response times.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4500" dirty="0"/>
          </a:p>
          <a:p>
            <a:pPr marL="914400" lvl="2" indent="0">
              <a:buNone/>
            </a:pPr>
            <a:endParaRPr lang="en-US" sz="46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40176" y="222045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76" y="907845"/>
            <a:ext cx="8191500" cy="4648200"/>
          </a:xfrm>
        </p:spPr>
        <p:txBody>
          <a:bodyPr>
            <a:normAutofit/>
          </a:bodyPr>
          <a:lstStyle/>
          <a:p>
            <a:endParaRPr lang="en-US" altLang="en-US" sz="1400" dirty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532989" y="6256133"/>
            <a:ext cx="2133600" cy="365125"/>
          </a:xfrm>
        </p:spPr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684950" y="6276349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5300" y="259197"/>
            <a:ext cx="8153400" cy="86177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Definition Of Responsibilities </a:t>
            </a:r>
          </a:p>
          <a:p>
            <a:pPr algn="ctr"/>
            <a:r>
              <a:rPr lang="en-US" altLang="en-US" sz="1800" i="1" dirty="0">
                <a:solidFill>
                  <a:schemeClr val="accent6"/>
                </a:solidFill>
              </a:rPr>
              <a:t>(Best Practices and Expectations)</a:t>
            </a:r>
            <a:endParaRPr lang="en-US" altLang="en-US" sz="1800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8449"/>
              </p:ext>
            </p:extLst>
          </p:nvPr>
        </p:nvGraphicFramePr>
        <p:xfrm>
          <a:off x="495300" y="1322568"/>
          <a:ext cx="8153399" cy="4697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715">
                <a:tc>
                  <a:txBody>
                    <a:bodyPr/>
                    <a:lstStyle/>
                    <a:p>
                      <a:r>
                        <a:rPr lang="en-US" sz="10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Best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344">
                <a:tc>
                  <a:txBody>
                    <a:bodyPr/>
                    <a:lstStyle/>
                    <a:p>
                      <a:r>
                        <a:rPr lang="en-US" sz="1000" dirty="0"/>
                        <a:t>Process</a:t>
                      </a:r>
                      <a:r>
                        <a:rPr lang="en-US" sz="1000" baseline="0" dirty="0"/>
                        <a:t> Owner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IS Billing 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First</a:t>
                      </a:r>
                      <a:r>
                        <a:rPr lang="en-US" sz="1000" baseline="0" dirty="0"/>
                        <a:t> point of contact for process issues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Initial triage of issues to identify area</a:t>
                      </a:r>
                      <a:r>
                        <a:rPr lang="en-US" sz="1000" baseline="0" dirty="0"/>
                        <a:t> of failure</a:t>
                      </a:r>
                    </a:p>
                    <a:p>
                      <a:endParaRPr lang="en-US" sz="1000" baseline="0" dirty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Join Incident Bridges</a:t>
                      </a:r>
                      <a:r>
                        <a:rPr lang="en-US" sz="1000" baseline="0" dirty="0"/>
                        <a:t> and use the Playbook as a guide in issue resolution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sz="1000" dirty="0"/>
                        <a:t>Maintain</a:t>
                      </a:r>
                      <a:r>
                        <a:rPr lang="en-US" sz="1000" baseline="0" dirty="0"/>
                        <a:t> documentation (Operation Guide and Playbook)</a:t>
                      </a:r>
                    </a:p>
                    <a:p>
                      <a:endParaRPr lang="en-US" sz="1000" baseline="0" dirty="0"/>
                    </a:p>
                    <a:p>
                      <a:r>
                        <a:rPr lang="en-US" sz="1000" baseline="0" dirty="0"/>
                        <a:t>Involvement in projects impacting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114">
                <a:tc>
                  <a:txBody>
                    <a:bodyPr/>
                    <a:lstStyle/>
                    <a:p>
                      <a:r>
                        <a:rPr lang="en-US" sz="1000" dirty="0"/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PDC</a:t>
                      </a:r>
                      <a:r>
                        <a:rPr lang="en-US" sz="1000" dirty="0"/>
                        <a:t>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Provisioning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and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this team that provides the usage files that we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are the first step in TOPS usage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Inter-carrier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team holds the business relationship between us and our roaming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Questions pertaining to our roaming partners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65972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own the 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usage processing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involving the usage flow from file to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58955"/>
                  </a:ext>
                </a:extLst>
              </a:tr>
              <a:tr h="4154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APRM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roaming charge reconciliation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differences between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APRM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the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Clearinghouse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755144"/>
                  </a:ext>
                </a:extLst>
              </a:tr>
              <a:tr h="255692">
                <a:tc>
                  <a:txBody>
                    <a:bodyPr/>
                    <a:lstStyle/>
                    <a:p>
                      <a:r>
                        <a:rPr lang="en-US" sz="1000" dirty="0"/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Revenue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Billing discrepancies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08337"/>
                  </a:ext>
                </a:extLst>
              </a:tr>
              <a:tr h="761869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Mobile Service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team is primarily focused on end to end service triage and troubleshooting.  This includes but is not limited to 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CDMA, 3G/4G Data, VoLTE, SMS/M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and Business Customer Solutions.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Issues involving data feeds.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2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1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4648200"/>
          </a:xfrm>
        </p:spPr>
        <p:txBody>
          <a:bodyPr>
            <a:normAutofit/>
          </a:bodyPr>
          <a:lstStyle/>
          <a:p>
            <a:endParaRPr lang="en-US" altLang="en-US" sz="1400" dirty="0">
              <a:ea typeface="ＭＳ Ｐゴシック" pitchFamily="34" charset="-128"/>
            </a:endParaRPr>
          </a:p>
          <a:p>
            <a:endParaRPr lang="en-US" altLang="en-US" sz="1400" dirty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88524" y="265752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Impacted Areas/Teams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60515"/>
              </p:ext>
            </p:extLst>
          </p:nvPr>
        </p:nvGraphicFramePr>
        <p:xfrm>
          <a:off x="506412" y="1047276"/>
          <a:ext cx="8153401" cy="476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7248">
                <a:tc>
                  <a:txBody>
                    <a:bodyPr/>
                    <a:lstStyle/>
                    <a:p>
                      <a:r>
                        <a:rPr lang="en-US" sz="1600" dirty="0"/>
                        <a:t>Areas/Teams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38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Collects the call records and sends them to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2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PDC (Mediation)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Converts the raw switch records to the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UFF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format then sends all files to the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CallDump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billable records to 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99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EPC/BPT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the rating configuration for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Turbo-Charging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27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Without Usage there can be no bills.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99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Processing late or missing usage will cause the financials' to be 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73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Revenue Assurance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 accuracy will be affected.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Inter-Carrier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own the business relationship with all outside roaming vendors.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246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7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488524" y="265752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Data Flow Diagram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5257800"/>
          </a:xfrm>
        </p:spPr>
        <p:txBody>
          <a:bodyPr>
            <a:normAutofit/>
          </a:bodyPr>
          <a:lstStyle/>
          <a:p>
            <a:endParaRPr lang="en-US" altLang="en-US" sz="1600" dirty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524" y="958107"/>
            <a:ext cx="8153400" cy="498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44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36F2F-2F8B-4073-80C9-C5E56709E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DC9E45-6E54-4383-BB45-ED407017DAC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52400" y="274638"/>
            <a:ext cx="88392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Investigation Phases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43226-33DB-458C-9F58-E20D45534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59413"/>
            <a:ext cx="8991600" cy="54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488524" y="265752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Checklist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191500" cy="52578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46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5" name="Action Button: Back or Previous 4">
            <a:hlinkClick r:id="rId3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696179"/>
              </p:ext>
            </p:extLst>
          </p:nvPr>
        </p:nvGraphicFramePr>
        <p:xfrm>
          <a:off x="602824" y="990601"/>
          <a:ext cx="7855377" cy="502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5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59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a clear explanation of the issue observed including any automated notifications or system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If the</a:t>
                      </a:r>
                      <a:r>
                        <a:rPr lang="en-US" sz="900" baseline="0" dirty="0"/>
                        <a:t> information reported indicates a specific error, involve the appropriate support teams.  Else follow the steps below.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0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Try to localize the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billing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the error in TOPS or is it before it enters the system (Mediation). 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If TOPS, try to narrow it down to the most likely sub-system were the error occurred (ANF, F2E, TC, AEM, APRM,ARCM)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Query the associated sub-systems database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IS billing Operations / Amdocs</a:t>
                      </a:r>
                    </a:p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Each TOPS subsystem has associated tables, see the Usage Bible for more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Check the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billing Operations / Amdocs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Like with tables each sub-system has a log file(s).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06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Check to see if the input files are delivered.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Billing Operations / Mediation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All files for both Post and Pre-Paid usage will be in the </a:t>
                      </a:r>
                      <a:r>
                        <a:rPr lang="en-US" sz="900" dirty="0" err="1"/>
                        <a:t>CallDump</a:t>
                      </a:r>
                      <a:r>
                        <a:rPr lang="en-US" sz="900" dirty="0"/>
                        <a:t>. Look there to see if the files have been delivered and if not contact mediation. If it is an IN/</a:t>
                      </a:r>
                      <a:r>
                        <a:rPr lang="en-US" sz="900" dirty="0" err="1"/>
                        <a:t>Outcollect</a:t>
                      </a:r>
                      <a:r>
                        <a:rPr lang="en-US" sz="900" dirty="0"/>
                        <a:t> file contact 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Check to see if the event was rated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EPC / IS Billing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Check out the BPT tables in the usage Bible for more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Check the EPS Monitors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Billing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Restart the monitors if down, see usage on call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41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Verify the </a:t>
                      </a:r>
                      <a:r>
                        <a:rPr lang="en-US" sz="900" dirty="0" err="1"/>
                        <a:t>CallDump</a:t>
                      </a:r>
                      <a:r>
                        <a:rPr lang="en-US" sz="900" dirty="0"/>
                        <a:t> is 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IS Billing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Restart if Necessary both the </a:t>
                      </a:r>
                      <a:r>
                        <a:rPr lang="en-US" sz="900" dirty="0" err="1"/>
                        <a:t>CallDump</a:t>
                      </a:r>
                      <a:r>
                        <a:rPr lang="en-US" sz="900" dirty="0"/>
                        <a:t> and Tomcat servers.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32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533400" y="22860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PROCESS FLOW</a:t>
            </a:r>
            <a:r>
              <a:rPr lang="en-US" altLang="en-US" sz="32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36" y="1676400"/>
            <a:ext cx="8153400" cy="3581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i="1" u="sng" dirty="0">
                <a:latin typeface="+mn-lt"/>
              </a:rPr>
              <a:t>Usage</a:t>
            </a:r>
            <a:r>
              <a:rPr lang="en-US" sz="1800" i="1" u="sng" dirty="0">
                <a:latin typeface="+mn-lt"/>
              </a:rPr>
              <a:t> </a:t>
            </a:r>
          </a:p>
          <a:p>
            <a:pPr marL="0" indent="0" algn="ctr">
              <a:buNone/>
            </a:pPr>
            <a:r>
              <a:rPr lang="en-US" sz="1800" i="1" dirty="0">
                <a:latin typeface="+mn-lt"/>
              </a:rPr>
              <a:t>Has the most complete and thorough monitoring system within all of </a:t>
            </a:r>
            <a:r>
              <a:rPr lang="en-US" sz="1800" b="1" i="1" dirty="0">
                <a:latin typeface="+mn-lt"/>
              </a:rPr>
              <a:t>TOPS.</a:t>
            </a:r>
            <a:r>
              <a:rPr lang="en-US" sz="1800" i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latin typeface="+mn-lt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+mn-lt"/>
              </a:rPr>
              <a:t>Every usage feed and sub-system has an associated report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latin typeface="+mn-lt"/>
              </a:rPr>
              <a:t>(See the </a:t>
            </a:r>
            <a:r>
              <a:rPr lang="en-US" sz="1800" b="1" i="1" dirty="0">
                <a:latin typeface="+mn-lt"/>
                <a:hlinkClick r:id="rId3"/>
              </a:rPr>
              <a:t>Usage Operational Support Guide</a:t>
            </a:r>
            <a:r>
              <a:rPr lang="en-US" sz="1800" i="1" dirty="0">
                <a:latin typeface="+mn-lt"/>
              </a:rPr>
              <a:t> for a list of all of the monitoring reports currently active). 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+mn-lt"/>
            </a:endParaRPr>
          </a:p>
          <a:p>
            <a:pPr marL="0" indent="0" algn="ctr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sz="1800" i="1" dirty="0">
                <a:latin typeface="+mn-lt"/>
              </a:rPr>
              <a:t>The </a:t>
            </a:r>
            <a:r>
              <a:rPr lang="en-US" sz="1800" i="1" dirty="0">
                <a:latin typeface="+mn-lt"/>
                <a:hlinkClick r:id="rId4"/>
              </a:rPr>
              <a:t>EPS Monitors</a:t>
            </a:r>
            <a:r>
              <a:rPr lang="en-US" sz="1800" i="1" dirty="0">
                <a:latin typeface="+mn-lt"/>
              </a:rPr>
              <a:t> provides a dashboard showing all relevant </a:t>
            </a:r>
            <a:r>
              <a:rPr lang="en-US" sz="1800" b="1" i="1" dirty="0">
                <a:latin typeface="+mn-lt"/>
              </a:rPr>
              <a:t>TOPS</a:t>
            </a:r>
            <a:r>
              <a:rPr lang="en-US" sz="1800" i="1" dirty="0">
                <a:latin typeface="+mn-lt"/>
              </a:rPr>
              <a:t> usage applications.</a:t>
            </a:r>
            <a:endParaRPr lang="en-US" altLang="en-US" sz="1800" i="1" dirty="0">
              <a:latin typeface="+mn-lt"/>
              <a:ea typeface="ＭＳ Ｐゴシック" pitchFamily="34" charset="-128"/>
            </a:endParaRPr>
          </a:p>
          <a:p>
            <a:pPr marL="0" indent="0">
              <a:buNone/>
            </a:pPr>
            <a:endParaRPr lang="en-US" altLang="en-US" sz="1400" dirty="0">
              <a:ea typeface="ＭＳ Ｐゴシック" pitchFamily="34" charset="-128"/>
            </a:endParaRPr>
          </a:p>
          <a:p>
            <a:pPr marL="457200" lvl="1" indent="0">
              <a:buNone/>
            </a:pPr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4500" dirty="0"/>
          </a:p>
          <a:p>
            <a:pPr lvl="1"/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764C9-0217-4F8F-849A-B088DD4C8D73}" type="slidenum">
              <a:rPr lang="en-US" smtClean="0">
                <a:solidFill>
                  <a:srgbClr val="474746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474746">
                  <a:tint val="75000"/>
                </a:srgbClr>
              </a:solidFill>
            </a:endParaRPr>
          </a:p>
        </p:txBody>
      </p:sp>
      <p:sp>
        <p:nvSpPr>
          <p:cNvPr id="7" name="Action Button: Back or Previous 6">
            <a:hlinkClick r:id="rId5" action="ppaction://hlinksldjump" highlightClick="1"/>
          </p:cNvPr>
          <p:cNvSpPr/>
          <p:nvPr/>
        </p:nvSpPr>
        <p:spPr>
          <a:xfrm>
            <a:off x="8678174" y="6282904"/>
            <a:ext cx="304800" cy="260604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548936" y="297799"/>
            <a:ext cx="81534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 b="1"/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ctr"/>
            <a:r>
              <a:rPr lang="en-US" altLang="en-US" sz="3200" dirty="0">
                <a:solidFill>
                  <a:schemeClr val="accent6"/>
                </a:solidFill>
              </a:rPr>
              <a:t>Alerting and Monitoring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71096"/>
      </p:ext>
    </p:extLst>
  </p:cSld>
  <p:clrMapOvr>
    <a:masterClrMapping/>
  </p:clrMapOvr>
</p:sld>
</file>

<file path=ppt/theme/theme1.xml><?xml version="1.0" encoding="utf-8"?>
<a:theme xmlns:a="http://schemas.openxmlformats.org/drawingml/2006/main" name="1_MythosBackground">
  <a:themeElements>
    <a:clrScheme name="1_Mythos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ythosBackground">
      <a:majorFont>
        <a:latin typeface="Gloucester MT Extra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hos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ythosBackground">
  <a:themeElements>
    <a:clrScheme name="1_Mythos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ythosBackground">
      <a:majorFont>
        <a:latin typeface="Gloucester MT Extra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hos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MythosBackground">
  <a:themeElements>
    <a:clrScheme name="1_Mythos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ythosBackground">
      <a:majorFont>
        <a:latin typeface="Gloucester MT Extra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hos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MythosBackground">
  <a:themeElements>
    <a:clrScheme name="1_Mythos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ythosBackground">
      <a:majorFont>
        <a:latin typeface="Gloucester MT Extra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hos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MythosBackground">
  <a:themeElements>
    <a:clrScheme name="1_Mythos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MythosBackground">
      <a:majorFont>
        <a:latin typeface="Gloucester MT Extra Condens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ythos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ythos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ythos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">
  <a:themeElements>
    <a:clrScheme name="Custom 2">
      <a:dk1>
        <a:srgbClr val="474746"/>
      </a:dk1>
      <a:lt1>
        <a:srgbClr val="FFFFFF"/>
      </a:lt1>
      <a:dk2>
        <a:srgbClr val="474746"/>
      </a:dk2>
      <a:lt2>
        <a:srgbClr val="474746"/>
      </a:lt2>
      <a:accent1>
        <a:srgbClr val="00487D"/>
      </a:accent1>
      <a:accent2>
        <a:srgbClr val="CF1A30"/>
      </a:accent2>
      <a:accent3>
        <a:srgbClr val="D2E6E1"/>
      </a:accent3>
      <a:accent4>
        <a:srgbClr val="629999"/>
      </a:accent4>
      <a:accent5>
        <a:srgbClr val="F7F5F2"/>
      </a:accent5>
      <a:accent6>
        <a:srgbClr val="00487D"/>
      </a:accent6>
      <a:hlink>
        <a:srgbClr val="629999"/>
      </a:hlink>
      <a:folHlink>
        <a:srgbClr val="FFFEFD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Default Design">
  <a:themeElements>
    <a:clrScheme name="Custom 1">
      <a:dk1>
        <a:srgbClr val="474746"/>
      </a:dk1>
      <a:lt1>
        <a:srgbClr val="FFFFFF"/>
      </a:lt1>
      <a:dk2>
        <a:srgbClr val="474746"/>
      </a:dk2>
      <a:lt2>
        <a:srgbClr val="474746"/>
      </a:lt2>
      <a:accent1>
        <a:srgbClr val="00487D"/>
      </a:accent1>
      <a:accent2>
        <a:srgbClr val="CF1A30"/>
      </a:accent2>
      <a:accent3>
        <a:srgbClr val="D2E6E1"/>
      </a:accent3>
      <a:accent4>
        <a:srgbClr val="629999"/>
      </a:accent4>
      <a:accent5>
        <a:srgbClr val="F7F5F2"/>
      </a:accent5>
      <a:accent6>
        <a:srgbClr val="00487D"/>
      </a:accent6>
      <a:hlink>
        <a:srgbClr val="629999"/>
      </a:hlink>
      <a:folHlink>
        <a:srgbClr val="FE7F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632C2BF7B0114D9F4DE76493DB9B5B" ma:contentTypeVersion="3" ma:contentTypeDescription="Create a new document." ma:contentTypeScope="" ma:versionID="d101c95613f8f2c26346b4be7eff2f7e">
  <xsd:schema xmlns:xsd="http://www.w3.org/2001/XMLSchema" xmlns:xs="http://www.w3.org/2001/XMLSchema" xmlns:p="http://schemas.microsoft.com/office/2006/metadata/properties" xmlns:ns2="9a9f0414-2c68-46c4-9b93-f14a287994a6" targetNamespace="http://schemas.microsoft.com/office/2006/metadata/properties" ma:root="true" ma:fieldsID="bb17ab586a99fb2d467b9abcf55b1c7a" ns2:_="">
    <xsd:import namespace="9a9f0414-2c68-46c4-9b93-f14a287994a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of089d1ec43d493280b122d3e5decfee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f0414-2c68-46c4-9b93-f14a287994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of089d1ec43d493280b122d3e5decfee" ma:index="12" ma:taxonomy="true" ma:internalName="of089d1ec43d493280b122d3e5decfee" ma:taxonomyFieldName="Information_x0020_Classification" ma:displayName="Information Classification" ma:default="1;#Internal Use|1867d8be-37d8-479b-9fd0-5ea5da4eef7e" ma:fieldId="{8f089d1e-c43d-4932-80b1-22d3e5decfee}" ma:sspId="4e61d359-5bc6-4694-a096-f2eee22af258" ma:termSetId="4d388fe3-8476-4e0a-b4c0-e328f6e96a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description="" ma:hidden="true" ma:list="{631760e4-e673-453a-a144-d66dfb8ef24e}" ma:internalName="TaxCatchAll" ma:showField="CatchAllData" ma:web="9a9f0414-2c68-46c4-9b93-f14a28799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a9f0414-2c68-46c4-9b93-f14a287994a6">
      <Value>1</Value>
    </TaxCatchAll>
    <_dlc_DocId xmlns="9a9f0414-2c68-46c4-9b93-f14a287994a6">1245010546466042019</_dlc_DocId>
    <_dlc_DocIdUrl xmlns="9a9f0414-2c68-46c4-9b93-f14a287994a6">
      <Url>https://usc.intranet.teldta.com/sites/is/operations/_layouts/15/DocIdRedir.aspx?ID=1245010546466042019</Url>
      <Description>1245010546466042019</Description>
    </_dlc_DocIdUrl>
    <of089d1ec43d493280b122d3e5decfee xmlns="9a9f0414-2c68-46c4-9b93-f14a287994a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Use</TermName>
          <TermId xmlns="http://schemas.microsoft.com/office/infopath/2007/PartnerControls">1867d8be-37d8-479b-9fd0-5ea5da4eef7e</TermId>
        </TermInfo>
      </Terms>
    </of089d1ec43d493280b122d3e5decfee>
  </documentManagement>
</p:properti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0869117-ADA3-4960-805B-D930A2793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f0414-2c68-46c4-9b93-f14a287994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B36F0-C5DA-4680-B9DD-3284955AD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C89AC8-D6E7-4478-87A5-386CB164D5E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EF7E7493-9BE1-4121-A681-1A8ACBA9605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a9f0414-2c68-46c4-9b93-f14a287994a6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2FD14CB2-503F-4F9E-8239-3BDAB3A6306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47738</TotalTime>
  <Words>829</Words>
  <Application>Microsoft Office PowerPoint</Application>
  <PresentationFormat>On-screen Show (4:3)</PresentationFormat>
  <Paragraphs>242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Arial</vt:lpstr>
      <vt:lpstr>Cambria</vt:lpstr>
      <vt:lpstr>Gloucester MT Extra Condensed</vt:lpstr>
      <vt:lpstr>Times New Roman</vt:lpstr>
      <vt:lpstr>Verdana</vt:lpstr>
      <vt:lpstr>Wingdings</vt:lpstr>
      <vt:lpstr>1_MythosBackground</vt:lpstr>
      <vt:lpstr>2_MythosBackground</vt:lpstr>
      <vt:lpstr>3_MythosBackground</vt:lpstr>
      <vt:lpstr>4_MythosBackground</vt:lpstr>
      <vt:lpstr>5_MythosBackground</vt:lpstr>
      <vt:lpstr>default</vt:lpstr>
      <vt:lpstr>1_Default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Investigation Phases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Director, Enterprise Project Management</Manager>
  <Company>U.S. Cellular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Portfolio Review 20170615</dc:title>
  <dc:creator>Boettcher, John L (US - New York)</dc:creator>
  <cp:lastModifiedBy>Balchen, David</cp:lastModifiedBy>
  <cp:revision>2460</cp:revision>
  <cp:lastPrinted>2018-10-01T18:56:55Z</cp:lastPrinted>
  <dcterms:created xsi:type="dcterms:W3CDTF">2009-07-01T20:26:31Z</dcterms:created>
  <dcterms:modified xsi:type="dcterms:W3CDTF">2020-03-02T19:02:11Z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Project0">
    <vt:lpwstr>11</vt:lpwstr>
  </property>
  <property fmtid="{D5CDD505-2E9C-101B-9397-08002B2CF9AE}" pid="4" name="ContentTypeId">
    <vt:lpwstr>0x010100AB632C2BF7B0114D9F4DE76493DB9B5B</vt:lpwstr>
  </property>
  <property fmtid="{D5CDD505-2E9C-101B-9397-08002B2CF9AE}" pid="5" name="_dlc_DocIdItemGuid">
    <vt:lpwstr>6776d77e-d2b6-48ee-ba68-fdf19ad0e1bf</vt:lpwstr>
  </property>
  <property fmtid="{D5CDD505-2E9C-101B-9397-08002B2CF9AE}" pid="6" name="Information_x0020_Classification">
    <vt:lpwstr/>
  </property>
  <property fmtid="{D5CDD505-2E9C-101B-9397-08002B2CF9AE}" pid="7" name="Information Classification">
    <vt:lpwstr>1;#Internal Use|1867d8be-37d8-479b-9fd0-5ea5da4eef7e</vt:lpwstr>
  </property>
  <property fmtid="{D5CDD505-2E9C-101B-9397-08002B2CF9AE}" pid="8" name="IsMyDocuments">
    <vt:bool>true</vt:bool>
  </property>
</Properties>
</file>