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c2a7c20a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c2a7c20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3c2a7c20a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3c2a7c20a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b5c1f95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b5c1f95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b5c1f954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b5c1f954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3b5c1f954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3b5c1f954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3b5c1f954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3b5c1f954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3b5c1f954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3b5c1f954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3c2a7c20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3c2a7c20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 so sorry for this slide. I’m very tired and most likely will not sleep teh night before presenting this project.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de19531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de19531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c2a7c20a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3c2a7c20a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Min Color Graph Exact Solution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Hunter Bowles and Dylan Ballard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O time</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Big O runtime for this solution is O(n^3), since in the worst case scenario the program runs through every vertex 3 separate times</a:t>
            </a:r>
            <a:endParaRPr/>
          </a:p>
          <a:p>
            <a:pPr indent="0" lvl="0" marL="0" rtl="0" algn="l">
              <a:spcBef>
                <a:spcPts val="1200"/>
              </a:spcBef>
              <a:spcAft>
                <a:spcPts val="0"/>
              </a:spcAft>
              <a:buNone/>
            </a:pPr>
            <a:r>
              <a:rPr lang="en"/>
              <a:t>The dominant term in this program is as follows, in MinColorExact: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Along with this, from verify:</a:t>
            </a:r>
            <a:endParaRPr/>
          </a:p>
        </p:txBody>
      </p:sp>
      <p:pic>
        <p:nvPicPr>
          <p:cNvPr id="115" name="Google Shape;115;p22"/>
          <p:cNvPicPr preferRelativeResize="0"/>
          <p:nvPr/>
        </p:nvPicPr>
        <p:blipFill>
          <a:blip r:embed="rId3">
            <a:alphaModFix/>
          </a:blip>
          <a:stretch>
            <a:fillRect/>
          </a:stretch>
        </p:blipFill>
        <p:spPr>
          <a:xfrm>
            <a:off x="1391274" y="3265048"/>
            <a:ext cx="3381624" cy="1798450"/>
          </a:xfrm>
          <a:prstGeom prst="rect">
            <a:avLst/>
          </a:prstGeom>
          <a:noFill/>
          <a:ln>
            <a:noFill/>
          </a:ln>
        </p:spPr>
      </p:pic>
      <p:pic>
        <p:nvPicPr>
          <p:cNvPr id="116" name="Google Shape;116;p22"/>
          <p:cNvPicPr preferRelativeResize="0"/>
          <p:nvPr/>
        </p:nvPicPr>
        <p:blipFill>
          <a:blip r:embed="rId4">
            <a:alphaModFix/>
          </a:blip>
          <a:stretch>
            <a:fillRect/>
          </a:stretch>
        </p:blipFill>
        <p:spPr>
          <a:xfrm>
            <a:off x="4629150" y="2344075"/>
            <a:ext cx="4403351" cy="2112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Wall Clock Time</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23"/>
          <p:cNvPicPr preferRelativeResize="0"/>
          <p:nvPr/>
        </p:nvPicPr>
        <p:blipFill>
          <a:blip r:embed="rId3">
            <a:alphaModFix/>
          </a:blip>
          <a:stretch>
            <a:fillRect/>
          </a:stretch>
        </p:blipFill>
        <p:spPr>
          <a:xfrm>
            <a:off x="2522513" y="1084250"/>
            <a:ext cx="5781675" cy="3552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Problem?</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Decision:</a:t>
            </a:r>
            <a:endParaRPr/>
          </a:p>
          <a:p>
            <a:pPr indent="-317500" lvl="1" marL="914400" rtl="0" algn="l">
              <a:spcBef>
                <a:spcPts val="0"/>
              </a:spcBef>
              <a:spcAft>
                <a:spcPts val="0"/>
              </a:spcAft>
              <a:buSzPts val="1400"/>
              <a:buChar char="○"/>
            </a:pPr>
            <a:r>
              <a:rPr lang="en"/>
              <a:t>The Min Color Graph can be summarized in a decision problem like “can graph G be colored using k colors?”</a:t>
            </a:r>
            <a:endParaRPr/>
          </a:p>
          <a:p>
            <a:pPr indent="-342900" lvl="0" marL="457200" rtl="0" algn="l">
              <a:spcBef>
                <a:spcPts val="0"/>
              </a:spcBef>
              <a:spcAft>
                <a:spcPts val="0"/>
              </a:spcAft>
              <a:buSzPts val="1800"/>
              <a:buChar char="●"/>
            </a:pPr>
            <a:r>
              <a:rPr lang="en"/>
              <a:t>Optimization:</a:t>
            </a:r>
            <a:endParaRPr/>
          </a:p>
          <a:p>
            <a:pPr indent="-317500" lvl="1" marL="914400" rtl="0" algn="l">
              <a:spcBef>
                <a:spcPts val="0"/>
              </a:spcBef>
              <a:spcAft>
                <a:spcPts val="0"/>
              </a:spcAft>
              <a:buSzPts val="1400"/>
              <a:buChar char="○"/>
            </a:pPr>
            <a:r>
              <a:rPr lang="en"/>
              <a:t>As an optimization problem, this can be reframed to more accurately reflect the issue:</a:t>
            </a:r>
            <a:endParaRPr/>
          </a:p>
          <a:p>
            <a:pPr indent="-317500" lvl="1" marL="914400" rtl="0" algn="l">
              <a:spcBef>
                <a:spcPts val="0"/>
              </a:spcBef>
              <a:spcAft>
                <a:spcPts val="0"/>
              </a:spcAft>
              <a:buSzPts val="1400"/>
              <a:buChar char="○"/>
            </a:pPr>
            <a:r>
              <a:rPr lang="en"/>
              <a:t>“What is the fewest number of colors such that each vertex is not adjacent to a vertex with the same color?”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 short sample input (that isn’t what was provided by Doctor Molloy) would be as follows: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As you can see, there are 9 edges. </a:t>
            </a:r>
            <a:endParaRPr/>
          </a:p>
          <a:p>
            <a:pPr indent="0" lvl="0" marL="0" rtl="0" algn="l">
              <a:spcBef>
                <a:spcPts val="1200"/>
              </a:spcBef>
              <a:spcAft>
                <a:spcPts val="0"/>
              </a:spcAft>
              <a:buNone/>
            </a:pPr>
            <a:r>
              <a:rPr lang="en"/>
              <a:t>The graph would look like this (uncolored):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1738500" y="1593348"/>
            <a:ext cx="4661225" cy="1228875"/>
          </a:xfrm>
          <a:prstGeom prst="rect">
            <a:avLst/>
          </a:prstGeom>
          <a:noFill/>
          <a:ln>
            <a:noFill/>
          </a:ln>
        </p:spPr>
      </p:pic>
      <p:pic>
        <p:nvPicPr>
          <p:cNvPr id="69" name="Google Shape;69;p15"/>
          <p:cNvPicPr preferRelativeResize="0"/>
          <p:nvPr/>
        </p:nvPicPr>
        <p:blipFill>
          <a:blip r:embed="rId4">
            <a:alphaModFix/>
          </a:blip>
          <a:stretch>
            <a:fillRect/>
          </a:stretch>
        </p:blipFill>
        <p:spPr>
          <a:xfrm>
            <a:off x="5022325" y="2535205"/>
            <a:ext cx="3207675" cy="2178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input of the previous slide would product the following output: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As before, the graph now looks like: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6" name="Google Shape;76;p16"/>
          <p:cNvPicPr preferRelativeResize="0"/>
          <p:nvPr/>
        </p:nvPicPr>
        <p:blipFill>
          <a:blip r:embed="rId3">
            <a:alphaModFix/>
          </a:blip>
          <a:stretch>
            <a:fillRect/>
          </a:stretch>
        </p:blipFill>
        <p:spPr>
          <a:xfrm>
            <a:off x="4427550" y="1538425"/>
            <a:ext cx="4716449" cy="2305825"/>
          </a:xfrm>
          <a:prstGeom prst="rect">
            <a:avLst/>
          </a:prstGeom>
          <a:noFill/>
          <a:ln>
            <a:noFill/>
          </a:ln>
        </p:spPr>
      </p:pic>
      <p:pic>
        <p:nvPicPr>
          <p:cNvPr id="77" name="Google Shape;77;p16"/>
          <p:cNvPicPr preferRelativeResize="0"/>
          <p:nvPr/>
        </p:nvPicPr>
        <p:blipFill>
          <a:blip r:embed="rId4">
            <a:alphaModFix/>
          </a:blip>
          <a:stretch>
            <a:fillRect/>
          </a:stretch>
        </p:blipFill>
        <p:spPr>
          <a:xfrm>
            <a:off x="1102714" y="2571750"/>
            <a:ext cx="3373235" cy="23058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Practical Applications?</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real practical uses of min color graphs include:</a:t>
            </a:r>
            <a:endParaRPr/>
          </a:p>
          <a:p>
            <a:pPr indent="-342900" lvl="0" marL="457200" rtl="0" algn="l">
              <a:spcBef>
                <a:spcPts val="1200"/>
              </a:spcBef>
              <a:spcAft>
                <a:spcPts val="0"/>
              </a:spcAft>
              <a:buSzPts val="1800"/>
              <a:buChar char="●"/>
            </a:pPr>
            <a:r>
              <a:rPr lang="en"/>
              <a:t>Scheduling</a:t>
            </a:r>
            <a:endParaRPr/>
          </a:p>
          <a:p>
            <a:pPr indent="-342900" lvl="0" marL="457200" rtl="0" algn="l">
              <a:spcBef>
                <a:spcPts val="0"/>
              </a:spcBef>
              <a:spcAft>
                <a:spcPts val="0"/>
              </a:spcAft>
              <a:buSzPts val="1800"/>
              <a:buChar char="●"/>
            </a:pPr>
            <a:r>
              <a:rPr lang="en"/>
              <a:t>Sudoku</a:t>
            </a:r>
            <a:endParaRPr/>
          </a:p>
          <a:p>
            <a:pPr indent="-342900" lvl="0" marL="457200" rtl="0" algn="l">
              <a:spcBef>
                <a:spcPts val="0"/>
              </a:spcBef>
              <a:spcAft>
                <a:spcPts val="0"/>
              </a:spcAft>
              <a:buSzPts val="1800"/>
              <a:buChar char="●"/>
            </a:pPr>
            <a:r>
              <a:rPr lang="en"/>
              <a:t>Determining if a graph is bipartite</a:t>
            </a:r>
            <a:endParaRPr/>
          </a:p>
          <a:p>
            <a:pPr indent="-342900" lvl="0" marL="457200" rtl="0" algn="l">
              <a:spcBef>
                <a:spcPts val="0"/>
              </a:spcBef>
              <a:spcAft>
                <a:spcPts val="0"/>
              </a:spcAft>
              <a:buSzPts val="1800"/>
              <a:buChar char="●"/>
            </a:pPr>
            <a:r>
              <a:rPr lang="en"/>
              <a:t>And more!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Certifier Process:</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wrote this slide at 6 am on exactly 0 hours of sleep. I do not remember what a Certifier Process is.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 am sorry for whatever ends up here, because God knows it isn’t what’s supposed to be here.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 genuinely cannot for the life of me figure out what a certifier process is but I’m supposed to have one here.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Reduction</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Independent Set ≤</a:t>
            </a:r>
            <a:r>
              <a:rPr baseline="-25000" lang="en"/>
              <a:t>p</a:t>
            </a:r>
            <a:r>
              <a:rPr lang="en"/>
              <a:t> Min Color Graph</a:t>
            </a:r>
            <a:endParaRPr/>
          </a:p>
          <a:p>
            <a:pPr indent="0" lvl="0" marL="0" rtl="0" algn="ctr">
              <a:spcBef>
                <a:spcPts val="1200"/>
              </a:spcBef>
              <a:spcAft>
                <a:spcPts val="0"/>
              </a:spcAft>
              <a:buNone/>
            </a:pPr>
            <a:r>
              <a:t/>
            </a:r>
            <a:endParaRPr/>
          </a:p>
          <a:p>
            <a:pPr indent="0" lvl="0" marL="0" rtl="0" algn="l">
              <a:spcBef>
                <a:spcPts val="1200"/>
              </a:spcBef>
              <a:spcAft>
                <a:spcPts val="1200"/>
              </a:spcAft>
              <a:buNone/>
            </a:pPr>
            <a:r>
              <a:rPr lang="en"/>
              <a:t>Min Color Graph can be reduced to the known NP-Complete Problem of Independent Set because each color on the graph is an Independent Set. If you just find the minimum number of  Independent Sets on the graph such that every vertex is used exactly once, then you have found the minimum number of colors to color the graph (examples on next slide)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Take </a:t>
            </a:r>
            <a:r>
              <a:rPr lang="en"/>
              <a:t>this graph from earlier: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{A,D,G} is an IS</a:t>
            </a:r>
            <a:endParaRPr/>
          </a:p>
          <a:p>
            <a:pPr indent="0" lvl="0" marL="0" rtl="0" algn="l">
              <a:spcBef>
                <a:spcPts val="1200"/>
              </a:spcBef>
              <a:spcAft>
                <a:spcPts val="0"/>
              </a:spcAft>
              <a:buNone/>
            </a:pPr>
            <a:r>
              <a:rPr lang="en"/>
              <a:t>{C,F} is too</a:t>
            </a:r>
            <a:endParaRPr/>
          </a:p>
          <a:p>
            <a:pPr indent="0" lvl="0" marL="0" rtl="0" algn="l">
              <a:spcBef>
                <a:spcPts val="1200"/>
              </a:spcBef>
              <a:spcAft>
                <a:spcPts val="0"/>
              </a:spcAft>
              <a:buNone/>
            </a:pPr>
            <a:r>
              <a:rPr lang="en"/>
              <a:t>So is {B,E}</a:t>
            </a:r>
            <a:endParaRPr/>
          </a:p>
          <a:p>
            <a:pPr indent="0" lvl="0" marL="0" rtl="0" algn="l">
              <a:spcBef>
                <a:spcPts val="1200"/>
              </a:spcBef>
              <a:spcAft>
                <a:spcPts val="1200"/>
              </a:spcAft>
              <a:buNone/>
            </a:pPr>
            <a:r>
              <a:rPr lang="en"/>
              <a:t>That’s all the vertices</a:t>
            </a:r>
            <a:endParaRPr/>
          </a:p>
        </p:txBody>
      </p:sp>
      <p:pic>
        <p:nvPicPr>
          <p:cNvPr id="102" name="Google Shape;102;p20"/>
          <p:cNvPicPr preferRelativeResize="0"/>
          <p:nvPr/>
        </p:nvPicPr>
        <p:blipFill>
          <a:blip r:embed="rId3">
            <a:alphaModFix/>
          </a:blip>
          <a:stretch>
            <a:fillRect/>
          </a:stretch>
        </p:blipFill>
        <p:spPr>
          <a:xfrm>
            <a:off x="4441828" y="1152475"/>
            <a:ext cx="4310573" cy="2946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Coded Solution Explained</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Exact Solution to Min Color Graph follows a Brute Force Method:</a:t>
            </a:r>
            <a:endParaRPr/>
          </a:p>
          <a:p>
            <a:pPr indent="-342900" lvl="0" marL="457200" rtl="0" algn="l">
              <a:spcBef>
                <a:spcPts val="1200"/>
              </a:spcBef>
              <a:spcAft>
                <a:spcPts val="0"/>
              </a:spcAft>
              <a:buSzPts val="1800"/>
              <a:buAutoNum type="arabicPeriod"/>
            </a:pPr>
            <a:r>
              <a:rPr lang="en"/>
              <a:t>Assemble every combination of colors and vertices</a:t>
            </a:r>
            <a:endParaRPr/>
          </a:p>
          <a:p>
            <a:pPr indent="-342900" lvl="0" marL="457200" rtl="0" algn="l">
              <a:spcBef>
                <a:spcPts val="0"/>
              </a:spcBef>
              <a:spcAft>
                <a:spcPts val="0"/>
              </a:spcAft>
              <a:buSzPts val="1800"/>
              <a:buAutoNum type="arabicPeriod"/>
            </a:pPr>
            <a:r>
              <a:rPr lang="en"/>
              <a:t>Check every graph that could be formed using these pairings</a:t>
            </a:r>
            <a:endParaRPr/>
          </a:p>
          <a:p>
            <a:pPr indent="-342900" lvl="0" marL="457200" rtl="0" algn="l">
              <a:spcBef>
                <a:spcPts val="0"/>
              </a:spcBef>
              <a:spcAft>
                <a:spcPts val="0"/>
              </a:spcAft>
              <a:buSzPts val="1800"/>
              <a:buAutoNum type="arabicPeriod"/>
            </a:pPr>
            <a:r>
              <a:rPr lang="en"/>
              <a:t>Find one that meets the criteria of a Min Color Graph</a:t>
            </a:r>
            <a:endParaRPr/>
          </a:p>
          <a:p>
            <a:pPr indent="-342900" lvl="0" marL="457200" rtl="0" algn="l">
              <a:spcBef>
                <a:spcPts val="0"/>
              </a:spcBef>
              <a:spcAft>
                <a:spcPts val="0"/>
              </a:spcAft>
              <a:buSzPts val="1800"/>
              <a:buAutoNum type="arabicPeriod"/>
            </a:pPr>
            <a:r>
              <a:rPr lang="en"/>
              <a:t>There you go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