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c2a7c20a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3c2a7c20a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3c2a7c20a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3c2a7c20a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3b5c1f954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3b5c1f95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3b5c1f954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3b5c1f954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3b5c1f9546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b5c1f954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3b5c1f9546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3b5c1f954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3b5c1f954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3b5c1f954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3c2a7c20a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3c2a7c20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 so sorry for this slide. I’m very tired and most likely will not sleep teh night before presenting this project.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3de19531b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3de19531b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3c2a7c20ac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3c2a7c20a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Min Color Graph Exact Solution</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Hunter Bowles and Dylan Ballard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Big O time</a:t>
            </a:r>
            <a:endParaRPr/>
          </a:p>
        </p:txBody>
      </p:sp>
      <p:sp>
        <p:nvSpPr>
          <p:cNvPr id="114" name="Google Shape;114;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Big O runtime for this solution is O(n^3), since in the worst case scenario the program runs through every vertex 3 separate times</a:t>
            </a:r>
            <a:endParaRPr/>
          </a:p>
          <a:p>
            <a:pPr marL="0" lvl="0" indent="0" algn="l" rtl="0">
              <a:spcBef>
                <a:spcPts val="1200"/>
              </a:spcBef>
              <a:spcAft>
                <a:spcPts val="0"/>
              </a:spcAft>
              <a:buNone/>
            </a:pPr>
            <a:r>
              <a:rPr lang="en"/>
              <a:t>The dominant term in this program is as follows, in MinColorExact:</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Along with this, from verify:</a:t>
            </a:r>
            <a:endParaRPr/>
          </a:p>
        </p:txBody>
      </p:sp>
      <p:pic>
        <p:nvPicPr>
          <p:cNvPr id="115" name="Google Shape;115;p22"/>
          <p:cNvPicPr preferRelativeResize="0"/>
          <p:nvPr/>
        </p:nvPicPr>
        <p:blipFill>
          <a:blip r:embed="rId3">
            <a:alphaModFix/>
          </a:blip>
          <a:stretch>
            <a:fillRect/>
          </a:stretch>
        </p:blipFill>
        <p:spPr>
          <a:xfrm>
            <a:off x="1391274" y="3265048"/>
            <a:ext cx="3381624" cy="1798450"/>
          </a:xfrm>
          <a:prstGeom prst="rect">
            <a:avLst/>
          </a:prstGeom>
          <a:noFill/>
          <a:ln>
            <a:noFill/>
          </a:ln>
        </p:spPr>
      </p:pic>
      <p:pic>
        <p:nvPicPr>
          <p:cNvPr id="116" name="Google Shape;116;p22"/>
          <p:cNvPicPr preferRelativeResize="0"/>
          <p:nvPr/>
        </p:nvPicPr>
        <p:blipFill>
          <a:blip r:embed="rId4">
            <a:alphaModFix/>
          </a:blip>
          <a:stretch>
            <a:fillRect/>
          </a:stretch>
        </p:blipFill>
        <p:spPr>
          <a:xfrm>
            <a:off x="4629150" y="2344075"/>
            <a:ext cx="4403351" cy="2112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Wall Clock Time</a:t>
            </a:r>
            <a:endParaRPr/>
          </a:p>
        </p:txBody>
      </p:sp>
      <p:sp>
        <p:nvSpPr>
          <p:cNvPr id="122" name="Google Shape;122;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3" name="Google Shape;123;p23"/>
          <p:cNvPicPr preferRelativeResize="0"/>
          <p:nvPr/>
        </p:nvPicPr>
        <p:blipFill>
          <a:blip r:embed="rId3">
            <a:alphaModFix/>
          </a:blip>
          <a:stretch>
            <a:fillRect/>
          </a:stretch>
        </p:blipFill>
        <p:spPr>
          <a:xfrm>
            <a:off x="2522513" y="1084250"/>
            <a:ext cx="5781675" cy="3552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the Problem?</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Decision:</a:t>
            </a:r>
            <a:endParaRPr/>
          </a:p>
          <a:p>
            <a:pPr marL="914400" lvl="1" indent="-317500" algn="l" rtl="0">
              <a:spcBef>
                <a:spcPts val="0"/>
              </a:spcBef>
              <a:spcAft>
                <a:spcPts val="0"/>
              </a:spcAft>
              <a:buSzPts val="1400"/>
              <a:buChar char="○"/>
            </a:pPr>
            <a:r>
              <a:rPr lang="en"/>
              <a:t>The Min Color Graph can be summarized in a decision problem like “can graph G be colored using k colors?”</a:t>
            </a:r>
            <a:endParaRPr/>
          </a:p>
          <a:p>
            <a:pPr marL="457200" lvl="0" indent="-342900" algn="l" rtl="0">
              <a:spcBef>
                <a:spcPts val="0"/>
              </a:spcBef>
              <a:spcAft>
                <a:spcPts val="0"/>
              </a:spcAft>
              <a:buSzPts val="1800"/>
              <a:buChar char="●"/>
            </a:pPr>
            <a:r>
              <a:rPr lang="en"/>
              <a:t>Optimization:</a:t>
            </a:r>
            <a:endParaRPr/>
          </a:p>
          <a:p>
            <a:pPr marL="914400" lvl="1" indent="-317500" algn="l" rtl="0">
              <a:spcBef>
                <a:spcPts val="0"/>
              </a:spcBef>
              <a:spcAft>
                <a:spcPts val="0"/>
              </a:spcAft>
              <a:buSzPts val="1400"/>
              <a:buChar char="○"/>
            </a:pPr>
            <a:r>
              <a:rPr lang="en"/>
              <a:t>As an optimization problem, this can be reframed to more accurately reflect the issue:</a:t>
            </a:r>
            <a:endParaRPr/>
          </a:p>
          <a:p>
            <a:pPr marL="914400" lvl="1" indent="-317500" algn="l" rtl="0">
              <a:spcBef>
                <a:spcPts val="0"/>
              </a:spcBef>
              <a:spcAft>
                <a:spcPts val="0"/>
              </a:spcAft>
              <a:buSzPts val="1400"/>
              <a:buChar char="○"/>
            </a:pPr>
            <a:r>
              <a:rPr lang="en"/>
              <a:t>“What is the fewest number of colors such that each vertex is not adjacent to a vertex with the same color?”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Inputs</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 short sample input (that isn’t what was provided by Doctor Molloy) would be as follows: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a:t>As you can see, there are 9 edges. </a:t>
            </a:r>
            <a:endParaRPr/>
          </a:p>
          <a:p>
            <a:pPr marL="0" lvl="0" indent="0" algn="l" rtl="0">
              <a:spcBef>
                <a:spcPts val="1200"/>
              </a:spcBef>
              <a:spcAft>
                <a:spcPts val="0"/>
              </a:spcAft>
              <a:buNone/>
            </a:pPr>
            <a:r>
              <a:rPr lang="en"/>
              <a:t>The graph would look like this (uncolored):</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68" name="Google Shape;68;p15"/>
          <p:cNvPicPr preferRelativeResize="0"/>
          <p:nvPr/>
        </p:nvPicPr>
        <p:blipFill>
          <a:blip r:embed="rId3">
            <a:alphaModFix/>
          </a:blip>
          <a:stretch>
            <a:fillRect/>
          </a:stretch>
        </p:blipFill>
        <p:spPr>
          <a:xfrm>
            <a:off x="1738500" y="1593348"/>
            <a:ext cx="4661225" cy="1228875"/>
          </a:xfrm>
          <a:prstGeom prst="rect">
            <a:avLst/>
          </a:prstGeom>
          <a:noFill/>
          <a:ln>
            <a:noFill/>
          </a:ln>
        </p:spPr>
      </p:pic>
      <p:pic>
        <p:nvPicPr>
          <p:cNvPr id="69" name="Google Shape;69;p15"/>
          <p:cNvPicPr preferRelativeResize="0"/>
          <p:nvPr/>
        </p:nvPicPr>
        <p:blipFill>
          <a:blip r:embed="rId4">
            <a:alphaModFix/>
          </a:blip>
          <a:stretch>
            <a:fillRect/>
          </a:stretch>
        </p:blipFill>
        <p:spPr>
          <a:xfrm>
            <a:off x="5022325" y="2535205"/>
            <a:ext cx="3207675" cy="2178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Outputs</a:t>
            </a:r>
            <a:endParaRPr/>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input of the previous slide would product the following output:</a:t>
            </a:r>
            <a:endParaRPr/>
          </a:p>
          <a:p>
            <a:pPr marL="0" lvl="0" indent="0" algn="l" rtl="0">
              <a:spcBef>
                <a:spcPts val="1200"/>
              </a:spcBef>
              <a:spcAft>
                <a:spcPts val="0"/>
              </a:spcAft>
              <a:buNone/>
            </a:pPr>
            <a:endParaRPr/>
          </a:p>
          <a:p>
            <a:pPr marL="0" lvl="0" indent="0" algn="l" rtl="0">
              <a:spcBef>
                <a:spcPts val="1200"/>
              </a:spcBef>
              <a:spcAft>
                <a:spcPts val="0"/>
              </a:spcAft>
              <a:buNone/>
            </a:pPr>
            <a:r>
              <a:rPr lang="en"/>
              <a:t>As before, the graph now looks like:</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76" name="Google Shape;76;p16"/>
          <p:cNvPicPr preferRelativeResize="0"/>
          <p:nvPr/>
        </p:nvPicPr>
        <p:blipFill>
          <a:blip r:embed="rId3">
            <a:alphaModFix/>
          </a:blip>
          <a:stretch>
            <a:fillRect/>
          </a:stretch>
        </p:blipFill>
        <p:spPr>
          <a:xfrm>
            <a:off x="4427550" y="1538425"/>
            <a:ext cx="4716449" cy="2305825"/>
          </a:xfrm>
          <a:prstGeom prst="rect">
            <a:avLst/>
          </a:prstGeom>
          <a:noFill/>
          <a:ln>
            <a:noFill/>
          </a:ln>
        </p:spPr>
      </p:pic>
      <p:pic>
        <p:nvPicPr>
          <p:cNvPr id="77" name="Google Shape;77;p16"/>
          <p:cNvPicPr preferRelativeResize="0"/>
          <p:nvPr/>
        </p:nvPicPr>
        <p:blipFill>
          <a:blip r:embed="rId4">
            <a:alphaModFix/>
          </a:blip>
          <a:stretch>
            <a:fillRect/>
          </a:stretch>
        </p:blipFill>
        <p:spPr>
          <a:xfrm>
            <a:off x="1102714" y="2571750"/>
            <a:ext cx="3373235" cy="23058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Practical Applications?</a:t>
            </a:r>
            <a:endParaRPr/>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Some real practical uses of min color graphs include:</a:t>
            </a:r>
            <a:endParaRPr/>
          </a:p>
          <a:p>
            <a:pPr marL="457200" lvl="0" indent="-342900" algn="l" rtl="0">
              <a:spcBef>
                <a:spcPts val="1200"/>
              </a:spcBef>
              <a:spcAft>
                <a:spcPts val="0"/>
              </a:spcAft>
              <a:buSzPts val="1800"/>
              <a:buChar char="●"/>
            </a:pPr>
            <a:r>
              <a:rPr lang="en"/>
              <a:t>Scheduling</a:t>
            </a:r>
            <a:endParaRPr/>
          </a:p>
          <a:p>
            <a:pPr marL="457200" lvl="0" indent="-342900" algn="l" rtl="0">
              <a:spcBef>
                <a:spcPts val="0"/>
              </a:spcBef>
              <a:spcAft>
                <a:spcPts val="0"/>
              </a:spcAft>
              <a:buSzPts val="1800"/>
              <a:buChar char="●"/>
            </a:pPr>
            <a:r>
              <a:rPr lang="en"/>
              <a:t>Sudoku</a:t>
            </a:r>
            <a:endParaRPr/>
          </a:p>
          <a:p>
            <a:pPr marL="457200" lvl="0" indent="-342900" algn="l" rtl="0">
              <a:spcBef>
                <a:spcPts val="0"/>
              </a:spcBef>
              <a:spcAft>
                <a:spcPts val="0"/>
              </a:spcAft>
              <a:buSzPts val="1800"/>
              <a:buChar char="●"/>
            </a:pPr>
            <a:r>
              <a:rPr lang="en"/>
              <a:t>Determining if a graph is bipartite</a:t>
            </a:r>
            <a:endParaRPr/>
          </a:p>
          <a:p>
            <a:pPr marL="457200" lvl="0" indent="-342900" algn="l" rtl="0">
              <a:spcBef>
                <a:spcPts val="0"/>
              </a:spcBef>
              <a:spcAft>
                <a:spcPts val="0"/>
              </a:spcAft>
              <a:buSzPts val="1800"/>
              <a:buChar char="●"/>
            </a:pPr>
            <a:r>
              <a:rPr lang="en"/>
              <a:t>And more!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Certifier Process:</a:t>
            </a:r>
            <a:endParaRPr/>
          </a:p>
        </p:txBody>
      </p:sp>
      <p:sp>
        <p:nvSpPr>
          <p:cNvPr id="89" name="Google Shape;89;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Our certifier is encapsulated in the verify(option) method</a:t>
            </a:r>
            <a:endParaRPr dirty="0"/>
          </a:p>
        </p:txBody>
      </p:sp>
      <p:pic>
        <p:nvPicPr>
          <p:cNvPr id="1026" name="Picture 2">
            <a:extLst>
              <a:ext uri="{FF2B5EF4-FFF2-40B4-BE49-F238E27FC236}">
                <a16:creationId xmlns:a16="http://schemas.microsoft.com/office/drawing/2014/main" id="{B2D9DBF3-2D2E-FA78-16FC-B349B1F4A9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3140" y="1697106"/>
            <a:ext cx="6225871" cy="31129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Reduction</a:t>
            </a:r>
            <a:endParaRPr/>
          </a:p>
        </p:txBody>
      </p:sp>
      <p:sp>
        <p:nvSpPr>
          <p:cNvPr id="95" name="Google Shape;95;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Independent Set ≤</a:t>
            </a:r>
            <a:r>
              <a:rPr lang="en" baseline="-25000"/>
              <a:t>p</a:t>
            </a:r>
            <a:r>
              <a:rPr lang="en"/>
              <a:t> Min Color Graph</a:t>
            </a:r>
            <a:endParaRPr/>
          </a:p>
          <a:p>
            <a:pPr marL="0" lvl="0" indent="0" algn="ctr" rtl="0">
              <a:spcBef>
                <a:spcPts val="1200"/>
              </a:spcBef>
              <a:spcAft>
                <a:spcPts val="0"/>
              </a:spcAft>
              <a:buNone/>
            </a:pPr>
            <a:endParaRPr/>
          </a:p>
          <a:p>
            <a:pPr marL="0" lvl="0" indent="0" algn="l" rtl="0">
              <a:spcBef>
                <a:spcPts val="1200"/>
              </a:spcBef>
              <a:spcAft>
                <a:spcPts val="1200"/>
              </a:spcAft>
              <a:buNone/>
            </a:pPr>
            <a:r>
              <a:rPr lang="en"/>
              <a:t>Min Color Graph can be reduced to the known NP-Complete Problem of Independent Set because each color on the graph is an Independent Set. If you just find the minimum number of  Independent Sets on the graph such that every vertex is used exactly once, then you have found the minimum number of colors to color the graph (examples on next slide)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EXAMPLES!!!</a:t>
            </a:r>
            <a:endParaRPr/>
          </a:p>
        </p:txBody>
      </p:sp>
      <p:sp>
        <p:nvSpPr>
          <p:cNvPr id="101" name="Google Shape;101;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Take this graph from earlier:</a:t>
            </a:r>
            <a:endParaRPr/>
          </a:p>
          <a:p>
            <a:pPr marL="0" lvl="0" indent="0" algn="l" rtl="0">
              <a:spcBef>
                <a:spcPts val="1200"/>
              </a:spcBef>
              <a:spcAft>
                <a:spcPts val="0"/>
              </a:spcAft>
              <a:buNone/>
            </a:pPr>
            <a:endParaRPr/>
          </a:p>
          <a:p>
            <a:pPr marL="0" lvl="0" indent="0" algn="l" rtl="0">
              <a:spcBef>
                <a:spcPts val="1200"/>
              </a:spcBef>
              <a:spcAft>
                <a:spcPts val="0"/>
              </a:spcAft>
              <a:buNone/>
            </a:pPr>
            <a:r>
              <a:rPr lang="en"/>
              <a:t>{A,D,G} is an IS</a:t>
            </a:r>
            <a:endParaRPr/>
          </a:p>
          <a:p>
            <a:pPr marL="0" lvl="0" indent="0" algn="l" rtl="0">
              <a:spcBef>
                <a:spcPts val="1200"/>
              </a:spcBef>
              <a:spcAft>
                <a:spcPts val="0"/>
              </a:spcAft>
              <a:buNone/>
            </a:pPr>
            <a:r>
              <a:rPr lang="en"/>
              <a:t>{C,F} is too</a:t>
            </a:r>
            <a:endParaRPr/>
          </a:p>
          <a:p>
            <a:pPr marL="0" lvl="0" indent="0" algn="l" rtl="0">
              <a:spcBef>
                <a:spcPts val="1200"/>
              </a:spcBef>
              <a:spcAft>
                <a:spcPts val="0"/>
              </a:spcAft>
              <a:buNone/>
            </a:pPr>
            <a:r>
              <a:rPr lang="en"/>
              <a:t>So is {B,E}</a:t>
            </a:r>
            <a:endParaRPr/>
          </a:p>
          <a:p>
            <a:pPr marL="0" lvl="0" indent="0" algn="l" rtl="0">
              <a:spcBef>
                <a:spcPts val="1200"/>
              </a:spcBef>
              <a:spcAft>
                <a:spcPts val="1200"/>
              </a:spcAft>
              <a:buNone/>
            </a:pPr>
            <a:r>
              <a:rPr lang="en"/>
              <a:t>That’s all the vertices</a:t>
            </a:r>
            <a:endParaRPr/>
          </a:p>
        </p:txBody>
      </p:sp>
      <p:pic>
        <p:nvPicPr>
          <p:cNvPr id="102" name="Google Shape;102;p20"/>
          <p:cNvPicPr preferRelativeResize="0"/>
          <p:nvPr/>
        </p:nvPicPr>
        <p:blipFill>
          <a:blip r:embed="rId3">
            <a:alphaModFix/>
          </a:blip>
          <a:stretch>
            <a:fillRect/>
          </a:stretch>
        </p:blipFill>
        <p:spPr>
          <a:xfrm>
            <a:off x="4441828" y="1152475"/>
            <a:ext cx="4310573" cy="2946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Our Coded Solution Explained</a:t>
            </a:r>
            <a:endParaRPr/>
          </a:p>
        </p:txBody>
      </p:sp>
      <p:sp>
        <p:nvSpPr>
          <p:cNvPr id="108" name="Google Shape;108;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Exact Solution to Min Color Graph follows a Brute Force Method:</a:t>
            </a:r>
            <a:endParaRPr/>
          </a:p>
          <a:p>
            <a:pPr marL="457200" lvl="0" indent="-342900" algn="l" rtl="0">
              <a:spcBef>
                <a:spcPts val="1200"/>
              </a:spcBef>
              <a:spcAft>
                <a:spcPts val="0"/>
              </a:spcAft>
              <a:buSzPts val="1800"/>
              <a:buAutoNum type="arabicPeriod"/>
            </a:pPr>
            <a:r>
              <a:rPr lang="en"/>
              <a:t>Assemble every combination of colors and vertices</a:t>
            </a:r>
            <a:endParaRPr/>
          </a:p>
          <a:p>
            <a:pPr marL="457200" lvl="0" indent="-342900" algn="l" rtl="0">
              <a:spcBef>
                <a:spcPts val="0"/>
              </a:spcBef>
              <a:spcAft>
                <a:spcPts val="0"/>
              </a:spcAft>
              <a:buSzPts val="1800"/>
              <a:buAutoNum type="arabicPeriod"/>
            </a:pPr>
            <a:r>
              <a:rPr lang="en"/>
              <a:t>Check every graph that could be formed using these pairings</a:t>
            </a:r>
            <a:endParaRPr/>
          </a:p>
          <a:p>
            <a:pPr marL="457200" lvl="0" indent="-342900" algn="l" rtl="0">
              <a:spcBef>
                <a:spcPts val="0"/>
              </a:spcBef>
              <a:spcAft>
                <a:spcPts val="0"/>
              </a:spcAft>
              <a:buSzPts val="1800"/>
              <a:buAutoNum type="arabicPeriod"/>
            </a:pPr>
            <a:r>
              <a:rPr lang="en"/>
              <a:t>Find one that meets the criteria of a Min Color Graph</a:t>
            </a:r>
            <a:endParaRPr/>
          </a:p>
          <a:p>
            <a:pPr marL="457200" lvl="0" indent="-342900" algn="l" rtl="0">
              <a:spcBef>
                <a:spcPts val="0"/>
              </a:spcBef>
              <a:spcAft>
                <a:spcPts val="0"/>
              </a:spcAft>
              <a:buSzPts val="1800"/>
              <a:buAutoNum type="arabicPeriod"/>
            </a:pPr>
            <a:r>
              <a:rPr lang="en"/>
              <a:t>There you go</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416</Words>
  <Application>Microsoft Macintosh PowerPoint</Application>
  <PresentationFormat>On-screen Show (16:9)</PresentationFormat>
  <Paragraphs>50</Paragraphs>
  <Slides>11</Slides>
  <Notes>11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Arial</vt:lpstr>
      <vt:lpstr>Simple Light</vt:lpstr>
      <vt:lpstr>Min Color Graph Exact Solution</vt:lpstr>
      <vt:lpstr>What is the Problem?</vt:lpstr>
      <vt:lpstr>Inputs</vt:lpstr>
      <vt:lpstr>Outputs</vt:lpstr>
      <vt:lpstr>Practical Applications?</vt:lpstr>
      <vt:lpstr>The Certifier Process:</vt:lpstr>
      <vt:lpstr>Reduction</vt:lpstr>
      <vt:lpstr>EXAMPLES!!!</vt:lpstr>
      <vt:lpstr>Our Coded Solution Explained</vt:lpstr>
      <vt:lpstr>Big O time</vt:lpstr>
      <vt:lpstr>Wall Clock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 Color Graph Exact Solution</dc:title>
  <cp:lastModifiedBy>Bowles, Hunter Gabriel - bowleshg</cp:lastModifiedBy>
  <cp:revision>1</cp:revision>
  <dcterms:modified xsi:type="dcterms:W3CDTF">2023-05-03T11:47:35Z</dcterms:modified>
</cp:coreProperties>
</file>