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30633a4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30633a4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302d3531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1302d3531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30633a49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30633a49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302d3531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302d3531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br>
              <a:rPr lang="en"/>
            </a:br>
            <a:r>
              <a:rPr lang="en"/>
              <a:t>The overall recall for the model is slightly better than overall precision. Precision is the ratio between correct predictions over all predictions for a specific class. Recall is the ratio between correct predictions over all values that were part of the actual class for the predictions.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30633a496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30633a496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Daryush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confusion matrix, the top left to bottom right diagonal contains the correctly predicted values. Our classification contains 6 different classes. We can see that our model gets a little “confused” (no pun intended) when deciding if an entry belongs to class 3 or class 4. It also has a little confusion when deciding between class 4 and 5 but not as much as with class 3 and 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302d3531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302d3531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a:p>
            <a:pPr indent="0" lvl="0" marL="0" rtl="0" algn="l">
              <a:spcBef>
                <a:spcPts val="0"/>
              </a:spcBef>
              <a:spcAft>
                <a:spcPts val="0"/>
              </a:spcAft>
              <a:buNone/>
            </a:pPr>
            <a:r>
              <a:rPr lang="en"/>
              <a:t>When labeling the wine quality into “good” and “bad” our target value becomes binary (“bad” is 0 and “good” is 1), which allows for higher accuracy and </a:t>
            </a:r>
            <a:r>
              <a:rPr lang="en"/>
              <a:t>precision. In this case our accuracy goes up to almost 90%. Also in this case the overall precision becomes higher than the overall recall.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30633a496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30633a496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a:p>
            <a:pPr indent="0" lvl="0" marL="0" rtl="0" algn="l">
              <a:spcBef>
                <a:spcPts val="0"/>
              </a:spcBef>
              <a:spcAft>
                <a:spcPts val="0"/>
              </a:spcAft>
              <a:buNone/>
            </a:pPr>
            <a:r>
              <a:rPr lang="en"/>
              <a:t>This is the confusion matrix when wine quality is set to good or bad</a:t>
            </a:r>
            <a:br>
              <a:rPr lang="en"/>
            </a:br>
            <a:r>
              <a:rPr lang="en"/>
              <a:t>We can see that it mostly predicts correctly when a wine is considered bad or good</a:t>
            </a:r>
            <a:br>
              <a:rPr lang="en"/>
            </a:br>
            <a:r>
              <a:rPr lang="en"/>
              <a:t>We have a low rate of False negatives and False Positives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1302d3531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1302d3531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Limited-Memory Broyden-Fletcher-Goldfarb-Shanno Algorithm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30633a496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130633a496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1302d3531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302d3531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302d353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302d353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30633a496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130633a49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30633a49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30633a49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1302d3531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1302d3531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302d3531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302d3531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30633a49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30633a49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a:p>
            <a:pPr indent="0" lvl="0" marL="0" rtl="0" algn="l">
              <a:spcBef>
                <a:spcPts val="0"/>
              </a:spcBef>
              <a:spcAft>
                <a:spcPts val="0"/>
              </a:spcAft>
              <a:buNone/>
            </a:pPr>
            <a:r>
              <a:rPr lang="en"/>
              <a:t>From this graph we can see that there is no trend for the fixed acidity that relates to the quality of wine. It is pretty much constant for all classes if different </a:t>
            </a:r>
            <a:r>
              <a:rPr lang="en"/>
              <a:t>quality. This would probably mean that this feature won’t be disruptive for our learning models.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30633a49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30633a496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30633a49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30633a49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30633a49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30633a49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30633a49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30633a49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daryush</a:t>
            </a:r>
            <a:endParaRPr/>
          </a:p>
          <a:p>
            <a:pPr indent="0" lvl="0" marL="0" rtl="0" algn="l">
              <a:spcBef>
                <a:spcPts val="0"/>
              </a:spcBef>
              <a:spcAft>
                <a:spcPts val="0"/>
              </a:spcAft>
              <a:buNone/>
            </a:pPr>
            <a:r>
              <a:rPr lang="en"/>
              <a:t>And this is our last graph. From it we can see that the amount of total sulfur dioxide varies significantly between the different quality classes without following a pattern. We can assume that it wouldn’t be an ideal feature for our training models.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302d3531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1302d3531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57800" y="1485600"/>
            <a:ext cx="4587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Assignment 2</a:t>
            </a:r>
            <a:endParaRPr/>
          </a:p>
          <a:p>
            <a:pPr indent="0" lvl="0" marL="0" rtl="0" algn="l">
              <a:spcBef>
                <a:spcPts val="0"/>
              </a:spcBef>
              <a:spcAft>
                <a:spcPts val="0"/>
              </a:spcAft>
              <a:buNone/>
            </a:pPr>
            <a:r>
              <a:rPr lang="en"/>
              <a:t>ACIT 4880</a:t>
            </a:r>
            <a:endParaRPr/>
          </a:p>
          <a:p>
            <a:pPr indent="0" lvl="0" marL="0" rtl="0" algn="l">
              <a:spcBef>
                <a:spcPts val="0"/>
              </a:spcBef>
              <a:spcAft>
                <a:spcPts val="0"/>
              </a:spcAft>
              <a:buNone/>
            </a:pPr>
            <a:r>
              <a:rPr lang="en"/>
              <a:t>Machine Learning </a:t>
            </a:r>
            <a:endParaRPr/>
          </a:p>
        </p:txBody>
      </p:sp>
      <p:sp>
        <p:nvSpPr>
          <p:cNvPr id="278" name="Google Shape;278;p13"/>
          <p:cNvSpPr txBox="1"/>
          <p:nvPr>
            <p:ph idx="1" type="subTitle"/>
          </p:nvPr>
        </p:nvSpPr>
        <p:spPr>
          <a:xfrm>
            <a:off x="657800" y="3482300"/>
            <a:ext cx="3127500" cy="695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3600">
                <a:latin typeface="Maven Pro"/>
                <a:ea typeface="Maven Pro"/>
                <a:cs typeface="Maven Pro"/>
                <a:sym typeface="Maven Pro"/>
              </a:rPr>
              <a:t>Tamim Hemat and Daryush Balsara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Initial clusters</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2"/>
          <p:cNvPicPr preferRelativeResize="0"/>
          <p:nvPr/>
        </p:nvPicPr>
        <p:blipFill>
          <a:blip r:embed="rId3">
            <a:alphaModFix/>
          </a:blip>
          <a:stretch>
            <a:fillRect/>
          </a:stretch>
        </p:blipFill>
        <p:spPr>
          <a:xfrm>
            <a:off x="0" y="999300"/>
            <a:ext cx="4396221" cy="3827149"/>
          </a:xfrm>
          <a:prstGeom prst="rect">
            <a:avLst/>
          </a:prstGeom>
          <a:noFill/>
          <a:ln>
            <a:noFill/>
          </a:ln>
        </p:spPr>
      </p:pic>
      <p:pic>
        <p:nvPicPr>
          <p:cNvPr id="343" name="Google Shape;343;p22"/>
          <p:cNvPicPr preferRelativeResize="0"/>
          <p:nvPr/>
        </p:nvPicPr>
        <p:blipFill>
          <a:blip r:embed="rId4">
            <a:alphaModFix/>
          </a:blip>
          <a:stretch>
            <a:fillRect/>
          </a:stretch>
        </p:blipFill>
        <p:spPr>
          <a:xfrm>
            <a:off x="4464350" y="999300"/>
            <a:ext cx="4679649" cy="38117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147075" y="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Adding extra data for training the model</a:t>
            </a:r>
            <a:endParaRPr/>
          </a:p>
          <a:p>
            <a:pPr indent="0" lvl="0" marL="0" rtl="0" algn="l">
              <a:spcBef>
                <a:spcPts val="0"/>
              </a:spcBef>
              <a:spcAft>
                <a:spcPts val="0"/>
              </a:spcAft>
              <a:buNone/>
            </a:pPr>
            <a:r>
              <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350" name="Google Shape;350;p23"/>
          <p:cNvPicPr preferRelativeResize="0"/>
          <p:nvPr/>
        </p:nvPicPr>
        <p:blipFill>
          <a:blip r:embed="rId3">
            <a:alphaModFix/>
          </a:blip>
          <a:stretch>
            <a:fillRect/>
          </a:stretch>
        </p:blipFill>
        <p:spPr>
          <a:xfrm>
            <a:off x="201800" y="999300"/>
            <a:ext cx="4401841" cy="3532350"/>
          </a:xfrm>
          <a:prstGeom prst="rect">
            <a:avLst/>
          </a:prstGeom>
          <a:noFill/>
          <a:ln>
            <a:noFill/>
          </a:ln>
        </p:spPr>
      </p:pic>
      <p:pic>
        <p:nvPicPr>
          <p:cNvPr id="351" name="Google Shape;351;p23"/>
          <p:cNvPicPr preferRelativeResize="0"/>
          <p:nvPr/>
        </p:nvPicPr>
        <p:blipFill>
          <a:blip r:embed="rId4">
            <a:alphaModFix/>
          </a:blip>
          <a:stretch>
            <a:fillRect/>
          </a:stretch>
        </p:blipFill>
        <p:spPr>
          <a:xfrm>
            <a:off x="4572000" y="999300"/>
            <a:ext cx="4401851" cy="35324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199825" y="-1140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Clusters - they are distinct </a:t>
            </a:r>
            <a:endParaRPr/>
          </a:p>
        </p:txBody>
      </p:sp>
      <p:sp>
        <p:nvSpPr>
          <p:cNvPr id="357" name="Google Shape;35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24"/>
          <p:cNvPicPr preferRelativeResize="0"/>
          <p:nvPr/>
        </p:nvPicPr>
        <p:blipFill rotWithShape="1">
          <a:blip r:embed="rId3">
            <a:alphaModFix/>
          </a:blip>
          <a:srcRect b="4700" l="0" r="0" t="-4700"/>
          <a:stretch/>
        </p:blipFill>
        <p:spPr>
          <a:xfrm>
            <a:off x="1199825" y="238750"/>
            <a:ext cx="6316924" cy="490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Random Forest Classification </a:t>
            </a:r>
            <a:endParaRPr/>
          </a:p>
        </p:txBody>
      </p:sp>
      <p:sp>
        <p:nvSpPr>
          <p:cNvPr id="364" name="Google Shape;364;p25"/>
          <p:cNvSpPr txBox="1"/>
          <p:nvPr>
            <p:ph idx="1" type="body"/>
          </p:nvPr>
        </p:nvSpPr>
        <p:spPr>
          <a:xfrm>
            <a:off x="149700" y="1391550"/>
            <a:ext cx="4286100" cy="3647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Initially</a:t>
            </a:r>
            <a:r>
              <a:rPr lang="en" sz="1500"/>
              <a:t> we used </a:t>
            </a:r>
            <a:r>
              <a:rPr lang="en" sz="1500"/>
              <a:t>fixed acidity,volatile acidity,citric acid,total sulfur dioxide,pH,alcohol for features</a:t>
            </a:r>
            <a:endParaRPr sz="1500"/>
          </a:p>
          <a:p>
            <a:pPr indent="-323850" lvl="0" marL="457200" rtl="0" algn="l">
              <a:spcBef>
                <a:spcPts val="0"/>
              </a:spcBef>
              <a:spcAft>
                <a:spcPts val="0"/>
              </a:spcAft>
              <a:buSzPts val="1500"/>
              <a:buChar char="-"/>
            </a:pPr>
            <a:r>
              <a:rPr lang="en" sz="1500"/>
              <a:t>S</a:t>
            </a:r>
            <a:r>
              <a:rPr lang="en" sz="1500"/>
              <a:t>et the quality of the wine as the target value then we split the data for testing</a:t>
            </a:r>
            <a:endParaRPr sz="1500"/>
          </a:p>
          <a:p>
            <a:pPr indent="-323850" lvl="0" marL="457200" rtl="0" algn="l">
              <a:spcBef>
                <a:spcPts val="0"/>
              </a:spcBef>
              <a:spcAft>
                <a:spcPts val="0"/>
              </a:spcAft>
              <a:buSzPts val="1500"/>
              <a:buChar char="-"/>
            </a:pPr>
            <a:r>
              <a:rPr lang="en" sz="1500"/>
              <a:t>We applied standard scaling for the features</a:t>
            </a:r>
            <a:endParaRPr sz="1500"/>
          </a:p>
          <a:p>
            <a:pPr indent="-323850" lvl="0" marL="457200" rtl="0" algn="l">
              <a:spcBef>
                <a:spcPts val="0"/>
              </a:spcBef>
              <a:spcAft>
                <a:spcPts val="0"/>
              </a:spcAft>
              <a:buSzPts val="1500"/>
              <a:buChar char="-"/>
            </a:pPr>
            <a:r>
              <a:rPr lang="en" sz="1500"/>
              <a:t>We trained the model using entropy as the criterion and 100 estimators (trees)</a:t>
            </a:r>
            <a:endParaRPr sz="1500"/>
          </a:p>
          <a:p>
            <a:pPr indent="-323850" lvl="0" marL="457200" rtl="0" algn="l">
              <a:spcBef>
                <a:spcPts val="0"/>
              </a:spcBef>
              <a:spcAft>
                <a:spcPts val="0"/>
              </a:spcAft>
              <a:buSzPts val="1500"/>
              <a:buChar char="-"/>
            </a:pPr>
            <a:r>
              <a:rPr lang="en" sz="1500"/>
              <a:t>We got the confusion matrix, accuracy score, and classification report</a:t>
            </a:r>
            <a:endParaRPr sz="1500"/>
          </a:p>
        </p:txBody>
      </p:sp>
      <p:pic>
        <p:nvPicPr>
          <p:cNvPr id="365" name="Google Shape;365;p25"/>
          <p:cNvPicPr preferRelativeResize="0"/>
          <p:nvPr/>
        </p:nvPicPr>
        <p:blipFill>
          <a:blip r:embed="rId3">
            <a:alphaModFix/>
          </a:blip>
          <a:stretch>
            <a:fillRect/>
          </a:stretch>
        </p:blipFill>
        <p:spPr>
          <a:xfrm>
            <a:off x="4435800" y="1411250"/>
            <a:ext cx="4708200" cy="36083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1" name="Google Shape;371;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26"/>
          <p:cNvPicPr preferRelativeResize="0"/>
          <p:nvPr/>
        </p:nvPicPr>
        <p:blipFill>
          <a:blip r:embed="rId3">
            <a:alphaModFix/>
          </a:blip>
          <a:stretch>
            <a:fillRect/>
          </a:stretch>
        </p:blipFill>
        <p:spPr>
          <a:xfrm>
            <a:off x="1303803" y="0"/>
            <a:ext cx="603646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Random Forest </a:t>
            </a:r>
            <a:r>
              <a:rPr lang="en"/>
              <a:t>Classification</a:t>
            </a:r>
            <a:endParaRPr/>
          </a:p>
        </p:txBody>
      </p:sp>
      <p:sp>
        <p:nvSpPr>
          <p:cNvPr id="378" name="Google Shape;378;p27"/>
          <p:cNvSpPr txBox="1"/>
          <p:nvPr>
            <p:ph idx="1" type="body"/>
          </p:nvPr>
        </p:nvSpPr>
        <p:spPr>
          <a:xfrm>
            <a:off x="175725" y="1363050"/>
            <a:ext cx="3926100" cy="3561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Used a label and encoder to divide wine quality into good and bad</a:t>
            </a:r>
            <a:endParaRPr sz="1600"/>
          </a:p>
          <a:p>
            <a:pPr indent="-330200" lvl="0" marL="457200" rtl="0" algn="l">
              <a:spcBef>
                <a:spcPts val="0"/>
              </a:spcBef>
              <a:spcAft>
                <a:spcPts val="0"/>
              </a:spcAft>
              <a:buSzPts val="1600"/>
              <a:buChar char="-"/>
            </a:pPr>
            <a:r>
              <a:rPr lang="en" sz="1600"/>
              <a:t>Then we used all features and we set the quality as the target value and then we split the data for testing again </a:t>
            </a:r>
            <a:endParaRPr sz="1600"/>
          </a:p>
          <a:p>
            <a:pPr indent="-330200" lvl="0" marL="457200" rtl="0" algn="l">
              <a:spcBef>
                <a:spcPts val="0"/>
              </a:spcBef>
              <a:spcAft>
                <a:spcPts val="0"/>
              </a:spcAft>
              <a:buSzPts val="1600"/>
              <a:buChar char="-"/>
            </a:pPr>
            <a:r>
              <a:rPr lang="en" sz="1600"/>
              <a:t>Applied standard scaling</a:t>
            </a:r>
            <a:endParaRPr sz="1600"/>
          </a:p>
          <a:p>
            <a:pPr indent="-330200" lvl="0" marL="457200" rtl="0" algn="l">
              <a:spcBef>
                <a:spcPts val="0"/>
              </a:spcBef>
              <a:spcAft>
                <a:spcPts val="0"/>
              </a:spcAft>
              <a:buSzPts val="1600"/>
              <a:buChar char="-"/>
            </a:pPr>
            <a:r>
              <a:rPr lang="en" sz="1600"/>
              <a:t>Trained the model using entropy as the criterion and 200 estimators (trees)</a:t>
            </a:r>
            <a:endParaRPr sz="1600"/>
          </a:p>
          <a:p>
            <a:pPr indent="-330200" lvl="0" marL="457200" rtl="0" algn="l">
              <a:spcBef>
                <a:spcPts val="0"/>
              </a:spcBef>
              <a:spcAft>
                <a:spcPts val="0"/>
              </a:spcAft>
              <a:buSzPts val="1600"/>
              <a:buChar char="-"/>
            </a:pPr>
            <a:r>
              <a:rPr lang="en" sz="1600"/>
              <a:t>Got the confusion matrix, classification report,  and accuracy score </a:t>
            </a:r>
            <a:endParaRPr sz="1600"/>
          </a:p>
          <a:p>
            <a:pPr indent="0" lvl="0" marL="457200" rtl="0" algn="l">
              <a:spcBef>
                <a:spcPts val="1200"/>
              </a:spcBef>
              <a:spcAft>
                <a:spcPts val="1200"/>
              </a:spcAft>
              <a:buNone/>
            </a:pPr>
            <a:r>
              <a:t/>
            </a:r>
            <a:endParaRPr/>
          </a:p>
        </p:txBody>
      </p:sp>
      <p:pic>
        <p:nvPicPr>
          <p:cNvPr id="379" name="Google Shape;379;p27"/>
          <p:cNvPicPr preferRelativeResize="0"/>
          <p:nvPr/>
        </p:nvPicPr>
        <p:blipFill>
          <a:blip r:embed="rId3">
            <a:alphaModFix/>
          </a:blip>
          <a:stretch>
            <a:fillRect/>
          </a:stretch>
        </p:blipFill>
        <p:spPr>
          <a:xfrm>
            <a:off x="4101825" y="1494725"/>
            <a:ext cx="5042125" cy="329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5" name="Google Shape;38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28"/>
          <p:cNvPicPr preferRelativeResize="0"/>
          <p:nvPr/>
        </p:nvPicPr>
        <p:blipFill>
          <a:blip r:embed="rId3">
            <a:alphaModFix/>
          </a:blip>
          <a:stretch>
            <a:fillRect/>
          </a:stretch>
        </p:blipFill>
        <p:spPr>
          <a:xfrm>
            <a:off x="1553766" y="0"/>
            <a:ext cx="603646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056750" y="1680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Logistic Regression</a:t>
            </a:r>
            <a:endParaRPr/>
          </a:p>
        </p:txBody>
      </p:sp>
      <p:sp>
        <p:nvSpPr>
          <p:cNvPr id="392" name="Google Shape;392;p29"/>
          <p:cNvSpPr txBox="1"/>
          <p:nvPr>
            <p:ph idx="1" type="body"/>
          </p:nvPr>
        </p:nvSpPr>
        <p:spPr>
          <a:xfrm>
            <a:off x="458325" y="1167300"/>
            <a:ext cx="3706800" cy="349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started by </a:t>
            </a:r>
            <a:r>
              <a:rPr lang="en" sz="1500"/>
              <a:t>used all features</a:t>
            </a:r>
            <a:endParaRPr sz="1500"/>
          </a:p>
          <a:p>
            <a:pPr indent="-323850" lvl="0" marL="457200" rtl="0" algn="l">
              <a:spcBef>
                <a:spcPts val="0"/>
              </a:spcBef>
              <a:spcAft>
                <a:spcPts val="0"/>
              </a:spcAft>
              <a:buSzPts val="1500"/>
              <a:buChar char="-"/>
            </a:pPr>
            <a:r>
              <a:rPr lang="en" sz="1500"/>
              <a:t>We set the quality of the wine as the target value then we split the data for testing</a:t>
            </a:r>
            <a:endParaRPr sz="1500"/>
          </a:p>
          <a:p>
            <a:pPr indent="-323850" lvl="0" marL="457200" rtl="0" algn="l">
              <a:spcBef>
                <a:spcPts val="0"/>
              </a:spcBef>
              <a:spcAft>
                <a:spcPts val="0"/>
              </a:spcAft>
              <a:buSzPts val="1500"/>
              <a:buChar char="-"/>
            </a:pPr>
            <a:r>
              <a:rPr lang="en" sz="1500"/>
              <a:t>We applied standard scaling for the features</a:t>
            </a:r>
            <a:endParaRPr sz="1500"/>
          </a:p>
          <a:p>
            <a:pPr indent="-323850" lvl="0" marL="457200" rtl="0" algn="l">
              <a:spcBef>
                <a:spcPts val="0"/>
              </a:spcBef>
              <a:spcAft>
                <a:spcPts val="0"/>
              </a:spcAft>
              <a:buSzPts val="1500"/>
              <a:buChar char="-"/>
            </a:pPr>
            <a:r>
              <a:rPr lang="en" sz="1500"/>
              <a:t>We trained the model using the LBFGS algorithm, multinomial class and 1000 iterations</a:t>
            </a:r>
            <a:endParaRPr sz="1500"/>
          </a:p>
          <a:p>
            <a:pPr indent="-323850" lvl="0" marL="457200" rtl="0" algn="l">
              <a:spcBef>
                <a:spcPts val="0"/>
              </a:spcBef>
              <a:spcAft>
                <a:spcPts val="0"/>
              </a:spcAft>
              <a:buSzPts val="1500"/>
              <a:buChar char="-"/>
            </a:pPr>
            <a:r>
              <a:rPr lang="en" sz="1500"/>
              <a:t>We got the confusion matrix, accuracy score, and classification report and F1 score</a:t>
            </a:r>
            <a:endParaRPr/>
          </a:p>
        </p:txBody>
      </p:sp>
      <p:pic>
        <p:nvPicPr>
          <p:cNvPr id="393" name="Google Shape;393;p29"/>
          <p:cNvPicPr preferRelativeResize="0"/>
          <p:nvPr/>
        </p:nvPicPr>
        <p:blipFill>
          <a:blip r:embed="rId3">
            <a:alphaModFix/>
          </a:blip>
          <a:stretch>
            <a:fillRect/>
          </a:stretch>
        </p:blipFill>
        <p:spPr>
          <a:xfrm>
            <a:off x="4165125" y="879413"/>
            <a:ext cx="4907775" cy="4073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9" name="Google Shape;399;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0" name="Google Shape;400;p30"/>
          <p:cNvPicPr preferRelativeResize="0"/>
          <p:nvPr/>
        </p:nvPicPr>
        <p:blipFill>
          <a:blip r:embed="rId3">
            <a:alphaModFix/>
          </a:blip>
          <a:stretch>
            <a:fillRect/>
          </a:stretch>
        </p:blipFill>
        <p:spPr>
          <a:xfrm>
            <a:off x="1553766" y="0"/>
            <a:ext cx="6036469"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1284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Logistic Regression</a:t>
            </a:r>
            <a:endParaRPr/>
          </a:p>
        </p:txBody>
      </p:sp>
      <p:sp>
        <p:nvSpPr>
          <p:cNvPr id="406" name="Google Shape;406;p31"/>
          <p:cNvSpPr txBox="1"/>
          <p:nvPr>
            <p:ph idx="1" type="body"/>
          </p:nvPr>
        </p:nvSpPr>
        <p:spPr>
          <a:xfrm>
            <a:off x="548675" y="1282825"/>
            <a:ext cx="3559500" cy="362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u</a:t>
            </a:r>
            <a:r>
              <a:rPr lang="en" sz="1500"/>
              <a:t>sed a label and encoder to divide wine quality into good and bad</a:t>
            </a:r>
            <a:endParaRPr sz="1500"/>
          </a:p>
          <a:p>
            <a:pPr indent="-323850" lvl="0" marL="457200" rtl="0" algn="l">
              <a:spcBef>
                <a:spcPts val="0"/>
              </a:spcBef>
              <a:spcAft>
                <a:spcPts val="0"/>
              </a:spcAft>
              <a:buSzPts val="1500"/>
              <a:buChar char="-"/>
            </a:pPr>
            <a:r>
              <a:rPr lang="en" sz="1500"/>
              <a:t>Then we used all features and we set the quality as the target value and then we split the data for testing again </a:t>
            </a:r>
            <a:endParaRPr sz="1500"/>
          </a:p>
          <a:p>
            <a:pPr indent="-323850" lvl="0" marL="457200" rtl="0" algn="l">
              <a:spcBef>
                <a:spcPts val="0"/>
              </a:spcBef>
              <a:spcAft>
                <a:spcPts val="0"/>
              </a:spcAft>
              <a:buSzPts val="1500"/>
              <a:buChar char="-"/>
            </a:pPr>
            <a:r>
              <a:rPr lang="en" sz="1500"/>
              <a:t>Applied standard scaling</a:t>
            </a:r>
            <a:endParaRPr sz="1500"/>
          </a:p>
          <a:p>
            <a:pPr indent="-323850" lvl="0" marL="457200" rtl="0" algn="l">
              <a:spcBef>
                <a:spcPts val="0"/>
              </a:spcBef>
              <a:spcAft>
                <a:spcPts val="0"/>
              </a:spcAft>
              <a:buSzPts val="1500"/>
              <a:buChar char="-"/>
            </a:pPr>
            <a:r>
              <a:rPr lang="en" sz="1500"/>
              <a:t>Trained the model using the LBFGS algorithm, multinomial class and 1000 iterations again</a:t>
            </a:r>
            <a:endParaRPr sz="1500"/>
          </a:p>
          <a:p>
            <a:pPr indent="-323850" lvl="0" marL="457200" rtl="0" algn="l">
              <a:spcBef>
                <a:spcPts val="0"/>
              </a:spcBef>
              <a:spcAft>
                <a:spcPts val="0"/>
              </a:spcAft>
              <a:buSzPts val="1500"/>
              <a:buChar char="-"/>
            </a:pPr>
            <a:r>
              <a:rPr lang="en" sz="1500"/>
              <a:t>Got the confusion matrix, classification report, accuracy score and F1 score</a:t>
            </a:r>
            <a:endParaRPr/>
          </a:p>
        </p:txBody>
      </p:sp>
      <p:pic>
        <p:nvPicPr>
          <p:cNvPr id="407" name="Google Shape;407;p31"/>
          <p:cNvPicPr preferRelativeResize="0"/>
          <p:nvPr/>
        </p:nvPicPr>
        <p:blipFill rotWithShape="1">
          <a:blip r:embed="rId3">
            <a:alphaModFix/>
          </a:blip>
          <a:srcRect b="0" l="0" r="0" t="0"/>
          <a:stretch/>
        </p:blipFill>
        <p:spPr>
          <a:xfrm>
            <a:off x="4108175" y="1114625"/>
            <a:ext cx="5035825" cy="396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sz="2400"/>
              <a:t>Dataset</a:t>
            </a:r>
            <a:endParaRPr sz="2400"/>
          </a:p>
          <a:p>
            <a:pPr indent="-381000" lvl="0" marL="457200" rtl="0" algn="l">
              <a:spcBef>
                <a:spcPts val="0"/>
              </a:spcBef>
              <a:spcAft>
                <a:spcPts val="0"/>
              </a:spcAft>
              <a:buSzPts val="2400"/>
              <a:buChar char="●"/>
            </a:pPr>
            <a:r>
              <a:rPr lang="en" sz="2400"/>
              <a:t>EDA</a:t>
            </a:r>
            <a:endParaRPr sz="2400"/>
          </a:p>
          <a:p>
            <a:pPr indent="-381000" lvl="0" marL="457200" rtl="0" algn="l">
              <a:spcBef>
                <a:spcPts val="0"/>
              </a:spcBef>
              <a:spcAft>
                <a:spcPts val="0"/>
              </a:spcAft>
              <a:buSzPts val="2400"/>
              <a:buChar char="●"/>
            </a:pPr>
            <a:r>
              <a:rPr lang="en" sz="2400"/>
              <a:t>K Means Clustering and </a:t>
            </a:r>
            <a:r>
              <a:rPr lang="en" sz="2400"/>
              <a:t>Initial</a:t>
            </a:r>
            <a:r>
              <a:rPr lang="en" sz="2400"/>
              <a:t> Clusters</a:t>
            </a:r>
            <a:endParaRPr sz="2400"/>
          </a:p>
          <a:p>
            <a:pPr indent="-381000" lvl="0" marL="457200" rtl="0" algn="l">
              <a:spcBef>
                <a:spcPts val="0"/>
              </a:spcBef>
              <a:spcAft>
                <a:spcPts val="0"/>
              </a:spcAft>
              <a:buSzPts val="2400"/>
              <a:buChar char="●"/>
            </a:pPr>
            <a:r>
              <a:rPr lang="en" sz="2400"/>
              <a:t>Random Forest Clustering</a:t>
            </a:r>
            <a:endParaRPr sz="2400"/>
          </a:p>
          <a:p>
            <a:pPr indent="-381000" lvl="0" marL="457200" rtl="0" algn="l">
              <a:spcBef>
                <a:spcPts val="0"/>
              </a:spcBef>
              <a:spcAft>
                <a:spcPts val="0"/>
              </a:spcAft>
              <a:buSzPts val="2400"/>
              <a:buChar char="●"/>
            </a:pPr>
            <a:r>
              <a:rPr lang="en" sz="2400"/>
              <a:t>Logistic Regression</a:t>
            </a:r>
            <a:endParaRPr sz="24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3" name="Google Shape;41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4" name="Google Shape;414;p32"/>
          <p:cNvPicPr preferRelativeResize="0"/>
          <p:nvPr/>
        </p:nvPicPr>
        <p:blipFill>
          <a:blip r:embed="rId3">
            <a:alphaModFix/>
          </a:blip>
          <a:stretch>
            <a:fillRect/>
          </a:stretch>
        </p:blipFill>
        <p:spPr>
          <a:xfrm>
            <a:off x="1402278" y="0"/>
            <a:ext cx="6036469"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Insights and Conclusion</a:t>
            </a:r>
            <a:endParaRPr/>
          </a:p>
        </p:txBody>
      </p:sp>
      <p:sp>
        <p:nvSpPr>
          <p:cNvPr id="420" name="Google Shape;420;p33"/>
          <p:cNvSpPr txBox="1"/>
          <p:nvPr>
            <p:ph idx="1" type="body"/>
          </p:nvPr>
        </p:nvSpPr>
        <p:spPr>
          <a:xfrm>
            <a:off x="1056750" y="1377400"/>
            <a:ext cx="7030500" cy="346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found out that wine types differ by acidity level and not alcohol percentage</a:t>
            </a:r>
            <a:endParaRPr sz="1400"/>
          </a:p>
          <a:p>
            <a:pPr indent="-317500" lvl="0" marL="457200" rtl="0" algn="l">
              <a:spcBef>
                <a:spcPts val="0"/>
              </a:spcBef>
              <a:spcAft>
                <a:spcPts val="0"/>
              </a:spcAft>
              <a:buSzPts val="1400"/>
              <a:buChar char="-"/>
            </a:pPr>
            <a:r>
              <a:rPr lang="en" sz="1400"/>
              <a:t>With our dataset, Random Forest Classification performs better than Logistic Regression because of the nature of the target value (i.e. discrete classes)</a:t>
            </a:r>
            <a:endParaRPr sz="1400"/>
          </a:p>
          <a:p>
            <a:pPr indent="-317500" lvl="0" marL="457200" rtl="0" algn="l">
              <a:spcBef>
                <a:spcPts val="0"/>
              </a:spcBef>
              <a:spcAft>
                <a:spcPts val="0"/>
              </a:spcAft>
              <a:buSzPts val="1400"/>
              <a:buChar char="-"/>
            </a:pPr>
            <a:r>
              <a:rPr lang="en" sz="1400"/>
              <a:t>Even with less features to work with Random Forest Classification outperforms Logistic Regression for the target values (6 features vs 10 features)</a:t>
            </a:r>
            <a:endParaRPr sz="1400"/>
          </a:p>
          <a:p>
            <a:pPr indent="-317500" lvl="0" marL="457200" rtl="0" algn="l">
              <a:spcBef>
                <a:spcPts val="0"/>
              </a:spcBef>
              <a:spcAft>
                <a:spcPts val="0"/>
              </a:spcAft>
              <a:buSzPts val="1400"/>
              <a:buChar char="-"/>
            </a:pPr>
            <a:r>
              <a:rPr lang="en" sz="1400"/>
              <a:t>We get more accurate results and higher precision when we labeled the target value into “good” and “bad” wine quality.</a:t>
            </a:r>
            <a:endParaRPr sz="1400"/>
          </a:p>
          <a:p>
            <a:pPr indent="-317500" lvl="0" marL="457200" rtl="0" algn="l">
              <a:spcBef>
                <a:spcPts val="0"/>
              </a:spcBef>
              <a:spcAft>
                <a:spcPts val="0"/>
              </a:spcAft>
              <a:buSzPts val="1400"/>
              <a:buChar char="-"/>
            </a:pPr>
            <a:r>
              <a:rPr lang="en" sz="1400"/>
              <a:t>Even when using labeling, Random Forest Classification performs better than Logistic Regression</a:t>
            </a:r>
            <a:endParaRPr sz="1400"/>
          </a:p>
          <a:p>
            <a:pPr indent="-317500" lvl="0" marL="457200" rtl="0" algn="l">
              <a:spcBef>
                <a:spcPts val="0"/>
              </a:spcBef>
              <a:spcAft>
                <a:spcPts val="0"/>
              </a:spcAft>
              <a:buSzPts val="1400"/>
              <a:buChar char="-"/>
            </a:pPr>
            <a:r>
              <a:rPr lang="en" sz="1400"/>
              <a:t>We could use the results from K-Means clustering for different types of wine to determine which type of wine has the highest percentage of “good” wines against “bad” wines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 for watching</a:t>
            </a:r>
            <a:br>
              <a:rPr lang="en"/>
            </a:br>
            <a:br>
              <a:rPr lang="en"/>
            </a:b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568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 Red Wine Quality</a:t>
            </a:r>
            <a:endParaRPr/>
          </a:p>
        </p:txBody>
      </p:sp>
      <p:sp>
        <p:nvSpPr>
          <p:cNvPr id="290" name="Google Shape;290;p15"/>
          <p:cNvSpPr txBox="1"/>
          <p:nvPr>
            <p:ph idx="1" type="body"/>
          </p:nvPr>
        </p:nvSpPr>
        <p:spPr>
          <a:xfrm>
            <a:off x="1303800" y="919050"/>
            <a:ext cx="7030500" cy="1652700"/>
          </a:xfrm>
          <a:prstGeom prst="rect">
            <a:avLst/>
          </a:prstGeom>
        </p:spPr>
        <p:txBody>
          <a:bodyPr anchorCtr="0" anchor="t" bIns="91425" lIns="91425" spcFirstLastPara="1" rIns="91425" wrap="square" tIns="91425">
            <a:noAutofit/>
          </a:bodyPr>
          <a:lstStyle/>
          <a:p>
            <a:pPr indent="-324326" lvl="0" marL="457200" rtl="0" algn="l">
              <a:lnSpc>
                <a:spcPct val="95000"/>
              </a:lnSpc>
              <a:spcBef>
                <a:spcPts val="0"/>
              </a:spcBef>
              <a:spcAft>
                <a:spcPts val="0"/>
              </a:spcAft>
              <a:buSzPts val="1508"/>
              <a:buChar char="-"/>
            </a:pPr>
            <a:r>
              <a:rPr lang="en" sz="1507"/>
              <a:t>Our dataset consists of 12 columns with 1600 records</a:t>
            </a:r>
            <a:endParaRPr sz="1507"/>
          </a:p>
          <a:p>
            <a:pPr indent="-324326" lvl="0" marL="457200" rtl="0" algn="l">
              <a:lnSpc>
                <a:spcPct val="95000"/>
              </a:lnSpc>
              <a:spcBef>
                <a:spcPts val="0"/>
              </a:spcBef>
              <a:spcAft>
                <a:spcPts val="0"/>
              </a:spcAft>
              <a:buSzPts val="1508"/>
              <a:buChar char="-"/>
            </a:pPr>
            <a:r>
              <a:rPr lang="en" sz="1507"/>
              <a:t>There was no </a:t>
            </a:r>
            <a:r>
              <a:rPr lang="en" sz="1507"/>
              <a:t>missing</a:t>
            </a:r>
            <a:r>
              <a:rPr lang="en" sz="1507"/>
              <a:t> data</a:t>
            </a:r>
            <a:endParaRPr sz="1507"/>
          </a:p>
          <a:p>
            <a:pPr indent="-324326" lvl="0" marL="457200" rtl="0" algn="l">
              <a:lnSpc>
                <a:spcPct val="95000"/>
              </a:lnSpc>
              <a:spcBef>
                <a:spcPts val="0"/>
              </a:spcBef>
              <a:spcAft>
                <a:spcPts val="0"/>
              </a:spcAft>
              <a:buSzPts val="1508"/>
              <a:buChar char="-"/>
            </a:pPr>
            <a:r>
              <a:rPr lang="en" sz="1507"/>
              <a:t>One of the columns was unusable so we worked with 11 of the columns</a:t>
            </a:r>
            <a:endParaRPr sz="1507"/>
          </a:p>
          <a:p>
            <a:pPr indent="-324326" lvl="0" marL="457200" rtl="0" algn="l">
              <a:lnSpc>
                <a:spcPct val="95000"/>
              </a:lnSpc>
              <a:spcBef>
                <a:spcPts val="0"/>
              </a:spcBef>
              <a:spcAft>
                <a:spcPts val="0"/>
              </a:spcAft>
              <a:buSzPts val="1508"/>
              <a:buChar char="-"/>
            </a:pPr>
            <a:r>
              <a:rPr lang="en" sz="1507"/>
              <a:t>We had 10 independent variables (features) and 1 dependent (discrete target value)</a:t>
            </a:r>
            <a:endParaRPr sz="1507"/>
          </a:p>
          <a:p>
            <a:pPr indent="0" lvl="0" marL="0" rtl="0" algn="l">
              <a:lnSpc>
                <a:spcPct val="95000"/>
              </a:lnSpc>
              <a:spcBef>
                <a:spcPts val="1200"/>
              </a:spcBef>
              <a:spcAft>
                <a:spcPts val="0"/>
              </a:spcAft>
              <a:buSzPts val="852"/>
              <a:buNone/>
            </a:pPr>
            <a:r>
              <a:rPr lang="en" sz="1307"/>
              <a:t>Features: </a:t>
            </a:r>
            <a:endParaRPr sz="1307"/>
          </a:p>
          <a:p>
            <a:pPr indent="0" lvl="0" marL="0" rtl="0" algn="l">
              <a:lnSpc>
                <a:spcPct val="95000"/>
              </a:lnSpc>
              <a:spcBef>
                <a:spcPts val="1200"/>
              </a:spcBef>
              <a:spcAft>
                <a:spcPts val="1200"/>
              </a:spcAft>
              <a:buSzPts val="852"/>
              <a:buNone/>
            </a:pPr>
            <a:r>
              <a:t/>
            </a:r>
            <a:endParaRPr sz="1007"/>
          </a:p>
        </p:txBody>
      </p:sp>
      <p:sp>
        <p:nvSpPr>
          <p:cNvPr id="291" name="Google Shape;291;p15"/>
          <p:cNvSpPr txBox="1"/>
          <p:nvPr/>
        </p:nvSpPr>
        <p:spPr>
          <a:xfrm>
            <a:off x="1303800" y="2412050"/>
            <a:ext cx="2208300" cy="1923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a:latin typeface="Nunito"/>
                <a:ea typeface="Nunito"/>
                <a:cs typeface="Nunito"/>
                <a:sym typeface="Nunito"/>
              </a:rPr>
              <a:t>fixed acidity</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volatile acidity</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citric acid</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residual sugar</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chlorides</a:t>
            </a:r>
            <a:endParaRPr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92" name="Google Shape;292;p15"/>
          <p:cNvSpPr txBox="1"/>
          <p:nvPr/>
        </p:nvSpPr>
        <p:spPr>
          <a:xfrm>
            <a:off x="3365775" y="2412050"/>
            <a:ext cx="25518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 sz="1700">
                <a:latin typeface="Nunito"/>
                <a:ea typeface="Nunito"/>
                <a:cs typeface="Nunito"/>
                <a:sym typeface="Nunito"/>
              </a:rPr>
              <a:t>free sulfur dioxide</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density</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pH</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sulphates</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alcohol</a:t>
            </a:r>
            <a:endParaRPr sz="1700">
              <a:latin typeface="Nunito"/>
              <a:ea typeface="Nunito"/>
              <a:cs typeface="Nunito"/>
              <a:sym typeface="Nunito"/>
            </a:endParaRPr>
          </a:p>
        </p:txBody>
      </p:sp>
      <p:sp>
        <p:nvSpPr>
          <p:cNvPr id="293" name="Google Shape;293;p15"/>
          <p:cNvSpPr txBox="1"/>
          <p:nvPr/>
        </p:nvSpPr>
        <p:spPr>
          <a:xfrm>
            <a:off x="5675400" y="2171550"/>
            <a:ext cx="24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Target Value: Wine quality</a:t>
            </a:r>
            <a:endParaRPr>
              <a:latin typeface="Nunito"/>
              <a:ea typeface="Nunito"/>
              <a:cs typeface="Nunito"/>
              <a:sym typeface="Nunito"/>
            </a:endParaRPr>
          </a:p>
        </p:txBody>
      </p:sp>
      <p:pic>
        <p:nvPicPr>
          <p:cNvPr id="294" name="Google Shape;294;p15"/>
          <p:cNvPicPr preferRelativeResize="0"/>
          <p:nvPr/>
        </p:nvPicPr>
        <p:blipFill>
          <a:blip r:embed="rId3">
            <a:alphaModFix/>
          </a:blip>
          <a:stretch>
            <a:fillRect/>
          </a:stretch>
        </p:blipFill>
        <p:spPr>
          <a:xfrm>
            <a:off x="5775100" y="2500525"/>
            <a:ext cx="2488800" cy="25167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16"/>
          <p:cNvPicPr preferRelativeResize="0"/>
          <p:nvPr/>
        </p:nvPicPr>
        <p:blipFill>
          <a:blip r:embed="rId3">
            <a:alphaModFix/>
          </a:blip>
          <a:stretch>
            <a:fillRect/>
          </a:stretch>
        </p:blipFill>
        <p:spPr>
          <a:xfrm>
            <a:off x="597675" y="521550"/>
            <a:ext cx="7579899" cy="47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75050" y="8565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EDA</a:t>
            </a:r>
            <a:endParaRPr/>
          </a:p>
          <a:p>
            <a:pPr indent="0" lvl="0" marL="0" rtl="0" algn="l">
              <a:spcBef>
                <a:spcPts val="0"/>
              </a:spcBef>
              <a:spcAft>
                <a:spcPts val="0"/>
              </a:spcAft>
              <a:buNone/>
            </a:pPr>
            <a:r>
              <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7"/>
          <p:cNvPicPr preferRelativeResize="0"/>
          <p:nvPr/>
        </p:nvPicPr>
        <p:blipFill>
          <a:blip r:embed="rId3">
            <a:alphaModFix/>
          </a:blip>
          <a:stretch>
            <a:fillRect/>
          </a:stretch>
        </p:blipFill>
        <p:spPr>
          <a:xfrm>
            <a:off x="562900" y="621050"/>
            <a:ext cx="7648649" cy="446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856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18"/>
          <p:cNvPicPr preferRelativeResize="0"/>
          <p:nvPr/>
        </p:nvPicPr>
        <p:blipFill>
          <a:blip r:embed="rId3">
            <a:alphaModFix/>
          </a:blip>
          <a:stretch>
            <a:fillRect/>
          </a:stretch>
        </p:blipFill>
        <p:spPr>
          <a:xfrm>
            <a:off x="666125" y="639450"/>
            <a:ext cx="7184850" cy="450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19"/>
          <p:cNvPicPr preferRelativeResize="0"/>
          <p:nvPr/>
        </p:nvPicPr>
        <p:blipFill>
          <a:blip r:embed="rId3">
            <a:alphaModFix/>
          </a:blip>
          <a:stretch>
            <a:fillRect/>
          </a:stretch>
        </p:blipFill>
        <p:spPr>
          <a:xfrm>
            <a:off x="645925" y="475850"/>
            <a:ext cx="7410845" cy="466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0"/>
          <p:cNvPicPr preferRelativeResize="0"/>
          <p:nvPr/>
        </p:nvPicPr>
        <p:blipFill>
          <a:blip r:embed="rId3">
            <a:alphaModFix/>
          </a:blip>
          <a:stretch>
            <a:fillRect/>
          </a:stretch>
        </p:blipFill>
        <p:spPr>
          <a:xfrm>
            <a:off x="631675" y="574325"/>
            <a:ext cx="7390560" cy="456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K-Means Clustering</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used the elbow </a:t>
            </a:r>
            <a:r>
              <a:rPr lang="en" sz="1700"/>
              <a:t>method</a:t>
            </a:r>
            <a:r>
              <a:rPr lang="en" sz="1700"/>
              <a:t> to find the optimal numbers of clusters</a:t>
            </a:r>
            <a:endParaRPr sz="1700"/>
          </a:p>
          <a:p>
            <a:pPr indent="-336550" lvl="0" marL="457200" rtl="0" algn="l">
              <a:spcBef>
                <a:spcPts val="0"/>
              </a:spcBef>
              <a:spcAft>
                <a:spcPts val="0"/>
              </a:spcAft>
              <a:buSzPts val="1700"/>
              <a:buChar char="-"/>
            </a:pPr>
            <a:r>
              <a:rPr lang="en" sz="1700"/>
              <a:t>Found the optimal number being 6 </a:t>
            </a:r>
            <a:endParaRPr sz="1700"/>
          </a:p>
          <a:p>
            <a:pPr indent="-336550" lvl="0" marL="457200" rtl="0" algn="l">
              <a:spcBef>
                <a:spcPts val="0"/>
              </a:spcBef>
              <a:spcAft>
                <a:spcPts val="0"/>
              </a:spcAft>
              <a:buSzPts val="1700"/>
              <a:buChar char="-"/>
            </a:pPr>
            <a:r>
              <a:rPr lang="en" sz="1700"/>
              <a:t>Used the acidity and </a:t>
            </a:r>
            <a:r>
              <a:rPr lang="en" sz="1700"/>
              <a:t>alcohol</a:t>
            </a:r>
            <a:r>
              <a:rPr lang="en" sz="1700"/>
              <a:t> features of the data to </a:t>
            </a:r>
            <a:r>
              <a:rPr lang="en" sz="1700"/>
              <a:t>categorize types of wine</a:t>
            </a:r>
            <a:endParaRPr sz="1700"/>
          </a:p>
          <a:p>
            <a:pPr indent="-336550" lvl="0" marL="457200" rtl="0" algn="l">
              <a:spcBef>
                <a:spcPts val="0"/>
              </a:spcBef>
              <a:spcAft>
                <a:spcPts val="0"/>
              </a:spcAft>
              <a:buSzPts val="1700"/>
              <a:buChar char="-"/>
            </a:pPr>
            <a:r>
              <a:rPr lang="en" sz="1700"/>
              <a:t>Initially clusters were</a:t>
            </a:r>
            <a:r>
              <a:rPr lang="en" sz="1700"/>
              <a:t> tightly coupled </a:t>
            </a:r>
            <a:endParaRPr sz="1700"/>
          </a:p>
          <a:p>
            <a:pPr indent="-336550" lvl="0" marL="457200" rtl="0" algn="l">
              <a:spcBef>
                <a:spcPts val="0"/>
              </a:spcBef>
              <a:spcAft>
                <a:spcPts val="0"/>
              </a:spcAft>
              <a:buSzPts val="1700"/>
              <a:buChar char="-"/>
            </a:pPr>
            <a:r>
              <a:rPr lang="en" sz="1700"/>
              <a:t>The centroids were very close to each other</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