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86" r:id="rId2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2854" autoAdjust="0"/>
  </p:normalViewPr>
  <p:slideViewPr>
    <p:cSldViewPr snapToGrid="0">
      <p:cViewPr varScale="1">
        <p:scale>
          <a:sx n="88" d="100"/>
          <a:sy n="88" d="100"/>
        </p:scale>
        <p:origin x="1560" y="96"/>
      </p:cViewPr>
      <p:guideLst/>
    </p:cSldViewPr>
  </p:slideViewPr>
  <p:notesTextViewPr>
    <p:cViewPr>
      <p:scale>
        <a:sx n="1" d="1"/>
        <a:sy n="1" d="1"/>
      </p:scale>
      <p:origin x="0" y="0"/>
    </p:cViewPr>
  </p:notesTextViewPr>
  <p:sorterViewPr>
    <p:cViewPr>
      <p:scale>
        <a:sx n="100" d="100"/>
        <a:sy n="100" d="100"/>
      </p:scale>
      <p:origin x="0" y="-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6"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6"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ctr"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7" name="Shape 7"/>
          <p:cNvSpPr txBox="1">
            <a:spLocks noGrp="1"/>
          </p:cNvSpPr>
          <p:nvPr>
            <p:ph type="ftr" idx="11"/>
          </p:nvPr>
        </p:nvSpPr>
        <p:spPr>
          <a:xfrm>
            <a:off x="0" y="9120186"/>
            <a:ext cx="3170236"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defRPr sz="1800" b="1" i="1"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lang="en-US" sz="13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Handshake_(comput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 name="Shape 9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99" name="Shape 99"/>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7" name="Shape 15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This lecture will try and look at examples of network security attacks that are possible because of these initial assumptions and where possible highlight suggested fixes (short of the clean slate Internet which has been proposed by some people).</a:t>
            </a:r>
          </a:p>
        </p:txBody>
      </p:sp>
      <p:sp>
        <p:nvSpPr>
          <p:cNvPr id="158" name="Shape 158"/>
          <p:cNvSpPr txBox="1"/>
          <p:nvPr/>
        </p:nvSpPr>
        <p:spPr>
          <a:xfrm>
            <a:off x="4143375" y="9120186"/>
            <a:ext cx="3170099" cy="479399"/>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10</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4" name="Shape 16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To establish a connection, TCP uses a three-way </a:t>
            </a:r>
            <a:r>
              <a:rPr lang="en-US" sz="1800" b="0" i="0" u="sng" strike="noStrike" cap="none">
                <a:solidFill>
                  <a:srgbClr val="000000"/>
                </a:solidFill>
                <a:hlinkClick r:id="rId3"/>
              </a:rPr>
              <a:t>handshake</a:t>
            </a:r>
            <a:r>
              <a:rPr lang="en-US" sz="1800" b="0" i="0" u="none" strike="noStrike" cap="none"/>
              <a:t>. Before a client attempts to connect with a server, the server must first bind to and listen at a port to open it up for connections: this is called a passive open. Once the passive open is established, a client may initiate an active open. To establish a connection, the three-way (or 3-step) handshake occurs:</a:t>
            </a:r>
          </a:p>
          <a:p>
            <a:pPr marL="0" marR="0" lvl="0" indent="0" algn="l" rtl="0">
              <a:spcBef>
                <a:spcPts val="0"/>
              </a:spcBef>
              <a:buSzPct val="25000"/>
              <a:buFont typeface="Arial"/>
              <a:buNone/>
            </a:pPr>
            <a:endParaRPr sz="1800" b="0" i="0" u="none" strike="noStrike" cap="none"/>
          </a:p>
          <a:p>
            <a:pPr marL="0" marR="0" lvl="0" indent="0" algn="l" rtl="0">
              <a:spcBef>
                <a:spcPts val="0"/>
              </a:spcBef>
              <a:buSzPct val="25000"/>
              <a:buFont typeface="Arial"/>
              <a:buNone/>
            </a:pPr>
            <a:r>
              <a:rPr lang="en-US" sz="1800" b="1" i="0" u="none" strike="noStrike" cap="none"/>
              <a:t>SYN</a:t>
            </a:r>
            <a:r>
              <a:rPr lang="en-US" sz="1800" b="0" i="0" u="none" strike="noStrike" cap="none"/>
              <a:t>: The active open is performed by the client sending a SYN to the server. The client sets the segment's sequence number to a random value A.</a:t>
            </a:r>
          </a:p>
          <a:p>
            <a:pPr marL="0" marR="0" lvl="0" indent="0" algn="l" rtl="0">
              <a:spcBef>
                <a:spcPts val="0"/>
              </a:spcBef>
              <a:buSzPct val="25000"/>
              <a:buFont typeface="Arial"/>
              <a:buNone/>
            </a:pPr>
            <a:r>
              <a:rPr lang="en-US" sz="1800" b="1" i="0" u="none" strike="noStrike" cap="none"/>
              <a:t>SYN-ACK</a:t>
            </a:r>
            <a:r>
              <a:rPr lang="en-US" sz="1800" b="0" i="0" u="none" strike="noStrike" cap="none"/>
              <a:t>: In response, the server replies with a SYN-ACK. The acknowledgment number is set to one more than the received sequence number i.e. A+1, and the sequence number that the server chooses for the packet is another random number, B.</a:t>
            </a:r>
          </a:p>
          <a:p>
            <a:pPr marL="0" marR="0" lvl="0" indent="0" algn="l" rtl="0">
              <a:spcBef>
                <a:spcPts val="0"/>
              </a:spcBef>
              <a:buSzPct val="25000"/>
              <a:buFont typeface="Arial"/>
              <a:buNone/>
            </a:pPr>
            <a:r>
              <a:rPr lang="en-US" sz="1800" b="1" i="0" u="none" strike="noStrike" cap="none"/>
              <a:t>ACK</a:t>
            </a:r>
            <a:r>
              <a:rPr lang="en-US" sz="1800" b="0" i="0" u="none" strike="noStrike" cap="none"/>
              <a:t>: Finally, the client sends an ACK back to the server. The sequence number is set to the received acknowledgement value i.e. A+1, and the acknowledgement number is set to one more than the received sequence number i.e. B+1.</a:t>
            </a:r>
          </a:p>
          <a:p>
            <a:pPr lvl="0">
              <a:spcBef>
                <a:spcPts val="0"/>
              </a:spcBef>
              <a:buNone/>
            </a:pPr>
            <a:endParaRPr sz="1800" b="0" i="0" u="none" strike="noStrike" cap="none"/>
          </a:p>
        </p:txBody>
      </p:sp>
      <p:sp>
        <p:nvSpPr>
          <p:cNvPr id="165" name="Shape 165"/>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11</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2" name="Shape 17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Simplified protocol, the sequence numbers used for the data packets actually take into account the length of data but the principle is that the server will only accept a packet if the sequence number matches what is expected and this sequence number can be predicted from earlier interactions.</a:t>
            </a:r>
          </a:p>
          <a:p>
            <a:pPr lvl="0">
              <a:spcBef>
                <a:spcPts val="0"/>
              </a:spcBef>
              <a:buNone/>
            </a:pPr>
            <a:endParaRPr sz="1800" b="0" i="0" u="none" strike="noStrike" cap="none"/>
          </a:p>
        </p:txBody>
      </p:sp>
      <p:sp>
        <p:nvSpPr>
          <p:cNvPr id="173" name="Shape 173"/>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12</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9" name="Shape 17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a:p>
        </p:txBody>
      </p:sp>
      <p:sp>
        <p:nvSpPr>
          <p:cNvPr id="180" name="Shape 180"/>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13</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6" name="Shape 18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a:p>
        </p:txBody>
      </p:sp>
      <p:sp>
        <p:nvSpPr>
          <p:cNvPr id="187" name="Shape 187"/>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14</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Point out that the race must be won otherwise the packet will be rejected as a duplicate.</a:t>
            </a:r>
          </a:p>
          <a:p>
            <a:pPr lvl="0">
              <a:spcBef>
                <a:spcPts val="0"/>
              </a:spcBef>
              <a:buNone/>
            </a:pPr>
            <a:endParaRPr sz="1800" b="0" i="0" u="none" strike="noStrike" cap="none"/>
          </a:p>
        </p:txBody>
      </p:sp>
      <p:sp>
        <p:nvSpPr>
          <p:cNvPr id="194" name="Shape 194"/>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15</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1" name="Shape 20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lvl="0">
              <a:spcBef>
                <a:spcPts val="0"/>
              </a:spcBef>
              <a:buNone/>
            </a:pPr>
            <a:endParaRPr/>
          </a:p>
        </p:txBody>
      </p:sp>
      <p:sp>
        <p:nvSpPr>
          <p:cNvPr id="202" name="Shape 202"/>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16</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9" name="Shape 20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Explain B is bad guy, SRC means B has forged the source address</a:t>
            </a:r>
          </a:p>
        </p:txBody>
      </p:sp>
      <p:sp>
        <p:nvSpPr>
          <p:cNvPr id="210" name="Shape 210"/>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1" i="1" u="none" strike="noStrike" cap="none">
                <a:solidFill>
                  <a:srgbClr val="000000"/>
                </a:solidFill>
                <a:latin typeface="Arial"/>
                <a:ea typeface="Arial"/>
                <a:cs typeface="Arial"/>
                <a:sym typeface="Arial"/>
              </a:rPr>
              <a:t>17</a:t>
            </a:fld>
            <a:endParaRPr lang="en-US" sz="1300" b="1" i="1"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2" name="Shape 27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273" name="Shape 273"/>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19</a:t>
            </a:fld>
            <a:endParaRPr lang="en-US" sz="13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87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This lecture will try and look at examples of network security attacks that are possible because of these initial assumptions and where possible highlight suggested fixes (short of the clean slate Internet which has been proposed by some people).</a:t>
            </a:r>
          </a:p>
        </p:txBody>
      </p:sp>
      <p:sp>
        <p:nvSpPr>
          <p:cNvPr id="105" name="Shape 105"/>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2</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1" name="Shape 11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This lecture will try and look at examples of network security attacks that are possible because of these initial assumptions and where possible highlight suggested fixes (short of the clean slate Internet which has been proposed by some people).</a:t>
            </a:r>
          </a:p>
        </p:txBody>
      </p:sp>
      <p:sp>
        <p:nvSpPr>
          <p:cNvPr id="112" name="Shape 112"/>
          <p:cNvSpPr txBox="1"/>
          <p:nvPr/>
        </p:nvSpPr>
        <p:spPr>
          <a:xfrm>
            <a:off x="4143375" y="9120186"/>
            <a:ext cx="3170099" cy="479399"/>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3</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8" name="Shape 11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This lecture will try and look at examples of network security attacks that are possible because of these initial assumptions and where possible highlight suggested fixes (short of the clean slate Internet which has been proposed by some people).</a:t>
            </a:r>
          </a:p>
        </p:txBody>
      </p:sp>
      <p:sp>
        <p:nvSpPr>
          <p:cNvPr id="119" name="Shape 119"/>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4</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4" name="Shape 12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r>
              <a:rPr lang="en-US" sz="1800" b="0" i="0" u="none" strike="noStrike" cap="none"/>
              <a:t>Video talks about confidentiality problems.</a:t>
            </a:r>
          </a:p>
          <a:p>
            <a:pPr marL="0" marR="0" lvl="0" indent="0" algn="l" rtl="0">
              <a:spcBef>
                <a:spcPts val="0"/>
              </a:spcBef>
              <a:buSzPct val="25000"/>
              <a:buFont typeface="Arial"/>
              <a:buNone/>
            </a:pPr>
            <a:r>
              <a:rPr lang="en-US" sz="1800" b="0" i="0" u="none" strike="noStrike" cap="none"/>
              <a:t>Example of LAN where a machine with a network card in promiscuous mode allows an attacker to monitor communication.</a:t>
            </a:r>
          </a:p>
          <a:p>
            <a:pPr marL="0" marR="0" lvl="0" indent="0" algn="l" rtl="0">
              <a:spcBef>
                <a:spcPts val="0"/>
              </a:spcBef>
              <a:buSzPct val="25000"/>
              <a:buFont typeface="Arial"/>
              <a:buNone/>
            </a:pPr>
            <a:r>
              <a:rPr lang="en-US" sz="1800" b="0" i="0" u="none" strike="noStrike" cap="none"/>
              <a:t>Could discover what DNS lookups you are doing, see what applications you are running, and plaintext messages can be seen.</a:t>
            </a:r>
          </a:p>
          <a:p>
            <a:pPr marL="0" marR="0" lvl="0" indent="0" algn="l" rtl="0">
              <a:spcBef>
                <a:spcPts val="0"/>
              </a:spcBef>
              <a:buSzPct val="25000"/>
              <a:buFont typeface="Arial"/>
              <a:buNone/>
            </a:pPr>
            <a:r>
              <a:rPr lang="en-US" sz="1800" b="0" i="0" u="none" strike="noStrike" cap="none"/>
              <a:t>Another problem is the ability of an attacker to inject a packet or suppress a packet.</a:t>
            </a:r>
          </a:p>
          <a:p>
            <a:pPr marL="0" marR="0" lvl="0" indent="0" algn="l" rtl="0">
              <a:spcBef>
                <a:spcPts val="0"/>
              </a:spcBef>
              <a:buSzPct val="25000"/>
              <a:buFont typeface="Arial"/>
              <a:buNone/>
            </a:pPr>
            <a:r>
              <a:rPr lang="en-US" sz="1800" b="0" i="0" u="none" strike="noStrike" cap="none"/>
              <a:t>Could use these techniques to impersonate another user and setup a man-in-the-middle attack.</a:t>
            </a:r>
          </a:p>
          <a:p>
            <a:pPr marL="0" marR="0" lvl="0" indent="0" algn="l" rtl="0">
              <a:spcBef>
                <a:spcPts val="0"/>
              </a:spcBef>
              <a:buSzPct val="25000"/>
              <a:buFont typeface="Arial"/>
              <a:buNone/>
            </a:pPr>
            <a:r>
              <a:rPr lang="en-US" sz="1800" b="0" i="0" u="none" strike="noStrike" cap="none"/>
              <a:t>Could also launch an attack on message integrity by forging packets.</a:t>
            </a:r>
          </a:p>
        </p:txBody>
      </p:sp>
      <p:sp>
        <p:nvSpPr>
          <p:cNvPr id="125" name="Shape 125"/>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5</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1" name="Shape 13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132" name="Shape 132"/>
          <p:cNvSpPr txBox="1"/>
          <p:nvPr/>
        </p:nvSpPr>
        <p:spPr>
          <a:xfrm>
            <a:off x="4143375" y="9120186"/>
            <a:ext cx="3170236"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6</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7" name="Shape 13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a:p>
            <a:pPr lvl="0" rtl="0">
              <a:spcBef>
                <a:spcPts val="0"/>
              </a:spcBef>
              <a:buNone/>
            </a:pPr>
            <a:endParaRPr sz="1800" b="0" i="0" u="none" strike="noStrike" cap="none"/>
          </a:p>
        </p:txBody>
      </p:sp>
      <p:sp>
        <p:nvSpPr>
          <p:cNvPr id="138" name="Shape 138"/>
          <p:cNvSpPr txBox="1"/>
          <p:nvPr/>
        </p:nvSpPr>
        <p:spPr>
          <a:xfrm>
            <a:off x="4143375" y="9120186"/>
            <a:ext cx="3170099" cy="479399"/>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7</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4" name="Shape 14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a:p>
            <a:pPr lvl="0" rtl="0">
              <a:spcBef>
                <a:spcPts val="0"/>
              </a:spcBef>
              <a:buNone/>
            </a:pPr>
            <a:endParaRPr sz="1800" b="0" i="0" u="none" strike="noStrike" cap="none"/>
          </a:p>
        </p:txBody>
      </p:sp>
      <p:sp>
        <p:nvSpPr>
          <p:cNvPr id="145" name="Shape 145"/>
          <p:cNvSpPr txBox="1"/>
          <p:nvPr/>
        </p:nvSpPr>
        <p:spPr>
          <a:xfrm>
            <a:off x="4143375" y="9120186"/>
            <a:ext cx="3170099" cy="479399"/>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8</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1" name="Shape 15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buSzPct val="25000"/>
              <a:buFont typeface="Arial"/>
              <a:buNone/>
            </a:pPr>
            <a:endParaRPr/>
          </a:p>
        </p:txBody>
      </p:sp>
      <p:sp>
        <p:nvSpPr>
          <p:cNvPr id="152" name="Shape 152"/>
          <p:cNvSpPr txBox="1"/>
          <p:nvPr/>
        </p:nvSpPr>
        <p:spPr>
          <a:xfrm>
            <a:off x="4143375" y="9120186"/>
            <a:ext cx="3170099" cy="479399"/>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t>9</a:t>
            </a:fld>
            <a:endParaRPr lang="en-US" sz="13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71" name="Shape 7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76" name="Shape 7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Char char="●"/>
              <a:defRPr sz="2400" b="1"/>
            </a:lvl1pPr>
            <a:lvl2pPr marL="457200" lvl="1" indent="0" rtl="0">
              <a:spcBef>
                <a:spcPts val="0"/>
              </a:spcBef>
              <a:buFont typeface="Arial"/>
              <a:buChar char="○"/>
              <a:defRPr sz="2000" b="1"/>
            </a:lvl2pPr>
            <a:lvl3pPr marL="914400" lvl="2" indent="0" rtl="0">
              <a:spcBef>
                <a:spcPts val="0"/>
              </a:spcBef>
              <a:buFont typeface="Arial"/>
              <a:buChar char="■"/>
              <a:defRPr sz="1800" b="1"/>
            </a:lvl3pPr>
            <a:lvl4pPr marL="1371600" lvl="3" indent="0" rtl="0">
              <a:spcBef>
                <a:spcPts val="0"/>
              </a:spcBef>
              <a:buFont typeface="Arial"/>
              <a:buChar char="●"/>
              <a:defRPr sz="1600" b="1"/>
            </a:lvl4pPr>
            <a:lvl5pPr marL="1828800" lvl="4" indent="0" rtl="0">
              <a:spcBef>
                <a:spcPts val="0"/>
              </a:spcBef>
              <a:buFont typeface="Arial"/>
              <a:buChar char="○"/>
              <a:defRPr sz="1600" b="1"/>
            </a:lvl5pPr>
            <a:lvl6pPr marL="2286000" lvl="5" indent="0" rtl="0">
              <a:spcBef>
                <a:spcPts val="0"/>
              </a:spcBef>
              <a:buFont typeface="Arial"/>
              <a:buChar char="■"/>
              <a:defRPr sz="1600" b="1"/>
            </a:lvl6pPr>
            <a:lvl7pPr marL="2743200" lvl="6" indent="0" rtl="0">
              <a:spcBef>
                <a:spcPts val="0"/>
              </a:spcBef>
              <a:buFont typeface="Arial"/>
              <a:buChar char="●"/>
              <a:defRPr sz="1600" b="1"/>
            </a:lvl7pPr>
            <a:lvl8pPr marL="3200400" lvl="7" indent="0" rtl="0">
              <a:spcBef>
                <a:spcPts val="0"/>
              </a:spcBef>
              <a:buFont typeface="Arial"/>
              <a:buChar char="○"/>
              <a:defRPr sz="1600" b="1"/>
            </a:lvl8pPr>
            <a:lvl9pPr marL="3657600" lvl="8" indent="0" rtl="0">
              <a:spcBef>
                <a:spcPts val="0"/>
              </a:spcBef>
              <a:buFont typeface="Arial"/>
              <a:buChar char="■"/>
              <a:defRPr sz="1600" b="1"/>
            </a:lvl9pPr>
          </a:lstStyle>
          <a:p>
            <a:endParaRPr/>
          </a:p>
        </p:txBody>
      </p:sp>
      <p:sp>
        <p:nvSpPr>
          <p:cNvPr id="77" name="Shape 7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buChar char="●"/>
              <a:defRPr sz="2400"/>
            </a:lvl1pPr>
            <a:lvl2pPr lvl="1" rtl="0">
              <a:spcBef>
                <a:spcPts val="0"/>
              </a:spcBef>
              <a:buChar char="○"/>
              <a:defRPr sz="2000"/>
            </a:lvl2pPr>
            <a:lvl3pPr lvl="2" rtl="0">
              <a:spcBef>
                <a:spcPts val="0"/>
              </a:spcBef>
              <a:buChar char="■"/>
              <a:defRPr sz="1800"/>
            </a:lvl3pPr>
            <a:lvl4pPr lvl="3" rtl="0">
              <a:spcBef>
                <a:spcPts val="0"/>
              </a:spcBef>
              <a:buChar char="●"/>
              <a:defRPr sz="1600"/>
            </a:lvl4pPr>
            <a:lvl5pPr lvl="4" rtl="0">
              <a:spcBef>
                <a:spcPts val="0"/>
              </a:spcBef>
              <a:buChar char="○"/>
              <a:defRPr sz="1600"/>
            </a:lvl5pPr>
            <a:lvl6pPr lvl="5" rtl="0">
              <a:spcBef>
                <a:spcPts val="0"/>
              </a:spcBef>
              <a:buChar char="■"/>
              <a:defRPr sz="1600"/>
            </a:lvl6pPr>
            <a:lvl7pPr lvl="6" rtl="0">
              <a:spcBef>
                <a:spcPts val="0"/>
              </a:spcBef>
              <a:buChar char="●"/>
              <a:defRPr sz="1600"/>
            </a:lvl7pPr>
            <a:lvl8pPr lvl="7" rtl="0">
              <a:spcBef>
                <a:spcPts val="0"/>
              </a:spcBef>
              <a:buChar char="○"/>
              <a:defRPr sz="1600"/>
            </a:lvl8pPr>
            <a:lvl9pPr lvl="8" rtl="0">
              <a:spcBef>
                <a:spcPts val="0"/>
              </a:spcBef>
              <a:buChar char="■"/>
              <a:defRPr sz="1600"/>
            </a:lvl9pPr>
          </a:lstStyle>
          <a:p>
            <a:endParaRPr/>
          </a:p>
        </p:txBody>
      </p:sp>
      <p:sp>
        <p:nvSpPr>
          <p:cNvPr id="78" name="Shape 7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Char char="●"/>
              <a:defRPr sz="2400" b="1"/>
            </a:lvl1pPr>
            <a:lvl2pPr marL="457200" lvl="1" indent="0" rtl="0">
              <a:spcBef>
                <a:spcPts val="0"/>
              </a:spcBef>
              <a:buFont typeface="Arial"/>
              <a:buChar char="○"/>
              <a:defRPr sz="2000" b="1"/>
            </a:lvl2pPr>
            <a:lvl3pPr marL="914400" lvl="2" indent="0" rtl="0">
              <a:spcBef>
                <a:spcPts val="0"/>
              </a:spcBef>
              <a:buFont typeface="Arial"/>
              <a:buChar char="■"/>
              <a:defRPr sz="1800" b="1"/>
            </a:lvl3pPr>
            <a:lvl4pPr marL="1371600" lvl="3" indent="0" rtl="0">
              <a:spcBef>
                <a:spcPts val="0"/>
              </a:spcBef>
              <a:buFont typeface="Arial"/>
              <a:buChar char="●"/>
              <a:defRPr sz="1600" b="1"/>
            </a:lvl4pPr>
            <a:lvl5pPr marL="1828800" lvl="4" indent="0" rtl="0">
              <a:spcBef>
                <a:spcPts val="0"/>
              </a:spcBef>
              <a:buFont typeface="Arial"/>
              <a:buChar char="○"/>
              <a:defRPr sz="1600" b="1"/>
            </a:lvl5pPr>
            <a:lvl6pPr marL="2286000" lvl="5" indent="0" rtl="0">
              <a:spcBef>
                <a:spcPts val="0"/>
              </a:spcBef>
              <a:buFont typeface="Arial"/>
              <a:buChar char="■"/>
              <a:defRPr sz="1600" b="1"/>
            </a:lvl6pPr>
            <a:lvl7pPr marL="2743200" lvl="6" indent="0" rtl="0">
              <a:spcBef>
                <a:spcPts val="0"/>
              </a:spcBef>
              <a:buFont typeface="Arial"/>
              <a:buChar char="●"/>
              <a:defRPr sz="1600" b="1"/>
            </a:lvl7pPr>
            <a:lvl8pPr marL="3200400" lvl="7" indent="0" rtl="0">
              <a:spcBef>
                <a:spcPts val="0"/>
              </a:spcBef>
              <a:buFont typeface="Arial"/>
              <a:buChar char="○"/>
              <a:defRPr sz="1600" b="1"/>
            </a:lvl8pPr>
            <a:lvl9pPr marL="3657600" lvl="8" indent="0" rtl="0">
              <a:spcBef>
                <a:spcPts val="0"/>
              </a:spcBef>
              <a:buFont typeface="Arial"/>
              <a:buChar char="■"/>
              <a:defRPr sz="1600" b="1"/>
            </a:lvl9pPr>
          </a:lstStyle>
          <a:p>
            <a:endParaRPr/>
          </a:p>
        </p:txBody>
      </p:sp>
      <p:sp>
        <p:nvSpPr>
          <p:cNvPr id="79" name="Shape 7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buChar char="●"/>
              <a:defRPr sz="2400"/>
            </a:lvl1pPr>
            <a:lvl2pPr lvl="1" rtl="0">
              <a:spcBef>
                <a:spcPts val="0"/>
              </a:spcBef>
              <a:buChar char="○"/>
              <a:defRPr sz="2000"/>
            </a:lvl2pPr>
            <a:lvl3pPr lvl="2" rtl="0">
              <a:spcBef>
                <a:spcPts val="0"/>
              </a:spcBef>
              <a:buChar char="■"/>
              <a:defRPr sz="1800"/>
            </a:lvl3pPr>
            <a:lvl4pPr lvl="3" rtl="0">
              <a:spcBef>
                <a:spcPts val="0"/>
              </a:spcBef>
              <a:buChar char="●"/>
              <a:defRPr sz="1600"/>
            </a:lvl4pPr>
            <a:lvl5pPr lvl="4" rtl="0">
              <a:spcBef>
                <a:spcPts val="0"/>
              </a:spcBef>
              <a:buChar char="○"/>
              <a:defRPr sz="1600"/>
            </a:lvl5pPr>
            <a:lvl6pPr lvl="5" rtl="0">
              <a:spcBef>
                <a:spcPts val="0"/>
              </a:spcBef>
              <a:buChar char="■"/>
              <a:defRPr sz="1600"/>
            </a:lvl6pPr>
            <a:lvl7pPr lvl="6" rtl="0">
              <a:spcBef>
                <a:spcPts val="0"/>
              </a:spcBef>
              <a:buChar char="●"/>
              <a:defRPr sz="1600"/>
            </a:lvl7pPr>
            <a:lvl8pPr lvl="7" rtl="0">
              <a:spcBef>
                <a:spcPts val="0"/>
              </a:spcBef>
              <a:buChar char="○"/>
              <a:defRPr sz="1600"/>
            </a:lvl8pPr>
            <a:lvl9pPr lvl="8" rtl="0">
              <a:spcBef>
                <a:spcPts val="0"/>
              </a:spcBef>
              <a:buChar char="■"/>
              <a:defRPr sz="1600"/>
            </a:lvl9pPr>
          </a:lstStyle>
          <a:p>
            <a:endParaRPr/>
          </a:p>
        </p:txBody>
      </p:sp>
      <p:sp>
        <p:nvSpPr>
          <p:cNvPr id="80" name="Shape 8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buChar char="●"/>
              <a:defRPr sz="2800"/>
            </a:lvl1pPr>
            <a:lvl2pPr lvl="1" rtl="0">
              <a:spcBef>
                <a:spcPts val="0"/>
              </a:spcBef>
              <a:buChar char="○"/>
              <a:defRPr sz="2400"/>
            </a:lvl2pPr>
            <a:lvl3pPr lvl="2" rtl="0">
              <a:spcBef>
                <a:spcPts val="0"/>
              </a:spcBef>
              <a:buChar char="■"/>
              <a:defRPr sz="2000"/>
            </a:lvl3pPr>
            <a:lvl4pPr lvl="3" rtl="0">
              <a:spcBef>
                <a:spcPts val="0"/>
              </a:spcBef>
              <a:buChar char="●"/>
              <a:defRPr sz="1800"/>
            </a:lvl4pPr>
            <a:lvl5pPr lvl="4" rtl="0">
              <a:spcBef>
                <a:spcPts val="0"/>
              </a:spcBef>
              <a:buChar char="○"/>
              <a:defRPr sz="1800"/>
            </a:lvl5pPr>
            <a:lvl6pPr lvl="5" rtl="0">
              <a:spcBef>
                <a:spcPts val="0"/>
              </a:spcBef>
              <a:buChar char="■"/>
              <a:defRPr sz="1800"/>
            </a:lvl6pPr>
            <a:lvl7pPr lvl="6" rtl="0">
              <a:spcBef>
                <a:spcPts val="0"/>
              </a:spcBef>
              <a:buChar char="●"/>
              <a:defRPr sz="1800"/>
            </a:lvl7pPr>
            <a:lvl8pPr lvl="7" rtl="0">
              <a:spcBef>
                <a:spcPts val="0"/>
              </a:spcBef>
              <a:buChar char="○"/>
              <a:defRPr sz="1800"/>
            </a:lvl8pPr>
            <a:lvl9pPr lvl="8" rtl="0">
              <a:spcBef>
                <a:spcPts val="0"/>
              </a:spcBef>
              <a:buChar char="■"/>
              <a:defRPr sz="1800"/>
            </a:lvl9pPr>
          </a:lstStyle>
          <a:p>
            <a:endParaRPr/>
          </a:p>
        </p:txBody>
      </p:sp>
      <p:sp>
        <p:nvSpPr>
          <p:cNvPr id="86" name="Shape 8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buChar char="●"/>
              <a:defRPr sz="2800"/>
            </a:lvl1pPr>
            <a:lvl2pPr lvl="1" rtl="0">
              <a:spcBef>
                <a:spcPts val="0"/>
              </a:spcBef>
              <a:buChar char="○"/>
              <a:defRPr sz="2400"/>
            </a:lvl2pPr>
            <a:lvl3pPr lvl="2" rtl="0">
              <a:spcBef>
                <a:spcPts val="0"/>
              </a:spcBef>
              <a:buChar char="■"/>
              <a:defRPr sz="2000"/>
            </a:lvl3pPr>
            <a:lvl4pPr lvl="3" rtl="0">
              <a:spcBef>
                <a:spcPts val="0"/>
              </a:spcBef>
              <a:buChar char="●"/>
              <a:defRPr sz="1800"/>
            </a:lvl4pPr>
            <a:lvl5pPr lvl="4" rtl="0">
              <a:spcBef>
                <a:spcPts val="0"/>
              </a:spcBef>
              <a:buChar char="○"/>
              <a:defRPr sz="1800"/>
            </a:lvl5pPr>
            <a:lvl6pPr lvl="5" rtl="0">
              <a:spcBef>
                <a:spcPts val="0"/>
              </a:spcBef>
              <a:buChar char="■"/>
              <a:defRPr sz="1800"/>
            </a:lvl6pPr>
            <a:lvl7pPr lvl="6" rtl="0">
              <a:spcBef>
                <a:spcPts val="0"/>
              </a:spcBef>
              <a:buChar char="●"/>
              <a:defRPr sz="1800"/>
            </a:lvl7pPr>
            <a:lvl8pPr lvl="7" rtl="0">
              <a:spcBef>
                <a:spcPts val="0"/>
              </a:spcBef>
              <a:buChar char="○"/>
              <a:defRPr sz="1800"/>
            </a:lvl8pPr>
            <a:lvl9pPr lvl="8" rtl="0">
              <a:spcBef>
                <a:spcPts val="0"/>
              </a:spcBef>
              <a:buChar char="■"/>
              <a:defRPr sz="1800"/>
            </a:lvl9pPr>
          </a:lstStyle>
          <a:p>
            <a:endParaRPr/>
          </a:p>
        </p:txBody>
      </p:sp>
      <p:sp>
        <p:nvSpPr>
          <p:cNvPr id="87" name="Shape 8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92" name="Shape 9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Char char="●"/>
              <a:defRPr sz="2000"/>
            </a:lvl1pPr>
            <a:lvl2pPr marL="457200" lvl="1" indent="0" rtl="0">
              <a:spcBef>
                <a:spcPts val="0"/>
              </a:spcBef>
              <a:buFont typeface="Arial"/>
              <a:buChar char="○"/>
              <a:defRPr sz="1800"/>
            </a:lvl2pPr>
            <a:lvl3pPr marL="914400" lvl="2" indent="0" rtl="0">
              <a:spcBef>
                <a:spcPts val="0"/>
              </a:spcBef>
              <a:buFont typeface="Arial"/>
              <a:buChar char="■"/>
              <a:defRPr sz="1600"/>
            </a:lvl3pPr>
            <a:lvl4pPr marL="1371600" lvl="3" indent="0" rtl="0">
              <a:spcBef>
                <a:spcPts val="0"/>
              </a:spcBef>
              <a:buFont typeface="Arial"/>
              <a:buChar char="●"/>
              <a:defRPr sz="1400"/>
            </a:lvl4pPr>
            <a:lvl5pPr marL="1828800" lvl="4" indent="0" rtl="0">
              <a:spcBef>
                <a:spcPts val="0"/>
              </a:spcBef>
              <a:buFont typeface="Arial"/>
              <a:buChar char="○"/>
              <a:defRPr sz="1400"/>
            </a:lvl5pPr>
            <a:lvl6pPr marL="2286000" lvl="5" indent="0" rtl="0">
              <a:spcBef>
                <a:spcPts val="0"/>
              </a:spcBef>
              <a:buFont typeface="Arial"/>
              <a:buChar char="■"/>
              <a:defRPr sz="1400"/>
            </a:lvl6pPr>
            <a:lvl7pPr marL="2743200" lvl="6" indent="0" rtl="0">
              <a:spcBef>
                <a:spcPts val="0"/>
              </a:spcBef>
              <a:buFont typeface="Arial"/>
              <a:buChar char="●"/>
              <a:defRPr sz="1400"/>
            </a:lvl7pPr>
            <a:lvl8pPr marL="3200400" lvl="7" indent="0" rtl="0">
              <a:spcBef>
                <a:spcPts val="0"/>
              </a:spcBef>
              <a:buFont typeface="Arial"/>
              <a:buChar char="○"/>
              <a:defRPr sz="1400"/>
            </a:lvl8pPr>
            <a:lvl9pPr marL="3657600" lvl="8" indent="0" rtl="0">
              <a:spcBef>
                <a:spcPts val="0"/>
              </a:spcBef>
              <a:buFont typeface="Arial"/>
              <a:buChar char="■"/>
              <a:defRPr sz="1400"/>
            </a:lvl9pPr>
          </a:lstStyle>
          <a:p>
            <a:endParaRPr/>
          </a:p>
        </p:txBody>
      </p:sp>
      <p:sp>
        <p:nvSpPr>
          <p:cNvPr id="93" name="Shape 9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30" name="Shape 3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31" name="Shape 3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36" name="Shape 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41" name="Shape 4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spcAft>
                <a:spcPts val="0"/>
              </a:spcAft>
              <a:defRPr sz="4400">
                <a:solidFill>
                  <a:schemeClr val="dk2"/>
                </a:solidFill>
                <a:latin typeface="Arial"/>
                <a:ea typeface="Arial"/>
                <a:cs typeface="Arial"/>
                <a:sym typeface="Arial"/>
              </a:defRPr>
            </a:lvl1pPr>
            <a:lvl2pPr lvl="1" algn="ctr" rtl="0">
              <a:spcBef>
                <a:spcPts val="0"/>
              </a:spcBef>
              <a:spcAft>
                <a:spcPts val="0"/>
              </a:spcAft>
              <a:defRPr sz="4400">
                <a:solidFill>
                  <a:schemeClr val="dk2"/>
                </a:solidFill>
                <a:latin typeface="Arial"/>
                <a:ea typeface="Arial"/>
                <a:cs typeface="Arial"/>
                <a:sym typeface="Arial"/>
              </a:defRPr>
            </a:lvl2pPr>
            <a:lvl3pPr lvl="2" algn="ctr" rtl="0">
              <a:spcBef>
                <a:spcPts val="0"/>
              </a:spcBef>
              <a:spcAft>
                <a:spcPts val="0"/>
              </a:spcAft>
              <a:defRPr sz="4400">
                <a:solidFill>
                  <a:schemeClr val="dk2"/>
                </a:solidFill>
                <a:latin typeface="Arial"/>
                <a:ea typeface="Arial"/>
                <a:cs typeface="Arial"/>
                <a:sym typeface="Arial"/>
              </a:defRPr>
            </a:lvl3pPr>
            <a:lvl4pPr lvl="3" algn="ctr" rtl="0">
              <a:spcBef>
                <a:spcPts val="0"/>
              </a:spcBef>
              <a:spcAft>
                <a:spcPts val="0"/>
              </a:spcAft>
              <a:defRPr sz="4400">
                <a:solidFill>
                  <a:schemeClr val="dk2"/>
                </a:solidFill>
                <a:latin typeface="Arial"/>
                <a:ea typeface="Arial"/>
                <a:cs typeface="Arial"/>
                <a:sym typeface="Arial"/>
              </a:defRPr>
            </a:lvl4pPr>
            <a:lvl5pPr lvl="4" algn="ctr" rtl="0">
              <a:spcBef>
                <a:spcPts val="0"/>
              </a:spcBef>
              <a:spcAft>
                <a:spcPts val="0"/>
              </a:spcAft>
              <a:defRPr sz="4400">
                <a:solidFill>
                  <a:schemeClr val="dk2"/>
                </a:solidFill>
                <a:latin typeface="Arial"/>
                <a:ea typeface="Arial"/>
                <a:cs typeface="Arial"/>
                <a:sym typeface="Arial"/>
              </a:defRPr>
            </a:lvl5pPr>
            <a:lvl6pPr marL="457200" lvl="5" algn="ctr" rtl="0">
              <a:spcBef>
                <a:spcPts val="0"/>
              </a:spcBef>
              <a:spcAft>
                <a:spcPts val="0"/>
              </a:spcAft>
              <a:defRPr sz="4400">
                <a:solidFill>
                  <a:schemeClr val="dk2"/>
                </a:solidFill>
                <a:latin typeface="Arial"/>
                <a:ea typeface="Arial"/>
                <a:cs typeface="Arial"/>
                <a:sym typeface="Arial"/>
              </a:defRPr>
            </a:lvl6pPr>
            <a:lvl7pPr marL="914400" lvl="6" algn="ctr" rtl="0">
              <a:spcBef>
                <a:spcPts val="0"/>
              </a:spcBef>
              <a:spcAft>
                <a:spcPts val="0"/>
              </a:spcAft>
              <a:defRPr sz="4400">
                <a:solidFill>
                  <a:schemeClr val="dk2"/>
                </a:solidFill>
                <a:latin typeface="Arial"/>
                <a:ea typeface="Arial"/>
                <a:cs typeface="Arial"/>
                <a:sym typeface="Arial"/>
              </a:defRPr>
            </a:lvl7pPr>
            <a:lvl8pPr marL="1371600" lvl="7" algn="ctr" rtl="0">
              <a:spcBef>
                <a:spcPts val="0"/>
              </a:spcBef>
              <a:spcAft>
                <a:spcPts val="0"/>
              </a:spcAft>
              <a:defRPr sz="4400">
                <a:solidFill>
                  <a:schemeClr val="dk2"/>
                </a:solidFill>
                <a:latin typeface="Arial"/>
                <a:ea typeface="Arial"/>
                <a:cs typeface="Arial"/>
                <a:sym typeface="Arial"/>
              </a:defRPr>
            </a:lvl8pPr>
            <a:lvl9pPr marL="1828800" lvl="8"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47" name="Shape 47"/>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lvl="0" indent="-139700" algn="l" rtl="0">
              <a:spcBef>
                <a:spcPts val="640"/>
              </a:spcBef>
              <a:spcAft>
                <a:spcPts val="0"/>
              </a:spcAft>
              <a:buNone/>
              <a:defRPr sz="3200">
                <a:solidFill>
                  <a:schemeClr val="dk1"/>
                </a:solidFill>
                <a:latin typeface="Arial"/>
                <a:ea typeface="Arial"/>
                <a:cs typeface="Arial"/>
                <a:sym typeface="Arial"/>
              </a:defRPr>
            </a:lvl1pPr>
            <a:lvl2pPr marL="742950" lvl="1" indent="-107950" algn="l" rtl="0">
              <a:spcBef>
                <a:spcPts val="560"/>
              </a:spcBef>
              <a:spcAft>
                <a:spcPts val="0"/>
              </a:spcAft>
              <a:buNone/>
              <a:defRPr sz="2800">
                <a:solidFill>
                  <a:schemeClr val="dk1"/>
                </a:solidFill>
                <a:latin typeface="Arial"/>
                <a:ea typeface="Arial"/>
                <a:cs typeface="Arial"/>
                <a:sym typeface="Arial"/>
              </a:defRPr>
            </a:lvl2pPr>
            <a:lvl3pPr marL="1143000" lvl="2" indent="-76200" algn="l" rtl="0">
              <a:spcBef>
                <a:spcPts val="480"/>
              </a:spcBef>
              <a:spcAft>
                <a:spcPts val="0"/>
              </a:spcAft>
              <a:buNone/>
              <a:defRPr sz="2400">
                <a:solidFill>
                  <a:schemeClr val="dk1"/>
                </a:solidFill>
                <a:latin typeface="Arial"/>
                <a:ea typeface="Arial"/>
                <a:cs typeface="Arial"/>
                <a:sym typeface="Arial"/>
              </a:defRPr>
            </a:lvl3pPr>
            <a:lvl4pPr marL="1600200" lvl="3" indent="-101600" algn="l" rtl="0">
              <a:spcBef>
                <a:spcPts val="400"/>
              </a:spcBef>
              <a:spcAft>
                <a:spcPts val="0"/>
              </a:spcAft>
              <a:buNone/>
              <a:defRPr sz="2000">
                <a:solidFill>
                  <a:schemeClr val="dk1"/>
                </a:solidFill>
                <a:latin typeface="Arial"/>
                <a:ea typeface="Arial"/>
                <a:cs typeface="Arial"/>
                <a:sym typeface="Arial"/>
              </a:defRPr>
            </a:lvl4pPr>
            <a:lvl5pPr marL="2057400" lvl="4" indent="-101600" algn="l" rtl="0">
              <a:spcBef>
                <a:spcPts val="400"/>
              </a:spcBef>
              <a:spcAft>
                <a:spcPts val="0"/>
              </a:spcAft>
              <a:buNone/>
              <a:defRPr sz="2000">
                <a:solidFill>
                  <a:schemeClr val="dk1"/>
                </a:solidFill>
                <a:latin typeface="Arial"/>
                <a:ea typeface="Arial"/>
                <a:cs typeface="Arial"/>
                <a:sym typeface="Arial"/>
              </a:defRPr>
            </a:lvl5pPr>
            <a:lvl6pPr marL="2514600" lvl="5" indent="-101600" algn="l" rtl="0">
              <a:spcBef>
                <a:spcPts val="400"/>
              </a:spcBef>
              <a:spcAft>
                <a:spcPts val="0"/>
              </a:spcAft>
              <a:buNone/>
              <a:defRPr sz="2000">
                <a:solidFill>
                  <a:schemeClr val="dk1"/>
                </a:solidFill>
                <a:latin typeface="Arial"/>
                <a:ea typeface="Arial"/>
                <a:cs typeface="Arial"/>
                <a:sym typeface="Arial"/>
              </a:defRPr>
            </a:lvl6pPr>
            <a:lvl7pPr marL="2971800" lvl="6" indent="-101600" algn="l" rtl="0">
              <a:spcBef>
                <a:spcPts val="400"/>
              </a:spcBef>
              <a:spcAft>
                <a:spcPts val="0"/>
              </a:spcAft>
              <a:buNone/>
              <a:defRPr sz="2000">
                <a:solidFill>
                  <a:schemeClr val="dk1"/>
                </a:solidFill>
                <a:latin typeface="Arial"/>
                <a:ea typeface="Arial"/>
                <a:cs typeface="Arial"/>
                <a:sym typeface="Arial"/>
              </a:defRPr>
            </a:lvl7pPr>
            <a:lvl8pPr marL="3429000" lvl="7" indent="-101600" algn="l" rtl="0">
              <a:spcBef>
                <a:spcPts val="400"/>
              </a:spcBef>
              <a:spcAft>
                <a:spcPts val="0"/>
              </a:spcAft>
              <a:buNone/>
              <a:defRPr sz="2000">
                <a:solidFill>
                  <a:schemeClr val="dk1"/>
                </a:solidFill>
                <a:latin typeface="Arial"/>
                <a:ea typeface="Arial"/>
                <a:cs typeface="Arial"/>
                <a:sym typeface="Arial"/>
              </a:defRPr>
            </a:lvl8pPr>
            <a:lvl9pPr marL="3886200" lvl="8" indent="-101600" algn="l" rtl="0">
              <a:spcBef>
                <a:spcPts val="400"/>
              </a:spcBef>
              <a:spcAft>
                <a:spcPts val="0"/>
              </a:spcAft>
              <a:buNone/>
              <a:defRPr sz="2000">
                <a:solidFill>
                  <a:schemeClr val="dk1"/>
                </a:solidFill>
                <a:latin typeface="Arial"/>
                <a:ea typeface="Arial"/>
                <a:cs typeface="Arial"/>
                <a:sym typeface="Arial"/>
              </a:defRPr>
            </a:lvl9pPr>
          </a:lstStyle>
          <a:p>
            <a:endParaRPr/>
          </a:p>
        </p:txBody>
      </p:sp>
      <p:sp>
        <p:nvSpPr>
          <p:cNvPr id="48" name="Shape 4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53" name="Shape 53"/>
          <p:cNvSpPr>
            <a:spLocks noGrp="1"/>
          </p:cNvSpPr>
          <p:nvPr>
            <p:ph type="pic" idx="2"/>
          </p:nvPr>
        </p:nvSpPr>
        <p:spPr>
          <a:xfrm>
            <a:off x="1792288" y="612775"/>
            <a:ext cx="5486399" cy="4114800"/>
          </a:xfrm>
          <a:prstGeom prst="rect">
            <a:avLst/>
          </a:prstGeom>
          <a:noFill/>
          <a:ln>
            <a:noFill/>
          </a:ln>
        </p:spPr>
      </p:sp>
      <p:sp>
        <p:nvSpPr>
          <p:cNvPr id="54" name="Shape 5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Char char="●"/>
              <a:defRPr sz="1400"/>
            </a:lvl1pPr>
            <a:lvl2pPr marL="457200" lvl="1" indent="0" rtl="0">
              <a:spcBef>
                <a:spcPts val="0"/>
              </a:spcBef>
              <a:buFont typeface="Arial"/>
              <a:buChar char="○"/>
              <a:defRPr sz="1200"/>
            </a:lvl2pPr>
            <a:lvl3pPr marL="914400" lvl="2" indent="0" rtl="0">
              <a:spcBef>
                <a:spcPts val="0"/>
              </a:spcBef>
              <a:buFont typeface="Arial"/>
              <a:buChar char="■"/>
              <a:defRPr sz="1000"/>
            </a:lvl3pPr>
            <a:lvl4pPr marL="1371600" lvl="3" indent="0" rtl="0">
              <a:spcBef>
                <a:spcPts val="0"/>
              </a:spcBef>
              <a:buFont typeface="Arial"/>
              <a:buChar char="●"/>
              <a:defRPr sz="900"/>
            </a:lvl4pPr>
            <a:lvl5pPr marL="1828800" lvl="4" indent="0" rtl="0">
              <a:spcBef>
                <a:spcPts val="0"/>
              </a:spcBef>
              <a:buFont typeface="Arial"/>
              <a:buChar char="○"/>
              <a:defRPr sz="900"/>
            </a:lvl5pPr>
            <a:lvl6pPr marL="2286000" lvl="5" indent="0" rtl="0">
              <a:spcBef>
                <a:spcPts val="0"/>
              </a:spcBef>
              <a:buFont typeface="Arial"/>
              <a:buChar char="■"/>
              <a:defRPr sz="900"/>
            </a:lvl6pPr>
            <a:lvl7pPr marL="2743200" lvl="6" indent="0" rtl="0">
              <a:spcBef>
                <a:spcPts val="0"/>
              </a:spcBef>
              <a:buFont typeface="Arial"/>
              <a:buChar char="●"/>
              <a:defRPr sz="900"/>
            </a:lvl7pPr>
            <a:lvl8pPr marL="3200400" lvl="7" indent="0" rtl="0">
              <a:spcBef>
                <a:spcPts val="0"/>
              </a:spcBef>
              <a:buFont typeface="Arial"/>
              <a:buChar char="○"/>
              <a:defRPr sz="900"/>
            </a:lvl8pPr>
            <a:lvl9pPr marL="3657600" lvl="8" indent="0" rtl="0">
              <a:spcBef>
                <a:spcPts val="0"/>
              </a:spcBef>
              <a:buFont typeface="Arial"/>
              <a:buChar char="■"/>
              <a:defRPr sz="900"/>
            </a:lvl9pPr>
          </a:lstStyle>
          <a:p>
            <a:endParaRPr/>
          </a:p>
        </p:txBody>
      </p:sp>
      <p:sp>
        <p:nvSpPr>
          <p:cNvPr id="55" name="Shape 5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4400">
                <a:solidFill>
                  <a:schemeClr val="dk2"/>
                </a:solidFill>
                <a:latin typeface="Arial"/>
                <a:ea typeface="Arial"/>
                <a:cs typeface="Arial"/>
                <a:sym typeface="Arial"/>
              </a:defRPr>
            </a:lvl2pPr>
            <a:lvl3pPr lvl="2" rtl="0">
              <a:spcBef>
                <a:spcPts val="0"/>
              </a:spcBef>
              <a:defRPr sz="4400">
                <a:solidFill>
                  <a:schemeClr val="dk2"/>
                </a:solidFill>
                <a:latin typeface="Arial"/>
                <a:ea typeface="Arial"/>
                <a:cs typeface="Arial"/>
                <a:sym typeface="Arial"/>
              </a:defRPr>
            </a:lvl3pPr>
            <a:lvl4pPr lvl="3" rtl="0">
              <a:spcBef>
                <a:spcPts val="0"/>
              </a:spcBef>
              <a:defRPr sz="4400">
                <a:solidFill>
                  <a:schemeClr val="dk2"/>
                </a:solidFill>
                <a:latin typeface="Arial"/>
                <a:ea typeface="Arial"/>
                <a:cs typeface="Arial"/>
                <a:sym typeface="Arial"/>
              </a:defRPr>
            </a:lvl4pPr>
            <a:lvl5pPr lvl="4" rtl="0">
              <a:spcBef>
                <a:spcPts val="0"/>
              </a:spcBef>
              <a:defRPr sz="4400">
                <a:solidFill>
                  <a:schemeClr val="dk2"/>
                </a:solidFill>
                <a:latin typeface="Arial"/>
                <a:ea typeface="Arial"/>
                <a:cs typeface="Arial"/>
                <a:sym typeface="Arial"/>
              </a:defRPr>
            </a:lvl5pPr>
            <a:lvl6pPr lvl="5" rtl="0">
              <a:spcBef>
                <a:spcPts val="0"/>
              </a:spcBef>
              <a:defRPr sz="4400">
                <a:solidFill>
                  <a:schemeClr val="dk2"/>
                </a:solidFill>
                <a:latin typeface="Arial"/>
                <a:ea typeface="Arial"/>
                <a:cs typeface="Arial"/>
                <a:sym typeface="Arial"/>
              </a:defRPr>
            </a:lvl6pPr>
            <a:lvl7pPr lvl="6" rtl="0">
              <a:spcBef>
                <a:spcPts val="0"/>
              </a:spcBef>
              <a:defRPr sz="4400">
                <a:solidFill>
                  <a:schemeClr val="dk2"/>
                </a:solidFill>
                <a:latin typeface="Arial"/>
                <a:ea typeface="Arial"/>
                <a:cs typeface="Arial"/>
                <a:sym typeface="Arial"/>
              </a:defRPr>
            </a:lvl7pPr>
            <a:lvl8pPr lvl="7" rtl="0">
              <a:spcBef>
                <a:spcPts val="0"/>
              </a:spcBef>
              <a:defRPr sz="4400">
                <a:solidFill>
                  <a:schemeClr val="dk2"/>
                </a:solidFill>
                <a:latin typeface="Arial"/>
                <a:ea typeface="Arial"/>
                <a:cs typeface="Arial"/>
                <a:sym typeface="Arial"/>
              </a:defRPr>
            </a:lvl8pPr>
            <a:lvl9pPr lvl="8" rtl="0">
              <a:spcBef>
                <a:spcPts val="0"/>
              </a:spcBef>
              <a:defRPr sz="4400">
                <a:solidFill>
                  <a:schemeClr val="dk2"/>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buChar char="●"/>
              <a:defRPr sz="3200"/>
            </a:lvl1pPr>
            <a:lvl2pPr lvl="1" rtl="0">
              <a:spcBef>
                <a:spcPts val="0"/>
              </a:spcBef>
              <a:buChar char="○"/>
              <a:defRPr sz="2800"/>
            </a:lvl2pPr>
            <a:lvl3pPr lvl="2" rtl="0">
              <a:spcBef>
                <a:spcPts val="0"/>
              </a:spcBef>
              <a:buChar char="■"/>
              <a:defRPr sz="2400"/>
            </a:lvl3pPr>
            <a:lvl4pPr lvl="3" rtl="0">
              <a:spcBef>
                <a:spcPts val="0"/>
              </a:spcBef>
              <a:buChar char="●"/>
              <a:defRPr sz="2000"/>
            </a:lvl4pPr>
            <a:lvl5pPr lvl="4" rtl="0">
              <a:spcBef>
                <a:spcPts val="0"/>
              </a:spcBef>
              <a:buChar char="○"/>
              <a:defRPr sz="2000"/>
            </a:lvl5pPr>
            <a:lvl6pPr lvl="5" rtl="0">
              <a:spcBef>
                <a:spcPts val="0"/>
              </a:spcBef>
              <a:buChar char="■"/>
              <a:defRPr sz="2000"/>
            </a:lvl6pPr>
            <a:lvl7pPr lvl="6" rtl="0">
              <a:spcBef>
                <a:spcPts val="0"/>
              </a:spcBef>
              <a:buChar char="●"/>
              <a:defRPr sz="2000"/>
            </a:lvl7pPr>
            <a:lvl8pPr lvl="7" rtl="0">
              <a:spcBef>
                <a:spcPts val="0"/>
              </a:spcBef>
              <a:buChar char="○"/>
              <a:defRPr sz="2000"/>
            </a:lvl8pPr>
            <a:lvl9pPr lvl="8" rtl="0">
              <a:spcBef>
                <a:spcPts val="0"/>
              </a:spcBef>
              <a:buChar char="■"/>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Char char="●"/>
              <a:defRPr sz="1400"/>
            </a:lvl1pPr>
            <a:lvl2pPr marL="457200" lvl="1" indent="0" rtl="0">
              <a:spcBef>
                <a:spcPts val="0"/>
              </a:spcBef>
              <a:buFont typeface="Arial"/>
              <a:buChar char="○"/>
              <a:defRPr sz="1200"/>
            </a:lvl2pPr>
            <a:lvl3pPr marL="914400" lvl="2" indent="0" rtl="0">
              <a:spcBef>
                <a:spcPts val="0"/>
              </a:spcBef>
              <a:buFont typeface="Arial"/>
              <a:buChar char="■"/>
              <a:defRPr sz="1000"/>
            </a:lvl3pPr>
            <a:lvl4pPr marL="1371600" lvl="3" indent="0" rtl="0">
              <a:spcBef>
                <a:spcPts val="0"/>
              </a:spcBef>
              <a:buFont typeface="Arial"/>
              <a:buChar char="●"/>
              <a:defRPr sz="900"/>
            </a:lvl4pPr>
            <a:lvl5pPr marL="1828800" lvl="4" indent="0" rtl="0">
              <a:spcBef>
                <a:spcPts val="0"/>
              </a:spcBef>
              <a:buFont typeface="Arial"/>
              <a:buChar char="○"/>
              <a:defRPr sz="900"/>
            </a:lvl5pPr>
            <a:lvl6pPr marL="2286000" lvl="5" indent="0" rtl="0">
              <a:spcBef>
                <a:spcPts val="0"/>
              </a:spcBef>
              <a:buFont typeface="Arial"/>
              <a:buChar char="■"/>
              <a:defRPr sz="900"/>
            </a:lvl6pPr>
            <a:lvl7pPr marL="2743200" lvl="6" indent="0" rtl="0">
              <a:spcBef>
                <a:spcPts val="0"/>
              </a:spcBef>
              <a:buFont typeface="Arial"/>
              <a:buChar char="●"/>
              <a:defRPr sz="900"/>
            </a:lvl7pPr>
            <a:lvl8pPr marL="3200400" lvl="7" indent="0" rtl="0">
              <a:spcBef>
                <a:spcPts val="0"/>
              </a:spcBef>
              <a:buFont typeface="Arial"/>
              <a:buChar char="○"/>
              <a:defRPr sz="900"/>
            </a:lvl8pPr>
            <a:lvl9pPr marL="3657600" lvl="8" indent="0" rtl="0">
              <a:spcBef>
                <a:spcPts val="0"/>
              </a:spcBef>
              <a:buFont typeface="Arial"/>
              <a:buChar char="■"/>
              <a:defRPr sz="900"/>
            </a:lvl9pPr>
          </a:lstStyle>
          <a:p>
            <a:endParaRPr/>
          </a:p>
        </p:txBody>
      </p:sp>
      <p:sp>
        <p:nvSpPr>
          <p:cNvPr id="62" name="Shape 6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44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lvl="0" indent="-139700" algn="l" rtl="0">
              <a:spcBef>
                <a:spcPts val="640"/>
              </a:spcBef>
              <a:spcAft>
                <a:spcPts val="0"/>
              </a:spcAft>
              <a:buNone/>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None/>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None/>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None/>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None/>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None/>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None/>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l" rtl="0">
              <a:spcBef>
                <a:spcPts val="0"/>
              </a:spcBef>
              <a:defRPr sz="1800" b="0" i="0" u="none" strike="noStrike" cap="none">
                <a:solidFill>
                  <a:schemeClr val="dk1"/>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_KP636Wura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ebpages.cs.luc.edu/~pld/courses/447/sum08/class7/shimomura.tex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HX0ZHWYIEB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DFkilHmyEi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embed/LA5AJzDEQ3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0M7fXqeR7F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TOyZ6TWQd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685800" y="2514600"/>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dirty="0" smtClean="0"/>
              <a:t>N</a:t>
            </a:r>
            <a:r>
              <a:rPr lang="en-US" sz="4000" b="0" i="0" u="none" strike="noStrike" cap="none" dirty="0" smtClean="0">
                <a:solidFill>
                  <a:schemeClr val="dk2"/>
                </a:solidFill>
                <a:latin typeface="Arial"/>
                <a:ea typeface="Arial"/>
                <a:cs typeface="Arial"/>
                <a:sym typeface="Arial"/>
              </a:rPr>
              <a:t>etwork</a:t>
            </a:r>
            <a:r>
              <a:rPr lang="en-US" sz="4000" dirty="0" smtClean="0"/>
              <a:t> </a:t>
            </a:r>
            <a:r>
              <a:rPr lang="en-US" sz="4000" dirty="0"/>
              <a:t>Security:</a:t>
            </a:r>
          </a:p>
          <a:p>
            <a:pPr lvl="0">
              <a:buClr>
                <a:schemeClr val="dk2"/>
              </a:buClr>
              <a:buSzPct val="25000"/>
            </a:pPr>
            <a:r>
              <a:rPr lang="en-US" sz="2400" dirty="0"/>
              <a:t>Why are networks insecure and </a:t>
            </a:r>
            <a:r>
              <a:rPr lang="en-US" sz="2400" dirty="0" smtClean="0"/>
              <a:t/>
            </a:r>
            <a:br>
              <a:rPr lang="en-US" sz="2400" dirty="0" smtClean="0"/>
            </a:br>
            <a:r>
              <a:rPr lang="en-US" sz="2400" dirty="0" smtClean="0"/>
              <a:t>some </a:t>
            </a:r>
            <a:r>
              <a:rPr lang="en-US" sz="2400" dirty="0"/>
              <a:t>historical </a:t>
            </a:r>
            <a:r>
              <a:rPr lang="en-US" sz="2400" dirty="0" err="1" smtClean="0"/>
              <a:t>tcp</a:t>
            </a:r>
            <a:r>
              <a:rPr lang="en-US" sz="2400" dirty="0" smtClean="0"/>
              <a:t>/</a:t>
            </a:r>
            <a:r>
              <a:rPr lang="en-US" sz="2400" dirty="0" err="1" smtClean="0"/>
              <a:t>ip</a:t>
            </a:r>
            <a:r>
              <a:rPr lang="en-US" sz="2400" dirty="0" smtClean="0"/>
              <a:t> examples </a:t>
            </a:r>
            <a:r>
              <a:rPr lang="en-US" sz="2400" dirty="0"/>
              <a:t>at the local area network</a:t>
            </a:r>
            <a:r>
              <a:rPr lang="en-US" sz="4000" b="0" i="0" u="none" strike="noStrike" cap="none" dirty="0">
                <a:solidFill>
                  <a:schemeClr val="dk2"/>
                </a:solidFill>
                <a:latin typeface="Arial"/>
                <a:ea typeface="Arial"/>
                <a:cs typeface="Arial"/>
                <a:sym typeface="Arial"/>
              </a:rPr>
              <a:t/>
            </a:r>
            <a:br>
              <a:rPr lang="en-US" sz="4000" b="0" i="0" u="none" strike="noStrike" cap="none" dirty="0">
                <a:solidFill>
                  <a:schemeClr val="dk2"/>
                </a:solidFill>
                <a:latin typeface="Arial"/>
                <a:ea typeface="Arial"/>
                <a:cs typeface="Arial"/>
                <a:sym typeface="Arial"/>
              </a:rPr>
            </a:br>
            <a:r>
              <a:rPr lang="en-US" sz="4000" dirty="0"/>
              <a:t>NWEN405</a:t>
            </a:r>
            <a:r>
              <a:rPr lang="en-US" sz="4000" b="0" i="0" u="none" strike="noStrike" cap="none" dirty="0">
                <a:solidFill>
                  <a:schemeClr val="dk2"/>
                </a:solidFill>
                <a:latin typeface="Arial"/>
                <a:ea typeface="Arial"/>
                <a:cs typeface="Arial"/>
                <a:sym typeface="Arial"/>
              </a:rPr>
              <a:t/>
            </a:r>
            <a:br>
              <a:rPr lang="en-US" sz="4000" b="0" i="0" u="none" strike="noStrike" cap="none" dirty="0">
                <a:solidFill>
                  <a:schemeClr val="dk2"/>
                </a:solidFill>
                <a:latin typeface="Arial"/>
                <a:ea typeface="Arial"/>
                <a:cs typeface="Arial"/>
                <a:sym typeface="Arial"/>
              </a:rPr>
            </a:br>
            <a:r>
              <a:rPr lang="en-US" sz="4000" b="0" i="0" u="none" strike="noStrike" cap="none" dirty="0" smtClean="0">
                <a:solidFill>
                  <a:schemeClr val="dk2"/>
                </a:solidFill>
                <a:latin typeface="Arial"/>
                <a:ea typeface="Arial"/>
                <a:cs typeface="Arial"/>
                <a:sym typeface="Arial"/>
              </a:rPr>
              <a:t>201</a:t>
            </a:r>
            <a:r>
              <a:rPr lang="en-US" sz="4000" dirty="0"/>
              <a:t>7</a:t>
            </a:r>
            <a:r>
              <a:rPr lang="en-US" sz="4000" b="0" i="0" u="none" strike="noStrike" cap="none" dirty="0">
                <a:solidFill>
                  <a:schemeClr val="dk2"/>
                </a:solidFill>
                <a:latin typeface="Arial"/>
                <a:ea typeface="Arial"/>
                <a:cs typeface="Arial"/>
                <a:sym typeface="Arial"/>
              </a:rPr>
              <a:t/>
            </a:r>
            <a:br>
              <a:rPr lang="en-US" sz="4000" b="0" i="0" u="none" strike="noStrike" cap="none" dirty="0">
                <a:solidFill>
                  <a:schemeClr val="dk2"/>
                </a:solidFill>
                <a:latin typeface="Arial"/>
                <a:ea typeface="Arial"/>
                <a:cs typeface="Arial"/>
                <a:sym typeface="Arial"/>
              </a:rPr>
            </a:br>
            <a:r>
              <a:rPr lang="en-US" sz="4000" b="0" i="0" u="none" strike="noStrike" cap="none" dirty="0">
                <a:solidFill>
                  <a:schemeClr val="dk2"/>
                </a:solidFill>
                <a:latin typeface="Arial"/>
                <a:ea typeface="Arial"/>
                <a:cs typeface="Arial"/>
                <a:sym typeface="Arial"/>
              </a:rPr>
              <a:t>Ian Welch</a:t>
            </a:r>
            <a:br>
              <a:rPr lang="en-US" sz="4000" b="0" i="0" u="none" strike="noStrike" cap="none" dirty="0">
                <a:solidFill>
                  <a:schemeClr val="dk2"/>
                </a:solidFill>
                <a:latin typeface="Arial"/>
                <a:ea typeface="Arial"/>
                <a:cs typeface="Arial"/>
                <a:sym typeface="Arial"/>
              </a:rPr>
            </a:br>
            <a:endParaRPr lang="en-US" sz="40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0" y="274625"/>
            <a:ext cx="91440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a:t>Historical Motivation</a:t>
            </a:r>
          </a:p>
        </p:txBody>
      </p:sp>
      <p:sp>
        <p:nvSpPr>
          <p:cNvPr id="161" name="Shape 161"/>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0" marR="0" lvl="0" indent="0" algn="l" rtl="0">
              <a:lnSpc>
                <a:spcPct val="100000"/>
              </a:lnSpc>
              <a:spcBef>
                <a:spcPts val="480"/>
              </a:spcBef>
              <a:spcAft>
                <a:spcPts val="0"/>
              </a:spcAft>
              <a:buClr>
                <a:schemeClr val="dk1"/>
              </a:buClr>
              <a:buSzPct val="25000"/>
              <a:buFont typeface="Arial"/>
              <a:buNone/>
            </a:pPr>
            <a:r>
              <a:rPr lang="en-US" sz="2400" u="sng" dirty="0">
                <a:solidFill>
                  <a:schemeClr val="hlink"/>
                </a:solidFill>
                <a:hlinkClick r:id="rId3"/>
              </a:rPr>
              <a:t>https://www.youtube.com/watch?v=_KP636WuraE</a:t>
            </a:r>
          </a:p>
          <a:p>
            <a:pPr marL="0" lvl="0" indent="-203200">
              <a:buClr>
                <a:schemeClr val="dk1"/>
              </a:buClr>
              <a:buSzPct val="133333"/>
            </a:pPr>
            <a:r>
              <a:rPr lang="en-US" sz="2400" dirty="0" smtClean="0"/>
              <a:t>Movie: Takedown (2000). “</a:t>
            </a:r>
            <a:r>
              <a:rPr lang="en-NZ" sz="2400" dirty="0"/>
              <a:t>This film is based on the story of the capture of computer hacker "Kevin </a:t>
            </a:r>
            <a:r>
              <a:rPr lang="en-NZ" sz="2400" dirty="0" err="1"/>
              <a:t>Mitnick</a:t>
            </a:r>
            <a:r>
              <a:rPr lang="en-NZ" sz="2400" dirty="0" smtClean="0"/>
              <a:t>".</a:t>
            </a:r>
          </a:p>
          <a:p>
            <a:pPr marL="0" lvl="0" indent="-203200">
              <a:buClr>
                <a:schemeClr val="dk1"/>
              </a:buClr>
              <a:buSzPct val="133333"/>
            </a:pPr>
            <a:r>
              <a:rPr lang="en-US" sz="2400" dirty="0" smtClean="0"/>
              <a:t>Attack </a:t>
            </a:r>
            <a:r>
              <a:rPr lang="en-US" sz="2400" dirty="0"/>
              <a:t>hinged on problems with TCP/IP known about since 1985 but not actually used for another 10 </a:t>
            </a:r>
            <a:r>
              <a:rPr lang="en-US" sz="2400" dirty="0" smtClean="0"/>
              <a:t>years.</a:t>
            </a:r>
            <a:endParaRPr lang="en-US" sz="2400" dirty="0"/>
          </a:p>
          <a:p>
            <a:pPr marL="0" marR="0" lvl="0" indent="-203200" algn="l" rtl="0">
              <a:lnSpc>
                <a:spcPct val="100000"/>
              </a:lnSpc>
              <a:spcBef>
                <a:spcPts val="640"/>
              </a:spcBef>
              <a:spcAft>
                <a:spcPts val="0"/>
              </a:spcAft>
              <a:buClr>
                <a:schemeClr val="dk1"/>
              </a:buClr>
              <a:buSzPct val="133333"/>
              <a:buFont typeface="Arial"/>
              <a:buNone/>
            </a:pPr>
            <a:endParaRPr sz="2400" dirty="0"/>
          </a:p>
          <a:p>
            <a:pPr marL="0" marR="0" lvl="0" indent="-203200" algn="l" rtl="0">
              <a:lnSpc>
                <a:spcPct val="100000"/>
              </a:lnSpc>
              <a:spcBef>
                <a:spcPts val="640"/>
              </a:spcBef>
              <a:spcAft>
                <a:spcPts val="0"/>
              </a:spcAft>
              <a:buClr>
                <a:schemeClr val="dk1"/>
              </a:buClr>
              <a:buSzPct val="133333"/>
              <a:buFont typeface="Arial"/>
              <a:buNone/>
            </a:pPr>
            <a:r>
              <a:rPr lang="en-US" sz="2400" u="sng" dirty="0">
                <a:solidFill>
                  <a:schemeClr val="hlink"/>
                </a:solidFill>
                <a:hlinkClick r:id="rId4"/>
              </a:rPr>
              <a:t>http://webpages.cs.luc.edu/~pld/courses/447/sum08/class7/shimomura.text</a:t>
            </a:r>
          </a:p>
          <a:p>
            <a:pPr marL="0" marR="0" lvl="0" indent="-203200" algn="l" rtl="0">
              <a:lnSpc>
                <a:spcPct val="100000"/>
              </a:lnSpc>
              <a:spcBef>
                <a:spcPts val="640"/>
              </a:spcBef>
              <a:spcAft>
                <a:spcPts val="0"/>
              </a:spcAft>
              <a:buClr>
                <a:schemeClr val="dk1"/>
              </a:buClr>
              <a:buSzPct val="133333"/>
              <a:buFont typeface="Arial"/>
              <a:buNone/>
            </a:pPr>
            <a:r>
              <a:rPr lang="en-US" sz="2400" dirty="0" smtClean="0"/>
              <a:t>What really happened as opposed to the </a:t>
            </a:r>
            <a:endParaRPr sz="2400" dirty="0"/>
          </a:p>
          <a:p>
            <a:pPr marL="0" marR="0" lvl="0" indent="0" algn="l" rtl="0">
              <a:spcBef>
                <a:spcPts val="0"/>
              </a:spcBef>
              <a:buSzPct val="25000"/>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TCP/IP 3-way Handshake</a:t>
            </a:r>
          </a:p>
        </p:txBody>
      </p:sp>
      <p:sp>
        <p:nvSpPr>
          <p:cNvPr id="168" name="Shape 168"/>
          <p:cNvSpPr txBox="1">
            <a:spLocks noGrp="1"/>
          </p:cNvSpPr>
          <p:nvPr>
            <p:ph type="body" idx="1"/>
          </p:nvPr>
        </p:nvSpPr>
        <p:spPr>
          <a:xfrm>
            <a:off x="457200" y="2800350"/>
            <a:ext cx="8229600" cy="19939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25000"/>
              <a:buFont typeface="Arial"/>
              <a:buNone/>
            </a:pPr>
            <a:r>
              <a:rPr lang="en-US" sz="2800" b="0" i="0" u="none" strike="noStrike" cap="none" dirty="0">
                <a:solidFill>
                  <a:schemeClr val="dk1"/>
                </a:solidFill>
                <a:latin typeface="Arial"/>
                <a:ea typeface="Arial"/>
                <a:cs typeface="Arial"/>
                <a:sym typeface="Arial"/>
              </a:rPr>
              <a:t>C = client</a:t>
            </a:r>
          </a:p>
          <a:p>
            <a:pPr marL="342900" marR="0" lvl="0" indent="-342900" algn="l" rtl="0">
              <a:lnSpc>
                <a:spcPct val="80000"/>
              </a:lnSpc>
              <a:spcBef>
                <a:spcPts val="560"/>
              </a:spcBef>
              <a:spcAft>
                <a:spcPts val="0"/>
              </a:spcAft>
              <a:buClr>
                <a:schemeClr val="dk1"/>
              </a:buClr>
              <a:buSzPct val="25000"/>
              <a:buFont typeface="Arial"/>
              <a:buNone/>
            </a:pPr>
            <a:r>
              <a:rPr lang="en-US" sz="2800" b="0" i="0" u="none" strike="noStrike" cap="none" dirty="0">
                <a:solidFill>
                  <a:schemeClr val="dk1"/>
                </a:solidFill>
                <a:latin typeface="Arial"/>
                <a:ea typeface="Arial"/>
                <a:cs typeface="Arial"/>
                <a:sym typeface="Arial"/>
              </a:rPr>
              <a:t>S = server</a:t>
            </a:r>
          </a:p>
          <a:p>
            <a:pPr marL="342900" marR="0" lvl="0" indent="-342900" algn="l" rtl="0">
              <a:lnSpc>
                <a:spcPct val="80000"/>
              </a:lnSpc>
              <a:spcBef>
                <a:spcPts val="560"/>
              </a:spcBef>
              <a:spcAft>
                <a:spcPts val="0"/>
              </a:spcAft>
              <a:buClr>
                <a:schemeClr val="dk1"/>
              </a:buClr>
              <a:buSzPct val="25000"/>
              <a:buFont typeface="Arial"/>
              <a:buNone/>
            </a:pPr>
            <a:r>
              <a:rPr lang="en-US" sz="2800" b="0" i="0" u="none" strike="noStrike" cap="none" dirty="0">
                <a:solidFill>
                  <a:schemeClr val="dk1"/>
                </a:solidFill>
                <a:latin typeface="Arial"/>
                <a:ea typeface="Arial"/>
                <a:cs typeface="Arial"/>
                <a:sym typeface="Arial"/>
              </a:rPr>
              <a:t>ISN C = client’s initial sequence number</a:t>
            </a:r>
          </a:p>
          <a:p>
            <a:pPr marL="342900" marR="0" lvl="0" indent="-342900" algn="l" rtl="0">
              <a:lnSpc>
                <a:spcPct val="80000"/>
              </a:lnSpc>
              <a:spcBef>
                <a:spcPts val="560"/>
              </a:spcBef>
              <a:spcAft>
                <a:spcPts val="0"/>
              </a:spcAft>
              <a:buClr>
                <a:schemeClr val="dk1"/>
              </a:buClr>
              <a:buSzPct val="25000"/>
              <a:buFont typeface="Arial"/>
              <a:buNone/>
            </a:pPr>
            <a:r>
              <a:rPr lang="en-US" sz="2800" b="0" i="0" u="none" strike="noStrike" cap="none" dirty="0">
                <a:solidFill>
                  <a:schemeClr val="dk1"/>
                </a:solidFill>
                <a:latin typeface="Arial"/>
                <a:ea typeface="Arial"/>
                <a:cs typeface="Arial"/>
                <a:sym typeface="Arial"/>
              </a:rPr>
              <a:t>ISN S = server’s initial sequence number</a:t>
            </a:r>
          </a:p>
          <a:p>
            <a:pPr marL="342900" marR="0" lvl="0" indent="-342900" algn="l" rtl="0">
              <a:lnSpc>
                <a:spcPct val="80000"/>
              </a:lnSpc>
              <a:spcBef>
                <a:spcPts val="560"/>
              </a:spcBef>
              <a:spcAft>
                <a:spcPts val="0"/>
              </a:spcAft>
              <a:buClr>
                <a:schemeClr val="dk1"/>
              </a:buClr>
              <a:buSzPct val="25000"/>
              <a:buFont typeface="Arial"/>
              <a:buNone/>
            </a:pPr>
            <a:endParaRPr sz="28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560"/>
              </a:spcBef>
              <a:spcAft>
                <a:spcPts val="0"/>
              </a:spcAft>
              <a:buClr>
                <a:schemeClr val="dk1"/>
              </a:buClr>
              <a:buSzPct val="25000"/>
              <a:buFont typeface="Arial"/>
              <a:buNone/>
            </a:pPr>
            <a:r>
              <a:rPr lang="en-US" sz="2400" b="0" i="0" u="none" strike="noStrike" cap="none" dirty="0">
                <a:solidFill>
                  <a:schemeClr val="dk1"/>
                </a:solidFill>
                <a:latin typeface="Arial"/>
                <a:ea typeface="Arial"/>
                <a:cs typeface="Arial"/>
                <a:sym typeface="Arial"/>
              </a:rPr>
              <a:t>ISS is incremented each time there is a connection, many concurrent connections means this is effectively random</a:t>
            </a:r>
            <a:r>
              <a:rPr lang="en-US" sz="2400" b="0" i="0" u="none" strike="noStrike" cap="none" dirty="0" smtClean="0">
                <a:solidFill>
                  <a:schemeClr val="dk1"/>
                </a:solidFill>
                <a:latin typeface="Arial"/>
                <a:ea typeface="Arial"/>
                <a:cs typeface="Arial"/>
                <a:sym typeface="Arial"/>
              </a:rPr>
              <a:t>.</a:t>
            </a:r>
          </a:p>
          <a:p>
            <a:pPr marL="342900" marR="0" lvl="0" indent="-342900" algn="l" rtl="0">
              <a:lnSpc>
                <a:spcPct val="80000"/>
              </a:lnSpc>
              <a:spcBef>
                <a:spcPts val="560"/>
              </a:spcBef>
              <a:spcAft>
                <a:spcPts val="0"/>
              </a:spcAft>
              <a:buClr>
                <a:schemeClr val="dk1"/>
              </a:buClr>
              <a:buSzPct val="25000"/>
              <a:buFont typeface="Arial"/>
              <a:buNone/>
            </a:pPr>
            <a:endParaRPr lang="en-US" sz="2400" dirty="0"/>
          </a:p>
          <a:p>
            <a:pPr lvl="0" indent="-342900">
              <a:lnSpc>
                <a:spcPct val="80000"/>
              </a:lnSpc>
              <a:spcBef>
                <a:spcPts val="560"/>
              </a:spcBef>
              <a:buClr>
                <a:schemeClr val="dk1"/>
              </a:buClr>
              <a:buSzPct val="25000"/>
            </a:pPr>
            <a:r>
              <a:rPr lang="en-US" sz="2400" dirty="0"/>
              <a:t>Animation: </a:t>
            </a:r>
            <a:r>
              <a:rPr lang="en-US" sz="2400" dirty="0">
                <a:hlinkClick r:id="rId3"/>
              </a:rPr>
              <a:t>https://</a:t>
            </a:r>
            <a:r>
              <a:rPr lang="en-US" sz="2400" dirty="0" smtClean="0">
                <a:hlinkClick r:id="rId3"/>
              </a:rPr>
              <a:t>www.youtube.com/watch?v=HX0ZHWYIEB0</a:t>
            </a:r>
            <a:r>
              <a:rPr lang="en-US" sz="2400" dirty="0" smtClean="0"/>
              <a:t> </a:t>
            </a:r>
            <a:endParaRPr lang="en-US" sz="2400" b="0" i="0" u="none" strike="noStrike" cap="none" dirty="0">
              <a:solidFill>
                <a:schemeClr val="dk1"/>
              </a:solidFill>
              <a:latin typeface="Arial"/>
              <a:ea typeface="Arial"/>
              <a:cs typeface="Arial"/>
              <a:sym typeface="Arial"/>
            </a:endParaRPr>
          </a:p>
          <a:p>
            <a:pPr marL="342900" marR="0" lvl="0" indent="-342900" algn="l" rtl="0">
              <a:spcBef>
                <a:spcPts val="560"/>
              </a:spcBef>
              <a:spcAft>
                <a:spcPts val="0"/>
              </a:spcAft>
              <a:buClr>
                <a:schemeClr val="dk1"/>
              </a:buClr>
              <a:buSzPct val="116666"/>
              <a:buFont typeface="Arial"/>
              <a:buNone/>
            </a:pPr>
            <a:endParaRPr sz="2400" b="0" i="0" u="none" strike="noStrike" cap="none" dirty="0">
              <a:solidFill>
                <a:schemeClr val="dk1"/>
              </a:solidFill>
              <a:latin typeface="Arial"/>
              <a:ea typeface="Arial"/>
              <a:cs typeface="Arial"/>
              <a:sym typeface="Arial"/>
            </a:endParaRPr>
          </a:p>
        </p:txBody>
      </p:sp>
      <p:sp>
        <p:nvSpPr>
          <p:cNvPr id="169" name="Shape 169"/>
          <p:cNvSpPr txBox="1"/>
          <p:nvPr/>
        </p:nvSpPr>
        <p:spPr>
          <a:xfrm>
            <a:off x="609600" y="1355725"/>
            <a:ext cx="7619999" cy="1816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dirty="0">
                <a:solidFill>
                  <a:schemeClr val="dk1"/>
                </a:solidFill>
                <a:latin typeface="Courier New"/>
                <a:ea typeface="Courier New"/>
                <a:cs typeface="Courier New"/>
                <a:sym typeface="Courier New"/>
              </a:rPr>
              <a:t>C -&gt; S:SYN(ISN C) </a:t>
            </a:r>
            <a:br>
              <a:rPr lang="en-US" sz="2800" b="1" i="0" u="none" strike="noStrike" cap="none" dirty="0">
                <a:solidFill>
                  <a:schemeClr val="dk1"/>
                </a:solidFill>
                <a:latin typeface="Courier New"/>
                <a:ea typeface="Courier New"/>
                <a:cs typeface="Courier New"/>
                <a:sym typeface="Courier New"/>
              </a:rPr>
            </a:br>
            <a:r>
              <a:rPr lang="en-US" sz="2800" b="1" i="0" u="none" strike="noStrike" cap="none" dirty="0">
                <a:solidFill>
                  <a:schemeClr val="dk1"/>
                </a:solidFill>
                <a:latin typeface="Courier New"/>
                <a:ea typeface="Courier New"/>
                <a:cs typeface="Courier New"/>
                <a:sym typeface="Courier New"/>
              </a:rPr>
              <a:t>S -&gt; C:SYN(ISN S), ACK(ISN C+1) </a:t>
            </a:r>
            <a:br>
              <a:rPr lang="en-US" sz="2800" b="1" i="0" u="none" strike="noStrike" cap="none" dirty="0">
                <a:solidFill>
                  <a:schemeClr val="dk1"/>
                </a:solidFill>
                <a:latin typeface="Courier New"/>
                <a:ea typeface="Courier New"/>
                <a:cs typeface="Courier New"/>
                <a:sym typeface="Courier New"/>
              </a:rPr>
            </a:br>
            <a:r>
              <a:rPr lang="en-US" sz="2800" b="1" i="0" u="none" strike="noStrike" cap="none" dirty="0">
                <a:solidFill>
                  <a:schemeClr val="dk1"/>
                </a:solidFill>
                <a:latin typeface="Courier New"/>
                <a:ea typeface="Courier New"/>
                <a:cs typeface="Courier New"/>
                <a:sym typeface="Courier New"/>
              </a:rPr>
              <a:t>C -&gt; S:ACK(ISN S+1) </a:t>
            </a:r>
            <a:br>
              <a:rPr lang="en-US" sz="2800" b="1" i="0" u="none" strike="noStrike" cap="none" dirty="0">
                <a:solidFill>
                  <a:schemeClr val="dk1"/>
                </a:solidFill>
                <a:latin typeface="Courier New"/>
                <a:ea typeface="Courier New"/>
                <a:cs typeface="Courier New"/>
                <a:sym typeface="Courier New"/>
              </a:rPr>
            </a:br>
            <a:endParaRPr lang="en-US" sz="2800" b="1" i="0" u="none" strike="noStrike" cap="none" dirty="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0" y="274637"/>
            <a:ext cx="91440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The full TCP/IP protocol (simplified!)</a:t>
            </a:r>
          </a:p>
        </p:txBody>
      </p:sp>
      <p:sp>
        <p:nvSpPr>
          <p:cNvPr id="176" name="Shape 176"/>
          <p:cNvSpPr txBox="1"/>
          <p:nvPr/>
        </p:nvSpPr>
        <p:spPr>
          <a:xfrm>
            <a:off x="609600" y="1589087"/>
            <a:ext cx="8229600" cy="48323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C -&gt; S:SYN(ISN C) </a:t>
            </a:r>
            <a:br>
              <a:rPr lang="en-US" sz="2800" b="1" i="0" u="none" strike="noStrike" cap="none">
                <a:solidFill>
                  <a:schemeClr val="dk1"/>
                </a:solidFill>
                <a:latin typeface="Courier New"/>
                <a:ea typeface="Courier New"/>
                <a:cs typeface="Courier New"/>
                <a:sym typeface="Courier New"/>
              </a:rPr>
            </a:br>
            <a:r>
              <a:rPr lang="en-US" sz="2800" b="1" i="0" u="none" strike="noStrike" cap="none">
                <a:solidFill>
                  <a:schemeClr val="dk1"/>
                </a:solidFill>
                <a:latin typeface="Courier New"/>
                <a:ea typeface="Courier New"/>
                <a:cs typeface="Courier New"/>
                <a:sym typeface="Courier New"/>
              </a:rPr>
              <a:t>S -&gt; C:SYN(ISN S), ACK(ISN C+1) </a:t>
            </a:r>
            <a:br>
              <a:rPr lang="en-US" sz="2800" b="1" i="0" u="none" strike="noStrike" cap="none">
                <a:solidFill>
                  <a:schemeClr val="dk1"/>
                </a:solidFill>
                <a:latin typeface="Courier New"/>
                <a:ea typeface="Courier New"/>
                <a:cs typeface="Courier New"/>
                <a:sym typeface="Courier New"/>
              </a:rPr>
            </a:br>
            <a:r>
              <a:rPr lang="en-US" sz="2800" b="1" i="0" u="none" strike="noStrike" cap="none">
                <a:solidFill>
                  <a:schemeClr val="dk1"/>
                </a:solidFill>
                <a:latin typeface="Courier New"/>
                <a:ea typeface="Courier New"/>
                <a:cs typeface="Courier New"/>
                <a:sym typeface="Courier New"/>
              </a:rPr>
              <a:t>C -&gt; S:ACK(ISN S+1)</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X is based upon ISN C</a:t>
            </a:r>
            <a:r>
              <a:rPr lang="en-US" sz="2800" b="1" i="0" u="none" strike="noStrike" cap="none">
                <a:solidFill>
                  <a:schemeClr val="dk1"/>
                </a:solidFill>
                <a:latin typeface="Courier New"/>
                <a:ea typeface="Courier New"/>
                <a:cs typeface="Courier New"/>
                <a:sym typeface="Courier New"/>
              </a:rPr>
              <a:t/>
            </a:r>
            <a:br>
              <a:rPr lang="en-US" sz="2800" b="1" i="0" u="none" strike="noStrike" cap="none">
                <a:solidFill>
                  <a:schemeClr val="dk1"/>
                </a:solidFill>
                <a:latin typeface="Courier New"/>
                <a:ea typeface="Courier New"/>
                <a:cs typeface="Courier New"/>
                <a:sym typeface="Courier New"/>
              </a:rPr>
            </a:br>
            <a:r>
              <a:rPr lang="en-US" sz="2800" b="1" i="0" u="none" strike="noStrike" cap="none">
                <a:solidFill>
                  <a:schemeClr val="dk1"/>
                </a:solidFill>
                <a:latin typeface="Courier New"/>
                <a:ea typeface="Courier New"/>
                <a:cs typeface="Courier New"/>
                <a:sym typeface="Courier New"/>
              </a:rPr>
              <a:t>C -&gt; S:data (X)</a:t>
            </a:r>
          </a:p>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Y is based upon ISN S</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S -&gt; C:sdata (Y), ACK (X+1)</a:t>
            </a:r>
            <a:br>
              <a:rPr lang="en-US" sz="2800" b="1" i="0" u="none" strike="noStrike" cap="none">
                <a:solidFill>
                  <a:schemeClr val="dk1"/>
                </a:solidFill>
                <a:latin typeface="Courier New"/>
                <a:ea typeface="Courier New"/>
                <a:cs typeface="Courier New"/>
                <a:sym typeface="Courier New"/>
              </a:rPr>
            </a:br>
            <a:r>
              <a:rPr lang="en-US" sz="2800" b="1" i="0" u="none" strike="noStrike" cap="none">
                <a:solidFill>
                  <a:schemeClr val="dk1"/>
                </a:solidFill>
                <a:latin typeface="Courier New"/>
                <a:ea typeface="Courier New"/>
                <a:cs typeface="Courier New"/>
                <a:sym typeface="Courier New"/>
              </a:rPr>
              <a:t>C -&gt; S:data (X+2), ACK(Y+1)</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S -&gt; C:sdata (Y+2), ACK (X+3)</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Architectural assumptions</a:t>
            </a:r>
          </a:p>
        </p:txBody>
      </p:sp>
      <p:sp>
        <p:nvSpPr>
          <p:cNvPr id="183" name="Shape 183"/>
          <p:cNvSpPr txBox="1"/>
          <p:nvPr/>
        </p:nvSpPr>
        <p:spPr>
          <a:xfrm>
            <a:off x="457200" y="1524000"/>
            <a:ext cx="8229600" cy="4876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IP addresses cannot be easily spoofed.</a:t>
            </a: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Even if spoofed, cannot easily establish TCP connections and cannot take over existing ones:</a:t>
            </a:r>
          </a:p>
          <a:p>
            <a:pPr marL="0" marR="0" lvl="0" indent="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A valid packet must include the sequence number expected by the receiver, otherwise discarded and possibly connection reset.</a:t>
            </a:r>
          </a:p>
          <a:p>
            <a:pPr marL="0" marR="0" lvl="0" indent="0" algn="l" rtl="0">
              <a:lnSpc>
                <a:spcPct val="100000"/>
              </a:lnSpc>
              <a:spcBef>
                <a:spcPts val="56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Sequence numbers are randomly generated and are hard to guess.</a:t>
            </a: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Unfortunately these assumptions turned out to be wrong.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TCP sequence number attacks</a:t>
            </a:r>
          </a:p>
        </p:txBody>
      </p:sp>
      <p:sp>
        <p:nvSpPr>
          <p:cNvPr id="190" name="Shape 190"/>
          <p:cNvSpPr txBox="1">
            <a:spLocks noGrp="1"/>
          </p:cNvSpPr>
          <p:nvPr>
            <p:ph type="body" idx="1"/>
          </p:nvPr>
        </p:nvSpPr>
        <p:spPr>
          <a:xfrm>
            <a:off x="457200" y="1295400"/>
            <a:ext cx="8229600" cy="55626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TCP Session Hijacking</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Can the attacker “become the network” and control all packets flowing between victim and the legitimate host?</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For example, take over an established telnet connection.</a:t>
            </a:r>
          </a:p>
          <a:p>
            <a:pPr marL="342900" marR="0" lvl="0" indent="-34290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Blind TCP Connection-Spoofing</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Even you can’t eavesdrop on the network you can still create a TCP session and send a server data that appear to come from the victim.</a:t>
            </a:r>
          </a:p>
          <a:p>
            <a:pPr marL="742950" marR="0" lvl="1" indent="-285750" algn="l" rtl="0">
              <a:lnSpc>
                <a:spcPct val="100000"/>
              </a:lnSpc>
              <a:spcBef>
                <a:spcPts val="4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For example, exploit trust relationships based solely upon IP address (historically you would specify some hosts as trusted by others and assume any commands originating from those hosts did not need further authorization).</a:t>
            </a:r>
          </a:p>
          <a:p>
            <a:pPr marL="342900" marR="0" lvl="0" indent="-342900" algn="l" rtl="0">
              <a:spcBef>
                <a:spcPts val="400"/>
              </a:spcBef>
              <a:spcAft>
                <a:spcPts val="0"/>
              </a:spcAft>
              <a:buClr>
                <a:schemeClr val="dk1"/>
              </a:buClr>
              <a:buSzPct val="100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Requirements for Success</a:t>
            </a:r>
          </a:p>
        </p:txBody>
      </p:sp>
      <p:sp>
        <p:nvSpPr>
          <p:cNvPr id="197" name="Shape 197"/>
          <p:cNvSpPr txBox="1"/>
          <p:nvPr/>
        </p:nvSpPr>
        <p:spPr>
          <a:xfrm>
            <a:off x="457200" y="3276600"/>
            <a:ext cx="8229600" cy="31241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TCP protocol will reject out of order and duplicate packets.</a:t>
            </a: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Conditions for success:</a:t>
            </a:r>
          </a:p>
          <a:p>
            <a:pPr marL="0" marR="0" lvl="0" indent="0" algn="l" rtl="0">
              <a:lnSpc>
                <a:spcPct val="100000"/>
              </a:lnSpc>
              <a:spcBef>
                <a:spcPts val="48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Spoof client’s IP address.</a:t>
            </a:r>
          </a:p>
          <a:p>
            <a:pPr marL="0" marR="0" lvl="0" indent="0" algn="l" rtl="0">
              <a:lnSpc>
                <a:spcPct val="100000"/>
              </a:lnSpc>
              <a:spcBef>
                <a:spcPts val="48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Determine correct sequence number expected by Server.</a:t>
            </a:r>
          </a:p>
          <a:p>
            <a:pPr marL="0" marR="0" lvl="0" indent="0" algn="l" rtl="0">
              <a:lnSpc>
                <a:spcPct val="100000"/>
              </a:lnSpc>
              <a:spcBef>
                <a:spcPts val="48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Inject data into the session before client sends its next packet (race condition).</a:t>
            </a: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pic>
        <p:nvPicPr>
          <p:cNvPr id="198" name="Shape 198" descr="http://i.technet.microsoft.com/cc160809.fig02%28en-us%29.gif"/>
          <p:cNvPicPr preferRelativeResize="0"/>
          <p:nvPr/>
        </p:nvPicPr>
        <p:blipFill rotWithShape="1">
          <a:blip r:embed="rId3">
            <a:alphaModFix/>
          </a:blip>
          <a:srcRect/>
          <a:stretch/>
        </p:blipFill>
        <p:spPr>
          <a:xfrm>
            <a:off x="2590800" y="1295400"/>
            <a:ext cx="4262437" cy="17097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Attacker Strategy</a:t>
            </a:r>
          </a:p>
        </p:txBody>
      </p:sp>
      <p:sp>
        <p:nvSpPr>
          <p:cNvPr id="205" name="Shape 205"/>
          <p:cNvSpPr txBox="1"/>
          <p:nvPr/>
        </p:nvSpPr>
        <p:spPr>
          <a:xfrm>
            <a:off x="457200" y="3276600"/>
            <a:ext cx="8229600" cy="31241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How to achieve the required conditions?</a:t>
            </a:r>
          </a:p>
          <a:p>
            <a:pPr marL="0" marR="0" lvl="0" indent="0" algn="l" rtl="0">
              <a:lnSpc>
                <a:spcPct val="100000"/>
              </a:lnSpc>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Eavesdrop on the traffic, observe the last packet sent by the server to the client,  to determine the next sequence number expected by Server.</a:t>
            </a:r>
          </a:p>
          <a:p>
            <a:pPr marL="0" marR="0" lvl="0" indent="0" algn="l" rtl="0">
              <a:lnSpc>
                <a:spcPct val="100000"/>
              </a:lnSpc>
              <a:spcBef>
                <a:spcPts val="48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Prevent the Client sending its next packet (for example, use denial-of-service attack -- more on these next week).</a:t>
            </a: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	</a:t>
            </a:r>
          </a:p>
        </p:txBody>
      </p:sp>
      <p:pic>
        <p:nvPicPr>
          <p:cNvPr id="206" name="Shape 206" descr="http://i.technet.microsoft.com/cc160809.fig02%28en-us%29.gif"/>
          <p:cNvPicPr preferRelativeResize="0"/>
          <p:nvPr/>
        </p:nvPicPr>
        <p:blipFill rotWithShape="1">
          <a:blip r:embed="rId3">
            <a:alphaModFix/>
          </a:blip>
          <a:srcRect/>
          <a:stretch/>
        </p:blipFill>
        <p:spPr>
          <a:xfrm>
            <a:off x="2590800" y="1295400"/>
            <a:ext cx="4262437" cy="17097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Attacker Strategy</a:t>
            </a:r>
          </a:p>
        </p:txBody>
      </p:sp>
      <p:sp>
        <p:nvSpPr>
          <p:cNvPr id="213" name="Shape 213"/>
          <p:cNvSpPr txBox="1"/>
          <p:nvPr/>
        </p:nvSpPr>
        <p:spPr>
          <a:xfrm>
            <a:off x="228600" y="1589087"/>
            <a:ext cx="8763000" cy="39703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B is our attacker in this scenario</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C -&gt; S:data (X)</a:t>
            </a:r>
          </a:p>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B observes reply from S</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S -&gt; C:sdata (Y), ACK (X+1)</a:t>
            </a:r>
          </a:p>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B launches DOS on C</a:t>
            </a:r>
          </a:p>
          <a:p>
            <a:pPr marL="0" marR="0" lvl="0" indent="0" algn="l" rtl="0">
              <a:lnSpc>
                <a:spcPct val="100000"/>
              </a:lnSpc>
              <a:spcBef>
                <a:spcPts val="0"/>
              </a:spcBef>
              <a:spcAft>
                <a:spcPts val="0"/>
              </a:spcAft>
              <a:buClr>
                <a:srgbClr val="FF0000"/>
              </a:buClr>
              <a:buSzPct val="25000"/>
              <a:buFont typeface="Courier New"/>
              <a:buNone/>
            </a:pPr>
            <a:r>
              <a:rPr lang="en-US" sz="2800" b="1" i="1" u="none" strike="noStrike" cap="none">
                <a:solidFill>
                  <a:srgbClr val="FF0000"/>
                </a:solidFill>
                <a:latin typeface="Courier New"/>
                <a:ea typeface="Courier New"/>
                <a:cs typeface="Courier New"/>
                <a:sym typeface="Courier New"/>
              </a:rPr>
              <a:t>B computes seq number needed to ensure S doesn’t reject the forged packet</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B -&gt; S:nasty-data (X+2), ACK(Y+1) SRC=C</a:t>
            </a:r>
          </a:p>
          <a:p>
            <a:pPr marL="0" marR="0" lvl="0" indent="0" algn="l" rtl="0">
              <a:lnSpc>
                <a:spcPct val="100000"/>
              </a:lnSpc>
              <a:spcBef>
                <a:spcPts val="0"/>
              </a:spcBef>
              <a:spcAft>
                <a:spcPts val="0"/>
              </a:spcAft>
              <a:buClr>
                <a:schemeClr val="dk1"/>
              </a:buClr>
              <a:buSzPct val="25000"/>
              <a:buFont typeface="Courier New"/>
              <a:buNone/>
            </a:pPr>
            <a:r>
              <a:rPr lang="en-US" sz="2800" b="1" i="0" u="none" strike="noStrike" cap="none">
                <a:solidFill>
                  <a:schemeClr val="dk1"/>
                </a:solidFill>
                <a:latin typeface="Courier New"/>
                <a:ea typeface="Courier New"/>
                <a:cs typeface="Courier New"/>
                <a:sym typeface="Courier New"/>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Attack</a:t>
            </a:r>
            <a:endParaRPr lang="en-NZ" dirty="0"/>
          </a:p>
        </p:txBody>
      </p:sp>
      <p:sp>
        <p:nvSpPr>
          <p:cNvPr id="3" name="Text Placeholder 2"/>
          <p:cNvSpPr>
            <a:spLocks noGrp="1"/>
          </p:cNvSpPr>
          <p:nvPr>
            <p:ph type="body" idx="1"/>
          </p:nvPr>
        </p:nvSpPr>
        <p:spPr/>
        <p:txBody>
          <a:bodyPr/>
          <a:lstStyle/>
          <a:p>
            <a:r>
              <a:rPr lang="en-NZ" dirty="0">
                <a:hlinkClick r:id="rId2"/>
              </a:rPr>
              <a:t>https://</a:t>
            </a:r>
            <a:r>
              <a:rPr lang="en-NZ" dirty="0" smtClean="0">
                <a:hlinkClick r:id="rId2"/>
              </a:rPr>
              <a:t>www.youtube.com/watch?v=DFkilHmyEiI</a:t>
            </a:r>
            <a:endParaRPr lang="en-NZ" dirty="0" smtClean="0"/>
          </a:p>
          <a:p>
            <a:endParaRPr lang="en-NZ" dirty="0"/>
          </a:p>
        </p:txBody>
      </p:sp>
    </p:spTree>
    <p:extLst>
      <p:ext uri="{BB962C8B-B14F-4D97-AF65-F5344CB8AC3E}">
        <p14:creationId xmlns:p14="http://schemas.microsoft.com/office/powerpoint/2010/main" val="284514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533400" y="1676400"/>
            <a:ext cx="8229600" cy="24383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dirty="0" smtClean="0">
                <a:solidFill>
                  <a:schemeClr val="dk2"/>
                </a:solidFill>
                <a:latin typeface="Arial"/>
                <a:ea typeface="Arial"/>
                <a:cs typeface="Arial"/>
                <a:sym typeface="Arial"/>
              </a:rPr>
              <a:t>The End.</a:t>
            </a:r>
            <a:endParaRPr lang="en-US"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23138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0" y="274625"/>
            <a:ext cx="91440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Why </a:t>
            </a:r>
            <a:r>
              <a:rPr lang="en-US" sz="3600"/>
              <a:t>are</a:t>
            </a:r>
            <a:r>
              <a:rPr lang="en-US" sz="3600" b="0" i="0" u="none" strike="noStrike" cap="none">
                <a:solidFill>
                  <a:schemeClr val="dk2"/>
                </a:solidFill>
                <a:latin typeface="Arial"/>
                <a:ea typeface="Arial"/>
                <a:cs typeface="Arial"/>
                <a:sym typeface="Arial"/>
              </a:rPr>
              <a:t> Internet/Networks Vulnerable?</a:t>
            </a:r>
          </a:p>
        </p:txBody>
      </p:sp>
      <p:sp>
        <p:nvSpPr>
          <p:cNvPr id="108" name="Shape 108"/>
          <p:cNvSpPr txBox="1">
            <a:spLocks noGrp="1"/>
          </p:cNvSpPr>
          <p:nvPr>
            <p:ph type="body" idx="1"/>
          </p:nvPr>
        </p:nvSpPr>
        <p:spPr>
          <a:xfrm>
            <a:off x="457200" y="1600200"/>
            <a:ext cx="8229600" cy="4525961"/>
          </a:xfrm>
          <a:prstGeom prst="rect">
            <a:avLst/>
          </a:prstGeom>
          <a:noFill/>
          <a:ln>
            <a:noFill/>
          </a:ln>
        </p:spPr>
        <p:txBody>
          <a:bodyPr lIns="91425" tIns="45700" rIns="91425" bIns="45700" anchor="t" anchorCtr="0">
            <a:noAutofit/>
          </a:bodyPr>
          <a:lstStyle/>
          <a:p>
            <a:pPr marL="0" lvl="0" indent="0">
              <a:spcBef>
                <a:spcPts val="0"/>
              </a:spcBef>
              <a:buClr>
                <a:schemeClr val="dk1"/>
              </a:buClr>
              <a:buSzPct val="25000"/>
            </a:pPr>
            <a:r>
              <a:rPr lang="en-US" sz="2400" u="sng" dirty="0">
                <a:solidFill>
                  <a:schemeClr val="hlink"/>
                </a:solidFill>
              </a:rPr>
              <a:t>https://www.youtube.com/watch?v=8CP4S1AmrqE</a:t>
            </a:r>
            <a:endParaRPr lang="en-US" sz="2400" b="0" i="0" u="sng" strike="noStrike" cap="none" dirty="0" smtClean="0">
              <a:solidFill>
                <a:schemeClr val="hlink"/>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0" i="0" u="sng" strike="noStrike" cap="none" dirty="0" smtClean="0">
                <a:solidFill>
                  <a:schemeClr val="hlink"/>
                </a:solidFill>
                <a:latin typeface="Arial"/>
                <a:ea typeface="Arial"/>
                <a:cs typeface="Arial"/>
                <a:sym typeface="Arial"/>
              </a:rPr>
              <a:t>http</a:t>
            </a:r>
            <a:r>
              <a:rPr lang="en-US" sz="2400" b="0" i="0" u="sng" strike="noStrike" cap="none" dirty="0">
                <a:solidFill>
                  <a:schemeClr val="hlink"/>
                </a:solidFill>
                <a:latin typeface="Arial"/>
                <a:ea typeface="Arial"/>
                <a:cs typeface="Arial"/>
                <a:sym typeface="Arial"/>
              </a:rPr>
              <a:t>://</a:t>
            </a:r>
            <a:r>
              <a:rPr lang="en-US" sz="2400" b="0" i="0" u="sng" strike="noStrike" cap="none" dirty="0" smtClean="0">
                <a:solidFill>
                  <a:schemeClr val="hlink"/>
                </a:solidFill>
                <a:latin typeface="Arial"/>
                <a:ea typeface="Arial"/>
                <a:cs typeface="Arial"/>
                <a:sym typeface="Arial"/>
              </a:rPr>
              <a:t>www.youtube.com/watch?v=LA5AJzDEQ3M</a:t>
            </a:r>
            <a:endParaRPr lang="en-US" sz="24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dirty="0" smtClean="0">
                <a:solidFill>
                  <a:schemeClr val="dk1"/>
                </a:solidFill>
                <a:latin typeface="Arial"/>
                <a:ea typeface="Arial"/>
                <a:cs typeface="Arial"/>
                <a:sym typeface="Arial"/>
              </a:rPr>
              <a:t>“Brief History of the Internet” &amp; “Internet </a:t>
            </a:r>
            <a:r>
              <a:rPr lang="en-US" sz="2400" b="0" i="0" u="none" strike="noStrike" cap="none" dirty="0">
                <a:solidFill>
                  <a:schemeClr val="dk1"/>
                </a:solidFill>
                <a:latin typeface="Arial"/>
                <a:ea typeface="Arial"/>
                <a:cs typeface="Arial"/>
                <a:sym typeface="Arial"/>
              </a:rPr>
              <a:t>is Insecure” </a:t>
            </a:r>
            <a:r>
              <a:rPr lang="en-US" sz="2400" b="0" i="0" u="none" strike="noStrike" cap="none" dirty="0" smtClean="0">
                <a:solidFill>
                  <a:schemeClr val="dk1"/>
                </a:solidFill>
                <a:latin typeface="Arial"/>
                <a:ea typeface="Arial"/>
                <a:cs typeface="Arial"/>
                <a:sym typeface="Arial"/>
              </a:rPr>
              <a:t>videos are </a:t>
            </a:r>
            <a:r>
              <a:rPr lang="en-US" sz="2400" b="0" i="0" u="none" strike="noStrike" cap="none" dirty="0">
                <a:solidFill>
                  <a:schemeClr val="dk1"/>
                </a:solidFill>
                <a:latin typeface="Arial"/>
                <a:ea typeface="Arial"/>
                <a:cs typeface="Arial"/>
                <a:sym typeface="Arial"/>
              </a:rPr>
              <a:t>from Nick </a:t>
            </a:r>
            <a:r>
              <a:rPr lang="en-US" sz="2400" b="0" i="0" u="none" strike="noStrike" cap="none" dirty="0" err="1">
                <a:solidFill>
                  <a:schemeClr val="dk1"/>
                </a:solidFill>
                <a:latin typeface="Arial"/>
                <a:ea typeface="Arial"/>
                <a:cs typeface="Arial"/>
                <a:sym typeface="Arial"/>
              </a:rPr>
              <a:t>Feamser's</a:t>
            </a:r>
            <a:r>
              <a:rPr lang="en-US" sz="2400" b="0" i="0" u="none" strike="noStrike" cap="none" dirty="0">
                <a:solidFill>
                  <a:schemeClr val="dk1"/>
                </a:solidFill>
                <a:latin typeface="Arial"/>
                <a:ea typeface="Arial"/>
                <a:cs typeface="Arial"/>
                <a:sym typeface="Arial"/>
              </a:rPr>
              <a:t> course "Graduate Computer Networks", CS 6250, Georgia Tech Spring 2014.</a:t>
            </a: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dirty="0">
                <a:solidFill>
                  <a:schemeClr val="dk1"/>
                </a:solidFill>
                <a:latin typeface="Arial"/>
                <a:ea typeface="Arial"/>
                <a:cs typeface="Arial"/>
                <a:sym typeface="Arial"/>
              </a:rPr>
              <a:t>Basic idea was that the Internet was designed without thought for security, aim was to create an internetwork that supported decentralized control, avoided protocol overheads by placing high levels of trust in other components and was robust to failures of individual components at the hardware and software level. </a:t>
            </a: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100000"/>
              <a:buFont typeface="Arial"/>
              <a:buNone/>
            </a:pPr>
            <a:endParaRPr sz="3200" b="0" i="0" u="none" strike="noStrike" cap="none" dirty="0">
              <a:solidFill>
                <a:schemeClr val="dk1"/>
              </a:solidFill>
              <a:latin typeface="Arial"/>
              <a:ea typeface="Arial"/>
              <a:cs typeface="Arial"/>
              <a:sym typeface="Arial"/>
            </a:endParaRPr>
          </a:p>
          <a:p>
            <a:pPr marL="0" marR="0" lvl="0" indent="0" algn="l" rtl="0">
              <a:spcBef>
                <a:spcPts val="0"/>
              </a:spcBef>
              <a:buSzPct val="25000"/>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a:t>Today’s lecture</a:t>
            </a:r>
          </a:p>
        </p:txBody>
      </p:sp>
      <p:sp>
        <p:nvSpPr>
          <p:cNvPr id="115" name="Shape 115"/>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t>Focus on the Internet Protocols stack.</a:t>
            </a:r>
          </a:p>
          <a:p>
            <a:pPr marL="0" marR="0" lvl="0" indent="0" algn="l" rtl="0">
              <a:spcBef>
                <a:spcPts val="0"/>
              </a:spcBef>
              <a:buSzPct val="25000"/>
              <a:buNone/>
            </a:pPr>
            <a:r>
              <a:rPr lang="en-US"/>
              <a:t>Classic attacks that exist because of the trust assumptions made by the designers of the IP stack. </a:t>
            </a:r>
          </a:p>
          <a:p>
            <a:pPr marL="0" marR="0" lvl="0" indent="0" algn="l" rtl="0">
              <a:spcBef>
                <a:spcPts val="0"/>
              </a:spcBef>
              <a:buSzPct val="25000"/>
              <a:buNone/>
            </a:pPr>
            <a:r>
              <a:rPr lang="en-US"/>
              <a:t>Examples of how these play out at different levels of the TCP/IP stack.</a:t>
            </a:r>
          </a:p>
          <a:p>
            <a:pPr marL="0" marR="0" lvl="0" indent="0" algn="l" rtl="0">
              <a:spcBef>
                <a:spcPts val="0"/>
              </a:spcBef>
              <a:buSzPct val="25000"/>
              <a:buNone/>
            </a:pPr>
            <a:r>
              <a:rPr lang="en-US"/>
              <a:t>How attacks can be combined to greater effect.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33400" y="1676400"/>
            <a:ext cx="8229600" cy="24383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Attacks on confidentiality, authenticity and integrity (all layers of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52400" y="152400"/>
            <a:ext cx="92963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0" i="0" u="none" strike="noStrike" cap="none">
                <a:solidFill>
                  <a:schemeClr val="dk2"/>
                </a:solidFill>
                <a:latin typeface="Arial"/>
                <a:ea typeface="Arial"/>
                <a:cs typeface="Arial"/>
                <a:sym typeface="Arial"/>
              </a:rPr>
              <a:t>Confidentiality, Authenticity and Integrity</a:t>
            </a:r>
          </a:p>
        </p:txBody>
      </p:sp>
      <p:sp>
        <p:nvSpPr>
          <p:cNvPr id="128" name="Shape 128"/>
          <p:cNvSpPr txBox="1">
            <a:spLocks noGrp="1"/>
          </p:cNvSpPr>
          <p:nvPr>
            <p:ph type="body" idx="1"/>
          </p:nvPr>
        </p:nvSpPr>
        <p:spPr>
          <a:xfrm>
            <a:off x="228600" y="1295400"/>
            <a:ext cx="8763000" cy="5257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sng" strike="noStrike" cap="none" dirty="0">
                <a:solidFill>
                  <a:schemeClr val="hlink"/>
                </a:solidFill>
                <a:latin typeface="Arial"/>
                <a:ea typeface="Arial"/>
                <a:cs typeface="Arial"/>
                <a:sym typeface="Arial"/>
                <a:hlinkClick r:id="rId3"/>
              </a:rPr>
              <a:t>https://www.youtube.com/watch?v=0M7fXqeR7FQ</a:t>
            </a:r>
          </a:p>
          <a:p>
            <a:pPr marL="0" marR="0" lvl="0" indent="0" algn="l" rtl="0">
              <a:lnSpc>
                <a:spcPct val="100000"/>
              </a:lnSpc>
              <a:spcBef>
                <a:spcPts val="480"/>
              </a:spcBef>
              <a:spcAft>
                <a:spcPts val="0"/>
              </a:spcAft>
              <a:buClr>
                <a:schemeClr val="dk1"/>
              </a:buClr>
              <a:buSzPct val="25000"/>
              <a:buFont typeface="Arial"/>
              <a:buNone/>
            </a:pPr>
            <a:r>
              <a:rPr lang="en-US" sz="2400" b="0" i="0" u="none" strike="noStrike" cap="none" dirty="0" smtClean="0">
                <a:solidFill>
                  <a:schemeClr val="dk1"/>
                </a:solidFill>
                <a:latin typeface="Arial"/>
                <a:ea typeface="Arial"/>
                <a:cs typeface="Arial"/>
                <a:sym typeface="Arial"/>
              </a:rPr>
              <a:t>“</a:t>
            </a:r>
            <a:r>
              <a:rPr lang="en-US" sz="2400" b="0" i="0" u="none" strike="noStrike" cap="none" dirty="0">
                <a:solidFill>
                  <a:schemeClr val="dk1"/>
                </a:solidFill>
                <a:latin typeface="Arial"/>
                <a:ea typeface="Arial"/>
                <a:cs typeface="Arial"/>
                <a:sym typeface="Arial"/>
              </a:rPr>
              <a:t>Confidentiality and Authenticity” video is from Nick </a:t>
            </a:r>
            <a:r>
              <a:rPr lang="en-US" sz="2400" b="0" i="0" u="none" strike="noStrike" cap="none" dirty="0" err="1">
                <a:solidFill>
                  <a:schemeClr val="dk1"/>
                </a:solidFill>
                <a:latin typeface="Arial"/>
                <a:ea typeface="Arial"/>
                <a:cs typeface="Arial"/>
                <a:sym typeface="Arial"/>
              </a:rPr>
              <a:t>Feamser's</a:t>
            </a:r>
            <a:r>
              <a:rPr lang="en-US" sz="2400" b="0" i="0" u="none" strike="noStrike" cap="none" dirty="0">
                <a:solidFill>
                  <a:schemeClr val="dk1"/>
                </a:solidFill>
                <a:latin typeface="Arial"/>
                <a:ea typeface="Arial"/>
                <a:cs typeface="Arial"/>
                <a:sym typeface="Arial"/>
              </a:rPr>
              <a:t> course "Graduate Computer Networks", CS 6250, Georgia Tech Spring 2014.</a:t>
            </a: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dirty="0">
                <a:solidFill>
                  <a:schemeClr val="dk1"/>
                </a:solidFill>
                <a:latin typeface="Arial"/>
                <a:ea typeface="Arial"/>
                <a:cs typeface="Arial"/>
                <a:sym typeface="Arial"/>
              </a:rPr>
              <a:t>The ability to read, suppress and inject packets is fundamental to many network attacks.</a:t>
            </a:r>
          </a:p>
          <a:p>
            <a:pPr marL="0" marR="0" lvl="0" indent="0" algn="l" rtl="0">
              <a:lnSpc>
                <a:spcPct val="100000"/>
              </a:lnSpc>
              <a:spcBef>
                <a:spcPts val="480"/>
              </a:spcBef>
              <a:spcAft>
                <a:spcPts val="0"/>
              </a:spcAft>
              <a:buClr>
                <a:schemeClr val="dk1"/>
              </a:buClr>
              <a:buSzPct val="25000"/>
              <a:buFont typeface="Arial"/>
              <a:buNone/>
            </a:pPr>
            <a:r>
              <a:rPr lang="en-US" sz="2400" b="1" i="0" u="none" strike="noStrike" cap="none" dirty="0">
                <a:solidFill>
                  <a:schemeClr val="dk1"/>
                </a:solidFill>
                <a:latin typeface="Arial"/>
                <a:ea typeface="Arial"/>
                <a:cs typeface="Arial"/>
                <a:sym typeface="Arial"/>
              </a:rPr>
              <a:t>The designers of the Internet did not anticipate that some users would be malicious so cryptographic protocols to ensure CIA properties were not initially included.</a:t>
            </a: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100000"/>
              <a:buFont typeface="Arial"/>
              <a:buNone/>
            </a:pPr>
            <a:endParaRPr sz="3200" b="0" i="0" u="none" strike="noStrike" cap="none" dirty="0">
              <a:solidFill>
                <a:schemeClr val="dk1"/>
              </a:solidFill>
              <a:latin typeface="Arial"/>
              <a:ea typeface="Arial"/>
              <a:cs typeface="Arial"/>
              <a:sym typeface="Arial"/>
            </a:endParaRPr>
          </a:p>
          <a:p>
            <a:pPr marL="0" marR="0" lvl="0" indent="0" algn="l" rtl="0">
              <a:spcBef>
                <a:spcPts val="0"/>
              </a:spcBef>
              <a:buSzPct val="25000"/>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3400" y="1676400"/>
            <a:ext cx="8229600" cy="36576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a:t>ARP Spoofing</a:t>
            </a:r>
            <a:br>
              <a:rPr lang="en-US"/>
            </a:br>
            <a:r>
              <a:rPr lang="en-US"/>
              <a:t>(Data link layer)</a:t>
            </a:r>
            <a:r>
              <a:rPr lang="en-US" sz="4400" b="0" i="0" u="none" strike="noStrike" cap="none">
                <a:solidFill>
                  <a:schemeClr val="dk2"/>
                </a:solidFill>
                <a:latin typeface="Arial"/>
                <a:ea typeface="Arial"/>
                <a:cs typeface="Arial"/>
                <a:sym typeface="Arial"/>
              </a:rPr>
              <a:t/>
            </a:r>
            <a:br>
              <a:rPr lang="en-US" sz="4400" b="0" i="0" u="none" strike="noStrike" cap="none">
                <a:solidFill>
                  <a:schemeClr val="dk2"/>
                </a:solidFill>
                <a:latin typeface="Arial"/>
                <a:ea typeface="Arial"/>
                <a:cs typeface="Arial"/>
                <a:sym typeface="Arial"/>
              </a:rPr>
            </a:br>
            <a:endParaRPr lang="en-US" sz="4400" b="0" i="0" u="none" strike="noStrike" cap="non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0" y="152400"/>
            <a:ext cx="92963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a:t>ARP (Address Resolution Protocol)</a:t>
            </a:r>
          </a:p>
        </p:txBody>
      </p:sp>
      <p:sp>
        <p:nvSpPr>
          <p:cNvPr id="141" name="Shape 141"/>
          <p:cNvSpPr txBox="1">
            <a:spLocks noGrp="1"/>
          </p:cNvSpPr>
          <p:nvPr>
            <p:ph type="body" idx="1"/>
          </p:nvPr>
        </p:nvSpPr>
        <p:spPr>
          <a:xfrm>
            <a:off x="228600" y="1295400"/>
            <a:ext cx="8763000" cy="5257799"/>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480"/>
              </a:spcBef>
              <a:spcAft>
                <a:spcPts val="0"/>
              </a:spcAft>
              <a:buSzPct val="100000"/>
            </a:pPr>
            <a:r>
              <a:rPr lang="en-US" sz="2400" dirty="0"/>
              <a:t>Maps link layer address (MAC) to network address (IP)</a:t>
            </a:r>
          </a:p>
          <a:p>
            <a:pPr marL="457200" marR="0" lvl="0" indent="-381000" algn="l" rtl="0">
              <a:lnSpc>
                <a:spcPct val="100000"/>
              </a:lnSpc>
              <a:spcBef>
                <a:spcPts val="480"/>
              </a:spcBef>
              <a:spcAft>
                <a:spcPts val="0"/>
              </a:spcAft>
              <a:buSzPct val="100000"/>
            </a:pPr>
            <a:r>
              <a:rPr lang="en-US" sz="2400" dirty="0"/>
              <a:t>Each host maintains a cache of mappings between MAC and IP address.</a:t>
            </a:r>
          </a:p>
          <a:p>
            <a:pPr marL="457200" marR="0" lvl="0" indent="-381000" algn="l" rtl="0">
              <a:lnSpc>
                <a:spcPct val="100000"/>
              </a:lnSpc>
              <a:spcBef>
                <a:spcPts val="480"/>
              </a:spcBef>
              <a:spcAft>
                <a:spcPts val="0"/>
              </a:spcAft>
              <a:buSzPct val="100000"/>
            </a:pPr>
            <a:r>
              <a:rPr lang="en-US" sz="2400" dirty="0"/>
              <a:t>When host wants to discover a mapping it broadcasts an ARP Request frame (what is the mapping from this IP address to MAC address?).</a:t>
            </a:r>
          </a:p>
          <a:p>
            <a:pPr marL="457200" marR="0" lvl="0" indent="-381000" algn="l" rtl="0">
              <a:lnSpc>
                <a:spcPct val="100000"/>
              </a:lnSpc>
              <a:spcBef>
                <a:spcPts val="480"/>
              </a:spcBef>
              <a:spcAft>
                <a:spcPts val="0"/>
              </a:spcAft>
              <a:buSzPct val="100000"/>
            </a:pPr>
            <a:r>
              <a:rPr lang="en-US" sz="2400" dirty="0"/>
              <a:t>Honest host replies directly to the request with an ARP Reply (MAC, IP</a:t>
            </a:r>
            <a:r>
              <a:rPr lang="en-US" sz="2400" dirty="0" smtClean="0"/>
              <a:t>).</a:t>
            </a:r>
          </a:p>
          <a:p>
            <a:pPr marL="457200" marR="0" lvl="0" indent="-381000" algn="l" rtl="0">
              <a:lnSpc>
                <a:spcPct val="100000"/>
              </a:lnSpc>
              <a:spcBef>
                <a:spcPts val="480"/>
              </a:spcBef>
              <a:spcAft>
                <a:spcPts val="0"/>
              </a:spcAft>
              <a:buSzPct val="100000"/>
            </a:pPr>
            <a:endParaRPr lang="en-US" sz="2400" dirty="0"/>
          </a:p>
          <a:p>
            <a:pPr marL="457200" lvl="0" indent="-381000">
              <a:spcBef>
                <a:spcPts val="480"/>
              </a:spcBef>
              <a:buSzPct val="100000"/>
            </a:pPr>
            <a:r>
              <a:rPr lang="en-US" sz="2400" dirty="0">
                <a:hlinkClick r:id="rId3"/>
              </a:rPr>
              <a:t>https://</a:t>
            </a:r>
            <a:r>
              <a:rPr lang="en-US" sz="2400" dirty="0" smtClean="0">
                <a:hlinkClick r:id="rId3"/>
              </a:rPr>
              <a:t>www.youtube.com/watch?v=xTOyZ6TWQdM</a:t>
            </a:r>
            <a:endParaRPr lang="en-US" sz="2400" dirty="0" smtClean="0"/>
          </a:p>
          <a:p>
            <a:pPr marL="457200" indent="-381000">
              <a:spcBef>
                <a:spcPts val="480"/>
              </a:spcBef>
              <a:buSzPct val="100000"/>
            </a:pPr>
            <a:r>
              <a:rPr lang="en-NZ" sz="2400" dirty="0" smtClean="0"/>
              <a:t>“Address </a:t>
            </a:r>
            <a:r>
              <a:rPr lang="en-NZ" sz="2400" dirty="0"/>
              <a:t>Resolution Protocol (ARP) </a:t>
            </a:r>
            <a:r>
              <a:rPr lang="en-NZ" sz="2400" dirty="0" smtClean="0"/>
              <a:t>Explained” video from Networklessons.com</a:t>
            </a:r>
            <a:endParaRPr lang="en-NZ" sz="2400" dirty="0"/>
          </a:p>
          <a:p>
            <a:pPr marL="457200" lvl="0" indent="-381000">
              <a:spcBef>
                <a:spcPts val="480"/>
              </a:spcBef>
              <a:buSzPct val="100000"/>
            </a:pPr>
            <a:endParaRPr lang="en-US" sz="2400" dirty="0"/>
          </a:p>
          <a:p>
            <a:pPr marL="0" marR="0" lvl="0" indent="0" algn="l" rtl="0">
              <a:lnSpc>
                <a:spcPct val="100000"/>
              </a:lnSpc>
              <a:spcBef>
                <a:spcPts val="480"/>
              </a:spcBef>
              <a:spcAft>
                <a:spcPts val="0"/>
              </a:spcAft>
              <a:buClr>
                <a:schemeClr val="dk1"/>
              </a:buClr>
              <a:buSzPct val="25000"/>
              <a:buFont typeface="Arial"/>
              <a:buNone/>
            </a:pPr>
            <a:endParaRPr sz="2400" b="0" i="1"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480"/>
              </a:spcBef>
              <a:spcAft>
                <a:spcPts val="0"/>
              </a:spcAft>
              <a:buClr>
                <a:schemeClr val="dk1"/>
              </a:buClr>
              <a:buSzPct val="250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100000"/>
              <a:buFont typeface="Arial"/>
              <a:buNone/>
            </a:pPr>
            <a:endParaRPr sz="3200" b="0" i="0" u="none" strike="noStrike" cap="none" dirty="0">
              <a:solidFill>
                <a:schemeClr val="dk1"/>
              </a:solidFill>
              <a:latin typeface="Arial"/>
              <a:ea typeface="Arial"/>
              <a:cs typeface="Arial"/>
              <a:sym typeface="Arial"/>
            </a:endParaRPr>
          </a:p>
          <a:p>
            <a:pPr marL="0" marR="0" lvl="0" indent="0" algn="l" rtl="0">
              <a:spcBef>
                <a:spcPts val="0"/>
              </a:spcBef>
              <a:buSzPct val="25000"/>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52400" y="152400"/>
            <a:ext cx="9296399"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a:t>Problems</a:t>
            </a:r>
          </a:p>
        </p:txBody>
      </p:sp>
      <p:sp>
        <p:nvSpPr>
          <p:cNvPr id="148" name="Shape 148"/>
          <p:cNvSpPr txBox="1">
            <a:spLocks noGrp="1"/>
          </p:cNvSpPr>
          <p:nvPr>
            <p:ph type="body" idx="1"/>
          </p:nvPr>
        </p:nvSpPr>
        <p:spPr>
          <a:xfrm>
            <a:off x="228600" y="1295400"/>
            <a:ext cx="8763000" cy="5257799"/>
          </a:xfrm>
          <a:prstGeom prst="rect">
            <a:avLst/>
          </a:prstGeom>
          <a:noFill/>
          <a:ln>
            <a:noFill/>
          </a:ln>
        </p:spPr>
        <p:txBody>
          <a:bodyPr lIns="91425" tIns="45700" rIns="91425" bIns="45700" anchor="t" anchorCtr="0">
            <a:noAutofit/>
          </a:bodyPr>
          <a:lstStyle/>
          <a:p>
            <a:pPr marL="457200" lvl="0" indent="-342900" rtl="0">
              <a:spcBef>
                <a:spcPts val="0"/>
              </a:spcBef>
              <a:buSzPct val="100000"/>
              <a:buAutoNum type="arabicPeriod"/>
            </a:pPr>
            <a:r>
              <a:rPr lang="en-US" sz="1800" dirty="0"/>
              <a:t>Since ARP does not authenticate requests or replies, ARP Requests and Replies can be forged </a:t>
            </a:r>
          </a:p>
          <a:p>
            <a:pPr marL="457200" lvl="0" indent="-342900" rtl="0">
              <a:spcBef>
                <a:spcPts val="0"/>
              </a:spcBef>
              <a:buSzPct val="100000"/>
              <a:buAutoNum type="arabicPeriod"/>
            </a:pPr>
            <a:r>
              <a:rPr lang="en-US" sz="1800" dirty="0"/>
              <a:t>ARP is stateless: ARP Replies can be sent without a corresponding ARP Request </a:t>
            </a:r>
          </a:p>
          <a:p>
            <a:pPr marL="457200" lvl="0" indent="-342900" rtl="0">
              <a:spcBef>
                <a:spcPts val="0"/>
              </a:spcBef>
              <a:buSzPct val="100000"/>
              <a:buAutoNum type="arabicPeriod"/>
            </a:pPr>
            <a:r>
              <a:rPr lang="en-US" sz="1800" dirty="0"/>
              <a:t>According to the ARP protocol specification, a node receiving an ARP packet (Request or Reply) must update its local ARP cache with the information in the source fields, if the receiving node already has an entry for the IP address of the source in its ARP cache. (This applies for ARP Request packets and for ARP Reply packets) </a:t>
            </a:r>
          </a:p>
          <a:p>
            <a:pPr lvl="0" rtl="0">
              <a:spcBef>
                <a:spcPts val="0"/>
              </a:spcBef>
              <a:buSzPct val="25000"/>
              <a:buNone/>
            </a:pPr>
            <a:endParaRPr sz="2400" dirty="0"/>
          </a:p>
          <a:p>
            <a:pPr marL="0" lvl="0" indent="0" rtl="0">
              <a:spcBef>
                <a:spcPts val="0"/>
              </a:spcBef>
              <a:buSzPct val="25000"/>
              <a:buNone/>
            </a:pPr>
            <a:r>
              <a:rPr lang="en-US" sz="2400" dirty="0"/>
              <a:t>Typical exploitation of these vulnerabilities: </a:t>
            </a:r>
          </a:p>
          <a:p>
            <a:pPr marL="457200" lvl="0" indent="-381000" rtl="0">
              <a:spcBef>
                <a:spcPts val="0"/>
              </a:spcBef>
              <a:buSzPct val="100000"/>
              <a:buAutoNum type="alphaLcPeriod"/>
            </a:pPr>
            <a:r>
              <a:rPr lang="en-US" sz="2400" dirty="0"/>
              <a:t>A forged ARP Request or Reply can be used to update the ARP cache of a remote system with a forged entry (ARP Poisoning) </a:t>
            </a:r>
            <a:endParaRPr lang="en-US" sz="2400" dirty="0" smtClean="0"/>
          </a:p>
          <a:p>
            <a:pPr marL="457200" lvl="0" indent="-381000" rtl="0">
              <a:spcBef>
                <a:spcPts val="0"/>
              </a:spcBef>
              <a:buSzPct val="100000"/>
              <a:buAutoNum type="alphaLcPeriod"/>
            </a:pPr>
            <a:r>
              <a:rPr lang="en-US" sz="2400" dirty="0" smtClean="0"/>
              <a:t>This </a:t>
            </a:r>
            <a:r>
              <a:rPr lang="en-US" sz="2400" dirty="0"/>
              <a:t>can be used to redirect IP traffic to other hosts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33400" y="1676400"/>
            <a:ext cx="8229600" cy="36576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a:solidFill>
                  <a:schemeClr val="dk2"/>
                </a:solidFill>
                <a:latin typeface="Arial"/>
                <a:ea typeface="Arial"/>
                <a:cs typeface="Arial"/>
                <a:sym typeface="Arial"/>
              </a:rPr>
              <a:t>TCP Sequence Number Attacks (Transport layer) </a:t>
            </a:r>
            <a:br>
              <a:rPr lang="en-US" sz="4400" b="0" i="0" u="none" strike="noStrike" cap="none">
                <a:solidFill>
                  <a:schemeClr val="dk2"/>
                </a:solidFill>
                <a:latin typeface="Arial"/>
                <a:ea typeface="Arial"/>
                <a:cs typeface="Arial"/>
                <a:sym typeface="Arial"/>
              </a:rPr>
            </a:br>
            <a:r>
              <a:rPr lang="en-US" sz="4400" b="0" i="0" u="none" strike="noStrike" cap="none">
                <a:solidFill>
                  <a:schemeClr val="dk2"/>
                </a:solidFill>
                <a:latin typeface="Arial"/>
                <a:ea typeface="Arial"/>
                <a:cs typeface="Arial"/>
                <a:sym typeface="Arial"/>
              </a:rPr>
              <a:t/>
            </a:r>
            <a:br>
              <a:rPr lang="en-US" sz="4400" b="0" i="0" u="none" strike="noStrike" cap="none">
                <a:solidFill>
                  <a:schemeClr val="dk2"/>
                </a:solidFill>
                <a:latin typeface="Arial"/>
                <a:ea typeface="Arial"/>
                <a:cs typeface="Arial"/>
                <a:sym typeface="Arial"/>
              </a:rPr>
            </a:br>
            <a:endParaRPr lang="en-US" sz="44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1496</Words>
  <Application>Microsoft Office PowerPoint</Application>
  <PresentationFormat>On-screen Show (4:3)</PresentationFormat>
  <Paragraphs>149</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Courier New</vt:lpstr>
      <vt:lpstr>Default Design</vt:lpstr>
      <vt:lpstr>Network Security: Why are networks insecure and  some historical tcp/ip examples at the local area network NWEN405 2017 Ian Welch </vt:lpstr>
      <vt:lpstr>Why are Internet/Networks Vulnerable?</vt:lpstr>
      <vt:lpstr>Today’s lecture</vt:lpstr>
      <vt:lpstr>Attacks on confidentiality, authenticity and integrity (all layers of the stack)</vt:lpstr>
      <vt:lpstr>Confidentiality, Authenticity and Integrity</vt:lpstr>
      <vt:lpstr>ARP Spoofing (Data link layer) </vt:lpstr>
      <vt:lpstr>ARP (Address Resolution Protocol)</vt:lpstr>
      <vt:lpstr>Problems</vt:lpstr>
      <vt:lpstr>TCP Sequence Number Attacks (Transport layer)   </vt:lpstr>
      <vt:lpstr>Historical Motivation</vt:lpstr>
      <vt:lpstr>TCP/IP 3-way Handshake</vt:lpstr>
      <vt:lpstr>The full TCP/IP protocol (simplified!)</vt:lpstr>
      <vt:lpstr>Architectural assumptions</vt:lpstr>
      <vt:lpstr>TCP sequence number attacks</vt:lpstr>
      <vt:lpstr>Requirements for Success</vt:lpstr>
      <vt:lpstr>Attacker Strategy</vt:lpstr>
      <vt:lpstr>Attacker Strategy</vt:lpstr>
      <vt:lpstr>Demo of Attack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Why are networks insecure and  some historical tcp/ip examples at the local area network NWEN405 2015 Ian Welch</dc:title>
  <dc:creator>Ian Welch</dc:creator>
  <cp:lastModifiedBy>Ian Welch</cp:lastModifiedBy>
  <cp:revision>15</cp:revision>
  <dcterms:modified xsi:type="dcterms:W3CDTF">2017-08-01T11:52:58Z</dcterms:modified>
</cp:coreProperties>
</file>