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6985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6985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6985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6985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6985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6985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6985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6985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6985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299" y="503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89"/>
            <a:ext cx="5153704" cy="5134399"/>
            <a:chOff x="0" y="74"/>
            <a:chExt cx="5153704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4" y="-225"/>
              <a:ext cx="5152799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49" y="1145825"/>
              <a:ext cx="3996600" cy="3996899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3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0" y="4128571"/>
            <a:ext cx="698925" cy="684657"/>
            <a:chOff x="0" y="3785671"/>
            <a:chExt cx="698925" cy="684657"/>
          </a:xfrm>
        </p:grpSpPr>
        <p:sp>
          <p:nvSpPr>
            <p:cNvPr id="124" name="Shape 124"/>
            <p:cNvSpPr/>
            <p:nvPr/>
          </p:nvSpPr>
          <p:spPr>
            <a:xfrm rot="-5400000">
              <a:off x="0" y="3785671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154124" y="3925528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Shape 12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399" y="0"/>
            <a:ext cx="4737600" cy="5143064"/>
            <a:chOff x="4406399" y="0"/>
            <a:chExt cx="4737600" cy="5143064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3999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4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8" y="123646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4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79" y="2469464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4" y="267695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0" y="186201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39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5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7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89" y="371847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0"/>
            <a:ext cx="1037850" cy="1016287"/>
            <a:chOff x="0" y="381000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49" y="58848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899" cy="9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899" cy="29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0"/>
            <a:ext cx="1037850" cy="1016287"/>
            <a:chOff x="0" y="381000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49" y="58848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3798899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972550"/>
            <a:ext cx="3798899" cy="24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0" y="381000"/>
            <a:ext cx="1037850" cy="1016287"/>
            <a:chOff x="0" y="381000"/>
            <a:chExt cx="1037850" cy="1016287"/>
          </a:xfrm>
        </p:grpSpPr>
        <p:sp>
          <p:nvSpPr>
            <p:cNvPr id="57" name="Shape 57"/>
            <p:cNvSpPr/>
            <p:nvPr/>
          </p:nvSpPr>
          <p:spPr>
            <a:xfrm rot="-5400000">
              <a:off x="0" y="3810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>
              <a:off x="229049" y="58848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1297500" y="393750"/>
            <a:ext cx="7038899" cy="9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297500" y="1567550"/>
            <a:ext cx="3403200" cy="29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933221" y="1567550"/>
            <a:ext cx="3403200" cy="29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Shape 64"/>
          <p:cNvGrpSpPr/>
          <p:nvPr/>
        </p:nvGrpSpPr>
        <p:grpSpPr>
          <a:xfrm>
            <a:off x="4406399" y="0"/>
            <a:ext cx="4737600" cy="5143064"/>
            <a:chOff x="4406399" y="0"/>
            <a:chExt cx="4737600" cy="5143064"/>
          </a:xfrm>
        </p:grpSpPr>
        <p:sp>
          <p:nvSpPr>
            <p:cNvPr id="65" name="Shape 65"/>
            <p:cNvSpPr/>
            <p:nvPr/>
          </p:nvSpPr>
          <p:spPr>
            <a:xfrm rot="5400000">
              <a:off x="4408200" y="-1800"/>
              <a:ext cx="4733999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 rot="5400000">
              <a:off x="4841124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-5400000">
              <a:off x="5618398" y="123646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flipH="1">
              <a:off x="5849857" y="1443954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5987079" y="2469464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>
              <a:off x="6222114" y="267695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rot="-5400000">
              <a:off x="6675340" y="186201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6861139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7965265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7047599" y="309501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flipH="1">
              <a:off x="7276649" y="33025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7462447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-5400000">
              <a:off x="8102489" y="371847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334532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8288289" y="433426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Shape 83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Shape 87"/>
          <p:cNvGrpSpPr/>
          <p:nvPr/>
        </p:nvGrpSpPr>
        <p:grpSpPr>
          <a:xfrm>
            <a:off x="0" y="381000"/>
            <a:ext cx="1037850" cy="1016287"/>
            <a:chOff x="0" y="381000"/>
            <a:chExt cx="1037850" cy="1016287"/>
          </a:xfrm>
        </p:grpSpPr>
        <p:sp>
          <p:nvSpPr>
            <p:cNvPr id="88" name="Shape 88"/>
            <p:cNvSpPr/>
            <p:nvPr/>
          </p:nvSpPr>
          <p:spPr>
            <a:xfrm rot="-5400000">
              <a:off x="0" y="3810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flipH="1">
              <a:off x="229049" y="58848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Shape 90"/>
          <p:cNvSpPr txBox="1"/>
          <p:nvPr>
            <p:ph type="title"/>
          </p:nvPr>
        </p:nvSpPr>
        <p:spPr>
          <a:xfrm>
            <a:off x="1297500" y="393750"/>
            <a:ext cx="7038899" cy="9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4406399" y="0"/>
            <a:ext cx="4737600" cy="5143500"/>
            <a:chOff x="4406399" y="0"/>
            <a:chExt cx="4737600" cy="5143500"/>
          </a:xfrm>
        </p:grpSpPr>
        <p:sp>
          <p:nvSpPr>
            <p:cNvPr id="94" name="Shape 94"/>
            <p:cNvSpPr/>
            <p:nvPr/>
          </p:nvSpPr>
          <p:spPr>
            <a:xfrm rot="5400000">
              <a:off x="4407899" y="-1500"/>
              <a:ext cx="4734599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 rot="5400000">
              <a:off x="4840825" y="5999"/>
              <a:ext cx="4298699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5618398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 flipH="1">
              <a:off x="5849857" y="144407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5987079" y="246974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6222114" y="267717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6675340" y="186224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6861139" y="247808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 flipH="1">
              <a:off x="7965265" y="2693191"/>
              <a:ext cx="808800" cy="808799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8145082" y="330903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rot="-5400000">
              <a:off x="7047599" y="30953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flipH="1">
              <a:off x="7276649" y="33027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flipH="1">
              <a:off x="7462447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8102489" y="37188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8334532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8288289" y="433469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Shape 112"/>
          <p:cNvSpPr txBox="1"/>
          <p:nvPr>
            <p:ph type="title"/>
          </p:nvPr>
        </p:nvSpPr>
        <p:spPr>
          <a:xfrm>
            <a:off x="823850" y="866775"/>
            <a:ext cx="4587000" cy="3521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Shape 115"/>
          <p:cNvGrpSpPr/>
          <p:nvPr/>
        </p:nvGrpSpPr>
        <p:grpSpPr>
          <a:xfrm>
            <a:off x="0" y="381000"/>
            <a:ext cx="1037850" cy="1016287"/>
            <a:chOff x="0" y="381000"/>
            <a:chExt cx="1037850" cy="1016287"/>
          </a:xfrm>
        </p:grpSpPr>
        <p:sp>
          <p:nvSpPr>
            <p:cNvPr id="116" name="Shape 116"/>
            <p:cNvSpPr/>
            <p:nvPr/>
          </p:nvSpPr>
          <p:spPr>
            <a:xfrm rot="-5400000">
              <a:off x="0" y="3810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229049" y="58848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Shape 118"/>
          <p:cNvSpPr txBox="1"/>
          <p:nvPr>
            <p:ph type="title"/>
          </p:nvPr>
        </p:nvSpPr>
        <p:spPr>
          <a:xfrm>
            <a:off x="1297500" y="1658325"/>
            <a:ext cx="3036299" cy="175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1297500" y="3538000"/>
            <a:ext cx="3036299" cy="50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255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6985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6985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6985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6985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6985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6985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6985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6985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083275" y="338675"/>
            <a:ext cx="6004500" cy="22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 sz="3800"/>
              <a:t>--------------------------------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0" i="0" lang="en" sz="3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Building a Chatbot</a:t>
            </a:r>
            <a:r>
              <a:rPr lang="en" sz="3800"/>
              <a:t> </a:t>
            </a:r>
            <a:r>
              <a:rPr b="0" i="0" lang="en" sz="3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with Serverless </a:t>
            </a:r>
            <a:r>
              <a:rPr lang="en" sz="3800"/>
              <a:t>Computing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 sz="3800"/>
              <a:t>--------------------------------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4639450" y="2492650"/>
            <a:ext cx="34707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" sz="2400"/>
              <a:t>  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Khushboo (Khushi)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Student ID-300437942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NWEN 406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7 August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297500" y="393750"/>
            <a:ext cx="5230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600"/>
              </a:spcBef>
              <a:buClr>
                <a:schemeClr val="lt1"/>
              </a:buClr>
              <a:buSzPct val="25000"/>
              <a:buFont typeface="Lato"/>
              <a:buNone/>
            </a:pPr>
            <a:r>
              <a:rPr b="1" lang="en"/>
              <a:t>Levels of Serverless Actions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---------------------------------------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53275" y="1438250"/>
            <a:ext cx="87420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Audio I/O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converts user audio input to text, and vice versa. </a:t>
            </a: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Text I/O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is responsible for routing the user input to the correct set of serverless actions </a:t>
            </a: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“Abilities”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Each ability has to do at least two things. </a:t>
            </a: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must convert the raw user input into a parameterized function call. </a:t>
            </a:r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takes the parameters and invokes one or more actions to handle the input.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201175" y="201075"/>
            <a:ext cx="3648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lang="en"/>
              <a:t>CHATBOT- </a:t>
            </a:r>
            <a:r>
              <a:rPr b="1" lang="en"/>
              <a:t>Prototype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-----------------------------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1198650" y="1170550"/>
            <a:ext cx="73311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six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Abilities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that span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different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Application Paradigms: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News.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Jokes.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Date.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Weather.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Music Tutor.</a:t>
            </a:r>
          </a:p>
          <a:p>
            <a:pPr indent="-3429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An Alarm Service.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01175" y="73050"/>
            <a:ext cx="3648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lang="en"/>
              <a:t>CHATBOT- Prototype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-----------------------------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248250" y="1190100"/>
            <a:ext cx="8820900" cy="3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1" lang="en" sz="1800" u="sng"/>
              <a:t>T</a:t>
            </a:r>
            <a:r>
              <a:rPr b="1" lang="en" sz="1800" u="sng">
                <a:latin typeface="Montserrat"/>
                <a:ea typeface="Montserrat"/>
                <a:cs typeface="Montserrat"/>
                <a:sym typeface="Montserrat"/>
              </a:rPr>
              <a:t>he Weather Ability 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t/>
            </a:r>
            <a:endParaRPr b="1" sz="18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The Shaded Blocks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 OpenWhisk actions.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The White Blocks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endpoints used by the actions.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 Box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 separate common routing code from domain-specific ability code. </a:t>
            </a:r>
          </a:p>
          <a:p>
            <a:pPr indent="0" lv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>
                <a:latin typeface="Montserrat"/>
                <a:ea typeface="Montserrat"/>
                <a:cs typeface="Montserrat"/>
                <a:sym typeface="Montserrat"/>
              </a:rPr>
              <a:t>Actions </a:t>
            </a:r>
            <a:r>
              <a:rPr lang="en" sz="1800" u="sng">
                <a:latin typeface="Montserrat"/>
                <a:ea typeface="Montserrat"/>
                <a:cs typeface="Montserrat"/>
                <a:sym typeface="Montserrat"/>
              </a:rPr>
              <a:t>-</a:t>
            </a: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STT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 convert the audio data to text and uses the Watson Speech-to-Text service. </a:t>
            </a: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Parse Intent action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 interact with the Watson Dialog Service (WDS).</a:t>
            </a: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TTS action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generate a speech string.</a:t>
            </a: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5825" y="132725"/>
            <a:ext cx="3474300" cy="1579800"/>
          </a:xfrm>
          <a:prstGeom prst="rect">
            <a:avLst/>
          </a:prstGeom>
          <a:noFill/>
          <a:ln cap="flat" cmpd="sng" w="19050">
            <a:solidFill>
              <a:srgbClr val="FFF2CC">
                <a:alpha val="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04" name="Shape 204"/>
          <p:cNvSpPr txBox="1"/>
          <p:nvPr/>
        </p:nvSpPr>
        <p:spPr>
          <a:xfrm>
            <a:off x="5740375" y="1774475"/>
            <a:ext cx="25626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lt1"/>
                </a:solidFill>
              </a:rPr>
              <a:t>Weather Flow Example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177925" y="435275"/>
            <a:ext cx="7503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lang="en"/>
              <a:t>Basic Structure of the Weather Ability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-----------------------------------------------------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782525" y="1632650"/>
            <a:ext cx="8119800" cy="24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It consists of an OpenWhisk Sequence of three actions - </a:t>
            </a:r>
          </a:p>
          <a:p>
            <a:pPr indent="-342900" lvl="0" marL="4572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The Get City action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 detect the city in question. </a:t>
            </a:r>
          </a:p>
          <a:p>
            <a:pPr indent="-342900" lvl="0" marL="4572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The Get Lat/Lon action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 identify the longitude and latitude points for the detected city. </a:t>
            </a:r>
          </a:p>
          <a:p>
            <a:pPr indent="-342900" lvl="0" marL="4572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The Get Weather Report action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 get a weather report from the longitude and latitude points specified. </a:t>
            </a:r>
          </a:p>
          <a:p>
            <a:pPr indent="0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177925" y="435275"/>
            <a:ext cx="7503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lang="en"/>
              <a:t>Basic Structure of the Weather Ability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-----------------------------------------------------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782525" y="1632650"/>
            <a:ext cx="8119800" cy="24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Response from the Weather Service -  </a:t>
            </a:r>
          </a:p>
          <a:p>
            <a:pPr indent="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is a human readable weather report.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Once the appropriate weather report is fetched.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TTS action is used to generate a Base64 encoded speech string.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string is stored as an audio file locally and played to the user.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297500" y="393750"/>
            <a:ext cx="46023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lang="en"/>
              <a:t>RESEARCH CHALLENGES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</a:t>
            </a:r>
            <a:r>
              <a:rPr lang="en"/>
              <a:t>--------------------------------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1284600" y="919325"/>
            <a:ext cx="65748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Composing Serverless Functions  lacks certain Aspects 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Programing &amp; Debugging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Composing a series of functions and Lack of tooling.</a:t>
            </a: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Performance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providing QoS guarantees is hard.</a:t>
            </a: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Monitoring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- execution of their functions is directly mapped to a cost model .</a:t>
            </a:r>
          </a:p>
          <a:p>
            <a:pPr indent="-34290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Security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- understanding potential sources of information leakage and ensure that protected information remains safe and  Token management is also an issue.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600"/>
              </a:spcBef>
              <a:buNone/>
            </a:pPr>
            <a:r>
              <a:rPr b="1" lang="en"/>
              <a:t>Related Work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-------------------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297500" y="1574775"/>
            <a:ext cx="655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603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People have been using chatbot since the 1960s but it becomes more significant recently because of the dominant of the mobile market. </a:t>
            </a:r>
          </a:p>
          <a:p>
            <a:pPr indent="-260350" lvl="0" marL="457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AWS (Amazon Web Services) Lambda is the pioneer of the serverless platform market.</a:t>
            </a:r>
          </a:p>
          <a:p>
            <a:pPr indent="-260350" lvl="0" marL="457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Besides OpenWhisk,  OpenLambda is also an open source serverless platform. </a:t>
            </a:r>
          </a:p>
          <a:p>
            <a:pPr indent="0" lv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437125" y="162925"/>
            <a:ext cx="70389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600"/>
              </a:spcBef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lang="en"/>
              <a:t>Questions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----------------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297500" y="1574775"/>
            <a:ext cx="655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11700" y="1249225"/>
            <a:ext cx="8520599" cy="1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 sz="6000"/>
              <a:t>Thank You!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 sz="6000"/>
              <a:t>----------------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 sz="4800"/>
              <a:t>   </a:t>
            </a:r>
            <a:r>
              <a:rPr lang="en" sz="3000"/>
              <a:t>         Khushi :)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597175" y="845250"/>
            <a:ext cx="49062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lang="en" sz="3600"/>
              <a:t>Content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 sz="3000"/>
              <a:t>---------------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Main </a:t>
            </a:r>
            <a:r>
              <a:rPr lang="en" sz="2400"/>
              <a:t>I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dea</a:t>
            </a:r>
            <a:r>
              <a:rPr lang="en" sz="2400"/>
              <a:t> &amp; </a:t>
            </a: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lang="en" sz="2400"/>
              <a:t>Openwhisk</a:t>
            </a:r>
            <a:r>
              <a:rPr lang="en" sz="2400"/>
              <a:t> 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lang="en" sz="2400"/>
              <a:t>Chatbot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Future </a:t>
            </a:r>
            <a:r>
              <a:rPr lang="en" sz="2400"/>
              <a:t>Research Challenges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lang="en" sz="2400"/>
              <a:t>Related Work</a:t>
            </a: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b="0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Questions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1297500" y="393750"/>
            <a:ext cx="7038899" cy="9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</a:rPr>
              <a:t>Main </a:t>
            </a:r>
            <a:r>
              <a:rPr b="1" lang="en"/>
              <a:t>I</a:t>
            </a:r>
            <a:r>
              <a:rPr b="1" i="0" lang="en" sz="2400" u="none" cap="none" strike="noStrike">
                <a:solidFill>
                  <a:schemeClr val="lt1"/>
                </a:solidFill>
              </a:rPr>
              <a:t>dea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1297500" y="1567550"/>
            <a:ext cx="73719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AI application like Chatbot use a serverless computing to facilitate the building process and the deployment process.</a:t>
            </a:r>
          </a:p>
          <a:p>
            <a:pPr indent="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Developers can construct stateless functions together to execute useful actions in the serverless platform.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393750"/>
            <a:ext cx="7038899" cy="91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</a:rPr>
              <a:t>Motivation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---------------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92550" y="1539875"/>
            <a:ext cx="655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60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emerging of the chatbots market requires developers not only build the chatbots easily but also deploy easily. </a:t>
            </a:r>
          </a:p>
          <a:p>
            <a:pPr indent="-2603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Developers need to find a solution to handle the extensibility, scalability, and maintenance of the AI application.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t/>
            </a:r>
            <a:endParaRPr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lang="en"/>
              <a:t>OPENWHISK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------------------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432200" y="1494475"/>
            <a:ext cx="6351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OpenWhisk is a serverless platform from IBM.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It is freely available in Open Source.</a:t>
            </a:r>
          </a:p>
          <a:p>
            <a:pPr indent="-3429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Developers can write functions using a variety of Languages like Javascript,Swift,Python,Java.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1622875" y="1831700"/>
            <a:ext cx="64284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 u="sng">
                <a:latin typeface="Montserrat"/>
                <a:ea typeface="Montserrat"/>
                <a:cs typeface="Montserrat"/>
                <a:sym typeface="Montserrat"/>
              </a:rPr>
              <a:t>Action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- 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is a stateless function that can be invoked asynchronously or synchronously.</a:t>
            </a:r>
          </a:p>
          <a:p>
            <a:pPr indent="-342900" lvl="0" marL="4572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 u="sng">
                <a:latin typeface="Montserrat"/>
                <a:ea typeface="Montserrat"/>
                <a:cs typeface="Montserrat"/>
                <a:sym typeface="Montserrat"/>
              </a:rPr>
              <a:t>Trigger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- is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 class of events that come from a variety of sources.</a:t>
            </a:r>
          </a:p>
          <a:p>
            <a:pPr indent="-342900" lvl="0" marL="45720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b="1" lang="en" sz="1800" u="sng">
                <a:latin typeface="Montserrat"/>
                <a:ea typeface="Montserrat"/>
                <a:cs typeface="Montserrat"/>
                <a:sym typeface="Montserrat"/>
              </a:rPr>
              <a:t> Rule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is a class of events that come from a variety of sources.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379950" y="0"/>
            <a:ext cx="6222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OpenWhisk Basic Programming Model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----------------------------------------------------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847425" y="1174325"/>
            <a:ext cx="59793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1600"/>
              </a:spcBef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he OpenWhisk Model is based on three Primitives: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050" y="904975"/>
            <a:ext cx="5436900" cy="19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379950" y="0"/>
            <a:ext cx="6222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OpenWhisk Basic Programming Model</a:t>
            </a:r>
          </a:p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-----------------------------------------------------------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14200" y="2869950"/>
            <a:ext cx="82386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three actions written in different languages are chained together into a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sequence.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output of one action is piped to the input of another action. 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Actions can be grouped together into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packages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to create a service that can be invoked from other actions.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lang="en"/>
              <a:t>CHATBOT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292550" y="1435125"/>
            <a:ext cx="655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Cloud providers are offering a growing number of Cognitive Services.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One such popular AI application is a “chatbot,” which uses a conversational interface to interact with the user. 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ontserrat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Serverless Computing is an ideal platform for building extensible Chatbots.</a:t>
            </a:r>
          </a:p>
          <a:p>
            <a:pPr indent="0"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1297500" y="393750"/>
            <a:ext cx="3838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b="1" lang="en"/>
              <a:t>CHATBOT- Architecture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/>
              <a:t>--------------------------------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253275" y="1438250"/>
            <a:ext cx="86373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basic architecture consists of </a:t>
            </a:r>
            <a:r>
              <a:rPr lang="en" sz="1800" u="sng">
                <a:latin typeface="Montserrat"/>
                <a:ea typeface="Montserrat"/>
                <a:cs typeface="Montserrat"/>
                <a:sym typeface="Montserrat"/>
              </a:rPr>
              <a:t>three levels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of </a:t>
            </a:r>
            <a:r>
              <a:rPr lang="en" sz="1800" u="sng">
                <a:latin typeface="Montserrat"/>
                <a:ea typeface="Montserrat"/>
                <a:cs typeface="Montserrat"/>
                <a:sym typeface="Montserrat"/>
              </a:rPr>
              <a:t>serverless actions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and a </a:t>
            </a:r>
            <a:r>
              <a:rPr lang="en" sz="1800" u="sng">
                <a:latin typeface="Montserrat"/>
                <a:ea typeface="Montserrat"/>
                <a:cs typeface="Montserrat"/>
                <a:sym typeface="Montserrat"/>
              </a:rPr>
              <a:t>microservice endpoint.-</a:t>
            </a:r>
          </a:p>
          <a:p>
            <a:pPr indent="-342900" lvl="0" marL="457200" marR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first level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of processing is Audio I/O,</a:t>
            </a:r>
          </a:p>
          <a:p>
            <a:pPr indent="-342900" lvl="0" marL="457200" marR="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second level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of processing is Text I/O.</a:t>
            </a:r>
          </a:p>
          <a:p>
            <a:pPr indent="-34290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third level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of processing is for domain specific chatbot “Abilities.”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