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y="5143500" cx="9144000"/>
  <p:notesSz cx="6858000" cy="9144000"/>
  <p:embeddedFontLst>
    <p:embeddedFont>
      <p:font typeface="Montserrat"/>
      <p:regular r:id="rId43"/>
      <p:bold r:id="rId44"/>
      <p:italic r:id="rId45"/>
      <p:boldItalic r:id="rId46"/>
    </p:embeddedFont>
    <p:embeddedFont>
      <p:font typeface="Lat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font" Target="fonts/Montserrat-bold.fntdata"/><Relationship Id="rId43" Type="http://schemas.openxmlformats.org/officeDocument/2006/relationships/font" Target="fonts/Montserrat-regular.fntdata"/><Relationship Id="rId46" Type="http://schemas.openxmlformats.org/officeDocument/2006/relationships/font" Target="fonts/Montserrat-boldItalic.fntdata"/><Relationship Id="rId45"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Lato-bold.fntdata"/><Relationship Id="rId47" Type="http://schemas.openxmlformats.org/officeDocument/2006/relationships/font" Target="fonts/Lato-regular.fntdata"/><Relationship Id="rId49"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0" Type="http://schemas.openxmlformats.org/officeDocument/2006/relationships/font" Target="fonts/La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GB"/>
              <a:t>Mohsen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GB">
                <a:highlight>
                  <a:srgbClr val="FFFFFF"/>
                </a:highlight>
              </a:rPr>
              <a:t>Marc</a:t>
            </a:r>
          </a:p>
          <a:p>
            <a:pPr lvl="0">
              <a:spcBef>
                <a:spcPts val="0"/>
              </a:spcBef>
              <a:buNone/>
            </a:pPr>
            <a:r>
              <a:rPr lang="en-GB">
                <a:highlight>
                  <a:srgbClr val="FFFFFF"/>
                </a:highlight>
              </a:rPr>
              <a:t>Kafka is a distributed publish/subscribe system, that means that there are data are published into it and consumed by other machines. Kafka has some interesting feature that are focus on big data</a:t>
            </a:r>
          </a:p>
          <a:p>
            <a:pPr lvl="0">
              <a:spcBef>
                <a:spcPts val="0"/>
              </a:spcBef>
              <a:buNone/>
            </a:pPr>
            <a:r>
              <a:t/>
            </a:r>
            <a:endParaRPr>
              <a:highlight>
                <a:srgbClr val="FFFFFF"/>
              </a:highlight>
            </a:endParaRPr>
          </a:p>
          <a:p>
            <a:pPr lvl="0">
              <a:spcBef>
                <a:spcPts val="0"/>
              </a:spcBef>
              <a:buNone/>
            </a:pPr>
            <a:r>
              <a:rPr lang="en-GB">
                <a:highlight>
                  <a:srgbClr val="FFFFFF"/>
                </a:highlight>
              </a:rPr>
              <a:t>It lets you publish and subscribe to streams of records. In this respect it is similar to a message queue or enterprise messaging system (messaging system allowing software applications and systems to communicate semantically. The semantics can be applied by sending precise messages to and from throughout the enterprise). </a:t>
            </a:r>
          </a:p>
          <a:p>
            <a:pPr lvl="0">
              <a:spcBef>
                <a:spcPts val="0"/>
              </a:spcBef>
              <a:buNone/>
            </a:pPr>
            <a:r>
              <a:rPr lang="en-GB"/>
              <a:t>				</a:t>
            </a:r>
          </a:p>
          <a:p>
            <a:pPr lvl="0" rtl="0">
              <a:spcBef>
                <a:spcPts val="0"/>
              </a:spcBef>
              <a:buNone/>
            </a:pPr>
            <a:r>
              <a:rPr lang="en-GB"/>
              <a:t>Kafka is designed to handle high throughput (billions of messages). In its design, particular attention has been paid to the efficient handling of multiple consumers of the same stream that read at different speeds.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GB">
                <a:solidFill>
                  <a:srgbClr val="333333"/>
                </a:solidFill>
                <a:highlight>
                  <a:srgbClr val="FFFFFF"/>
                </a:highlight>
              </a:rPr>
              <a:t>Marc</a:t>
            </a:r>
          </a:p>
          <a:p>
            <a:pPr lvl="0">
              <a:spcBef>
                <a:spcPts val="0"/>
              </a:spcBef>
              <a:buNone/>
            </a:pPr>
            <a:r>
              <a:rPr lang="en-GB">
                <a:solidFill>
                  <a:srgbClr val="333333"/>
                </a:solidFill>
                <a:highlight>
                  <a:srgbClr val="FFFFFF"/>
                </a:highlight>
              </a:rPr>
              <a:t>Kafka has evolved and established itself as a popular tool for building real time data pipelines. Now it’s securing and sharing real time applications. </a:t>
            </a:r>
          </a:p>
          <a:p>
            <a:pPr lvl="0">
              <a:spcBef>
                <a:spcPts val="0"/>
              </a:spcBef>
              <a:buNone/>
            </a:pPr>
            <a:r>
              <a:t/>
            </a:r>
            <a:endParaRPr sz="1000">
              <a:solidFill>
                <a:srgbClr val="333333"/>
              </a:solidFill>
              <a:highlight>
                <a:srgbClr val="FFFFFF"/>
              </a:highlight>
            </a:endParaRPr>
          </a:p>
          <a:p>
            <a:pPr lvl="0" rtl="0">
              <a:spcBef>
                <a:spcPts val="0"/>
              </a:spcBef>
              <a:buNone/>
            </a:pPr>
            <a:r>
              <a:t/>
            </a:r>
            <a:endParaRPr sz="1000">
              <a:solidFill>
                <a:srgbClr val="333333"/>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GB"/>
              <a:t>Marc</a:t>
            </a:r>
          </a:p>
          <a:p>
            <a:pPr lvl="0">
              <a:spcBef>
                <a:spcPts val="0"/>
              </a:spcBef>
              <a:buNone/>
            </a:pPr>
            <a:r>
              <a:rPr lang="en-GB"/>
              <a:t>Topic: is a category feed name to which messages are stored and published and can have multiple partitions.</a:t>
            </a:r>
          </a:p>
          <a:p>
            <a:pPr lvl="0">
              <a:spcBef>
                <a:spcPts val="0"/>
              </a:spcBef>
              <a:buNone/>
            </a:pPr>
            <a:r>
              <a:rPr lang="en-GB"/>
              <a:t> </a:t>
            </a:r>
          </a:p>
          <a:p>
            <a:pPr lvl="0">
              <a:spcBef>
                <a:spcPts val="0"/>
              </a:spcBef>
              <a:buNone/>
            </a:pPr>
            <a:r>
              <a:rPr lang="en-GB"/>
              <a:t>Partitions: for each topic, Kafka maintains at least one partitioned log files.  For every partitioned logs contains messages in an </a:t>
            </a:r>
            <a:r>
              <a:rPr lang="en-GB"/>
              <a:t>unchangeable</a:t>
            </a:r>
            <a:r>
              <a:rPr lang="en-GB"/>
              <a:t> sequence and each message is identified by its unique sequential ID called offset. These partitions are replicated over a few servers which in turn form the Kafka broker.</a:t>
            </a:r>
          </a:p>
          <a:p>
            <a:pPr lvl="0">
              <a:spcBef>
                <a:spcPts val="0"/>
              </a:spcBef>
              <a:buNone/>
            </a:pPr>
            <a:r>
              <a:t/>
            </a:r>
            <a:endParaRPr/>
          </a:p>
          <a:p>
            <a:pPr lvl="0">
              <a:spcBef>
                <a:spcPts val="0"/>
              </a:spcBef>
              <a:buNone/>
            </a:pPr>
            <a:r>
              <a:rPr lang="en-GB"/>
              <a:t>Kafka Broker: is a Kafka cluster that consists of one or more servers.  The kafka broker is the middleware program of the system. They receive the messages from the producer, then stores and manages these messages.</a:t>
            </a:r>
          </a:p>
          <a:p>
            <a:pPr lvl="0">
              <a:spcBef>
                <a:spcPts val="0"/>
              </a:spcBef>
              <a:buNone/>
            </a:pPr>
            <a:r>
              <a:t/>
            </a:r>
            <a:endParaRPr/>
          </a:p>
          <a:p>
            <a:pPr lvl="0">
              <a:spcBef>
                <a:spcPts val="0"/>
              </a:spcBef>
              <a:buNone/>
            </a:pPr>
            <a:r>
              <a:rPr lang="en-GB"/>
              <a:t>Producers: are processes which publish data to a topic of their choice within a topic. The producers makes a particular message and sends these messages to the kafka message broker under a chosen partition. The producers does not have to know all the downstream processing that has to happen, all it has to do is to send the message to the broker and the broker will handle all the distribution and communications with the subscribers or consumers</a:t>
            </a:r>
          </a:p>
          <a:p>
            <a:pPr lvl="0">
              <a:spcBef>
                <a:spcPts val="0"/>
              </a:spcBef>
              <a:buNone/>
            </a:pPr>
            <a:r>
              <a:t/>
            </a:r>
            <a:endParaRPr/>
          </a:p>
          <a:p>
            <a:pPr lvl="0">
              <a:spcBef>
                <a:spcPts val="0"/>
              </a:spcBef>
              <a:buNone/>
            </a:pPr>
            <a:r>
              <a:rPr lang="en-GB"/>
              <a:t>Consumers: reads messages published under topics from the Kafka broker. The consumer process the message and do whatever they want to do with it. Consumers label themselves with a consumer groupname. </a:t>
            </a:r>
            <a:r>
              <a:rPr lang="en-GB"/>
              <a:t>Messages</a:t>
            </a:r>
            <a:r>
              <a:rPr lang="en-GB"/>
              <a:t> are delivered to one consumer instance within each </a:t>
            </a:r>
            <a:r>
              <a:rPr lang="en-GB"/>
              <a:t>subscribing</a:t>
            </a:r>
            <a:r>
              <a:rPr lang="en-GB"/>
              <a:t> consumer group</a:t>
            </a:r>
          </a:p>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GB"/>
              <a:t>Marc</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GB"/>
              <a:t>Mohsen</a:t>
            </a:r>
          </a:p>
          <a:p>
            <a:pPr lvl="0">
              <a:spcBef>
                <a:spcPts val="0"/>
              </a:spcBef>
              <a:buNone/>
            </a:pPr>
            <a:r>
              <a:rPr lang="en-GB" sz="1200">
                <a:latin typeface="Georgia"/>
                <a:ea typeface="Georgia"/>
                <a:cs typeface="Georgia"/>
                <a:sym typeface="Georgia"/>
              </a:rPr>
              <a:t>Messaging is a way of dealing with data in internet. example: people use it to scale applications. Market data which is a form of monitoring you might use messaging if you want to send a box of data to a lots of people at the same time. OR you might want things to be done in a certain order another reason that people use messaging is because it provides a seriality guarantees so you can use it in transaction systems for guaranteeing the order specially in distributed system that can be very important </a:t>
            </a:r>
          </a:p>
          <a:p>
            <a:pPr lvl="0">
              <a:spcBef>
                <a:spcPts val="0"/>
              </a:spcBef>
              <a:buNone/>
            </a:pPr>
            <a:r>
              <a:rPr lang="en-GB" sz="1200">
                <a:latin typeface="Georgia"/>
                <a:ea typeface="Georgia"/>
                <a:cs typeface="Georgia"/>
                <a:sym typeface="Georgia"/>
              </a:rPr>
              <a:t>It takes messages and it sends them to other places.</a:t>
            </a:r>
          </a:p>
          <a:p>
            <a:pPr lvl="0">
              <a:spcBef>
                <a:spcPts val="0"/>
              </a:spcBef>
              <a:buNone/>
            </a:pPr>
            <a:r>
              <a:rPr lang="en-GB" sz="1200">
                <a:solidFill>
                  <a:srgbClr val="222222"/>
                </a:solidFill>
                <a:latin typeface="Georgia"/>
                <a:ea typeface="Georgia"/>
                <a:cs typeface="Georgia"/>
                <a:sym typeface="Georgia"/>
              </a:rPr>
              <a:t>In computer programming, a message broker is an intermediary program module that translates a message from the formal messaging protocol of the sender to the formal messaging protocol of the receiver</a:t>
            </a:r>
          </a:p>
          <a:p>
            <a:pPr lvl="0">
              <a:spcBef>
                <a:spcPts val="0"/>
              </a:spcBef>
              <a:buNone/>
            </a:pPr>
            <a:r>
              <a:t/>
            </a:r>
            <a:endParaRPr sz="1200">
              <a:solidFill>
                <a:srgbClr val="222222"/>
              </a:solidFill>
              <a:highlight>
                <a:srgbClr val="FFFFFF"/>
              </a:highlight>
              <a:latin typeface="Georgia"/>
              <a:ea typeface="Georgia"/>
              <a:cs typeface="Georgia"/>
              <a:sym typeface="Georgia"/>
            </a:endParaRPr>
          </a:p>
          <a:p>
            <a:pPr lvl="0">
              <a:spcBef>
                <a:spcPts val="0"/>
              </a:spcBef>
              <a:buNone/>
            </a:pPr>
            <a:r>
              <a:rPr lang="en-GB" sz="1200">
                <a:solidFill>
                  <a:srgbClr val="222222"/>
                </a:solidFill>
                <a:latin typeface="Georgia"/>
                <a:ea typeface="Georgia"/>
                <a:cs typeface="Georgia"/>
                <a:sym typeface="Georgia"/>
              </a:rPr>
              <a:t>Examples:</a:t>
            </a:r>
          </a:p>
          <a:p>
            <a:pPr lvl="0">
              <a:spcBef>
                <a:spcPts val="0"/>
              </a:spcBef>
              <a:buNone/>
            </a:pPr>
            <a:r>
              <a:rPr lang="en-GB" sz="1200">
                <a:solidFill>
                  <a:srgbClr val="222222"/>
                </a:solidFill>
                <a:latin typeface="Georgia"/>
                <a:ea typeface="Georgia"/>
                <a:cs typeface="Georgia"/>
                <a:sym typeface="Georgia"/>
              </a:rPr>
              <a:t>In a topic-based </a:t>
            </a:r>
            <a:r>
              <a:rPr b="1" lang="en-GB" sz="1200">
                <a:solidFill>
                  <a:srgbClr val="222222"/>
                </a:solidFill>
                <a:latin typeface="Georgia"/>
                <a:ea typeface="Georgia"/>
                <a:cs typeface="Georgia"/>
                <a:sym typeface="Georgia"/>
              </a:rPr>
              <a:t>system</a:t>
            </a:r>
            <a:r>
              <a:rPr lang="en-GB" sz="1200">
                <a:solidFill>
                  <a:srgbClr val="222222"/>
                </a:solidFill>
                <a:latin typeface="Georgia"/>
                <a:ea typeface="Georgia"/>
                <a:cs typeface="Georgia"/>
                <a:sym typeface="Georgia"/>
              </a:rPr>
              <a:t>, messages are published to "topics" or named logical channels. Subscribers in a topic-based </a:t>
            </a:r>
            <a:r>
              <a:rPr b="1" lang="en-GB" sz="1200">
                <a:solidFill>
                  <a:srgbClr val="222222"/>
                </a:solidFill>
                <a:latin typeface="Georgia"/>
                <a:ea typeface="Georgia"/>
                <a:cs typeface="Georgia"/>
                <a:sym typeface="Georgia"/>
              </a:rPr>
              <a:t>system</a:t>
            </a:r>
            <a:r>
              <a:rPr lang="en-GB" sz="1200">
                <a:solidFill>
                  <a:srgbClr val="222222"/>
                </a:solidFill>
                <a:latin typeface="Georgia"/>
                <a:ea typeface="Georgia"/>
                <a:cs typeface="Georgia"/>
                <a:sym typeface="Georgia"/>
              </a:rPr>
              <a:t> will receive all messages published to the topics to which they </a:t>
            </a:r>
            <a:r>
              <a:rPr b="1" lang="en-GB" sz="1200">
                <a:solidFill>
                  <a:srgbClr val="222222"/>
                </a:solidFill>
                <a:latin typeface="Georgia"/>
                <a:ea typeface="Georgia"/>
                <a:cs typeface="Georgia"/>
                <a:sym typeface="Georgia"/>
              </a:rPr>
              <a:t>subscribe</a:t>
            </a:r>
            <a:r>
              <a:rPr lang="en-GB" sz="1200">
                <a:solidFill>
                  <a:srgbClr val="222222"/>
                </a:solidFill>
                <a:latin typeface="Georgia"/>
                <a:ea typeface="Georgia"/>
                <a:cs typeface="Georgia"/>
                <a:sym typeface="Georgia"/>
              </a:rPr>
              <a:t>, and all subscribers to a topic will receive the same messages. ... The subscriber is responsible for classifying the messages.</a:t>
            </a:r>
          </a:p>
          <a:p>
            <a:pPr lvl="0" rtl="0">
              <a:spcBef>
                <a:spcPts val="0"/>
              </a:spcBef>
              <a:buNone/>
            </a:pPr>
            <a:r>
              <a:t/>
            </a:r>
            <a:endParaRPr sz="1200">
              <a:solidFill>
                <a:srgbClr val="222222"/>
              </a:solidFill>
              <a:highlight>
                <a:srgbClr val="FFFFFF"/>
              </a:highlight>
              <a:latin typeface="Georgia"/>
              <a:ea typeface="Georgia"/>
              <a:cs typeface="Georgia"/>
              <a:sym typeface="Georgi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GB"/>
              <a:t>Mohsen</a:t>
            </a:r>
          </a:p>
          <a:p>
            <a:pPr lvl="0" rtl="0">
              <a:spcBef>
                <a:spcPts val="0"/>
              </a:spcBef>
              <a:buNone/>
            </a:pPr>
            <a:r>
              <a:rPr lang="en-GB" sz="1200">
                <a:solidFill>
                  <a:srgbClr val="222222"/>
                </a:solidFill>
                <a:highlight>
                  <a:srgbClr val="FFFFFF"/>
                </a:highlight>
                <a:latin typeface="Georgia"/>
                <a:ea typeface="Georgia"/>
                <a:cs typeface="Georgia"/>
                <a:sym typeface="Georgia"/>
              </a:rPr>
              <a:t>Erlang is a general-purpose, concurrent, functional programming language, as well as a garbage-collected runtime system.The Erlang runtime system is known for its designs that are well suited for systems with the following characteristics: Distributed.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GB"/>
              <a:t>Mohsen</a:t>
            </a:r>
          </a:p>
          <a:p>
            <a:pPr indent="-228600" lvl="0" marL="457200" rtl="0">
              <a:spcBef>
                <a:spcPts val="0"/>
              </a:spcBef>
              <a:buAutoNum type="arabicPeriod"/>
            </a:pPr>
            <a:r>
              <a:rPr lang="en-GB"/>
              <a:t>For example it takes care of when or what time the message has been sent to the queue or it keeps track of when or what time the message has been opened by the consumers and etc.</a:t>
            </a:r>
          </a:p>
          <a:p>
            <a:pPr indent="-228600" lvl="0" marL="457200" rtl="0">
              <a:spcBef>
                <a:spcPts val="0"/>
              </a:spcBef>
              <a:buAutoNum type="arabicPeriod"/>
            </a:pPr>
            <a:r>
              <a:rPr lang="en-GB" sz="1200">
                <a:solidFill>
                  <a:srgbClr val="222222"/>
                </a:solidFill>
                <a:highlight>
                  <a:srgbClr val="FFFFFF"/>
                </a:highlight>
              </a:rPr>
              <a:t>Dynamic random-access memory (DRAM) is a type of random-access memory that stores each bit of data in a separate capacitor within an integrated circuit.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GB"/>
              <a:t>M</a:t>
            </a:r>
            <a:r>
              <a:rPr b="1" lang="en-GB"/>
              <a:t>ohsen</a:t>
            </a:r>
          </a:p>
          <a:p>
            <a:pPr lvl="0">
              <a:spcBef>
                <a:spcPts val="0"/>
              </a:spcBef>
              <a:buNone/>
            </a:pPr>
            <a:r>
              <a:rPr lang="en-GB" sz="1200">
                <a:latin typeface="Georgia"/>
                <a:ea typeface="Georgia"/>
                <a:cs typeface="Georgia"/>
                <a:sym typeface="Georgia"/>
              </a:rPr>
              <a:t>There always a certain amount of questions</a:t>
            </a:r>
          </a:p>
          <a:p>
            <a:pPr lvl="0">
              <a:spcBef>
                <a:spcPts val="0"/>
              </a:spcBef>
              <a:buNone/>
            </a:pPr>
            <a:r>
              <a:rPr lang="en-GB" sz="1200">
                <a:latin typeface="Georgia"/>
                <a:ea typeface="Georgia"/>
                <a:cs typeface="Georgia"/>
                <a:sym typeface="Georgia"/>
              </a:rPr>
              <a:t>-Who is the producer?</a:t>
            </a:r>
          </a:p>
          <a:p>
            <a:pPr lvl="0">
              <a:spcBef>
                <a:spcPts val="0"/>
              </a:spcBef>
              <a:buNone/>
            </a:pPr>
            <a:r>
              <a:rPr lang="en-GB" sz="1200">
                <a:latin typeface="Georgia"/>
                <a:ea typeface="Georgia"/>
                <a:cs typeface="Georgia"/>
                <a:sym typeface="Georgia"/>
              </a:rPr>
              <a:t>-Who is the consumer?</a:t>
            </a:r>
          </a:p>
          <a:p>
            <a:pPr lvl="0">
              <a:spcBef>
                <a:spcPts val="0"/>
              </a:spcBef>
              <a:buNone/>
            </a:pPr>
            <a:r>
              <a:rPr lang="en-GB" sz="1200">
                <a:latin typeface="Georgia"/>
                <a:ea typeface="Georgia"/>
                <a:cs typeface="Georgia"/>
                <a:sym typeface="Georgia"/>
              </a:rPr>
              <a:t>-What are they?</a:t>
            </a:r>
          </a:p>
          <a:p>
            <a:pPr lvl="0">
              <a:spcBef>
                <a:spcPts val="0"/>
              </a:spcBef>
              <a:buNone/>
            </a:pPr>
            <a:r>
              <a:rPr lang="en-GB" sz="1200">
                <a:latin typeface="Georgia"/>
                <a:ea typeface="Georgia"/>
                <a:cs typeface="Georgia"/>
                <a:sym typeface="Georgia"/>
              </a:rPr>
              <a:t>-What happens if the channel becomes unavailable or becomes interrupted</a:t>
            </a:r>
          </a:p>
          <a:p>
            <a:pPr lvl="0">
              <a:spcBef>
                <a:spcPts val="0"/>
              </a:spcBef>
              <a:buNone/>
            </a:pPr>
            <a:r>
              <a:t/>
            </a:r>
            <a:endParaRPr sz="1200">
              <a:latin typeface="Georgia"/>
              <a:ea typeface="Georgia"/>
              <a:cs typeface="Georgia"/>
              <a:sym typeface="Georgia"/>
            </a:endParaRPr>
          </a:p>
          <a:p>
            <a:pPr lvl="0">
              <a:spcBef>
                <a:spcPts val="0"/>
              </a:spcBef>
              <a:buNone/>
            </a:pPr>
            <a:r>
              <a:rPr lang="en-GB" sz="1200">
                <a:latin typeface="Georgia"/>
                <a:ea typeface="Georgia"/>
                <a:cs typeface="Georgia"/>
                <a:sym typeface="Georgia"/>
              </a:rPr>
              <a:t>The producer can be anything could be a divinest process some agent on a machine and </a:t>
            </a:r>
          </a:p>
          <a:p>
            <a:pPr lvl="0">
              <a:spcBef>
                <a:spcPts val="0"/>
              </a:spcBef>
              <a:buNone/>
            </a:pPr>
            <a:r>
              <a:rPr lang="en-GB" sz="1200">
                <a:latin typeface="Georgia"/>
                <a:ea typeface="Georgia"/>
                <a:cs typeface="Georgia"/>
                <a:sym typeface="Georgia"/>
              </a:rPr>
              <a:t>The Exchange would be the broker and the member of the audience would be the consumer of this message and they shuffle the messages around and send them to the correct Queue potentially duplicating them better than low points as the message actually suitable at the exchange </a:t>
            </a:r>
          </a:p>
          <a:p>
            <a:pPr lvl="0">
              <a:spcBef>
                <a:spcPts val="0"/>
              </a:spcBef>
              <a:buNone/>
            </a:pPr>
            <a:r>
              <a:rPr lang="en-GB" sz="1200">
                <a:latin typeface="Georgia"/>
                <a:ea typeface="Georgia"/>
                <a:cs typeface="Georgia"/>
                <a:sym typeface="Georgia"/>
              </a:rPr>
              <a:t>The next step is the finding queues are related to the exchanges via binding. Quese themselves have little logic in them all they do is offer up messages until consumers choose to pick them off the queue </a:t>
            </a:r>
          </a:p>
          <a:p>
            <a:pPr lvl="0">
              <a:spcBef>
                <a:spcPts val="0"/>
              </a:spcBef>
              <a:buNone/>
            </a:pPr>
            <a:r>
              <a:t/>
            </a:r>
            <a:endParaRPr sz="1200">
              <a:latin typeface="Georgia"/>
              <a:ea typeface="Georgia"/>
              <a:cs typeface="Georgia"/>
              <a:sym typeface="Georgia"/>
            </a:endParaRPr>
          </a:p>
          <a:p>
            <a:pPr lvl="0">
              <a:spcBef>
                <a:spcPts val="0"/>
              </a:spcBef>
              <a:buNone/>
            </a:pPr>
            <a:r>
              <a:rPr lang="en-GB" sz="1200">
                <a:latin typeface="Georgia"/>
                <a:ea typeface="Georgia"/>
                <a:cs typeface="Georgia"/>
                <a:sym typeface="Georgia"/>
              </a:rPr>
              <a:t>So the protocol spoken between the consumer and the cubes mpq </a:t>
            </a:r>
          </a:p>
          <a:p>
            <a:pPr lvl="0">
              <a:spcBef>
                <a:spcPts val="0"/>
              </a:spcBef>
              <a:buNone/>
            </a:pPr>
            <a:r>
              <a:rPr lang="en-GB" sz="1200">
                <a:latin typeface="Georgia"/>
                <a:ea typeface="Georgia"/>
                <a:cs typeface="Georgia"/>
                <a:sym typeface="Georgia"/>
              </a:rPr>
              <a:t>The protocol spoken between the producers and exchanges AMQP </a:t>
            </a:r>
          </a:p>
          <a:p>
            <a:pPr lvl="0">
              <a:spcBef>
                <a:spcPts val="0"/>
              </a:spcBef>
              <a:buNone/>
            </a:pPr>
            <a:r>
              <a:rPr lang="en-GB" sz="1200">
                <a:latin typeface="Georgia"/>
                <a:ea typeface="Georgia"/>
                <a:cs typeface="Georgia"/>
                <a:sym typeface="Georgia"/>
              </a:rPr>
              <a:t>The lines connecting the exchanges and the queues are binding </a:t>
            </a:r>
          </a:p>
          <a:p>
            <a:pPr lvl="0">
              <a:spcBef>
                <a:spcPts val="0"/>
              </a:spcBef>
              <a:buNone/>
            </a:pPr>
            <a:r>
              <a:t/>
            </a:r>
            <a:endParaRPr sz="1200">
              <a:latin typeface="Georgia"/>
              <a:ea typeface="Georgia"/>
              <a:cs typeface="Georgia"/>
              <a:sym typeface="Georgia"/>
            </a:endParaRPr>
          </a:p>
          <a:p>
            <a:pPr lvl="0" rtl="0">
              <a:spcBef>
                <a:spcPts val="0"/>
              </a:spcBef>
              <a:buNone/>
            </a:pPr>
            <a:r>
              <a:rPr lang="en-GB" sz="1200">
                <a:latin typeface="Georgia"/>
                <a:ea typeface="Georgia"/>
                <a:cs typeface="Georgia"/>
                <a:sym typeface="Georgia"/>
              </a:rPr>
              <a:t>However in this architecture we are not covering all the possible cases because when we are sending a message as a producer and it passes through the exchanges and it gets published and at the end when the consumer is getting the message what would happen if they want to reply something.</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b="1" lang="en-GB" sz="1200">
                <a:latin typeface="Georgia"/>
                <a:ea typeface="Georgia"/>
                <a:cs typeface="Georgia"/>
                <a:sym typeface="Georgia"/>
              </a:rPr>
              <a:t>Mohsen &amp; Marc</a:t>
            </a:r>
          </a:p>
          <a:p>
            <a:pPr lvl="0">
              <a:spcBef>
                <a:spcPts val="0"/>
              </a:spcBef>
              <a:buNone/>
            </a:pPr>
            <a:r>
              <a:rPr lang="en-GB" sz="1200">
                <a:latin typeface="Georgia"/>
                <a:ea typeface="Georgia"/>
                <a:cs typeface="Georgia"/>
                <a:sym typeface="Georgia"/>
              </a:rPr>
              <a:t>This is the qualitative </a:t>
            </a:r>
            <a:r>
              <a:rPr lang="en-GB" sz="1200">
                <a:latin typeface="Georgia"/>
                <a:ea typeface="Georgia"/>
                <a:cs typeface="Georgia"/>
                <a:sym typeface="Georgia"/>
              </a:rPr>
              <a:t>comparison</a:t>
            </a:r>
            <a:r>
              <a:rPr lang="en-GB" sz="1200">
                <a:latin typeface="Georgia"/>
                <a:ea typeface="Georgia"/>
                <a:cs typeface="Georgia"/>
                <a:sym typeface="Georgia"/>
              </a:rPr>
              <a:t> of Kafka and RabbitMQ across a number of common pub/sub features. </a:t>
            </a:r>
          </a:p>
          <a:p>
            <a:pPr lvl="0">
              <a:spcBef>
                <a:spcPts val="0"/>
              </a:spcBef>
              <a:buNone/>
            </a:pPr>
            <a:r>
              <a:rPr lang="en-GB" sz="1200">
                <a:latin typeface="Georgia"/>
                <a:ea typeface="Georgia"/>
                <a:cs typeface="Georgia"/>
                <a:sym typeface="Georgia"/>
              </a:rPr>
              <a:t>Time Decoupling: </a:t>
            </a:r>
          </a:p>
          <a:p>
            <a:pPr lvl="0">
              <a:spcBef>
                <a:spcPts val="0"/>
              </a:spcBef>
              <a:buNone/>
            </a:pPr>
            <a:r>
              <a:rPr lang="en-GB" sz="1200">
                <a:latin typeface="Georgia"/>
                <a:ea typeface="Georgia"/>
                <a:cs typeface="Georgia"/>
                <a:sym typeface="Georgia"/>
              </a:rPr>
              <a:t>	Kafka - specifically designed with the various consumption rates requirements in mind and hence is much better positioned to handle a wider scale of time decoupling. </a:t>
            </a:r>
          </a:p>
          <a:p>
            <a:pPr lvl="0">
              <a:spcBef>
                <a:spcPts val="0"/>
              </a:spcBef>
              <a:buNone/>
            </a:pPr>
            <a:r>
              <a:rPr lang="en-GB" sz="1200">
                <a:latin typeface="Georgia"/>
                <a:ea typeface="Georgia"/>
                <a:cs typeface="Georgia"/>
                <a:sym typeface="Georgia"/>
              </a:rPr>
              <a:t>	RabbitMQ - stores messages in DRAM as long as possible but once the available DRAM is completely consumed. RabbitMQ will start storing messages on disk without a copy in DRAM, which will </a:t>
            </a:r>
            <a:r>
              <a:rPr lang="en-GB" sz="1200">
                <a:latin typeface="Georgia"/>
                <a:ea typeface="Georgia"/>
                <a:cs typeface="Georgia"/>
                <a:sym typeface="Georgia"/>
              </a:rPr>
              <a:t>severely</a:t>
            </a:r>
            <a:r>
              <a:rPr lang="en-GB" sz="1200">
                <a:latin typeface="Georgia"/>
                <a:ea typeface="Georgia"/>
                <a:cs typeface="Georgia"/>
                <a:sym typeface="Georgia"/>
              </a:rPr>
              <a:t> impact performance. </a:t>
            </a:r>
          </a:p>
          <a:p>
            <a:pPr lvl="0">
              <a:spcBef>
                <a:spcPts val="0"/>
              </a:spcBef>
              <a:buNone/>
            </a:pPr>
            <a:r>
              <a:t/>
            </a:r>
            <a:endParaRPr sz="1200">
              <a:latin typeface="Georgia"/>
              <a:ea typeface="Georgia"/>
              <a:cs typeface="Georgia"/>
              <a:sym typeface="Georgia"/>
            </a:endParaRPr>
          </a:p>
          <a:p>
            <a:pPr lvl="0">
              <a:spcBef>
                <a:spcPts val="0"/>
              </a:spcBef>
              <a:buNone/>
            </a:pPr>
            <a:r>
              <a:rPr lang="en-GB" sz="1200">
                <a:latin typeface="Georgia"/>
                <a:ea typeface="Georgia"/>
                <a:cs typeface="Georgia"/>
                <a:sym typeface="Georgia"/>
              </a:rPr>
              <a:t>Routing Logic:</a:t>
            </a:r>
          </a:p>
          <a:p>
            <a:pPr lvl="0">
              <a:spcBef>
                <a:spcPts val="0"/>
              </a:spcBef>
              <a:buNone/>
            </a:pPr>
            <a:r>
              <a:rPr lang="en-GB" sz="1200">
                <a:latin typeface="Georgia"/>
                <a:ea typeface="Georgia"/>
                <a:cs typeface="Georgia"/>
                <a:sym typeface="Georgia"/>
              </a:rPr>
              <a:t>	Kafka - it supports a basic form of topic-based routing. The producer controls which partition it publishes messages to. </a:t>
            </a:r>
            <a:r>
              <a:rPr lang="en-GB" sz="1200">
                <a:latin typeface="Georgia"/>
                <a:ea typeface="Georgia"/>
                <a:cs typeface="Georgia"/>
                <a:sym typeface="Georgia"/>
              </a:rPr>
              <a:t>This can be done at random (i.e. load balancing) or by some partitioning function by allowing the user to specify a partition-by key and using this to hash to a partition.  </a:t>
            </a:r>
          </a:p>
          <a:p>
            <a:pPr lvl="0">
              <a:spcBef>
                <a:spcPts val="0"/>
              </a:spcBef>
              <a:buNone/>
            </a:pPr>
            <a:r>
              <a:rPr lang="en-GB" sz="1200">
                <a:latin typeface="Georgia"/>
                <a:ea typeface="Georgia"/>
                <a:cs typeface="Georgia"/>
                <a:sym typeface="Georgia"/>
              </a:rPr>
              <a:t>	RabbitMQ - </a:t>
            </a:r>
            <a:r>
              <a:rPr lang="en-GB" sz="1200">
                <a:latin typeface="Georgia"/>
                <a:ea typeface="Georgia"/>
                <a:cs typeface="Georgia"/>
                <a:sym typeface="Georgia"/>
              </a:rPr>
              <a:t>RabbitMQ provides a number of different exchange types, most notably: (i) a very flexible topic- based exchange (of type topic) that supports multipart “a.b.c” topic- based routing with wildcard support (“*” for one part and “#” for an arbitrary number of parts), (ii) a content-based exchange (of type header ). </a:t>
            </a:r>
          </a:p>
          <a:p>
            <a:pPr lvl="0">
              <a:spcBef>
                <a:spcPts val="0"/>
              </a:spcBef>
              <a:buNone/>
            </a:pPr>
            <a:r>
              <a:t/>
            </a:r>
            <a:endParaRPr sz="1200">
              <a:latin typeface="Georgia"/>
              <a:ea typeface="Georgia"/>
              <a:cs typeface="Georgia"/>
              <a:sym typeface="Georgia"/>
            </a:endParaRPr>
          </a:p>
          <a:p>
            <a:pPr lvl="0">
              <a:spcBef>
                <a:spcPts val="0"/>
              </a:spcBef>
              <a:buNone/>
            </a:pPr>
            <a:r>
              <a:rPr lang="en-GB" sz="1200">
                <a:latin typeface="Georgia"/>
                <a:ea typeface="Georgia"/>
                <a:cs typeface="Georgia"/>
                <a:sym typeface="Georgia"/>
              </a:rPr>
              <a:t>Delivery Guarantees:</a:t>
            </a:r>
          </a:p>
          <a:p>
            <a:pPr lvl="0">
              <a:spcBef>
                <a:spcPts val="0"/>
              </a:spcBef>
              <a:buNone/>
            </a:pPr>
            <a:r>
              <a:rPr lang="en-GB" sz="1200">
                <a:latin typeface="Georgia"/>
                <a:ea typeface="Georgia"/>
                <a:cs typeface="Georgia"/>
                <a:sym typeface="Georgia"/>
              </a:rPr>
              <a:t>“At least once” is a mode that means guarantee no loss. The system will make sure that no packets get lost. Recovery from failures might cause duplicate packets to be sent, possibly out-of-order. </a:t>
            </a:r>
          </a:p>
          <a:p>
            <a:pPr lvl="0">
              <a:spcBef>
                <a:spcPts val="0"/>
              </a:spcBef>
              <a:buNone/>
            </a:pPr>
            <a:r>
              <a:rPr lang="en-GB" sz="1200">
                <a:latin typeface="Georgia"/>
                <a:ea typeface="Georgia"/>
                <a:cs typeface="Georgia"/>
                <a:sym typeface="Georgia"/>
              </a:rPr>
              <a:t>	Kafka - Kafka cannot preserve order when sending multiple partitions. </a:t>
            </a:r>
          </a:p>
          <a:p>
            <a:pPr lvl="0" rtl="0">
              <a:spcBef>
                <a:spcPts val="0"/>
              </a:spcBef>
              <a:buNone/>
            </a:pPr>
            <a:r>
              <a:rPr lang="en-GB" sz="1200">
                <a:latin typeface="Georgia"/>
                <a:ea typeface="Georgia"/>
                <a:cs typeface="Georgia"/>
                <a:sym typeface="Georgia"/>
              </a:rPr>
              <a:t>	RabbitMQ -RabbitMQ sorts messages when writing them to queue structures, meaning that lost messages can be correctly delivered in order without the need to resend the full batch that lost 1 or more messages. </a:t>
            </a:r>
          </a:p>
          <a:p>
            <a:pPr lvl="0" rtl="0">
              <a:spcBef>
                <a:spcPts val="0"/>
              </a:spcBef>
              <a:buNone/>
            </a:pPr>
            <a:r>
              <a:t/>
            </a:r>
            <a:endParaRPr sz="1200">
              <a:latin typeface="Georgia"/>
              <a:ea typeface="Georgia"/>
              <a:cs typeface="Georgia"/>
              <a:sym typeface="Georgia"/>
            </a:endParaRPr>
          </a:p>
          <a:p>
            <a:pPr lvl="0">
              <a:spcBef>
                <a:spcPts val="0"/>
              </a:spcBef>
              <a:buNone/>
            </a:pPr>
            <a:r>
              <a:rPr lang="en-GB" sz="1200">
                <a:latin typeface="Georgia"/>
                <a:ea typeface="Georgia"/>
                <a:cs typeface="Georgia"/>
                <a:sym typeface="Georgia"/>
              </a:rPr>
              <a:t>Ordering Guarantees:</a:t>
            </a:r>
          </a:p>
          <a:p>
            <a:pPr lvl="0">
              <a:spcBef>
                <a:spcPts val="0"/>
              </a:spcBef>
              <a:buNone/>
            </a:pPr>
            <a:r>
              <a:rPr lang="en-GB" sz="1200">
                <a:latin typeface="Georgia"/>
                <a:ea typeface="Georgia"/>
                <a:cs typeface="Georgia"/>
                <a:sym typeface="Georgia"/>
              </a:rPr>
              <a:t>	Kafka - Kafka will conserve order only inside a partition.		</a:t>
            </a:r>
          </a:p>
          <a:p>
            <a:pPr lvl="0">
              <a:spcBef>
                <a:spcPts val="0"/>
              </a:spcBef>
              <a:buNone/>
            </a:pPr>
            <a:r>
              <a:rPr lang="en-GB" sz="1200">
                <a:latin typeface="Georgia"/>
                <a:ea typeface="Georgia"/>
                <a:cs typeface="Georgia"/>
                <a:sym typeface="Georgia"/>
              </a:rPr>
              <a:t>	RabbitMQ - RabbitMQ will conserve order for flows (a sequence of messages that is to be processed) using a single AMQP channel. It also reorders retransmitted packets inside its queue logic so that a consumer does not need to resequence buffers.  </a:t>
            </a:r>
          </a:p>
          <a:p>
            <a:pPr lvl="0">
              <a:spcBef>
                <a:spcPts val="0"/>
              </a:spcBef>
              <a:buNone/>
            </a:pPr>
            <a:r>
              <a:t/>
            </a:r>
            <a:endParaRPr sz="1200">
              <a:latin typeface="Georgia"/>
              <a:ea typeface="Georgia"/>
              <a:cs typeface="Georgia"/>
              <a:sym typeface="Georgia"/>
            </a:endParaRPr>
          </a:p>
          <a:p>
            <a:pPr lvl="0">
              <a:spcBef>
                <a:spcPts val="0"/>
              </a:spcBef>
              <a:buNone/>
            </a:pPr>
            <a:r>
              <a:t/>
            </a:r>
            <a:endParaRPr sz="1200">
              <a:latin typeface="Georgia"/>
              <a:ea typeface="Georgia"/>
              <a:cs typeface="Georgia"/>
              <a:sym typeface="Georgia"/>
            </a:endParaRPr>
          </a:p>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GB"/>
              <a:t>Marc</a:t>
            </a:r>
          </a:p>
          <a:p>
            <a:pPr lvl="0">
              <a:spcBef>
                <a:spcPts val="0"/>
              </a:spcBef>
              <a:buNone/>
            </a:pPr>
            <a:r>
              <a:rPr lang="en-GB"/>
              <a:t>Apache Kafka and RabbitMQ are two popular open-source and commercially-supported pub/sub systems that have been around for almost a decade. </a:t>
            </a:r>
          </a:p>
          <a:p>
            <a:pPr lvl="0">
              <a:spcBef>
                <a:spcPts val="0"/>
              </a:spcBef>
              <a:buNone/>
            </a:pPr>
            <a:r>
              <a:t/>
            </a:r>
            <a:endParaRPr/>
          </a:p>
          <a:p>
            <a:pPr lvl="0">
              <a:spcBef>
                <a:spcPts val="0"/>
              </a:spcBef>
              <a:buNone/>
            </a:pPr>
            <a:r>
              <a:rPr lang="en-GB"/>
              <a:t>The popularity of these two systems, have established many common frequently asked question by many people online: How do they compare against each other and which one to use for certain applications? </a:t>
            </a:r>
          </a:p>
          <a:p>
            <a:pPr lvl="0">
              <a:spcBef>
                <a:spcPts val="0"/>
              </a:spcBef>
              <a:buNone/>
            </a:pPr>
            <a:r>
              <a:t/>
            </a:r>
            <a:endParaRPr/>
          </a:p>
          <a:p>
            <a:pPr lvl="0">
              <a:spcBef>
                <a:spcPts val="0"/>
              </a:spcBef>
              <a:buNone/>
            </a:pPr>
            <a:r>
              <a:rPr lang="en-GB"/>
              <a:t>By Philippe Dobberlaere and Kyumars Esmaili</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GB" sz="1200">
                <a:latin typeface="Georgia"/>
                <a:ea typeface="Georgia"/>
                <a:cs typeface="Georgia"/>
                <a:sym typeface="Georgia"/>
              </a:rPr>
              <a:t>Mohsen &amp; Marc</a:t>
            </a:r>
          </a:p>
          <a:p>
            <a:pPr lvl="0">
              <a:spcBef>
                <a:spcPts val="0"/>
              </a:spcBef>
              <a:buNone/>
            </a:pPr>
            <a:r>
              <a:rPr lang="en-GB" sz="1200">
                <a:latin typeface="Georgia"/>
                <a:ea typeface="Georgia"/>
                <a:cs typeface="Georgia"/>
                <a:sym typeface="Georgia"/>
              </a:rPr>
              <a:t>Availability:  (Both Kafka and RabbitMQ provide availability via replication)</a:t>
            </a:r>
          </a:p>
          <a:p>
            <a:pPr lvl="0">
              <a:spcBef>
                <a:spcPts val="0"/>
              </a:spcBef>
              <a:buNone/>
            </a:pPr>
            <a:r>
              <a:rPr lang="en-GB" sz="1200">
                <a:latin typeface="Georgia"/>
                <a:ea typeface="Georgia"/>
                <a:cs typeface="Georgia"/>
                <a:sym typeface="Georgia"/>
              </a:rPr>
              <a:t>	Kafka - For Kafka, availability requires running the system with a suitably high replication factor. </a:t>
            </a:r>
          </a:p>
          <a:p>
            <a:pPr lvl="0">
              <a:spcBef>
                <a:spcPts val="0"/>
              </a:spcBef>
              <a:buNone/>
            </a:pPr>
            <a:r>
              <a:rPr lang="en-GB" sz="1200">
                <a:latin typeface="Georgia"/>
                <a:ea typeface="Georgia"/>
                <a:cs typeface="Georgia"/>
                <a:sym typeface="Georgia"/>
              </a:rPr>
              <a:t>	RabbitMQ - </a:t>
            </a:r>
            <a:r>
              <a:rPr lang="en-GB" sz="1200">
                <a:latin typeface="Georgia"/>
                <a:ea typeface="Georgia"/>
                <a:cs typeface="Georgia"/>
                <a:sym typeface="Georgia"/>
              </a:rPr>
              <a:t>RabbitMQ Clusters can be configured to replicate all the exchange and binding information. However, it will not automatically create mirrored queues (RabbitMQ’s terminology for replicated queues) and will require explicit setting during queue creation. </a:t>
            </a:r>
          </a:p>
          <a:p>
            <a:pPr lvl="0">
              <a:spcBef>
                <a:spcPts val="0"/>
              </a:spcBef>
              <a:buNone/>
            </a:pPr>
            <a:r>
              <a:rPr lang="en-GB" sz="1200">
                <a:latin typeface="Georgia"/>
                <a:ea typeface="Georgia"/>
                <a:cs typeface="Georgia"/>
                <a:sym typeface="Georgia"/>
              </a:rPr>
              <a:t>				</a:t>
            </a:r>
          </a:p>
          <a:p>
            <a:pPr lvl="0">
              <a:spcBef>
                <a:spcPts val="0"/>
              </a:spcBef>
              <a:buNone/>
            </a:pPr>
            <a:r>
              <a:rPr lang="en-GB" sz="1200">
                <a:latin typeface="Georgia"/>
                <a:ea typeface="Georgia"/>
                <a:cs typeface="Georgia"/>
                <a:sym typeface="Georgia"/>
              </a:rPr>
              <a:t>Transactions:</a:t>
            </a:r>
          </a:p>
          <a:p>
            <a:pPr lvl="0">
              <a:spcBef>
                <a:spcPts val="0"/>
              </a:spcBef>
              <a:buNone/>
            </a:pPr>
            <a:r>
              <a:rPr lang="en-GB" sz="1200">
                <a:latin typeface="Georgia"/>
                <a:ea typeface="Georgia"/>
                <a:cs typeface="Georgia"/>
                <a:sym typeface="Georgia"/>
              </a:rPr>
              <a:t>	</a:t>
            </a:r>
            <a:r>
              <a:rPr lang="en-GB" sz="1200">
                <a:latin typeface="Georgia"/>
                <a:ea typeface="Georgia"/>
                <a:cs typeface="Georgia"/>
                <a:sym typeface="Georgia"/>
              </a:rPr>
              <a:t>Kafka - Kafka currently does not support transactions. However, a proposal to extend it with this feature in the future releases has recently been adopted. </a:t>
            </a:r>
          </a:p>
          <a:p>
            <a:pPr lvl="0">
              <a:spcBef>
                <a:spcPts val="0"/>
              </a:spcBef>
              <a:buNone/>
            </a:pPr>
            <a:r>
              <a:rPr lang="en-GB" sz="1200">
                <a:latin typeface="Georgia"/>
                <a:ea typeface="Georgia"/>
                <a:cs typeface="Georgia"/>
                <a:sym typeface="Georgia"/>
              </a:rPr>
              <a:t>	RabbitMQ - AMQP transactions only apply to publishes and acks. RabbitMQ has additionally made rejection transactional. On the consuming side, the acknowledgments are transactional, not the consuming of the messages themselves. AMQP guarantees atomicity only when transactions involve a single queue. RabbitMQ provides no atomicity guarantees even in case of transactions involving just a single queue </a:t>
            </a:r>
          </a:p>
          <a:p>
            <a:pPr lvl="0">
              <a:spcBef>
                <a:spcPts val="0"/>
              </a:spcBef>
              <a:buNone/>
            </a:pPr>
            <a:r>
              <a:t/>
            </a:r>
            <a:endParaRPr sz="1200">
              <a:latin typeface="Georgia"/>
              <a:ea typeface="Georgia"/>
              <a:cs typeface="Georgia"/>
              <a:sym typeface="Georgia"/>
            </a:endParaRPr>
          </a:p>
          <a:p>
            <a:pPr lvl="0">
              <a:spcBef>
                <a:spcPts val="0"/>
              </a:spcBef>
              <a:buNone/>
            </a:pPr>
            <a:r>
              <a:rPr lang="en-GB" sz="1200">
                <a:latin typeface="Georgia"/>
                <a:ea typeface="Georgia"/>
                <a:cs typeface="Georgia"/>
                <a:sym typeface="Georgia"/>
              </a:rPr>
              <a:t>Multicast:</a:t>
            </a:r>
          </a:p>
          <a:p>
            <a:pPr lvl="0">
              <a:spcBef>
                <a:spcPts val="0"/>
              </a:spcBef>
              <a:buNone/>
            </a:pPr>
            <a:r>
              <a:rPr lang="en-GB" sz="1200">
                <a:latin typeface="Georgia"/>
                <a:ea typeface="Georgia"/>
                <a:cs typeface="Georgia"/>
                <a:sym typeface="Georgia"/>
              </a:rPr>
              <a:t>	Kafka - In Kafka, only one copy of messages within a topic is maintained in the brokers (in non-replicated settings); however, the multicast logic is handled completely at the consumer side. </a:t>
            </a:r>
          </a:p>
          <a:p>
            <a:pPr lvl="0">
              <a:spcBef>
                <a:spcPts val="0"/>
              </a:spcBef>
              <a:buNone/>
            </a:pPr>
            <a:r>
              <a:rPr lang="en-GB" sz="1200">
                <a:latin typeface="Georgia"/>
                <a:ea typeface="Georgia"/>
                <a:cs typeface="Georgia"/>
                <a:sym typeface="Georgia"/>
              </a:rPr>
              <a:t>	RabbitMQ - RabbitMQ supports multicast by providing a dedicated queue per individual consumer. As a result, the only impact on the system is that there is an increased number of bindings to support these individual queues. </a:t>
            </a:r>
          </a:p>
          <a:p>
            <a:pPr lvl="0">
              <a:spcBef>
                <a:spcPts val="0"/>
              </a:spcBef>
              <a:buNone/>
            </a:pPr>
            <a:r>
              <a:rPr lang="en-GB" sz="1200">
                <a:latin typeface="Georgia"/>
                <a:ea typeface="Georgia"/>
                <a:cs typeface="Georgia"/>
                <a:sym typeface="Georgia"/>
              </a:rPr>
              <a:t>				</a:t>
            </a:r>
          </a:p>
          <a:p>
            <a:pPr lvl="0">
              <a:spcBef>
                <a:spcPts val="0"/>
              </a:spcBef>
              <a:buNone/>
            </a:pPr>
            <a:r>
              <a:rPr lang="en-GB" sz="1200">
                <a:latin typeface="Georgia"/>
                <a:ea typeface="Georgia"/>
                <a:cs typeface="Georgia"/>
                <a:sym typeface="Georgia"/>
              </a:rPr>
              <a:t>Dynamic Scaling:</a:t>
            </a:r>
          </a:p>
          <a:p>
            <a:pPr lvl="0">
              <a:spcBef>
                <a:spcPts val="0"/>
              </a:spcBef>
              <a:buNone/>
            </a:pPr>
            <a:r>
              <a:rPr lang="en-GB" sz="1200">
                <a:latin typeface="Georgia"/>
                <a:ea typeface="Georgia"/>
                <a:cs typeface="Georgia"/>
                <a:sym typeface="Georgia"/>
              </a:rPr>
              <a:t>	Kafka - In Kafka, upon adding new nodes to the cluster, the user can decide to move existing partitions to the new node. In that case, a new replica is created on the new node and once it has caught up, the old replica of the partition can be deleted. Adding nodes to a Kafka cluster is not transparent for consumers, since there needs to be a mapping from partitions to consumers in a consumer group. </a:t>
            </a:r>
          </a:p>
          <a:p>
            <a:pPr lvl="0">
              <a:spcBef>
                <a:spcPts val="0"/>
              </a:spcBef>
              <a:buNone/>
            </a:pPr>
            <a:r>
              <a:rPr lang="en-GB" sz="1200">
                <a:latin typeface="Georgia"/>
                <a:ea typeface="Georgia"/>
                <a:cs typeface="Georgia"/>
                <a:sym typeface="Georgia"/>
              </a:rPr>
              <a:t>	RabbitMQ - For RabbitMQ, adding additional nodes to running clusters or re- moving a node from a cluster is well supported. Adding nodes in a RabbitMQ cluster is transparent for consumers.</a:t>
            </a:r>
          </a:p>
          <a:p>
            <a:pPr lvl="0">
              <a:spcBef>
                <a:spcPts val="0"/>
              </a:spcBef>
              <a:buNone/>
            </a:pPr>
            <a:r>
              <a:rPr lang="en-GB" sz="1200">
                <a:latin typeface="Georgia"/>
                <a:ea typeface="Georgia"/>
                <a:cs typeface="Georgia"/>
                <a:sym typeface="Georgia"/>
              </a:rPr>
              <a:t>				</a:t>
            </a:r>
          </a:p>
          <a:p>
            <a:pPr lvl="0">
              <a:spcBef>
                <a:spcPts val="0"/>
              </a:spcBef>
              <a:buNone/>
            </a:pPr>
            <a:r>
              <a:rPr lang="en-GB" sz="1200">
                <a:latin typeface="Georgia"/>
                <a:ea typeface="Georgia"/>
                <a:cs typeface="Georgia"/>
                <a:sym typeface="Georgia"/>
              </a:rPr>
              <a:t>			</a:t>
            </a:r>
          </a:p>
          <a:p>
            <a:pPr lvl="0">
              <a:spcBef>
                <a:spcPts val="0"/>
              </a:spcBef>
              <a:buNone/>
            </a:pPr>
            <a:r>
              <a:rPr lang="en-GB" sz="1200">
                <a:latin typeface="Georgia"/>
                <a:ea typeface="Georgia"/>
                <a:cs typeface="Georgia"/>
                <a:sym typeface="Georgia"/>
              </a:rPr>
              <a:t>		</a:t>
            </a:r>
          </a:p>
          <a:p>
            <a:pPr lvl="0">
              <a:spcBef>
                <a:spcPts val="0"/>
              </a:spcBef>
              <a:buNone/>
            </a:pPr>
            <a:r>
              <a:t/>
            </a:r>
            <a:endParaRPr sz="1200">
              <a:latin typeface="Georgia"/>
              <a:ea typeface="Georgia"/>
              <a:cs typeface="Georgia"/>
              <a:sym typeface="Georgia"/>
            </a:endParaRPr>
          </a:p>
          <a:p>
            <a:pPr lvl="0">
              <a:spcBef>
                <a:spcPts val="0"/>
              </a:spcBef>
              <a:buNone/>
            </a:pPr>
            <a:r>
              <a:rPr lang="en-GB"/>
              <a:t>				</a:t>
            </a:r>
          </a:p>
          <a:p>
            <a:pPr lvl="0">
              <a:spcBef>
                <a:spcPts val="0"/>
              </a:spcBef>
              <a:buNone/>
            </a:pPr>
            <a:r>
              <a:rPr lang="en-GB"/>
              <a:t>			</a:t>
            </a:r>
          </a:p>
          <a:p>
            <a:pPr lvl="0">
              <a:spcBef>
                <a:spcPts val="0"/>
              </a:spcBef>
              <a:buNone/>
            </a:pPr>
            <a:r>
              <a:rPr lang="en-GB"/>
              <a:t>		</a:t>
            </a:r>
          </a:p>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b="1" lang="en-GB"/>
              <a:t>Marc</a:t>
            </a:r>
          </a:p>
          <a:p>
            <a:pPr lvl="0">
              <a:spcBef>
                <a:spcPts val="0"/>
              </a:spcBef>
              <a:buNone/>
            </a:pPr>
            <a:r>
              <a:rPr lang="en-GB" sz="1000"/>
              <a:t>On this part, is the quantitative comparison of the two systems based on their efficiency/performance. According to the authors that the efficiency is primarily measures in terms of latency and throughput. </a:t>
            </a:r>
          </a:p>
          <a:p>
            <a:pPr lvl="0">
              <a:spcBef>
                <a:spcPts val="0"/>
              </a:spcBef>
              <a:buNone/>
            </a:pPr>
            <a:r>
              <a:t/>
            </a:r>
            <a:endParaRPr sz="1000"/>
          </a:p>
          <a:p>
            <a:pPr lvl="0">
              <a:spcBef>
                <a:spcPts val="0"/>
              </a:spcBef>
              <a:buNone/>
            </a:pPr>
            <a:r>
              <a:rPr lang="en-GB" sz="1000"/>
              <a:t>At Most Once mode: “best effort”, guarantees no-duplicates</a:t>
            </a:r>
          </a:p>
          <a:p>
            <a:pPr lvl="0">
              <a:spcBef>
                <a:spcPts val="0"/>
              </a:spcBef>
              <a:buNone/>
            </a:pPr>
            <a:r>
              <a:rPr lang="en-GB" sz="1000"/>
              <a:t>	This mode, under normal operating conditions, packets will be delivered but during failure packet loss might occur. Trying to do better than this will always cost system resources so this mode has the best throughput. </a:t>
            </a:r>
          </a:p>
          <a:p>
            <a:pPr lvl="0">
              <a:spcBef>
                <a:spcPts val="0"/>
              </a:spcBef>
              <a:buNone/>
            </a:pPr>
            <a:r>
              <a:t/>
            </a:r>
            <a:endParaRPr sz="1000"/>
          </a:p>
          <a:p>
            <a:pPr lvl="0">
              <a:spcBef>
                <a:spcPts val="0"/>
              </a:spcBef>
              <a:buNone/>
            </a:pPr>
            <a:r>
              <a:rPr lang="en-GB" sz="1000"/>
              <a:t>At Least Once mode: guarantees no-loss</a:t>
            </a:r>
          </a:p>
          <a:p>
            <a:pPr lvl="0">
              <a:spcBef>
                <a:spcPts val="0"/>
              </a:spcBef>
              <a:buNone/>
            </a:pPr>
            <a:r>
              <a:rPr lang="en-GB" sz="1000"/>
              <a:t>	This mode, the system will make sure that no packets get lost. Recovery from failures might cause duplicate packets to be sent, possibly out-of-order. </a:t>
            </a:r>
          </a:p>
          <a:p>
            <a:pPr lvl="0">
              <a:spcBef>
                <a:spcPts val="0"/>
              </a:spcBef>
              <a:buNone/>
            </a:pPr>
            <a:r>
              <a:t/>
            </a:r>
            <a:endParaRPr sz="1000"/>
          </a:p>
          <a:p>
            <a:pPr lvl="0">
              <a:spcBef>
                <a:spcPts val="0"/>
              </a:spcBef>
              <a:buNone/>
            </a:pPr>
            <a:r>
              <a:rPr b="1" i="1" lang="en-GB" sz="1000"/>
              <a:t>At Most Once mode:</a:t>
            </a:r>
            <a:r>
              <a:rPr lang="en-GB" sz="1000"/>
              <a:t>					</a:t>
            </a:r>
          </a:p>
          <a:p>
            <a:pPr lvl="0">
              <a:spcBef>
                <a:spcPts val="0"/>
              </a:spcBef>
              <a:buNone/>
            </a:pPr>
            <a:r>
              <a:rPr lang="en-GB" sz="1000"/>
              <a:t>When consumers are slower than producers (which can be a common case), packets will have to be transferred from disk to cache before a read completes. Even with an architecture that profits from sequential disk access, the latency values will rapidly increase, not only for the slow consumer where the effect is not important but also for fast consumers that will see their cache trashed. 					</a:t>
            </a:r>
          </a:p>
          <a:p>
            <a:pPr lvl="0">
              <a:spcBef>
                <a:spcPts val="0"/>
              </a:spcBef>
              <a:buNone/>
            </a:pPr>
            <a:r>
              <a:rPr lang="en-GB" sz="1000"/>
              <a:t>Another factor that can severely impact Kafka latencies is the fact that Kafka runs on the JVM and large messages can cause longer garbage collection pauses as Kafka allocates large chunks. </a:t>
            </a:r>
          </a:p>
          <a:p>
            <a:pPr lvl="0">
              <a:spcBef>
                <a:spcPts val="0"/>
              </a:spcBef>
              <a:buNone/>
            </a:pPr>
            <a:r>
              <a:t/>
            </a:r>
            <a:endParaRPr sz="1000"/>
          </a:p>
          <a:p>
            <a:pPr lvl="0">
              <a:spcBef>
                <a:spcPts val="0"/>
              </a:spcBef>
              <a:buNone/>
            </a:pPr>
            <a:r>
              <a:rPr b="1" i="1" lang="en-GB" sz="1000"/>
              <a:t>At Least Once mode:</a:t>
            </a:r>
            <a:r>
              <a:rPr lang="en-GB"/>
              <a:t>				</a:t>
            </a:r>
          </a:p>
          <a:p>
            <a:pPr lvl="0">
              <a:spcBef>
                <a:spcPts val="0"/>
              </a:spcBef>
              <a:buNone/>
            </a:pPr>
            <a:r>
              <a:rPr lang="en-GB" sz="1000"/>
              <a:t>The latency increases in case of replication since Kafka only delivers messages to consumers when they are acknowledged by a quorum of the active replicas </a:t>
            </a:r>
            <a:r>
              <a:rPr lang="en-GB"/>
              <a:t>			</a:t>
            </a:r>
          </a:p>
          <a:p>
            <a:pPr lvl="0">
              <a:spcBef>
                <a:spcPts val="0"/>
              </a:spcBef>
              <a:buNone/>
            </a:pPr>
            <a:r>
              <a:t/>
            </a:r>
            <a:endParaRPr sz="1000"/>
          </a:p>
          <a:p>
            <a:pPr lvl="0">
              <a:spcBef>
                <a:spcPts val="0"/>
              </a:spcBef>
              <a:buNone/>
            </a:pPr>
            <a:r>
              <a:rPr lang="en-GB" sz="1000"/>
              <a:t>Kafka’s latency depends on the mode it is using and from which location it is reading. So, if it can read from OS cache, its latency for at</a:t>
            </a:r>
            <a:r>
              <a:rPr i="1" lang="en-GB" sz="1000"/>
              <a:t> most once mode </a:t>
            </a:r>
            <a:r>
              <a:rPr lang="en-GB" sz="1000"/>
              <a:t>is below 10ms and about twice as large for the at least once mode. However, when it reads from disk, its latency can grow by up to an order of magnitude to around 100ms.  </a:t>
            </a:r>
          </a:p>
          <a:p>
            <a:pPr lvl="0">
              <a:spcBef>
                <a:spcPts val="0"/>
              </a:spcBef>
              <a:buNone/>
            </a:pPr>
            <a:r>
              <a:t/>
            </a:r>
            <a:endParaRPr/>
          </a:p>
          <a:p>
            <a:pPr lvl="0">
              <a:spcBef>
                <a:spcPts val="0"/>
              </a:spcBef>
              <a:buNone/>
            </a:pPr>
            <a:r>
              <a:rPr lang="en-GB"/>
              <a:t>		</a:t>
            </a:r>
          </a:p>
          <a:p>
            <a:pPr lvl="0">
              <a:spcBef>
                <a:spcPts val="0"/>
              </a:spcBef>
              <a:buNone/>
            </a:pPr>
            <a:r>
              <a:t/>
            </a:r>
            <a:endParaRPr sz="1000"/>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t/>
            </a:r>
            <a:endParaRPr/>
          </a:p>
          <a:p>
            <a:pPr lvl="0">
              <a:spcBef>
                <a:spcPts val="0"/>
              </a:spcBef>
              <a:buNone/>
            </a:pPr>
            <a:r>
              <a:rPr lang="en-GB"/>
              <a:t>		</a:t>
            </a:r>
          </a:p>
          <a:p>
            <a:pPr lvl="0">
              <a:spcBef>
                <a:spcPts val="0"/>
              </a:spcBef>
              <a:buNone/>
            </a:pPr>
            <a:r>
              <a:t/>
            </a:r>
            <a:endParaRPr/>
          </a:p>
          <a:p>
            <a:pPr lvl="0">
              <a:spcBef>
                <a:spcPts val="0"/>
              </a:spcBef>
              <a:buNone/>
            </a:pPr>
            <a:r>
              <a:rPr lang="en-GB"/>
              <a:t>		</a:t>
            </a:r>
          </a:p>
          <a:p>
            <a:pPr lvl="0">
              <a:spcBef>
                <a:spcPts val="0"/>
              </a:spcBef>
              <a:buNone/>
            </a:pPr>
            <a:r>
              <a:t/>
            </a:r>
            <a:endParaRPr sz="10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b="1" lang="en-GB"/>
              <a:t>Marc</a:t>
            </a:r>
          </a:p>
          <a:p>
            <a:pPr indent="0" lvl="0" marL="0" rtl="0">
              <a:lnSpc>
                <a:spcPct val="100000"/>
              </a:lnSpc>
              <a:spcBef>
                <a:spcPts val="0"/>
              </a:spcBef>
              <a:spcAft>
                <a:spcPts val="0"/>
              </a:spcAft>
              <a:buNone/>
            </a:pPr>
            <a:r>
              <a:rPr lang="en-GB"/>
              <a:t>Shows how the record size influences the throughput of Kafka. The throughput in bytes per unit of time has a </a:t>
            </a:r>
            <a:r>
              <a:rPr lang="en-GB"/>
              <a:t>linear</a:t>
            </a:r>
            <a:r>
              <a:rPr lang="en-GB"/>
              <a:t> relation to the record size. </a:t>
            </a: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rPr lang="en-GB"/>
              <a:t>Shows how the throughput of Kafka is impacted by the number of topics. Based on the graph, it is a linear relation and with a higher topic count, performance diminishes. </a:t>
            </a: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rPr lang="en-GB"/>
              <a:t>Shows the throughput of Kafka as a function of </a:t>
            </a:r>
            <a:r>
              <a:rPr lang="en-GB"/>
              <a:t>partition</a:t>
            </a:r>
            <a:r>
              <a:rPr lang="en-GB"/>
              <a:t> counts. Its slopes taper offs at about 10 and the curve peaks at 200 partitions. </a:t>
            </a:r>
          </a:p>
          <a:p>
            <a:pPr indent="0" lvl="0" marL="0" rtl="0">
              <a:lnSpc>
                <a:spcPct val="115000"/>
              </a:lnSpc>
              <a:spcBef>
                <a:spcPts val="0"/>
              </a:spcBef>
              <a:spcAft>
                <a:spcPts val="1600"/>
              </a:spcAft>
              <a:buNone/>
            </a:pPr>
            <a:r>
              <a:t/>
            </a:r>
            <a:endParaRPr/>
          </a:p>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0" lvl="0" marL="0" rtl="0">
              <a:lnSpc>
                <a:spcPct val="115000"/>
              </a:lnSpc>
              <a:spcBef>
                <a:spcPts val="0"/>
              </a:spcBef>
              <a:spcAft>
                <a:spcPts val="0"/>
              </a:spcAft>
              <a:buNone/>
            </a:pPr>
            <a:r>
              <a:rPr b="1" lang="en-GB"/>
              <a:t>Marc</a:t>
            </a:r>
          </a:p>
          <a:p>
            <a:pPr indent="0" lvl="0" marL="0" rtl="0">
              <a:lnSpc>
                <a:spcPct val="115000"/>
              </a:lnSpc>
              <a:spcBef>
                <a:spcPts val="0"/>
              </a:spcBef>
              <a:spcAft>
                <a:spcPts val="1600"/>
              </a:spcAft>
              <a:buNone/>
            </a:pPr>
            <a:r>
              <a:rPr lang="en-GB"/>
              <a:t>The only way to get truly reliable message delivery with Kafka is running it in a mode where acknowledges are sent only if a batch has been written to the disk medium, or has been received by a quorum of replicas. This effectively slows down the producer to wait for a confirmation of a batch before the next batch can be written.</a:t>
            </a:r>
          </a:p>
          <a:p>
            <a:pPr indent="0" lvl="0" marL="0" rtl="0">
              <a:lnSpc>
                <a:spcPct val="115000"/>
              </a:lnSpc>
              <a:spcBef>
                <a:spcPts val="0"/>
              </a:spcBef>
              <a:spcAft>
                <a:spcPts val="1600"/>
              </a:spcAft>
              <a:buNone/>
            </a:pPr>
            <a:r>
              <a:rPr lang="en-GB"/>
              <a:t>Kafka’s throughput in at least once mode decreases by 50% to 75% compared to the best effort scenario. </a:t>
            </a:r>
          </a:p>
          <a:p>
            <a:pPr indent="0" lvl="0" marL="0" rtl="0">
              <a:lnSpc>
                <a:spcPct val="115000"/>
              </a:lnSpc>
              <a:spcBef>
                <a:spcPts val="0"/>
              </a:spcBef>
              <a:spcAft>
                <a:spcPts val="1600"/>
              </a:spcAft>
              <a:buNone/>
            </a:pPr>
            <a:r>
              <a:rPr lang="en-GB"/>
              <a:t>					</a:t>
            </a:r>
          </a:p>
          <a:p>
            <a:pPr indent="0" lvl="0" marL="0" rtl="0">
              <a:lnSpc>
                <a:spcPct val="115000"/>
              </a:lnSpc>
              <a:spcBef>
                <a:spcPts val="0"/>
              </a:spcBef>
              <a:spcAft>
                <a:spcPts val="1600"/>
              </a:spcAft>
              <a:buNone/>
            </a:pPr>
            <a:r>
              <a:rPr lang="en-GB"/>
              <a:t>				</a:t>
            </a:r>
          </a:p>
          <a:p>
            <a:pPr indent="0" lvl="0" marL="0" rtl="0">
              <a:lnSpc>
                <a:spcPct val="115000"/>
              </a:lnSpc>
              <a:spcBef>
                <a:spcPts val="0"/>
              </a:spcBef>
              <a:spcAft>
                <a:spcPts val="1600"/>
              </a:spcAft>
              <a:buNone/>
            </a:pPr>
            <a:r>
              <a:rPr lang="en-GB"/>
              <a:t>			</a:t>
            </a:r>
          </a:p>
          <a:p>
            <a:pPr indent="0" lvl="0" marL="0" rtl="0">
              <a:lnSpc>
                <a:spcPct val="115000"/>
              </a:lnSpc>
              <a:spcBef>
                <a:spcPts val="0"/>
              </a:spcBef>
              <a:spcAft>
                <a:spcPts val="1600"/>
              </a:spcAft>
              <a:buNone/>
            </a:pPr>
            <a:r>
              <a:rPr lang="en-GB"/>
              <a:t>		</a:t>
            </a:r>
          </a:p>
          <a:p>
            <a:pPr indent="0" lvl="0" marL="0" rtl="0">
              <a:lnSpc>
                <a:spcPct val="115000"/>
              </a:lnSpc>
              <a:spcBef>
                <a:spcPts val="0"/>
              </a:spcBef>
              <a:spcAft>
                <a:spcPts val="1600"/>
              </a:spcAft>
              <a:buNone/>
            </a:pPr>
            <a:r>
              <a:t/>
            </a:r>
            <a:endParaRPr/>
          </a:p>
          <a:p>
            <a:pPr indent="0" lvl="0" marL="0" rtl="0">
              <a:lnSpc>
                <a:spcPct val="115000"/>
              </a:lnSpc>
              <a:spcBef>
                <a:spcPts val="0"/>
              </a:spcBef>
              <a:spcAft>
                <a:spcPts val="1600"/>
              </a:spcAft>
              <a:buNone/>
            </a:pPr>
            <a:r>
              <a:rPr lang="en-GB"/>
              <a:t>					</a:t>
            </a:r>
          </a:p>
          <a:p>
            <a:pPr indent="0" lvl="0" marL="0" rtl="0">
              <a:lnSpc>
                <a:spcPct val="115000"/>
              </a:lnSpc>
              <a:spcBef>
                <a:spcPts val="0"/>
              </a:spcBef>
              <a:spcAft>
                <a:spcPts val="1600"/>
              </a:spcAft>
              <a:buNone/>
            </a:pPr>
            <a:r>
              <a:rPr lang="en-GB"/>
              <a:t>				</a:t>
            </a:r>
          </a:p>
          <a:p>
            <a:pPr indent="0" lvl="0" marL="0" rtl="0">
              <a:lnSpc>
                <a:spcPct val="115000"/>
              </a:lnSpc>
              <a:spcBef>
                <a:spcPts val="0"/>
              </a:spcBef>
              <a:spcAft>
                <a:spcPts val="1600"/>
              </a:spcAft>
              <a:buNone/>
            </a:pPr>
            <a:r>
              <a:rPr lang="en-GB"/>
              <a:t>			</a:t>
            </a:r>
          </a:p>
          <a:p>
            <a:pPr indent="0" lvl="0" marL="0" rtl="0">
              <a:lnSpc>
                <a:spcPct val="115000"/>
              </a:lnSpc>
              <a:spcBef>
                <a:spcPts val="0"/>
              </a:spcBef>
              <a:spcAft>
                <a:spcPts val="1600"/>
              </a:spcAft>
              <a:buNone/>
            </a:pPr>
            <a:r>
              <a:rPr lang="en-GB"/>
              <a:t>		</a:t>
            </a:r>
          </a:p>
          <a:p>
            <a:pPr indent="0" lvl="0" marL="0" rtl="0">
              <a:lnSpc>
                <a:spcPct val="115000"/>
              </a:lnSpc>
              <a:spcBef>
                <a:spcPts val="0"/>
              </a:spcBef>
              <a:spcAft>
                <a:spcPts val="1600"/>
              </a:spcAft>
              <a:buNone/>
            </a:pPr>
            <a:r>
              <a:t/>
            </a:r>
            <a:endParaRPr/>
          </a:p>
          <a:p>
            <a:pPr indent="0" lvl="0" marL="0" rtl="0">
              <a:lnSpc>
                <a:spcPct val="115000"/>
              </a:lnSpc>
              <a:spcBef>
                <a:spcPts val="0"/>
              </a:spcBef>
              <a:spcAft>
                <a:spcPts val="1600"/>
              </a:spcAft>
              <a:buNone/>
            </a:pPr>
            <a:r>
              <a:rPr lang="en-GB"/>
              <a:t>					</a:t>
            </a:r>
          </a:p>
          <a:p>
            <a:pPr indent="0" lvl="0" marL="0" rtl="0">
              <a:lnSpc>
                <a:spcPct val="115000"/>
              </a:lnSpc>
              <a:spcBef>
                <a:spcPts val="0"/>
              </a:spcBef>
              <a:spcAft>
                <a:spcPts val="1600"/>
              </a:spcAft>
              <a:buNone/>
            </a:pPr>
            <a:r>
              <a:rPr lang="en-GB"/>
              <a:t>				</a:t>
            </a:r>
          </a:p>
          <a:p>
            <a:pPr indent="0" lvl="0" marL="0" rtl="0">
              <a:lnSpc>
                <a:spcPct val="115000"/>
              </a:lnSpc>
              <a:spcBef>
                <a:spcPts val="0"/>
              </a:spcBef>
              <a:spcAft>
                <a:spcPts val="1600"/>
              </a:spcAft>
              <a:buNone/>
            </a:pPr>
            <a:r>
              <a:rPr lang="en-GB"/>
              <a:t>			</a:t>
            </a:r>
          </a:p>
          <a:p>
            <a:pPr indent="0" lvl="0" marL="0" rtl="0">
              <a:lnSpc>
                <a:spcPct val="115000"/>
              </a:lnSpc>
              <a:spcBef>
                <a:spcPts val="0"/>
              </a:spcBef>
              <a:spcAft>
                <a:spcPts val="1600"/>
              </a:spcAft>
              <a:buNone/>
            </a:pPr>
            <a:r>
              <a:rPr lang="en-GB"/>
              <a:t>		</a:t>
            </a:r>
          </a:p>
          <a:p>
            <a:pPr indent="0" lvl="0" marL="0" rtl="0">
              <a:lnSpc>
                <a:spcPct val="115000"/>
              </a:lnSpc>
              <a:spcBef>
                <a:spcPts val="0"/>
              </a:spcBef>
              <a:spcAft>
                <a:spcPts val="1600"/>
              </a:spcAft>
              <a:buNone/>
            </a:pPr>
            <a:r>
              <a:t/>
            </a:r>
            <a:endParaRPr/>
          </a:p>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GB"/>
              <a:t>Mohsen</a:t>
            </a:r>
          </a:p>
          <a:p>
            <a:pPr lvl="0" rtl="0">
              <a:spcBef>
                <a:spcPts val="0"/>
              </a:spcBef>
              <a:buNone/>
            </a:pPr>
            <a:r>
              <a:rPr b="1" lang="en-GB"/>
              <a:t>At most once mode</a:t>
            </a:r>
          </a:p>
          <a:p>
            <a:pPr lvl="0" rtl="0">
              <a:spcBef>
                <a:spcPts val="0"/>
              </a:spcBef>
              <a:buNone/>
            </a:pPr>
            <a:r>
              <a:rPr lang="en-GB"/>
              <a:t>When RabbitMQ is running close to maximum load, the broker will start to write packets to disk to free up memory it needs for computation. This means that the latency figures will rapidly deteriorate. </a:t>
            </a:r>
          </a:p>
          <a:p>
            <a:pPr lvl="0">
              <a:spcBef>
                <a:spcPts val="0"/>
              </a:spcBef>
              <a:buNone/>
            </a:pPr>
            <a:r>
              <a:t/>
            </a:r>
            <a:endParaRPr b="1"/>
          </a:p>
          <a:p>
            <a:pPr lvl="0" rtl="0">
              <a:spcBef>
                <a:spcPts val="0"/>
              </a:spcBef>
              <a:buNone/>
            </a:pPr>
            <a:r>
              <a:rPr b="1" lang="en-GB"/>
              <a:t>At least once mode:</a:t>
            </a:r>
          </a:p>
          <a:p>
            <a:pPr lvl="0" rtl="0">
              <a:spcBef>
                <a:spcPts val="0"/>
              </a:spcBef>
              <a:buNone/>
            </a:pPr>
            <a:r>
              <a:rPr lang="en-GB"/>
              <a:t>Latency is not really impacted by switching to a higher level of reliability. The packet will be written out to disk but since it is also available in memory this does not impact how fast it can consumed. </a:t>
            </a:r>
          </a:p>
          <a:p>
            <a:pPr lvl="0" rtl="0">
              <a:spcBef>
                <a:spcPts val="0"/>
              </a:spcBef>
              <a:buNone/>
            </a:pPr>
            <a:r>
              <a:t/>
            </a:r>
            <a:endParaRPr/>
          </a:p>
          <a:p>
            <a:pPr lvl="0" rtl="0">
              <a:spcBef>
                <a:spcPts val="0"/>
              </a:spcBef>
              <a:buNone/>
            </a:pPr>
            <a:r>
              <a:rPr lang="en-GB"/>
              <a:t>In summary, up to medium level of load, the latency for both the most once and at least once modes is below 10ms. </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GB"/>
              <a:t>Mohsen</a:t>
            </a:r>
          </a:p>
          <a:p>
            <a:pPr lvl="0" rtl="0">
              <a:spcBef>
                <a:spcPts val="0"/>
              </a:spcBef>
              <a:buNone/>
            </a:pPr>
            <a:r>
              <a:rPr lang="en-GB"/>
              <a:t>The graph shows the impact of record size (in bytes) on throughput for a single RabbitMQ node. As to expected, throughput </a:t>
            </a:r>
            <a:r>
              <a:rPr lang="en-GB"/>
              <a:t>decreases</a:t>
            </a:r>
            <a:r>
              <a:rPr lang="en-GB"/>
              <a:t> for larger packet. In addition, replication lowers the throughput.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GB"/>
              <a:t>Mohsen</a:t>
            </a:r>
          </a:p>
          <a:p>
            <a:pPr lvl="0">
              <a:spcBef>
                <a:spcPts val="0"/>
              </a:spcBef>
              <a:buNone/>
            </a:pPr>
            <a:r>
              <a:rPr lang="en-GB"/>
              <a:t>For RabbitMQ, at least once mode implies writing packets to disk. The read will still happen from memory as long as the packet is in memory has not been trashed. </a:t>
            </a:r>
          </a:p>
          <a:p>
            <a:pPr lvl="0">
              <a:spcBef>
                <a:spcPts val="0"/>
              </a:spcBef>
              <a:buNone/>
            </a:pPr>
            <a:r>
              <a:rPr lang="en-GB"/>
              <a:t>		 	 	 							</a:t>
            </a:r>
          </a:p>
          <a:p>
            <a:pPr lvl="0">
              <a:spcBef>
                <a:spcPts val="0"/>
              </a:spcBef>
              <a:buNone/>
            </a:pPr>
            <a:r>
              <a:rPr lang="en-GB"/>
              <a:t>Switching on mirrored queues will have a negative impact on this throughput since the ACK now needs to be guaranteed from all the replicated queues</a:t>
            </a:r>
            <a:r>
              <a:rPr lang="en-GB" sz="900"/>
              <a:t>. </a:t>
            </a:r>
          </a:p>
          <a:p>
            <a:pPr lvl="0">
              <a:spcBef>
                <a:spcPts val="0"/>
              </a:spcBef>
              <a:buNone/>
            </a:pPr>
            <a:r>
              <a:rPr lang="en-GB"/>
              <a:t>					</a:t>
            </a:r>
          </a:p>
          <a:p>
            <a:pPr lvl="0" rtl="0">
              <a:spcBef>
                <a:spcPts val="0"/>
              </a:spcBef>
              <a:buNone/>
            </a:pPr>
            <a:r>
              <a:rPr lang="en-GB"/>
              <a:t>Referring</a:t>
            </a:r>
            <a:r>
              <a:rPr lang="en-GB"/>
              <a:t> to the previous graph for at least once delivery scenario. Throughput drops by 50% </a:t>
            </a:r>
            <a:r>
              <a:rPr lang="en-GB"/>
              <a:t>compared</a:t>
            </a:r>
            <a:r>
              <a:rPr lang="en-GB"/>
              <a:t> to the best </a:t>
            </a:r>
            <a:r>
              <a:rPr lang="en-GB"/>
              <a:t>effort</a:t>
            </a:r>
            <a:r>
              <a:rPr lang="en-GB"/>
              <a:t> scenario.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GB"/>
              <a:t>Marc </a:t>
            </a:r>
          </a:p>
          <a:p>
            <a:pPr lvl="0">
              <a:spcBef>
                <a:spcPts val="0"/>
              </a:spcBef>
              <a:buNone/>
            </a:pPr>
            <a:r>
              <a:rPr lang="en-GB"/>
              <a:t>From the previous slides we discussed the common features that Kafka and RabbitMQ shares. Now, we are going to discuss </a:t>
            </a:r>
            <a:r>
              <a:rPr lang="en-GB"/>
              <a:t>their</a:t>
            </a:r>
            <a:r>
              <a:rPr lang="en-GB"/>
              <a:t> own distinct features. These features can be an important factor while making the decision to choose one of the two systems to be implemented in your app. </a:t>
            </a:r>
          </a:p>
          <a:p>
            <a:pPr lvl="0">
              <a:spcBef>
                <a:spcPts val="0"/>
              </a:spcBef>
              <a:buNone/>
            </a:pPr>
            <a:r>
              <a:t/>
            </a:r>
            <a:endParaRPr/>
          </a:p>
          <a:p>
            <a:pPr lvl="0">
              <a:spcBef>
                <a:spcPts val="0"/>
              </a:spcBef>
              <a:buNone/>
            </a:pPr>
            <a:r>
              <a:rPr b="1" lang="en-GB"/>
              <a:t>Long Term Message Storage</a:t>
            </a:r>
            <a:r>
              <a:rPr lang="en-GB"/>
              <a:t>				</a:t>
            </a:r>
          </a:p>
          <a:p>
            <a:pPr lvl="0">
              <a:spcBef>
                <a:spcPts val="0"/>
              </a:spcBef>
              <a:buNone/>
            </a:pPr>
            <a:r>
              <a:rPr lang="en-GB"/>
              <a:t>Kafka stores its messages on disk. Purging of messages is done automatically and configured per topic. Messages are purged either after a retention time or when the topic’s disk quota has been exceeded. </a:t>
            </a:r>
          </a:p>
          <a:p>
            <a:pPr lvl="0">
              <a:spcBef>
                <a:spcPts val="0"/>
              </a:spcBef>
              <a:buNone/>
            </a:pPr>
            <a:r>
              <a:rPr lang="en-GB"/>
              <a:t>				</a:t>
            </a:r>
          </a:p>
          <a:p>
            <a:pPr lvl="0">
              <a:spcBef>
                <a:spcPts val="0"/>
              </a:spcBef>
              <a:buNone/>
            </a:pPr>
            <a:r>
              <a:rPr b="1" lang="en-GB"/>
              <a:t>Message Replay</a:t>
            </a:r>
            <a:r>
              <a:rPr lang="en-GB"/>
              <a:t>				</a:t>
            </a:r>
          </a:p>
          <a:p>
            <a:pPr lvl="0">
              <a:spcBef>
                <a:spcPts val="0"/>
              </a:spcBef>
              <a:buNone/>
            </a:pPr>
            <a:r>
              <a:rPr lang="en-GB"/>
              <a:t>Since Kafka keeps no state about consumers and messages can be stored long term, this mean that the consumers can easily replay messages when needed. This can be a very useful feature for the fault tolerance of the downstream systems. </a:t>
            </a:r>
          </a:p>
          <a:p>
            <a:pPr lvl="0">
              <a:spcBef>
                <a:spcPts val="0"/>
              </a:spcBef>
              <a:buNone/>
            </a:pPr>
            <a:r>
              <a:rPr lang="en-GB"/>
              <a:t>				</a:t>
            </a:r>
          </a:p>
          <a:p>
            <a:pPr lvl="0">
              <a:spcBef>
                <a:spcPts val="0"/>
              </a:spcBef>
              <a:buNone/>
            </a:pPr>
            <a:r>
              <a:rPr b="1" lang="en-GB"/>
              <a:t>Kafka Connect</a:t>
            </a:r>
            <a:r>
              <a:rPr lang="en-GB"/>
              <a:t>			</a:t>
            </a:r>
          </a:p>
          <a:p>
            <a:pPr lvl="0">
              <a:spcBef>
                <a:spcPts val="0"/>
              </a:spcBef>
              <a:buNone/>
            </a:pPr>
            <a:r>
              <a:rPr lang="en-GB"/>
              <a:t>Kafka Connect is a framework for scalable and reliable streaming of data between Apache Kafka and other systems. It makes it simple to quickly define connectors that move large collections of data into and out of Kafka. </a:t>
            </a:r>
          </a:p>
          <a:p>
            <a:pPr lvl="0">
              <a:spcBef>
                <a:spcPts val="0"/>
              </a:spcBef>
              <a:buNone/>
            </a:pPr>
            <a:r>
              <a:rPr lang="en-GB"/>
              <a:t>				</a:t>
            </a:r>
          </a:p>
          <a:p>
            <a:pPr lvl="0">
              <a:spcBef>
                <a:spcPts val="0"/>
              </a:spcBef>
              <a:buNone/>
            </a:pPr>
            <a:r>
              <a:rPr b="1" lang="en-GB"/>
              <a:t>Log Compaction</a:t>
            </a:r>
            <a:r>
              <a:rPr lang="en-GB"/>
              <a:t>				</a:t>
            </a:r>
          </a:p>
          <a:p>
            <a:pPr lvl="0">
              <a:spcBef>
                <a:spcPts val="0"/>
              </a:spcBef>
              <a:buNone/>
            </a:pPr>
            <a:r>
              <a:rPr lang="en-GB"/>
              <a:t>Kafka’s log compaction feature ensures that it will always retain at least the last known value for each message key within the log of data for a single topic partition. This can be particularly useful in the use cases that are based on change feeds.</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t/>
            </a:r>
            <a:endParaRPr/>
          </a:p>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GB"/>
              <a:t>Mohsen</a:t>
            </a:r>
          </a:p>
          <a:p>
            <a:pPr indent="-228600" lvl="0" marL="457200" rtl="0">
              <a:spcBef>
                <a:spcPts val="0"/>
              </a:spcBef>
              <a:buAutoNum type="arabicPeriod"/>
            </a:pPr>
            <a:r>
              <a:rPr lang="en-GB"/>
              <a:t>AMQP is an advanced messaging queue protocol and it has been implemented in the most efficient way.</a:t>
            </a:r>
          </a:p>
          <a:p>
            <a:pPr indent="-228600" lvl="0" marL="457200" rtl="0">
              <a:spcBef>
                <a:spcPts val="0"/>
              </a:spcBef>
              <a:buAutoNum type="arabicPeriod"/>
            </a:pPr>
            <a:r>
              <a:rPr lang="en-GB"/>
              <a:t>RabbitMQ has more framework that helps to implement things easier and that is the reason that people use it more in the industry.</a:t>
            </a:r>
          </a:p>
          <a:p>
            <a:pPr indent="-228600" lvl="0" marL="457200" rtl="0">
              <a:spcBef>
                <a:spcPts val="0"/>
              </a:spcBef>
              <a:buAutoNum type="arabicPeriod"/>
            </a:pPr>
            <a:r>
              <a:rPr lang="en-GB"/>
              <a:t>RabbitMQ IDE has a really handy user interface to use. Also, it lets people to see everything and they have access to the servers to control message.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GB"/>
              <a:t>Mohsen</a:t>
            </a:r>
          </a:p>
          <a:p>
            <a:pPr indent="-228600" lvl="0" marL="457200" rtl="0">
              <a:spcBef>
                <a:spcPts val="0"/>
              </a:spcBef>
              <a:buAutoNum type="arabicPeriod"/>
            </a:pPr>
            <a:r>
              <a:rPr lang="en-GB"/>
              <a:t>For example when they have received a message or when they have read a message.</a:t>
            </a:r>
          </a:p>
          <a:p>
            <a:pPr lvl="0" rtl="0">
              <a:spcBef>
                <a:spcPts val="0"/>
              </a:spcBef>
              <a:buNone/>
            </a:pPr>
            <a:r>
              <a:rPr lang="en-GB"/>
              <a:t>   4. 	This makes a lot of sense for real time data that becomes irrelevant after a specific time.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GB"/>
              <a:t>Marc</a:t>
            </a:r>
          </a:p>
          <a:p>
            <a:pPr lvl="0">
              <a:spcBef>
                <a:spcPts val="0"/>
              </a:spcBef>
              <a:buNone/>
            </a:pPr>
            <a:r>
              <a:rPr lang="en-GB"/>
              <a:t>Throughout our presentation, we will provide a holistic information that we have acquired from the industry paper and try to answer the two commonly asked questions that I have mentioned from the last slide. </a:t>
            </a:r>
          </a:p>
          <a:p>
            <a:pPr lvl="0">
              <a:spcBef>
                <a:spcPts val="0"/>
              </a:spcBef>
              <a:buNone/>
            </a:pPr>
            <a:r>
              <a:t/>
            </a:r>
            <a:endParaRPr/>
          </a:p>
          <a:p>
            <a:pPr lvl="0">
              <a:spcBef>
                <a:spcPts val="0"/>
              </a:spcBef>
              <a:buNone/>
            </a:pPr>
            <a:r>
              <a:rPr lang="en-GB"/>
              <a:t>Since both Kafka and RabbitMQ are branded as a pub/sub system it is appropriate to establish common framework or basic knowledge of what pub/sub systems are and their functionalities. </a:t>
            </a:r>
          </a:p>
          <a:p>
            <a:pPr lvl="0">
              <a:spcBef>
                <a:spcPts val="0"/>
              </a:spcBef>
              <a:buNone/>
            </a:pPr>
            <a:r>
              <a:t/>
            </a:r>
            <a:endParaRPr/>
          </a:p>
          <a:p>
            <a:pPr lvl="0" rtl="0">
              <a:spcBef>
                <a:spcPts val="0"/>
              </a:spcBef>
              <a:buNone/>
            </a:pPr>
            <a:r>
              <a:rPr lang="en-GB"/>
              <a:t>We next enumerate a number of use case classes that are best-suited for Kafka or RabbitMQ. The authors of the paper have proposed some options for a combined use of the two systems. Also, they have provided a determination table to help choose the best architecture when given a particular set of requirements.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GB"/>
              <a:t>Marc</a:t>
            </a:r>
          </a:p>
          <a:p>
            <a:pPr lvl="0">
              <a:spcBef>
                <a:spcPts val="0"/>
              </a:spcBef>
              <a:buNone/>
            </a:pPr>
            <a:r>
              <a:rPr b="1" lang="en-GB"/>
              <a:t>Pub/Sub Messaging </a:t>
            </a:r>
          </a:p>
          <a:p>
            <a:pPr lvl="0">
              <a:spcBef>
                <a:spcPts val="0"/>
              </a:spcBef>
              <a:buNone/>
            </a:pPr>
            <a:r>
              <a:rPr lang="en-GB"/>
              <a:t>Kafka can be a good match for the pub/sub use cases that exhibit the following properties: (i) if the routing logic is simple, so that a Kafka “topic” concept can handle the requirements, (ii) if throughput per topic is beyond what RabbitMQ can handle (e.g. event firehose). 		</a:t>
            </a:r>
          </a:p>
          <a:p>
            <a:pPr lvl="0">
              <a:spcBef>
                <a:spcPts val="0"/>
              </a:spcBef>
              <a:buNone/>
            </a:pPr>
            <a:r>
              <a:t/>
            </a:r>
            <a:endParaRPr/>
          </a:p>
          <a:p>
            <a:pPr lvl="0">
              <a:spcBef>
                <a:spcPts val="0"/>
              </a:spcBef>
              <a:buNone/>
            </a:pPr>
            <a:r>
              <a:rPr b="1" lang="en-GB"/>
              <a:t>Scalable Ingestion System</a:t>
            </a:r>
            <a:r>
              <a:rPr lang="en-GB"/>
              <a:t>				</a:t>
            </a:r>
          </a:p>
          <a:p>
            <a:pPr lvl="0">
              <a:spcBef>
                <a:spcPts val="0"/>
              </a:spcBef>
              <a:buNone/>
            </a:pPr>
            <a:r>
              <a:rPr lang="en-GB"/>
              <a:t>Many of the leading Big Data processing platforms enable high throughput processing of data once it has been loaded into the system. However, in many cases, loading of the data into such platforms is the main bottleneck. Kafka offers a scalable solution for such scenarios and it has already been integrated into many of such platforms including Apache Spark and Apache Flink, to name a few. </a:t>
            </a:r>
          </a:p>
          <a:p>
            <a:pPr lvl="0">
              <a:spcBef>
                <a:spcPts val="0"/>
              </a:spcBef>
              <a:buNone/>
            </a:pPr>
            <a:r>
              <a:rPr lang="en-GB"/>
              <a:t>				</a:t>
            </a:r>
          </a:p>
          <a:p>
            <a:pPr lvl="0">
              <a:spcBef>
                <a:spcPts val="0"/>
              </a:spcBef>
              <a:buNone/>
            </a:pPr>
            <a:r>
              <a:rPr b="1" lang="en-GB"/>
              <a:t>Data-Layer Infrastructure </a:t>
            </a:r>
          </a:p>
          <a:p>
            <a:pPr lvl="0">
              <a:spcBef>
                <a:spcPts val="0"/>
              </a:spcBef>
              <a:buNone/>
            </a:pPr>
            <a:r>
              <a:rPr lang="en-GB"/>
              <a:t>Due to its durability and efficient multicast, Kafka can serve as an underlying data infrastructure that connects various batch and streaming services and applications within an enterprise. </a:t>
            </a:r>
          </a:p>
          <a:p>
            <a:pPr lvl="0">
              <a:spcBef>
                <a:spcPts val="0"/>
              </a:spcBef>
              <a:buNone/>
            </a:pPr>
            <a:r>
              <a:rPr lang="en-GB"/>
              <a:t>				</a:t>
            </a:r>
          </a:p>
          <a:p>
            <a:pPr lvl="0">
              <a:spcBef>
                <a:spcPts val="0"/>
              </a:spcBef>
              <a:buNone/>
            </a:pPr>
            <a:r>
              <a:rPr b="1" lang="en-GB"/>
              <a:t>Capturing Change Feeds</a:t>
            </a:r>
          </a:p>
          <a:p>
            <a:pPr lvl="0">
              <a:spcBef>
                <a:spcPts val="0"/>
              </a:spcBef>
              <a:buNone/>
            </a:pPr>
            <a:r>
              <a:rPr lang="en-GB"/>
              <a:t>Change feeds are sequences of update events that capture all the changes applied on an initial state (e.g. a table in database, or a particular row within that table). Traditionally, change feeds have been used internally by DBMSs to synchronize replicas. More recently, some of the modern data stores have exposed their change feeds externally, so they can be used to synchronize state in distributed environments. Kafka’s log-centric design, makes it an excellent backend for an application built in this style. </a:t>
            </a:r>
          </a:p>
          <a:p>
            <a:pPr lvl="0">
              <a:spcBef>
                <a:spcPts val="0"/>
              </a:spcBef>
              <a:buNone/>
            </a:pPr>
            <a:r>
              <a:rPr lang="en-GB"/>
              <a:t>			</a:t>
            </a:r>
          </a:p>
          <a:p>
            <a:pPr lvl="0">
              <a:spcBef>
                <a:spcPts val="0"/>
              </a:spcBef>
              <a:buNone/>
            </a:pPr>
            <a:r>
              <a:rPr b="1" lang="en-GB"/>
              <a:t>Stream Processing</a:t>
            </a:r>
          </a:p>
          <a:p>
            <a:pPr lvl="0">
              <a:spcBef>
                <a:spcPts val="0"/>
              </a:spcBef>
              <a:buNone/>
            </a:pPr>
            <a:r>
              <a:rPr lang="en-GB"/>
              <a:t>A lightweight stream processing library called Kafka Streams is available in Apache Kafka to perform stateful and fault-tolerant data processing. </a:t>
            </a:r>
          </a:p>
          <a:p>
            <a:pPr lvl="0">
              <a:spcBef>
                <a:spcPts val="0"/>
              </a:spcBef>
              <a:buNone/>
            </a:pPr>
            <a:r>
              <a:rPr lang="en-GB"/>
              <a:t>				</a:t>
            </a:r>
          </a:p>
          <a:p>
            <a:pPr lvl="0">
              <a:spcBef>
                <a:spcPts val="0"/>
              </a:spcBef>
              <a:buNone/>
            </a:pPr>
            <a:r>
              <a:rPr lang="en-GB"/>
              <a:t>			</a:t>
            </a:r>
          </a:p>
          <a:p>
            <a:pPr lvl="0">
              <a:spcBef>
                <a:spcPts val="0"/>
              </a:spcBef>
              <a:buNone/>
            </a:pPr>
            <a:r>
              <a:rPr lang="en-GB"/>
              <a:t>		</a:t>
            </a:r>
          </a:p>
          <a:p>
            <a:pPr lvl="0" rtl="0">
              <a:spcBef>
                <a:spcPts val="0"/>
              </a:spcBef>
              <a:buNone/>
            </a:pPr>
            <a:r>
              <a:t/>
            </a:r>
            <a:endParaRPr b="1"/>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GB"/>
              <a:t>Mohsen</a:t>
            </a:r>
          </a:p>
          <a:p>
            <a:pPr indent="-304800" lvl="0" marL="457200" rtl="0">
              <a:spcBef>
                <a:spcPts val="0"/>
              </a:spcBef>
              <a:buSzPct val="100000"/>
              <a:buFont typeface="Georgia"/>
              <a:buAutoNum type="arabicPeriod"/>
            </a:pPr>
            <a:r>
              <a:rPr lang="en-GB" sz="1200">
                <a:latin typeface="Georgia"/>
                <a:ea typeface="Georgia"/>
                <a:cs typeface="Georgia"/>
                <a:sym typeface="Georgia"/>
              </a:rPr>
              <a:t>without going through a dedicated reply queue</a:t>
            </a:r>
          </a:p>
          <a:p>
            <a:pPr indent="-304800" lvl="0" marL="457200" rtl="0">
              <a:spcBef>
                <a:spcPts val="0"/>
              </a:spcBef>
              <a:buSzPct val="100000"/>
              <a:buFont typeface="Georgia"/>
              <a:buAutoNum type="arabicPeriod"/>
            </a:pPr>
            <a:r>
              <a:rPr lang="en-GB" sz="1200">
                <a:latin typeface="Georgia"/>
                <a:ea typeface="Georgia"/>
                <a:cs typeface="Georgia"/>
                <a:sym typeface="Georgia"/>
              </a:rPr>
              <a:t>So when the client is replying it doesn't need to go through a dedicated reply queue</a:t>
            </a:r>
          </a:p>
          <a:p>
            <a:pPr indent="-304800" lvl="0" marL="457200" rtl="0">
              <a:spcBef>
                <a:spcPts val="0"/>
              </a:spcBef>
              <a:buSzPct val="100000"/>
              <a:buFont typeface="Georgia"/>
              <a:buAutoNum type="arabicPeriod"/>
            </a:pPr>
            <a:r>
              <a:rPr lang="en-GB" sz="1200">
                <a:latin typeface="Georgia"/>
                <a:ea typeface="Georgia"/>
                <a:cs typeface="Georgia"/>
                <a:sym typeface="Georgia"/>
              </a:rPr>
              <a:t>Like Market data which is a form of monitoring, send a box of data to a lots of people at the same time.</a:t>
            </a:r>
          </a:p>
          <a:p>
            <a:pPr indent="-228600" lvl="0" marL="457200" rtl="0">
              <a:spcBef>
                <a:spcPts val="0"/>
              </a:spcBef>
              <a:buAutoNum type="arabicPeriod"/>
            </a:pPr>
            <a:r>
              <a:rPr lang="en-GB"/>
              <a:t>So for examples when the producers and the consumers message on completely different locations so for example I might be in London and Ian would be in France or somewhere in Europe because this is the European session.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4" name="Shape 3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GB"/>
              <a:t>Marc</a:t>
            </a:r>
          </a:p>
          <a:p>
            <a:pPr lvl="0" rtl="0">
              <a:spcBef>
                <a:spcPts val="0"/>
              </a:spcBef>
              <a:buNone/>
            </a:pPr>
            <a:r>
              <a:rPr lang="en-GB"/>
              <a:t>According to the authors of the paper, their future work for this research is to extend their study in the near future and also solicit additional feedback. They also provided a link that can be publicly access to see any update in this research.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1" name="Shape 3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GB"/>
              <a:t>Mohsen</a:t>
            </a:r>
          </a:p>
          <a:p>
            <a:pPr indent="-304800" lvl="0" marL="457200" rtl="0">
              <a:spcBef>
                <a:spcPts val="0"/>
              </a:spcBef>
              <a:buSzPct val="100000"/>
              <a:buFont typeface="Georgia"/>
              <a:buAutoNum type="arabicPeriod"/>
            </a:pPr>
            <a:r>
              <a:rPr lang="en-GB" sz="1200">
                <a:latin typeface="Georgia"/>
                <a:ea typeface="Georgia"/>
                <a:cs typeface="Georgia"/>
                <a:sym typeface="Georgia"/>
              </a:rPr>
              <a:t>Like for example we talked about the Implementation and the architecture of RabbitMQ and Apache Kafka</a:t>
            </a:r>
          </a:p>
          <a:p>
            <a:pPr indent="-304800" lvl="0" marL="457200" rtl="0">
              <a:spcBef>
                <a:spcPts val="0"/>
              </a:spcBef>
              <a:buSzPct val="100000"/>
              <a:buFont typeface="Georgia"/>
              <a:buAutoNum type="arabicPeriod"/>
            </a:pPr>
            <a:r>
              <a:rPr lang="en-GB" sz="1200">
                <a:latin typeface="Georgia"/>
                <a:ea typeface="Georgia"/>
                <a:cs typeface="Georgia"/>
                <a:sym typeface="Georgia"/>
              </a:rPr>
              <a:t>In case of RabbitMQ,the difference between at most once and at least once delivery modes is not significant. For Kafka, on the other hand, latencyincreasesabouttwiceaslargefortheatleastoncemode. Additionally,if it needs to read from disk,its latency can grow by up to an order of magnitude. </a:t>
            </a:r>
          </a:p>
          <a:p>
            <a:pPr indent="-228600" lvl="0" marL="457200" rtl="0">
              <a:lnSpc>
                <a:spcPct val="115000"/>
              </a:lnSpc>
              <a:spcBef>
                <a:spcPts val="0"/>
              </a:spcBef>
              <a:buAutoNum type="arabicPeriod"/>
            </a:pPr>
            <a:r>
              <a:rPr lang="en-GB"/>
              <a:t>In terms of throughput, in the most basic set up(i.e. On a single node,single producer/channel,single partition,no replication) RabbitMQ’s throughput outperforms Kafka’s. Increasing the Kafka partition count on the same node,however,can significantly improve its performance, demonstrating its superb scalability. Increasing the producer/channel count in RabbitMQ,on the other hand, could only improve its performance moderately.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8" name="Shape 3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5" name="Shape 3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Shape 3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2" name="Shape 3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Shape 3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9" name="Shape 3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6" name="Shape 3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GB"/>
              <a:t>Mohsen</a:t>
            </a:r>
          </a:p>
          <a:p>
            <a:pPr lvl="0">
              <a:spcBef>
                <a:spcPts val="0"/>
              </a:spcBef>
              <a:buNone/>
            </a:pPr>
            <a:r>
              <a:rPr lang="en-GB" sz="1200">
                <a:latin typeface="Georgia"/>
                <a:ea typeface="Georgia"/>
                <a:cs typeface="Georgia"/>
                <a:sym typeface="Georgia"/>
              </a:rPr>
              <a:t>The Point of this slide is to give students a brief explanation of what has been cover in the Industry Paper: Kafka versus RabbitMQ article and later on explain the behaviour of these bullet points</a:t>
            </a:r>
          </a:p>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GB"/>
              <a:t>Mohsen</a:t>
            </a:r>
          </a:p>
          <a:p>
            <a:pPr lvl="0" rtl="0">
              <a:spcBef>
                <a:spcPts val="0"/>
              </a:spcBef>
              <a:buNone/>
            </a:pPr>
            <a:r>
              <a:rPr lang="en-GB" sz="1200">
                <a:latin typeface="Georgia"/>
                <a:ea typeface="Georgia"/>
                <a:cs typeface="Georgia"/>
                <a:sym typeface="Georgia"/>
              </a:rPr>
              <a:t>The Point of this slide is to give students a brief explanation of where does it get apply and what are the benefits and the features of using these two apaches and why they should use it :)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GB"/>
              <a:t>Mohsen</a:t>
            </a:r>
          </a:p>
          <a:p>
            <a:pPr lvl="0">
              <a:spcBef>
                <a:spcPts val="0"/>
              </a:spcBef>
              <a:buNone/>
            </a:pPr>
            <a:r>
              <a:rPr lang="en-GB" sz="1200">
                <a:latin typeface="Georgia"/>
                <a:ea typeface="Georgia"/>
                <a:cs typeface="Georgia"/>
                <a:sym typeface="Georgia"/>
              </a:rPr>
              <a:t>The motivation of this paper is to solve the communication approaches where they are dynamically implemented.</a:t>
            </a:r>
          </a:p>
          <a:p>
            <a:pPr lvl="0" rtl="0">
              <a:spcBef>
                <a:spcPts val="0"/>
              </a:spcBef>
              <a:buNone/>
            </a:pPr>
            <a:r>
              <a:rPr lang="en-GB" sz="1200">
                <a:latin typeface="Georgia"/>
                <a:ea typeface="Georgia"/>
                <a:cs typeface="Georgia"/>
                <a:sym typeface="Georgia"/>
              </a:rPr>
              <a:t>What I mean by dynamically implemented is that for example we have a post on a wall of our website and then there are people subscribing the post and they keep publishing messages so we need a system that illustrate a dynamic pattern.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b="1" lang="en-GB"/>
              <a:t>Marc</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GB">
                <a:solidFill>
                  <a:srgbClr val="222222"/>
                </a:solidFill>
                <a:highlight>
                  <a:srgbClr val="FFFFFF"/>
                </a:highlight>
              </a:rPr>
              <a:t>Mohsen</a:t>
            </a:r>
          </a:p>
          <a:p>
            <a:pPr lvl="0">
              <a:spcBef>
                <a:spcPts val="0"/>
              </a:spcBef>
              <a:buNone/>
            </a:pPr>
            <a:r>
              <a:rPr lang="en-GB" sz="1200">
                <a:solidFill>
                  <a:srgbClr val="222222"/>
                </a:solidFill>
                <a:highlight>
                  <a:srgbClr val="FFFFFF"/>
                </a:highlight>
                <a:latin typeface="Georgia"/>
                <a:ea typeface="Georgia"/>
                <a:cs typeface="Georgia"/>
                <a:sym typeface="Georgia"/>
              </a:rPr>
              <a:t>The publish-subscribe pattern (or pub/sub, for short) is a Ruby on Rails messaging pattern where senders of messages (publishers), do not program the messages to be sent directly to specific receivers (subscribers).</a:t>
            </a:r>
          </a:p>
          <a:p>
            <a:pPr lvl="0">
              <a:spcBef>
                <a:spcPts val="0"/>
              </a:spcBef>
              <a:buNone/>
            </a:pPr>
            <a:r>
              <a:rPr lang="en-GB" sz="1200">
                <a:solidFill>
                  <a:srgbClr val="222222"/>
                </a:solidFill>
                <a:highlight>
                  <a:srgbClr val="FFFFFF"/>
                </a:highlight>
                <a:latin typeface="Georgia"/>
                <a:ea typeface="Georgia"/>
                <a:cs typeface="Georgia"/>
                <a:sym typeface="Georgia"/>
              </a:rPr>
              <a:t>Coupling of producers being separated from consumers and that </a:t>
            </a:r>
          </a:p>
          <a:p>
            <a:pPr lvl="0">
              <a:spcBef>
                <a:spcPts val="0"/>
              </a:spcBef>
              <a:buNone/>
            </a:pPr>
            <a:r>
              <a:rPr lang="en-GB" sz="1200">
                <a:solidFill>
                  <a:srgbClr val="222222"/>
                </a:solidFill>
                <a:highlight>
                  <a:srgbClr val="FFFFFF"/>
                </a:highlight>
                <a:latin typeface="Georgia"/>
                <a:ea typeface="Georgia"/>
                <a:cs typeface="Georgia"/>
                <a:sym typeface="Georgia"/>
              </a:rPr>
              <a:t>Decoupling can happen in a number of ways:</a:t>
            </a:r>
          </a:p>
          <a:p>
            <a:pPr lvl="0">
              <a:spcBef>
                <a:spcPts val="0"/>
              </a:spcBef>
              <a:buNone/>
            </a:pPr>
            <a:r>
              <a:rPr lang="en-GB" sz="1200">
                <a:solidFill>
                  <a:srgbClr val="222222"/>
                </a:solidFill>
                <a:highlight>
                  <a:srgbClr val="FFFFFF"/>
                </a:highlight>
                <a:latin typeface="Georgia"/>
                <a:ea typeface="Georgia"/>
                <a:cs typeface="Georgia"/>
                <a:sym typeface="Georgia"/>
              </a:rPr>
              <a:t>Logical decoupling: would be an example where the produce and the consumer actually don't know anything about each other where their share no context whatsoever except all the routing information </a:t>
            </a:r>
          </a:p>
          <a:p>
            <a:pPr lvl="0">
              <a:spcBef>
                <a:spcPts val="0"/>
              </a:spcBef>
              <a:buNone/>
            </a:pPr>
            <a:r>
              <a:rPr lang="en-GB" sz="1200">
                <a:solidFill>
                  <a:srgbClr val="222222"/>
                </a:solidFill>
                <a:highlight>
                  <a:srgbClr val="FFFFFF"/>
                </a:highlight>
                <a:latin typeface="Georgia"/>
                <a:ea typeface="Georgia"/>
                <a:cs typeface="Georgia"/>
                <a:sym typeface="Georgia"/>
              </a:rPr>
              <a:t>Temporal decoupling: The example of this would be if you listen to this with the recording of this webinar in a couple of weeks time or from Monday I believe it will be available the message was sent off today on the 14th of August and you might be listening in to it in some view today </a:t>
            </a:r>
          </a:p>
          <a:p>
            <a:pPr lvl="0">
              <a:spcBef>
                <a:spcPts val="0"/>
              </a:spcBef>
              <a:buNone/>
            </a:pPr>
            <a:r>
              <a:t/>
            </a:r>
            <a:endParaRPr>
              <a:solidFill>
                <a:srgbClr val="222222"/>
              </a:solidFill>
              <a:highlight>
                <a:srgbClr val="FFFFFF"/>
              </a:highlight>
            </a:endParaRPr>
          </a:p>
          <a:p>
            <a:pPr lvl="0">
              <a:spcBef>
                <a:spcPts val="0"/>
              </a:spcBef>
              <a:buNone/>
            </a:pPr>
            <a:r>
              <a:t/>
            </a:r>
            <a:endParaRPr>
              <a:solidFill>
                <a:srgbClr val="222222"/>
              </a:solidFill>
              <a:highlight>
                <a:srgbClr val="FFFFFF"/>
              </a:highlight>
            </a:endParaRPr>
          </a:p>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GB"/>
              <a:t>Mohsen</a:t>
            </a:r>
          </a:p>
          <a:p>
            <a:pPr lvl="0">
              <a:spcBef>
                <a:spcPts val="0"/>
              </a:spcBef>
              <a:buNone/>
            </a:pPr>
            <a:r>
              <a:rPr lang="en-GB" sz="1200">
                <a:latin typeface="Georgia"/>
                <a:ea typeface="Georgia"/>
                <a:cs typeface="Georgia"/>
                <a:sym typeface="Georgia"/>
              </a:rPr>
              <a:t>In this slide I provided you guys a </a:t>
            </a:r>
            <a:r>
              <a:rPr lang="en-GB" sz="1200">
                <a:latin typeface="Georgia"/>
                <a:ea typeface="Georgia"/>
                <a:cs typeface="Georgia"/>
                <a:sym typeface="Georgia"/>
              </a:rPr>
              <a:t>javascript</a:t>
            </a:r>
            <a:r>
              <a:rPr lang="en-GB" sz="1200">
                <a:latin typeface="Georgia"/>
                <a:ea typeface="Georgia"/>
                <a:cs typeface="Georgia"/>
                <a:sym typeface="Georgia"/>
              </a:rPr>
              <a:t> code which is kind of an </a:t>
            </a:r>
            <a:r>
              <a:rPr lang="en-GB" sz="1200">
                <a:latin typeface="Georgia"/>
                <a:ea typeface="Georgia"/>
                <a:cs typeface="Georgia"/>
                <a:sym typeface="Georgia"/>
              </a:rPr>
              <a:t>explanatory</a:t>
            </a:r>
            <a:r>
              <a:rPr lang="en-GB" sz="1200">
                <a:latin typeface="Georgia"/>
                <a:ea typeface="Georgia"/>
                <a:cs typeface="Georgia"/>
                <a:sym typeface="Georgia"/>
              </a:rPr>
              <a:t> of how the publishing and the subscribing systems work.</a:t>
            </a:r>
          </a:p>
          <a:p>
            <a:pPr lvl="0" rtl="0">
              <a:spcBef>
                <a:spcPts val="0"/>
              </a:spcBef>
              <a:buNone/>
            </a:pPr>
            <a:r>
              <a:rPr lang="en-GB" sz="1200">
                <a:latin typeface="Georgia"/>
                <a:ea typeface="Georgia"/>
                <a:cs typeface="Georgia"/>
                <a:sym typeface="Georgia"/>
              </a:rPr>
              <a:t>For the real pub/sub systems there are multiple servers and they keep track of the request and the messages will publish however in the code above I just made a queue </a:t>
            </a:r>
            <a:r>
              <a:rPr lang="en-GB" sz="1200">
                <a:latin typeface="Georgia"/>
                <a:ea typeface="Georgia"/>
                <a:cs typeface="Georgia"/>
                <a:sym typeface="Georgia"/>
              </a:rPr>
              <a:t>data structure</a:t>
            </a:r>
            <a:r>
              <a:rPr lang="en-GB" sz="1200">
                <a:latin typeface="Georgia"/>
                <a:ea typeface="Georgia"/>
                <a:cs typeface="Georgia"/>
                <a:sym typeface="Georgia"/>
              </a:rPr>
              <a:t> which will keep track of the people who have already subscribed a post and they would like to publish a message or messages in the post that they following so as a summary one of the most important key of the pub/sub systems is that if a person has subscribed a post and then he/she is in the subscribing system then they can request to publish a message and these requests will be tracked in a queue so the person who has tried to publish a message earlier than the other people will be at the top of the queue </a:t>
            </a:r>
            <a:r>
              <a:rPr b="1" lang="en-GB" sz="1200">
                <a:latin typeface="Georgia"/>
                <a:ea typeface="Georgia"/>
                <a:cs typeface="Georgia"/>
                <a:sym typeface="Georgia"/>
              </a:rPr>
              <a:t>(first in first out).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4"/>
            <a:ext cx="1643700" cy="1643700"/>
          </a:xfrm>
          <a:prstGeom prst="diagStripe">
            <a:avLst>
              <a:gd fmla="val 0" name="adj"/>
            </a:avLst>
          </a:prstGeom>
          <a:solidFill>
            <a:schemeClr val="lt1">
              <a:alpha val="3030"/>
            </a:schemeClr>
          </a:solidFill>
          <a:ln>
            <a:noFill/>
          </a:ln>
        </p:spPr>
        <p:txBody>
          <a:bodyPr anchorCtr="0" anchor="ctr" bIns="91425" lIns="91425" rIns="91425" tIns="91425">
            <a:noAutofit/>
          </a:bodyPr>
          <a:lstStyle/>
          <a:p>
            <a:pPr lvl="0">
              <a:spcBef>
                <a:spcPts val="0"/>
              </a:spcBef>
              <a:buNone/>
            </a:pPr>
            <a:r>
              <a:t/>
            </a:r>
            <a:endParaRPr/>
          </a:p>
        </p:txBody>
      </p:sp>
      <p:grpSp>
        <p:nvGrpSpPr>
          <p:cNvPr id="11" name="Shape 11"/>
          <p:cNvGrpSpPr/>
          <p:nvPr/>
        </p:nvGrpSpPr>
        <p:grpSpPr>
          <a:xfrm>
            <a:off x="0" y="490"/>
            <a:ext cx="5153704" cy="5134399"/>
            <a:chOff x="0" y="75"/>
            <a:chExt cx="5153704" cy="5152950"/>
          </a:xfrm>
        </p:grpSpPr>
        <p:sp>
          <p:nvSpPr>
            <p:cNvPr id="12" name="Shape 12"/>
            <p:cNvSpPr/>
            <p:nvPr/>
          </p:nvSpPr>
          <p:spPr>
            <a:xfrm rot="-5400000">
              <a:off x="454" y="-225"/>
              <a:ext cx="5152800" cy="5153700"/>
            </a:xfrm>
            <a:prstGeom prst="diagStripe">
              <a:avLst>
                <a:gd fmla="val 50000" name="adj"/>
              </a:avLst>
            </a:prstGeom>
            <a:solidFill>
              <a:schemeClr val="lt1">
                <a:alpha val="3030"/>
              </a:schemeClr>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flipH="1">
              <a:off x="652821" y="590034"/>
              <a:ext cx="2300100" cy="2299800"/>
            </a:xfrm>
            <a:prstGeom prst="diagStripe">
              <a:avLst>
                <a:gd fmla="val 50000" name="adj"/>
              </a:avLst>
            </a:prstGeom>
            <a:solidFill>
              <a:schemeClr val="lt2"/>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rIns="91425"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rIns="91425" tIns="91425"/>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p:txBody>
      </p:sp>
      <p:sp>
        <p:nvSpPr>
          <p:cNvPr id="18" name="Shape 1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4"/>
            <a:chOff x="4406400" y="0"/>
            <a:chExt cx="4737600" cy="5143064"/>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tIns="91425">
              <a:noAutofit/>
            </a:bodyPr>
            <a:lstStyle/>
            <a:p>
              <a:pPr lvl="0">
                <a:spcBef>
                  <a:spcPts val="0"/>
                </a:spcBef>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tIns="91425">
              <a:noAutofit/>
            </a:bodyPr>
            <a:lstStyle/>
            <a:p>
              <a:pPr lvl="0">
                <a:spcBef>
                  <a:spcPts val="0"/>
                </a:spcBef>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10" name="Shape 110"/>
            <p:cNvSpPr/>
            <p:nvPr/>
          </p:nvSpPr>
          <p:spPr>
            <a:xfrm flipH="1">
              <a:off x="5849857" y="1443955"/>
              <a:ext cx="808800" cy="808799"/>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11" name="Shape 111"/>
            <p:cNvSpPr/>
            <p:nvPr/>
          </p:nvSpPr>
          <p:spPr>
            <a:xfrm rot="-5400000">
              <a:off x="5987080" y="2469465"/>
              <a:ext cx="808800" cy="808799"/>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12" name="Shape 112"/>
            <p:cNvSpPr/>
            <p:nvPr/>
          </p:nvSpPr>
          <p:spPr>
            <a:xfrm flipH="1">
              <a:off x="6222114" y="2676952"/>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13" name="Shape 113"/>
            <p:cNvSpPr/>
            <p:nvPr/>
          </p:nvSpPr>
          <p:spPr>
            <a:xfrm rot="-5400000">
              <a:off x="6675341" y="1862017"/>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115" name="Shape 115"/>
            <p:cNvSpPr/>
            <p:nvPr/>
          </p:nvSpPr>
          <p:spPr>
            <a:xfrm rot="-5400000">
              <a:off x="6861140" y="2477810"/>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18" name="Shape 118"/>
            <p:cNvSpPr/>
            <p:nvPr/>
          </p:nvSpPr>
          <p:spPr>
            <a:xfrm rot="-5400000">
              <a:off x="7047599" y="3095014"/>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19" name="Shape 119"/>
            <p:cNvSpPr/>
            <p:nvPr/>
          </p:nvSpPr>
          <p:spPr>
            <a:xfrm flipH="1">
              <a:off x="7276649" y="3302501"/>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22" name="Shape 122"/>
            <p:cNvSpPr/>
            <p:nvPr/>
          </p:nvSpPr>
          <p:spPr>
            <a:xfrm rot="-5400000">
              <a:off x="8102490" y="3718472"/>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23" name="Shape 123"/>
            <p:cNvSpPr/>
            <p:nvPr/>
          </p:nvSpPr>
          <p:spPr>
            <a:xfrm flipH="1">
              <a:off x="8334532" y="3925960"/>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24" name="Shape 124"/>
            <p:cNvSpPr/>
            <p:nvPr/>
          </p:nvSpPr>
          <p:spPr>
            <a:xfrm rot="-5400000">
              <a:off x="8288289" y="4334264"/>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rIns="91425" tIns="91425"/>
          <a:lstStyle>
            <a:lvl1pPr lvl="0">
              <a:spcBef>
                <a:spcPts val="0"/>
              </a:spcBef>
              <a:buSzPct val="100000"/>
              <a:defRPr sz="8000"/>
            </a:lvl1pPr>
            <a:lvl2pPr lvl="1">
              <a:spcBef>
                <a:spcPts val="0"/>
              </a:spcBef>
              <a:buSzPct val="100000"/>
              <a:defRPr sz="8000"/>
            </a:lvl2pPr>
            <a:lvl3pPr lvl="2">
              <a:spcBef>
                <a:spcPts val="0"/>
              </a:spcBef>
              <a:buSzPct val="100000"/>
              <a:defRPr sz="8000"/>
            </a:lvl3pPr>
            <a:lvl4pPr lvl="3">
              <a:spcBef>
                <a:spcPts val="0"/>
              </a:spcBef>
              <a:buSzPct val="100000"/>
              <a:defRPr sz="8000"/>
            </a:lvl4pPr>
            <a:lvl5pPr lvl="4">
              <a:spcBef>
                <a:spcPts val="0"/>
              </a:spcBef>
              <a:buSzPct val="100000"/>
              <a:defRPr sz="8000"/>
            </a:lvl5pPr>
            <a:lvl6pPr lvl="5">
              <a:spcBef>
                <a:spcPts val="0"/>
              </a:spcBef>
              <a:buSzPct val="100000"/>
              <a:defRPr sz="8000"/>
            </a:lvl6pPr>
            <a:lvl7pPr lvl="6">
              <a:spcBef>
                <a:spcPts val="0"/>
              </a:spcBef>
              <a:buSzPct val="100000"/>
              <a:defRPr sz="8000"/>
            </a:lvl7pPr>
            <a:lvl8pPr lvl="7">
              <a:spcBef>
                <a:spcPts val="0"/>
              </a:spcBef>
              <a:buSzPct val="100000"/>
              <a:defRPr sz="8000"/>
            </a:lvl8pPr>
            <a:lvl9pPr lvl="8">
              <a:spcBef>
                <a:spcPts val="0"/>
              </a:spcBef>
              <a:buSzPct val="100000"/>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27" name="Shape 1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4"/>
            <a:chOff x="4406400" y="0"/>
            <a:chExt cx="4737600" cy="5143064"/>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flipH="1">
              <a:off x="5849857" y="1443955"/>
              <a:ext cx="808800" cy="808799"/>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5400000">
              <a:off x="5987080" y="2469465"/>
              <a:ext cx="808800" cy="808799"/>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flipH="1">
              <a:off x="6222114" y="2676952"/>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27" name="Shape 27"/>
            <p:cNvSpPr/>
            <p:nvPr/>
          </p:nvSpPr>
          <p:spPr>
            <a:xfrm rot="-5400000">
              <a:off x="6675341" y="1862017"/>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9" name="Shape 29"/>
            <p:cNvSpPr/>
            <p:nvPr/>
          </p:nvSpPr>
          <p:spPr>
            <a:xfrm rot="-5400000">
              <a:off x="6861140" y="2477810"/>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rot="-5400000">
              <a:off x="7047599" y="3095014"/>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flipH="1">
              <a:off x="7276649" y="3302501"/>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36" name="Shape 36"/>
            <p:cNvSpPr/>
            <p:nvPr/>
          </p:nvSpPr>
          <p:spPr>
            <a:xfrm rot="-5400000">
              <a:off x="8102490" y="3718472"/>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37" name="Shape 37"/>
            <p:cNvSpPr/>
            <p:nvPr/>
          </p:nvSpPr>
          <p:spPr>
            <a:xfrm flipH="1">
              <a:off x="8334532" y="3925960"/>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8288289" y="4334264"/>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44" name="Shape 44"/>
            <p:cNvSpPr/>
            <p:nvPr/>
          </p:nvSpPr>
          <p:spPr>
            <a:xfrm flipH="1">
              <a:off x="229050" y="588488"/>
              <a:ext cx="808800" cy="808800"/>
            </a:xfrm>
            <a:prstGeom prst="diagStripe">
              <a:avLst>
                <a:gd fmla="val 50000" name="adj"/>
              </a:avLst>
            </a:prstGeom>
            <a:solidFill>
              <a:schemeClr val="lt2"/>
            </a:solidFill>
            <a:ln>
              <a:noFill/>
            </a:ln>
          </p:spPr>
          <p:txBody>
            <a:bodyPr anchorCtr="0" anchor="ctr" bIns="91425" lIns="91425" rIns="91425" tIns="91425">
              <a:noAutofit/>
            </a:bodyPr>
            <a:lstStyle/>
            <a:p>
              <a:pPr lvl="0">
                <a:spcBef>
                  <a:spcPts val="0"/>
                </a:spcBef>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51" name="Shape 51"/>
            <p:cNvSpPr/>
            <p:nvPr/>
          </p:nvSpPr>
          <p:spPr>
            <a:xfrm flipH="1">
              <a:off x="229050" y="588488"/>
              <a:ext cx="808800" cy="808800"/>
            </a:xfrm>
            <a:prstGeom prst="diagStripe">
              <a:avLst>
                <a:gd fmla="val 50000" name="adj"/>
              </a:avLst>
            </a:prstGeom>
            <a:solidFill>
              <a:schemeClr val="lt2"/>
            </a:solidFill>
            <a:ln>
              <a:noFill/>
            </a:ln>
          </p:spPr>
          <p:txBody>
            <a:bodyPr anchorCtr="0" anchor="ctr" bIns="91425" lIns="91425" rIns="91425" tIns="91425">
              <a:noAutofit/>
            </a:bodyPr>
            <a:lstStyle/>
            <a:p>
              <a:pPr lvl="0">
                <a:spcBef>
                  <a:spcPts val="0"/>
                </a:spcBef>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5" name="Shape 5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59" name="Shape 59"/>
            <p:cNvSpPr/>
            <p:nvPr/>
          </p:nvSpPr>
          <p:spPr>
            <a:xfrm flipH="1">
              <a:off x="229050" y="588488"/>
              <a:ext cx="808800" cy="808800"/>
            </a:xfrm>
            <a:prstGeom prst="diagStripe">
              <a:avLst>
                <a:gd fmla="val 50000" name="adj"/>
              </a:avLst>
            </a:prstGeom>
            <a:solidFill>
              <a:schemeClr val="lt2"/>
            </a:solidFill>
            <a:ln>
              <a:noFill/>
            </a:ln>
          </p:spPr>
          <p:txBody>
            <a:bodyPr anchorCtr="0" anchor="ctr" bIns="91425" lIns="91425" rIns="91425" tIns="91425">
              <a:noAutofit/>
            </a:bodyPr>
            <a:lstStyle/>
            <a:p>
              <a:pPr lvl="0">
                <a:spcBef>
                  <a:spcPts val="0"/>
                </a:spcBef>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61" name="Shape 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65" name="Shape 65"/>
            <p:cNvSpPr/>
            <p:nvPr/>
          </p:nvSpPr>
          <p:spPr>
            <a:xfrm flipH="1">
              <a:off x="229050" y="588488"/>
              <a:ext cx="808800" cy="808800"/>
            </a:xfrm>
            <a:prstGeom prst="diagStripe">
              <a:avLst>
                <a:gd fmla="val 50000" name="adj"/>
              </a:avLst>
            </a:prstGeom>
            <a:solidFill>
              <a:schemeClr val="lt2"/>
            </a:solidFill>
            <a:ln>
              <a:noFill/>
            </a:ln>
          </p:spPr>
          <p:txBody>
            <a:bodyPr anchorCtr="0" anchor="ctr" bIns="91425" lIns="91425" rIns="91425" tIns="91425">
              <a:noAutofit/>
            </a:bodyPr>
            <a:lstStyle/>
            <a:p>
              <a:pPr lvl="0">
                <a:spcBef>
                  <a:spcPts val="0"/>
                </a:spcBef>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8" name="Shape 6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flipH="1">
              <a:off x="5849857" y="1444077"/>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5400000">
              <a:off x="5987080" y="2469742"/>
              <a:ext cx="808800" cy="808799"/>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76" name="Shape 76"/>
            <p:cNvSpPr/>
            <p:nvPr/>
          </p:nvSpPr>
          <p:spPr>
            <a:xfrm flipH="1">
              <a:off x="6222114" y="2677178"/>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77" name="Shape 77"/>
            <p:cNvSpPr/>
            <p:nvPr/>
          </p:nvSpPr>
          <p:spPr>
            <a:xfrm rot="-5400000">
              <a:off x="6675341" y="1862243"/>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79" name="Shape 79"/>
            <p:cNvSpPr/>
            <p:nvPr/>
          </p:nvSpPr>
          <p:spPr>
            <a:xfrm rot="-5400000">
              <a:off x="6861140" y="2478088"/>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80" name="Shape 80"/>
            <p:cNvSpPr/>
            <p:nvPr/>
          </p:nvSpPr>
          <p:spPr>
            <a:xfrm flipH="1">
              <a:off x="7965266" y="2693191"/>
              <a:ext cx="808800" cy="808799"/>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81" name="Shape 81"/>
            <p:cNvSpPr/>
            <p:nvPr/>
          </p:nvSpPr>
          <p:spPr>
            <a:xfrm flipH="1">
              <a:off x="8145082" y="3309035"/>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82" name="Shape 82"/>
            <p:cNvSpPr/>
            <p:nvPr/>
          </p:nvSpPr>
          <p:spPr>
            <a:xfrm rot="-5400000">
              <a:off x="7047599" y="3095344"/>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86" name="Shape 86"/>
            <p:cNvSpPr/>
            <p:nvPr/>
          </p:nvSpPr>
          <p:spPr>
            <a:xfrm rot="-5400000">
              <a:off x="8102490" y="3718855"/>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87" name="Shape 87"/>
            <p:cNvSpPr/>
            <p:nvPr/>
          </p:nvSpPr>
          <p:spPr>
            <a:xfrm flipH="1">
              <a:off x="8334532" y="3926292"/>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88" name="Shape 88"/>
            <p:cNvSpPr/>
            <p:nvPr/>
          </p:nvSpPr>
          <p:spPr>
            <a:xfrm rot="-5400000">
              <a:off x="8288289" y="4334700"/>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0" name="Shape 9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94" name="Shape 94"/>
            <p:cNvSpPr/>
            <p:nvPr/>
          </p:nvSpPr>
          <p:spPr>
            <a:xfrm flipH="1">
              <a:off x="229050" y="588488"/>
              <a:ext cx="808800" cy="808800"/>
            </a:xfrm>
            <a:prstGeom prst="diagStripe">
              <a:avLst>
                <a:gd fmla="val 50000" name="adj"/>
              </a:avLst>
            </a:prstGeom>
            <a:solidFill>
              <a:schemeClr val="lt2"/>
            </a:solidFill>
            <a:ln>
              <a:noFill/>
            </a:ln>
          </p:spPr>
          <p:txBody>
            <a:bodyPr anchorCtr="0" anchor="ctr" bIns="91425" lIns="91425" rIns="91425" tIns="91425">
              <a:noAutofit/>
            </a:bodyPr>
            <a:lstStyle/>
            <a:p>
              <a:pPr lvl="0">
                <a:spcBef>
                  <a:spcPts val="0"/>
                </a:spcBef>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rIns="91425" tIns="91425"/>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8" name="Shape 9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1"/>
            <a:ext cx="698925" cy="684657"/>
            <a:chOff x="0" y="3785671"/>
            <a:chExt cx="698925" cy="684657"/>
          </a:xfrm>
        </p:grpSpPr>
        <p:sp>
          <p:nvSpPr>
            <p:cNvPr id="101" name="Shape 101"/>
            <p:cNvSpPr/>
            <p:nvPr/>
          </p:nvSpPr>
          <p:spPr>
            <a:xfrm rot="-5400000">
              <a:off x="0" y="3785671"/>
              <a:ext cx="544800" cy="544800"/>
            </a:xfrm>
            <a:prstGeom prst="diagStripe">
              <a:avLst>
                <a:gd fmla="val 50000" name="adj"/>
              </a:avLst>
            </a:prstGeom>
            <a:solidFill>
              <a:schemeClr val="lt1">
                <a:alpha val="9620"/>
              </a:schemeClr>
            </a:solidFill>
            <a:ln>
              <a:noFill/>
            </a:ln>
          </p:spPr>
          <p:txBody>
            <a:bodyPr anchorCtr="0" anchor="ctr" bIns="91425" lIns="91425" rIns="91425" tIns="91425">
              <a:noAutofit/>
            </a:bodyPr>
            <a:lstStyle/>
            <a:p>
              <a:pPr lvl="0">
                <a:spcBef>
                  <a:spcPts val="0"/>
                </a:spcBef>
                <a:buNone/>
              </a:pPr>
              <a:r>
                <a:t/>
              </a:r>
              <a:endParaRPr/>
            </a:p>
          </p:txBody>
        </p:sp>
        <p:sp>
          <p:nvSpPr>
            <p:cNvPr id="102" name="Shape 102"/>
            <p:cNvSpPr/>
            <p:nvPr/>
          </p:nvSpPr>
          <p:spPr>
            <a:xfrm flipH="1">
              <a:off x="154125" y="3925528"/>
              <a:ext cx="544800" cy="544800"/>
            </a:xfrm>
            <a:prstGeom prst="diagStripe">
              <a:avLst>
                <a:gd fmla="val 50000" name="adj"/>
              </a:avLst>
            </a:prstGeom>
            <a:solidFill>
              <a:schemeClr val="lt1">
                <a:alpha val="9620"/>
              </a:schemeClr>
            </a:solidFill>
            <a:ln>
              <a:noFill/>
            </a:ln>
          </p:spPr>
          <p:txBody>
            <a:bodyPr anchorCtr="0" anchor="ctr" bIns="91425" lIns="91425" rIns="91425" tIns="91425">
              <a:noAutofit/>
            </a:bodyPr>
            <a:lstStyle/>
            <a:p>
              <a:pPr lvl="0">
                <a:spcBef>
                  <a:spcPts val="0"/>
                </a:spcBef>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104" name="Shape 10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lt1"/>
              </a:buClr>
              <a:buSzPct val="100000"/>
              <a:buFont typeface="Montserrat"/>
              <a:buNone/>
              <a:defRPr sz="2800">
                <a:solidFill>
                  <a:schemeClr val="lt1"/>
                </a:solidFill>
                <a:latin typeface="Montserrat"/>
                <a:ea typeface="Montserrat"/>
                <a:cs typeface="Montserrat"/>
                <a:sym typeface="Montserrat"/>
              </a:defRPr>
            </a:lvl1pPr>
            <a:lvl2pPr lvl="1">
              <a:spcBef>
                <a:spcPts val="0"/>
              </a:spcBef>
              <a:buClr>
                <a:schemeClr val="lt1"/>
              </a:buClr>
              <a:buSzPct val="100000"/>
              <a:buFont typeface="Montserrat"/>
              <a:buNone/>
              <a:defRPr sz="2800">
                <a:solidFill>
                  <a:schemeClr val="lt1"/>
                </a:solidFill>
                <a:latin typeface="Montserrat"/>
                <a:ea typeface="Montserrat"/>
                <a:cs typeface="Montserrat"/>
                <a:sym typeface="Montserrat"/>
              </a:defRPr>
            </a:lvl2pPr>
            <a:lvl3pPr lvl="2">
              <a:spcBef>
                <a:spcPts val="0"/>
              </a:spcBef>
              <a:buClr>
                <a:schemeClr val="lt1"/>
              </a:buClr>
              <a:buSzPct val="100000"/>
              <a:buFont typeface="Montserrat"/>
              <a:buNone/>
              <a:defRPr sz="2800">
                <a:solidFill>
                  <a:schemeClr val="lt1"/>
                </a:solidFill>
                <a:latin typeface="Montserrat"/>
                <a:ea typeface="Montserrat"/>
                <a:cs typeface="Montserrat"/>
                <a:sym typeface="Montserrat"/>
              </a:defRPr>
            </a:lvl3pPr>
            <a:lvl4pPr lvl="3">
              <a:spcBef>
                <a:spcPts val="0"/>
              </a:spcBef>
              <a:buClr>
                <a:schemeClr val="lt1"/>
              </a:buClr>
              <a:buSzPct val="100000"/>
              <a:buFont typeface="Montserrat"/>
              <a:buNone/>
              <a:defRPr sz="2800">
                <a:solidFill>
                  <a:schemeClr val="lt1"/>
                </a:solidFill>
                <a:latin typeface="Montserrat"/>
                <a:ea typeface="Montserrat"/>
                <a:cs typeface="Montserrat"/>
                <a:sym typeface="Montserrat"/>
              </a:defRPr>
            </a:lvl4pPr>
            <a:lvl5pPr lvl="4">
              <a:spcBef>
                <a:spcPts val="0"/>
              </a:spcBef>
              <a:buClr>
                <a:schemeClr val="lt1"/>
              </a:buClr>
              <a:buSzPct val="100000"/>
              <a:buFont typeface="Montserrat"/>
              <a:buNone/>
              <a:defRPr sz="2800">
                <a:solidFill>
                  <a:schemeClr val="lt1"/>
                </a:solidFill>
                <a:latin typeface="Montserrat"/>
                <a:ea typeface="Montserrat"/>
                <a:cs typeface="Montserrat"/>
                <a:sym typeface="Montserrat"/>
              </a:defRPr>
            </a:lvl5pPr>
            <a:lvl6pPr lvl="5">
              <a:spcBef>
                <a:spcPts val="0"/>
              </a:spcBef>
              <a:buClr>
                <a:schemeClr val="lt1"/>
              </a:buClr>
              <a:buSzPct val="100000"/>
              <a:buFont typeface="Montserrat"/>
              <a:buNone/>
              <a:defRPr sz="2800">
                <a:solidFill>
                  <a:schemeClr val="lt1"/>
                </a:solidFill>
                <a:latin typeface="Montserrat"/>
                <a:ea typeface="Montserrat"/>
                <a:cs typeface="Montserrat"/>
                <a:sym typeface="Montserrat"/>
              </a:defRPr>
            </a:lvl6pPr>
            <a:lvl7pPr lvl="6">
              <a:spcBef>
                <a:spcPts val="0"/>
              </a:spcBef>
              <a:buClr>
                <a:schemeClr val="lt1"/>
              </a:buClr>
              <a:buSzPct val="100000"/>
              <a:buFont typeface="Montserrat"/>
              <a:buNone/>
              <a:defRPr sz="2800">
                <a:solidFill>
                  <a:schemeClr val="lt1"/>
                </a:solidFill>
                <a:latin typeface="Montserrat"/>
                <a:ea typeface="Montserrat"/>
                <a:cs typeface="Montserrat"/>
                <a:sym typeface="Montserrat"/>
              </a:defRPr>
            </a:lvl7pPr>
            <a:lvl8pPr lvl="7">
              <a:spcBef>
                <a:spcPts val="0"/>
              </a:spcBef>
              <a:buClr>
                <a:schemeClr val="lt1"/>
              </a:buClr>
              <a:buSzPct val="100000"/>
              <a:buFont typeface="Montserrat"/>
              <a:buNone/>
              <a:defRPr sz="2800">
                <a:solidFill>
                  <a:schemeClr val="lt1"/>
                </a:solidFill>
                <a:latin typeface="Montserrat"/>
                <a:ea typeface="Montserrat"/>
                <a:cs typeface="Montserrat"/>
                <a:sym typeface="Montserrat"/>
              </a:defRPr>
            </a:lvl8pPr>
            <a:lvl9pPr lvl="8">
              <a:spcBef>
                <a:spcPts val="0"/>
              </a:spcBef>
              <a:buClr>
                <a:schemeClr val="lt1"/>
              </a:buClr>
              <a:buSzPct val="1000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1"/>
              </a:buClr>
              <a:buSzPct val="100000"/>
              <a:buFont typeface="Lato"/>
              <a:buChar char="●"/>
              <a:defRPr sz="1300">
                <a:solidFill>
                  <a:schemeClr val="lt1"/>
                </a:solidFill>
                <a:latin typeface="Lato"/>
                <a:ea typeface="Lato"/>
                <a:cs typeface="Lato"/>
                <a:sym typeface="Lato"/>
              </a:defRPr>
            </a:lvl1pPr>
            <a:lvl2pPr lvl="1">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2pPr>
            <a:lvl3pPr lvl="2">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3pPr>
            <a:lvl4pPr lvl="3">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4pPr>
            <a:lvl5pPr lvl="4">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5pPr>
            <a:lvl6pPr lvl="5">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6pPr>
            <a:lvl7pPr lvl="6">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7pPr>
            <a:lvl8pPr lvl="7">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8pPr>
            <a:lvl9pPr lvl="8">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000">
                <a:solidFill>
                  <a:schemeClr val="l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rIns="91425" tIns="91425">
            <a:noAutofit/>
          </a:bodyPr>
          <a:lstStyle/>
          <a:p>
            <a:pPr lvl="0">
              <a:spcBef>
                <a:spcPts val="0"/>
              </a:spcBef>
              <a:buNone/>
            </a:pPr>
            <a:r>
              <a:rPr b="1" lang="en-GB"/>
              <a:t>Kafka versus RabbitMQ</a:t>
            </a:r>
          </a:p>
        </p:txBody>
      </p:sp>
      <p:sp>
        <p:nvSpPr>
          <p:cNvPr id="135" name="Shape 135"/>
          <p:cNvSpPr txBox="1"/>
          <p:nvPr>
            <p:ph idx="1" type="subTitle"/>
          </p:nvPr>
        </p:nvSpPr>
        <p:spPr>
          <a:xfrm>
            <a:off x="5083950" y="3924925"/>
            <a:ext cx="3470700" cy="506100"/>
          </a:xfrm>
          <a:prstGeom prst="rect">
            <a:avLst/>
          </a:prstGeom>
        </p:spPr>
        <p:txBody>
          <a:bodyPr anchorCtr="0" anchor="t" bIns="91425" lIns="91425" rIns="91425" tIns="91425">
            <a:noAutofit/>
          </a:bodyPr>
          <a:lstStyle/>
          <a:p>
            <a:pPr lvl="0">
              <a:spcBef>
                <a:spcPts val="0"/>
              </a:spcBef>
              <a:buNone/>
            </a:pPr>
            <a:r>
              <a:rPr lang="en-GB"/>
              <a:t>Marc Laroza</a:t>
            </a:r>
          </a:p>
          <a:p>
            <a:pPr lvl="0">
              <a:spcBef>
                <a:spcPts val="0"/>
              </a:spcBef>
              <a:buNone/>
            </a:pPr>
            <a:r>
              <a:rPr lang="en-GB"/>
              <a:t>Mohsen Javaher</a:t>
            </a:r>
          </a:p>
          <a:p>
            <a:pPr lvl="0">
              <a:spcBef>
                <a:spcPts val="0"/>
              </a:spcBef>
              <a:buNone/>
            </a:pPr>
            <a:r>
              <a:rPr lang="en-GB"/>
              <a:t>14/08/17</a:t>
            </a:r>
          </a:p>
        </p:txBody>
      </p:sp>
      <p:sp>
        <p:nvSpPr>
          <p:cNvPr id="136" name="Shape 13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1297500" y="393750"/>
            <a:ext cx="7038900" cy="914100"/>
          </a:xfrm>
          <a:prstGeom prst="rect">
            <a:avLst/>
          </a:prstGeom>
        </p:spPr>
        <p:txBody>
          <a:bodyPr anchorCtr="0" anchor="t" bIns="91425" lIns="91425" rIns="91425" tIns="91425">
            <a:noAutofit/>
          </a:bodyPr>
          <a:lstStyle/>
          <a:p>
            <a:pPr lvl="0" rtl="0">
              <a:spcBef>
                <a:spcPts val="0"/>
              </a:spcBef>
              <a:buNone/>
            </a:pPr>
            <a:r>
              <a:rPr b="1" lang="en-GB">
                <a:latin typeface="Georgia"/>
                <a:ea typeface="Georgia"/>
                <a:cs typeface="Georgia"/>
                <a:sym typeface="Georgia"/>
              </a:rPr>
              <a:t>E</a:t>
            </a:r>
            <a:r>
              <a:rPr b="1" lang="en-GB">
                <a:latin typeface="Georgia"/>
                <a:ea typeface="Georgia"/>
                <a:cs typeface="Georgia"/>
                <a:sym typeface="Georgia"/>
              </a:rPr>
              <a:t>xamples of related work based on the same topic</a:t>
            </a:r>
          </a:p>
        </p:txBody>
      </p:sp>
      <p:sp>
        <p:nvSpPr>
          <p:cNvPr id="198" name="Shape 198"/>
          <p:cNvSpPr txBox="1"/>
          <p:nvPr>
            <p:ph idx="1" type="body"/>
          </p:nvPr>
        </p:nvSpPr>
        <p:spPr>
          <a:xfrm>
            <a:off x="1297500" y="1567550"/>
            <a:ext cx="7038900" cy="2911200"/>
          </a:xfrm>
          <a:prstGeom prst="rect">
            <a:avLst/>
          </a:prstGeom>
        </p:spPr>
        <p:txBody>
          <a:bodyPr anchorCtr="0" anchor="t" bIns="91425" lIns="91425" rIns="91425" tIns="91425">
            <a:noAutofit/>
          </a:bodyPr>
          <a:lstStyle/>
          <a:p>
            <a:pPr indent="-330200" lvl="0" marL="457200" rtl="0">
              <a:spcBef>
                <a:spcPts val="0"/>
              </a:spcBef>
              <a:spcAft>
                <a:spcPts val="0"/>
              </a:spcAft>
              <a:buClr>
                <a:srgbClr val="FFFFFF"/>
              </a:buClr>
              <a:buSzPct val="100000"/>
              <a:buFont typeface="Georgia"/>
              <a:buChar char="●"/>
            </a:pPr>
            <a:r>
              <a:rPr lang="en-GB" sz="1600">
                <a:solidFill>
                  <a:srgbClr val="FFFFFF"/>
                </a:solidFill>
                <a:latin typeface="Georgia"/>
                <a:ea typeface="Georgia"/>
                <a:cs typeface="Georgia"/>
                <a:sym typeface="Georgia"/>
              </a:rPr>
              <a:t>In IBM MQ pub/sub, a sub is a system that requests all the informations about a particular topic from a queue manager in a pub/sub network.  A subscriber can be given messages, about any type of topics, from multiple publishers.</a:t>
            </a:r>
          </a:p>
          <a:p>
            <a:pPr lvl="0" rtl="0">
              <a:spcBef>
                <a:spcPts val="0"/>
              </a:spcBef>
              <a:spcAft>
                <a:spcPts val="0"/>
              </a:spcAft>
              <a:buNone/>
            </a:pPr>
            <a:r>
              <a:t/>
            </a:r>
            <a:endParaRPr sz="1600">
              <a:solidFill>
                <a:srgbClr val="FFFFFF"/>
              </a:solidFill>
              <a:latin typeface="Georgia"/>
              <a:ea typeface="Georgia"/>
              <a:cs typeface="Georgia"/>
              <a:sym typeface="Georgia"/>
            </a:endParaRPr>
          </a:p>
          <a:p>
            <a:pPr indent="-330200" lvl="0" marL="457200" rtl="0">
              <a:spcBef>
                <a:spcPts val="0"/>
              </a:spcBef>
              <a:spcAft>
                <a:spcPts val="0"/>
              </a:spcAft>
              <a:buClr>
                <a:srgbClr val="FFFFFF"/>
              </a:buClr>
              <a:buSzPct val="100000"/>
              <a:buFont typeface="Georgia"/>
              <a:buChar char="●"/>
            </a:pPr>
            <a:r>
              <a:rPr lang="en-GB" sz="1600">
                <a:solidFill>
                  <a:srgbClr val="FFFFFF"/>
                </a:solidFill>
                <a:latin typeface="Georgia"/>
                <a:ea typeface="Georgia"/>
                <a:cs typeface="Georgia"/>
                <a:sym typeface="Georgia"/>
              </a:rPr>
              <a:t>In IBM MQ pub/sub, a publisher is a system that makes information about a particular topic obtainable to a queue manager in the form of a standard IBM MQ message called a publication. A publisher can broadcast information about multiple topics.</a:t>
            </a:r>
          </a:p>
          <a:p>
            <a:pPr lvl="0" rtl="0">
              <a:spcBef>
                <a:spcPts val="0"/>
              </a:spcBef>
              <a:spcAft>
                <a:spcPts val="0"/>
              </a:spcAft>
              <a:buNone/>
            </a:pPr>
            <a:r>
              <a:t/>
            </a:r>
            <a:endParaRPr sz="1600">
              <a:solidFill>
                <a:srgbClr val="FFFFFF"/>
              </a:solidFill>
              <a:latin typeface="Georgia"/>
              <a:ea typeface="Georgia"/>
              <a:cs typeface="Georgia"/>
              <a:sym typeface="Georgia"/>
            </a:endParaRPr>
          </a:p>
          <a:p>
            <a:pPr lvl="0" rtl="0">
              <a:spcBef>
                <a:spcPts val="0"/>
              </a:spcBef>
              <a:spcAft>
                <a:spcPts val="0"/>
              </a:spcAft>
              <a:buNone/>
            </a:pPr>
            <a:r>
              <a:t/>
            </a:r>
            <a:endParaRPr sz="1600">
              <a:solidFill>
                <a:srgbClr val="FFFFFF"/>
              </a:solidFill>
              <a:latin typeface="Georgia"/>
              <a:ea typeface="Georgia"/>
              <a:cs typeface="Georgia"/>
              <a:sym typeface="Georgia"/>
            </a:endParaRPr>
          </a:p>
        </p:txBody>
      </p:sp>
      <p:sp>
        <p:nvSpPr>
          <p:cNvPr id="199" name="Shape 19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1297500" y="393750"/>
            <a:ext cx="7038900" cy="642000"/>
          </a:xfrm>
          <a:prstGeom prst="rect">
            <a:avLst/>
          </a:prstGeom>
        </p:spPr>
        <p:txBody>
          <a:bodyPr anchorCtr="0" anchor="t" bIns="91425" lIns="91425" rIns="91425" tIns="91425">
            <a:noAutofit/>
          </a:bodyPr>
          <a:lstStyle/>
          <a:p>
            <a:pPr lvl="0" rtl="0">
              <a:lnSpc>
                <a:spcPct val="115000"/>
              </a:lnSpc>
              <a:spcBef>
                <a:spcPts val="0"/>
              </a:spcBef>
              <a:buNone/>
            </a:pPr>
            <a:r>
              <a:rPr b="1" lang="en-GB">
                <a:solidFill>
                  <a:srgbClr val="FFFFFF"/>
                </a:solidFill>
                <a:latin typeface="Georgia"/>
                <a:ea typeface="Georgia"/>
                <a:cs typeface="Georgia"/>
                <a:sym typeface="Georgia"/>
              </a:rPr>
              <a:t>What is Kafka?</a:t>
            </a:r>
          </a:p>
        </p:txBody>
      </p:sp>
      <p:sp>
        <p:nvSpPr>
          <p:cNvPr id="205" name="Shape 205"/>
          <p:cNvSpPr txBox="1"/>
          <p:nvPr>
            <p:ph idx="1" type="body"/>
          </p:nvPr>
        </p:nvSpPr>
        <p:spPr>
          <a:xfrm>
            <a:off x="1297500" y="1567550"/>
            <a:ext cx="7038900" cy="2911200"/>
          </a:xfrm>
          <a:prstGeom prst="rect">
            <a:avLst/>
          </a:prstGeom>
        </p:spPr>
        <p:txBody>
          <a:bodyPr anchorCtr="0" anchor="t" bIns="91425" lIns="91425" rIns="91425" tIns="91425">
            <a:noAutofit/>
          </a:bodyPr>
          <a:lstStyle/>
          <a:p>
            <a:pPr indent="-342900" lvl="0" marL="457200" rtl="0">
              <a:lnSpc>
                <a:spcPct val="150000"/>
              </a:lnSpc>
              <a:spcBef>
                <a:spcPts val="0"/>
              </a:spcBef>
              <a:buSzPct val="100000"/>
              <a:buFont typeface="Georgia"/>
            </a:pPr>
            <a:r>
              <a:rPr lang="en-GB" sz="1800">
                <a:latin typeface="Georgia"/>
                <a:ea typeface="Georgia"/>
                <a:cs typeface="Georgia"/>
                <a:sym typeface="Georgia"/>
              </a:rPr>
              <a:t>Kafka is a distributed and scalable publish/subscribe system.</a:t>
            </a:r>
          </a:p>
          <a:p>
            <a:pPr indent="-342900" lvl="0" marL="457200" rtl="0">
              <a:lnSpc>
                <a:spcPct val="150000"/>
              </a:lnSpc>
              <a:spcBef>
                <a:spcPts val="0"/>
              </a:spcBef>
              <a:buSzPct val="100000"/>
              <a:buFont typeface="Georgia"/>
            </a:pPr>
            <a:r>
              <a:rPr lang="en-GB" sz="1800">
                <a:latin typeface="Georgia"/>
                <a:ea typeface="Georgia"/>
                <a:cs typeface="Georgia"/>
                <a:sym typeface="Georgia"/>
              </a:rPr>
              <a:t>Lets you publish and subscribe to streams of records. This is the same as message queue or enterprise messaging system.</a:t>
            </a:r>
          </a:p>
          <a:p>
            <a:pPr indent="-342900" lvl="0" marL="457200" rtl="0">
              <a:lnSpc>
                <a:spcPct val="150000"/>
              </a:lnSpc>
              <a:spcBef>
                <a:spcPts val="0"/>
              </a:spcBef>
              <a:buSzPct val="100000"/>
              <a:buFont typeface="Georgia"/>
            </a:pPr>
            <a:r>
              <a:rPr lang="en-GB" sz="1800">
                <a:latin typeface="Georgia"/>
                <a:ea typeface="Georgia"/>
                <a:cs typeface="Georgia"/>
                <a:sym typeface="Georgia"/>
              </a:rPr>
              <a:t>Also, lets you store streams of records in a fault-tolerant way and process them as they occur. </a:t>
            </a:r>
          </a:p>
          <a:p>
            <a:pPr indent="-342900" lvl="0" marL="457200" rtl="0">
              <a:lnSpc>
                <a:spcPct val="150000"/>
              </a:lnSpc>
              <a:spcBef>
                <a:spcPts val="0"/>
              </a:spcBef>
              <a:buSzPct val="100000"/>
              <a:buFont typeface="Georgia"/>
            </a:pPr>
            <a:r>
              <a:rPr lang="en-GB" sz="1800">
                <a:latin typeface="Georgia"/>
                <a:ea typeface="Georgia"/>
                <a:cs typeface="Georgia"/>
                <a:sym typeface="Georgia"/>
              </a:rPr>
              <a:t>Kafka is designed to handle high throughput and low-latency platform for handling real-time data feeds. </a:t>
            </a:r>
          </a:p>
          <a:p>
            <a:pPr lvl="0" rtl="0">
              <a:lnSpc>
                <a:spcPct val="150000"/>
              </a:lnSpc>
              <a:spcBef>
                <a:spcPts val="0"/>
              </a:spcBef>
              <a:buNone/>
            </a:pPr>
            <a:r>
              <a:t/>
            </a:r>
            <a:endParaRPr sz="1400">
              <a:latin typeface="Georgia"/>
              <a:ea typeface="Georgia"/>
              <a:cs typeface="Georgia"/>
              <a:sym typeface="Georgia"/>
            </a:endParaRPr>
          </a:p>
        </p:txBody>
      </p:sp>
      <p:sp>
        <p:nvSpPr>
          <p:cNvPr id="206" name="Shape 20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0" st="0"/>
                                            </p:txEl>
                                          </p:spTgt>
                                        </p:tgtEl>
                                        <p:attrNameLst>
                                          <p:attrName>style.visibility</p:attrName>
                                        </p:attrNameLst>
                                      </p:cBhvr>
                                      <p:to>
                                        <p:strVal val="visible"/>
                                      </p:to>
                                    </p:set>
                                    <p:animEffect filter="fade" transition="in">
                                      <p:cBhvr>
                                        <p:cTn dur="1000"/>
                                        <p:tgtEl>
                                          <p:spTgt spid="2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1" st="1"/>
                                            </p:txEl>
                                          </p:spTgt>
                                        </p:tgtEl>
                                        <p:attrNameLst>
                                          <p:attrName>style.visibility</p:attrName>
                                        </p:attrNameLst>
                                      </p:cBhvr>
                                      <p:to>
                                        <p:strVal val="visible"/>
                                      </p:to>
                                    </p:set>
                                    <p:animEffect filter="fade" transition="in">
                                      <p:cBhvr>
                                        <p:cTn dur="1000"/>
                                        <p:tgtEl>
                                          <p:spTgt spid="2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2" st="2"/>
                                            </p:txEl>
                                          </p:spTgt>
                                        </p:tgtEl>
                                        <p:attrNameLst>
                                          <p:attrName>style.visibility</p:attrName>
                                        </p:attrNameLst>
                                      </p:cBhvr>
                                      <p:to>
                                        <p:strVal val="visible"/>
                                      </p:to>
                                    </p:set>
                                    <p:animEffect filter="fade" transition="in">
                                      <p:cBhvr>
                                        <p:cTn dur="1000"/>
                                        <p:tgtEl>
                                          <p:spTgt spid="2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3" st="3"/>
                                            </p:txEl>
                                          </p:spTgt>
                                        </p:tgtEl>
                                        <p:attrNameLst>
                                          <p:attrName>style.visibility</p:attrName>
                                        </p:attrNameLst>
                                      </p:cBhvr>
                                      <p:to>
                                        <p:strVal val="visible"/>
                                      </p:to>
                                    </p:set>
                                    <p:animEffect filter="fade" transition="in">
                                      <p:cBhvr>
                                        <p:cTn dur="1000"/>
                                        <p:tgtEl>
                                          <p:spTgt spid="2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4" st="4"/>
                                            </p:txEl>
                                          </p:spTgt>
                                        </p:tgtEl>
                                        <p:attrNameLst>
                                          <p:attrName>style.visibility</p:attrName>
                                        </p:attrNameLst>
                                      </p:cBhvr>
                                      <p:to>
                                        <p:strVal val="visible"/>
                                      </p:to>
                                    </p:set>
                                    <p:animEffect filter="fade" transition="in">
                                      <p:cBhvr>
                                        <p:cTn dur="1000"/>
                                        <p:tgtEl>
                                          <p:spTgt spid="20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1297500" y="393750"/>
            <a:ext cx="7038900" cy="642000"/>
          </a:xfrm>
          <a:prstGeom prst="rect">
            <a:avLst/>
          </a:prstGeom>
        </p:spPr>
        <p:txBody>
          <a:bodyPr anchorCtr="0" anchor="t" bIns="91425" lIns="91425" rIns="91425" tIns="91425">
            <a:noAutofit/>
          </a:bodyPr>
          <a:lstStyle/>
          <a:p>
            <a:pPr lvl="0" rtl="0">
              <a:spcBef>
                <a:spcPts val="0"/>
              </a:spcBef>
              <a:buNone/>
            </a:pPr>
            <a:r>
              <a:rPr b="1" lang="en-GB">
                <a:latin typeface="Georgia"/>
                <a:ea typeface="Georgia"/>
                <a:cs typeface="Georgia"/>
                <a:sym typeface="Georgia"/>
              </a:rPr>
              <a:t>What is Kafka developed by?</a:t>
            </a:r>
          </a:p>
          <a:p>
            <a:pPr lvl="0" rtl="0">
              <a:lnSpc>
                <a:spcPct val="115000"/>
              </a:lnSpc>
              <a:spcBef>
                <a:spcPts val="0"/>
              </a:spcBef>
              <a:buNone/>
            </a:pPr>
            <a:r>
              <a:t/>
            </a:r>
            <a:endParaRPr b="1">
              <a:solidFill>
                <a:srgbClr val="FFFFFF"/>
              </a:solidFill>
              <a:latin typeface="Georgia"/>
              <a:ea typeface="Georgia"/>
              <a:cs typeface="Georgia"/>
              <a:sym typeface="Georgia"/>
            </a:endParaRPr>
          </a:p>
        </p:txBody>
      </p:sp>
      <p:sp>
        <p:nvSpPr>
          <p:cNvPr id="212" name="Shape 212"/>
          <p:cNvSpPr txBox="1"/>
          <p:nvPr>
            <p:ph idx="1" type="body"/>
          </p:nvPr>
        </p:nvSpPr>
        <p:spPr>
          <a:xfrm>
            <a:off x="1297500" y="1567550"/>
            <a:ext cx="7038900" cy="2911200"/>
          </a:xfrm>
          <a:prstGeom prst="rect">
            <a:avLst/>
          </a:prstGeom>
        </p:spPr>
        <p:txBody>
          <a:bodyPr anchorCtr="0" anchor="t" bIns="91425" lIns="91425" rIns="91425" tIns="91425">
            <a:noAutofit/>
          </a:bodyPr>
          <a:lstStyle/>
          <a:p>
            <a:pPr indent="-342900" lvl="0" marL="457200" rtl="0">
              <a:lnSpc>
                <a:spcPct val="115000"/>
              </a:lnSpc>
              <a:spcBef>
                <a:spcPts val="0"/>
              </a:spcBef>
              <a:buSzPct val="100000"/>
              <a:buFont typeface="Georgia"/>
            </a:pPr>
            <a:r>
              <a:rPr lang="en-GB" sz="1800">
                <a:latin typeface="Georgia"/>
                <a:ea typeface="Georgia"/>
                <a:cs typeface="Georgia"/>
                <a:sym typeface="Georgia"/>
              </a:rPr>
              <a:t>Kafka is originally developed at LinkedIn as its centralized event pipelining platform. </a:t>
            </a:r>
          </a:p>
          <a:p>
            <a:pPr lvl="0" rtl="0">
              <a:lnSpc>
                <a:spcPct val="115000"/>
              </a:lnSpc>
              <a:spcBef>
                <a:spcPts val="0"/>
              </a:spcBef>
              <a:spcAft>
                <a:spcPts val="0"/>
              </a:spcAft>
              <a:buNone/>
            </a:pPr>
            <a:r>
              <a:t/>
            </a:r>
            <a:endParaRPr sz="1800">
              <a:latin typeface="Georgia"/>
              <a:ea typeface="Georgia"/>
              <a:cs typeface="Georgia"/>
              <a:sym typeface="Georgia"/>
            </a:endParaRPr>
          </a:p>
          <a:p>
            <a:pPr indent="-342900" lvl="0" marL="457200" rtl="0">
              <a:lnSpc>
                <a:spcPct val="115000"/>
              </a:lnSpc>
              <a:spcBef>
                <a:spcPts val="0"/>
              </a:spcBef>
              <a:buSzPct val="100000"/>
              <a:buFont typeface="Georgia"/>
            </a:pPr>
            <a:r>
              <a:rPr lang="en-GB" sz="1800">
                <a:latin typeface="Georgia"/>
                <a:ea typeface="Georgia"/>
                <a:cs typeface="Georgia"/>
                <a:sym typeface="Georgia"/>
              </a:rPr>
              <a:t>In 2011, Kafka became an open-source and has evolved and established itself as a popular tool for building real time data pipelines and streaming apps.</a:t>
            </a:r>
          </a:p>
          <a:p>
            <a:pPr lvl="0" rtl="0">
              <a:lnSpc>
                <a:spcPct val="150000"/>
              </a:lnSpc>
              <a:spcBef>
                <a:spcPts val="0"/>
              </a:spcBef>
              <a:spcAft>
                <a:spcPts val="0"/>
              </a:spcAft>
              <a:buNone/>
            </a:pPr>
            <a:r>
              <a:t/>
            </a:r>
            <a:endParaRPr sz="1800">
              <a:solidFill>
                <a:srgbClr val="F3F3F3"/>
              </a:solidFill>
              <a:latin typeface="Georgia"/>
              <a:ea typeface="Georgia"/>
              <a:cs typeface="Georgia"/>
              <a:sym typeface="Georgia"/>
            </a:endParaRPr>
          </a:p>
        </p:txBody>
      </p:sp>
      <p:sp>
        <p:nvSpPr>
          <p:cNvPr id="213" name="Shape 2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animEffect filter="fade" transition="in">
                                      <p:cBhvr>
                                        <p:cTn dur="1000"/>
                                        <p:tgtEl>
                                          <p:spTgt spid="2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1" st="1"/>
                                            </p:txEl>
                                          </p:spTgt>
                                        </p:tgtEl>
                                        <p:attrNameLst>
                                          <p:attrName>style.visibility</p:attrName>
                                        </p:attrNameLst>
                                      </p:cBhvr>
                                      <p:to>
                                        <p:strVal val="visible"/>
                                      </p:to>
                                    </p:set>
                                    <p:animEffect filter="fade" transition="in">
                                      <p:cBhvr>
                                        <p:cTn dur="1000"/>
                                        <p:tgtEl>
                                          <p:spTgt spid="2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2" st="2"/>
                                            </p:txEl>
                                          </p:spTgt>
                                        </p:tgtEl>
                                        <p:attrNameLst>
                                          <p:attrName>style.visibility</p:attrName>
                                        </p:attrNameLst>
                                      </p:cBhvr>
                                      <p:to>
                                        <p:strVal val="visible"/>
                                      </p:to>
                                    </p:set>
                                    <p:animEffect filter="fade" transition="in">
                                      <p:cBhvr>
                                        <p:cTn dur="1000"/>
                                        <p:tgtEl>
                                          <p:spTgt spid="2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3" st="3"/>
                                            </p:txEl>
                                          </p:spTgt>
                                        </p:tgtEl>
                                        <p:attrNameLst>
                                          <p:attrName>style.visibility</p:attrName>
                                        </p:attrNameLst>
                                      </p:cBhvr>
                                      <p:to>
                                        <p:strVal val="visible"/>
                                      </p:to>
                                    </p:set>
                                    <p:animEffect filter="fade" transition="in">
                                      <p:cBhvr>
                                        <p:cTn dur="1000"/>
                                        <p:tgtEl>
                                          <p:spTgt spid="21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1297500" y="393750"/>
            <a:ext cx="7038900" cy="914100"/>
          </a:xfrm>
          <a:prstGeom prst="rect">
            <a:avLst/>
          </a:prstGeom>
        </p:spPr>
        <p:txBody>
          <a:bodyPr anchorCtr="0" anchor="t" bIns="91425" lIns="91425" rIns="91425" tIns="91425">
            <a:noAutofit/>
          </a:bodyPr>
          <a:lstStyle/>
          <a:p>
            <a:pPr lvl="0">
              <a:spcBef>
                <a:spcPts val="0"/>
              </a:spcBef>
              <a:buNone/>
            </a:pPr>
            <a:r>
              <a:rPr b="1" lang="en-GB">
                <a:latin typeface="Georgia"/>
                <a:ea typeface="Georgia"/>
                <a:cs typeface="Georgia"/>
                <a:sym typeface="Georgia"/>
              </a:rPr>
              <a:t>Kafka Components</a:t>
            </a:r>
          </a:p>
        </p:txBody>
      </p:sp>
      <p:sp>
        <p:nvSpPr>
          <p:cNvPr id="219" name="Shape 219"/>
          <p:cNvSpPr txBox="1"/>
          <p:nvPr>
            <p:ph idx="1" type="body"/>
          </p:nvPr>
        </p:nvSpPr>
        <p:spPr>
          <a:xfrm>
            <a:off x="1297500" y="1116150"/>
            <a:ext cx="7038900" cy="3463800"/>
          </a:xfrm>
          <a:prstGeom prst="rect">
            <a:avLst/>
          </a:prstGeom>
        </p:spPr>
        <p:txBody>
          <a:bodyPr anchorCtr="0" anchor="t" bIns="91425" lIns="91425" rIns="91425" tIns="91425">
            <a:noAutofit/>
          </a:bodyPr>
          <a:lstStyle/>
          <a:p>
            <a:pPr indent="-304800" lvl="0" marL="457200" rtl="0">
              <a:spcBef>
                <a:spcPts val="0"/>
              </a:spcBef>
              <a:buSzPct val="100000"/>
              <a:buFont typeface="Georgia"/>
            </a:pPr>
            <a:r>
              <a:rPr lang="en-GB" sz="1200">
                <a:latin typeface="Georgia"/>
                <a:ea typeface="Georgia"/>
                <a:cs typeface="Georgia"/>
                <a:sym typeface="Georgia"/>
              </a:rPr>
              <a:t>Topic</a:t>
            </a:r>
          </a:p>
          <a:p>
            <a:pPr indent="-304800" lvl="1" marL="914400" rtl="0">
              <a:spcBef>
                <a:spcPts val="0"/>
              </a:spcBef>
              <a:buSzPct val="100000"/>
              <a:buFont typeface="Georgia"/>
            </a:pPr>
            <a:r>
              <a:rPr lang="en-GB" sz="1200">
                <a:latin typeface="Georgia"/>
                <a:ea typeface="Georgia"/>
                <a:cs typeface="Georgia"/>
                <a:sym typeface="Georgia"/>
              </a:rPr>
              <a:t>is a category of feed names to which messages are stored and published. </a:t>
            </a:r>
          </a:p>
          <a:p>
            <a:pPr indent="-304800" lvl="1" marL="914400" rtl="0">
              <a:spcBef>
                <a:spcPts val="0"/>
              </a:spcBef>
              <a:buSzPct val="100000"/>
              <a:buFont typeface="Georgia"/>
            </a:pPr>
            <a:r>
              <a:rPr lang="en-GB" sz="1200">
                <a:latin typeface="Georgia"/>
                <a:ea typeface="Georgia"/>
                <a:cs typeface="Georgia"/>
                <a:sym typeface="Georgia"/>
              </a:rPr>
              <a:t>can have multiple partitions. </a:t>
            </a:r>
          </a:p>
          <a:p>
            <a:pPr indent="-304800" lvl="0" marL="457200" rtl="0">
              <a:spcBef>
                <a:spcPts val="0"/>
              </a:spcBef>
              <a:buSzPct val="100000"/>
              <a:buFont typeface="Georgia"/>
            </a:pPr>
            <a:r>
              <a:rPr lang="en-GB" sz="1200">
                <a:latin typeface="Georgia"/>
                <a:ea typeface="Georgia"/>
                <a:cs typeface="Georgia"/>
                <a:sym typeface="Georgia"/>
              </a:rPr>
              <a:t>Partitions</a:t>
            </a:r>
          </a:p>
          <a:p>
            <a:pPr indent="-304800" lvl="1" marL="914400" rtl="0">
              <a:spcBef>
                <a:spcPts val="0"/>
              </a:spcBef>
              <a:buSzPct val="100000"/>
              <a:buFont typeface="Georgia"/>
            </a:pPr>
            <a:r>
              <a:rPr lang="en-GB" sz="1200">
                <a:latin typeface="Georgia"/>
                <a:ea typeface="Georgia"/>
                <a:cs typeface="Georgia"/>
                <a:sym typeface="Georgia"/>
              </a:rPr>
              <a:t>for each topic, Kafka maintains partition logs which contains messages that are sequentially ordered. </a:t>
            </a:r>
          </a:p>
          <a:p>
            <a:pPr indent="-304800" lvl="0" marL="457200" rtl="0">
              <a:spcBef>
                <a:spcPts val="0"/>
              </a:spcBef>
              <a:buSzPct val="100000"/>
              <a:buFont typeface="Georgia"/>
            </a:pPr>
            <a:r>
              <a:rPr lang="en-GB" sz="1200">
                <a:latin typeface="Georgia"/>
                <a:ea typeface="Georgia"/>
                <a:cs typeface="Georgia"/>
                <a:sym typeface="Georgia"/>
              </a:rPr>
              <a:t>Kafka Message Broker</a:t>
            </a:r>
          </a:p>
          <a:p>
            <a:pPr indent="-304800" lvl="1" marL="914400" rtl="0">
              <a:spcBef>
                <a:spcPts val="0"/>
              </a:spcBef>
              <a:buSzPct val="100000"/>
              <a:buFont typeface="Georgia"/>
            </a:pPr>
            <a:r>
              <a:rPr lang="en-GB" sz="1200">
                <a:latin typeface="Georgia"/>
                <a:ea typeface="Georgia"/>
                <a:cs typeface="Georgia"/>
                <a:sym typeface="Georgia"/>
              </a:rPr>
              <a:t>is a Kafka cluster that consists of one or more servers. They receive messages from the producer and store these messages. </a:t>
            </a:r>
          </a:p>
          <a:p>
            <a:pPr indent="-304800" lvl="0" marL="457200" rtl="0">
              <a:spcBef>
                <a:spcPts val="0"/>
              </a:spcBef>
              <a:buSzPct val="100000"/>
              <a:buFont typeface="Georgia"/>
            </a:pPr>
            <a:r>
              <a:rPr lang="en-GB" sz="1200">
                <a:latin typeface="Georgia"/>
                <a:ea typeface="Georgia"/>
                <a:cs typeface="Georgia"/>
                <a:sym typeface="Georgia"/>
              </a:rPr>
              <a:t>Producers</a:t>
            </a:r>
          </a:p>
          <a:p>
            <a:pPr indent="-304800" lvl="1" marL="914400" rtl="0">
              <a:spcBef>
                <a:spcPts val="0"/>
              </a:spcBef>
              <a:buSzPct val="100000"/>
              <a:buFont typeface="Georgia"/>
            </a:pPr>
            <a:r>
              <a:rPr lang="en-GB" sz="1200">
                <a:latin typeface="Georgia"/>
                <a:ea typeface="Georgia"/>
                <a:cs typeface="Georgia"/>
                <a:sym typeface="Georgia"/>
              </a:rPr>
              <a:t>are processes which publish data to a topic of their choice in the Kafka Broker. </a:t>
            </a:r>
          </a:p>
          <a:p>
            <a:pPr indent="-304800" lvl="1" marL="914400" rtl="0">
              <a:spcBef>
                <a:spcPts val="0"/>
              </a:spcBef>
              <a:buSzPct val="100000"/>
              <a:buFont typeface="Georgia"/>
            </a:pPr>
            <a:r>
              <a:rPr lang="en-GB" sz="1200">
                <a:latin typeface="Georgia"/>
                <a:ea typeface="Georgia"/>
                <a:cs typeface="Georgia"/>
                <a:sym typeface="Georgia"/>
              </a:rPr>
              <a:t>does not need to know all the downstream processing that has to happen. </a:t>
            </a:r>
          </a:p>
          <a:p>
            <a:pPr indent="-304800" lvl="0" marL="457200" rtl="0">
              <a:spcBef>
                <a:spcPts val="0"/>
              </a:spcBef>
              <a:buSzPct val="100000"/>
              <a:buFont typeface="Georgia"/>
            </a:pPr>
            <a:r>
              <a:rPr lang="en-GB" sz="1200">
                <a:latin typeface="Georgia"/>
                <a:ea typeface="Georgia"/>
                <a:cs typeface="Georgia"/>
                <a:sym typeface="Georgia"/>
              </a:rPr>
              <a:t>Consumers</a:t>
            </a:r>
          </a:p>
          <a:p>
            <a:pPr indent="-304800" lvl="1" marL="914400" rtl="0">
              <a:spcBef>
                <a:spcPts val="0"/>
              </a:spcBef>
              <a:buSzPct val="100000"/>
              <a:buFont typeface="Georgia"/>
            </a:pPr>
            <a:r>
              <a:rPr lang="en-GB" sz="1200">
                <a:latin typeface="Georgia"/>
                <a:ea typeface="Georgia"/>
                <a:cs typeface="Georgia"/>
                <a:sym typeface="Georgia"/>
              </a:rPr>
              <a:t>reads messages published under topics from the Kafka broker and process it. </a:t>
            </a:r>
          </a:p>
          <a:p>
            <a:pPr indent="-304800" lvl="1" marL="914400" rtl="0">
              <a:spcBef>
                <a:spcPts val="0"/>
              </a:spcBef>
              <a:buSzPct val="100000"/>
              <a:buFont typeface="Georgia"/>
            </a:pPr>
            <a:r>
              <a:rPr lang="en-GB" sz="1200">
                <a:latin typeface="Georgia"/>
                <a:ea typeface="Georgia"/>
                <a:cs typeface="Georgia"/>
                <a:sym typeface="Georgia"/>
              </a:rPr>
              <a:t>labelled themselves with consumer groupname.</a:t>
            </a:r>
          </a:p>
          <a:p>
            <a:pPr indent="-304800" lvl="1" marL="914400" rtl="0">
              <a:spcBef>
                <a:spcPts val="0"/>
              </a:spcBef>
              <a:buSzPct val="100000"/>
              <a:buFont typeface="Georgia"/>
            </a:pPr>
            <a:r>
              <a:rPr lang="en-GB" sz="1200">
                <a:latin typeface="Georgia"/>
                <a:ea typeface="Georgia"/>
                <a:cs typeface="Georgia"/>
                <a:sym typeface="Georgia"/>
              </a:rPr>
              <a:t>they have to be subscribe into a topic to gain the data or messages. </a:t>
            </a:r>
          </a:p>
        </p:txBody>
      </p:sp>
      <p:sp>
        <p:nvSpPr>
          <p:cNvPr id="220" name="Shape 2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0" st="0"/>
                                            </p:txEl>
                                          </p:spTgt>
                                        </p:tgtEl>
                                        <p:attrNameLst>
                                          <p:attrName>style.visibility</p:attrName>
                                        </p:attrNameLst>
                                      </p:cBhvr>
                                      <p:to>
                                        <p:strVal val="visible"/>
                                      </p:to>
                                    </p:set>
                                    <p:animEffect filter="fade" transition="in">
                                      <p:cBhvr>
                                        <p:cTn dur="1000"/>
                                        <p:tgtEl>
                                          <p:spTgt spid="2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1" st="1"/>
                                            </p:txEl>
                                          </p:spTgt>
                                        </p:tgtEl>
                                        <p:attrNameLst>
                                          <p:attrName>style.visibility</p:attrName>
                                        </p:attrNameLst>
                                      </p:cBhvr>
                                      <p:to>
                                        <p:strVal val="visible"/>
                                      </p:to>
                                    </p:set>
                                    <p:animEffect filter="fade" transition="in">
                                      <p:cBhvr>
                                        <p:cTn dur="1000"/>
                                        <p:tgtEl>
                                          <p:spTgt spid="2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2" st="2"/>
                                            </p:txEl>
                                          </p:spTgt>
                                        </p:tgtEl>
                                        <p:attrNameLst>
                                          <p:attrName>style.visibility</p:attrName>
                                        </p:attrNameLst>
                                      </p:cBhvr>
                                      <p:to>
                                        <p:strVal val="visible"/>
                                      </p:to>
                                    </p:set>
                                    <p:animEffect filter="fade" transition="in">
                                      <p:cBhvr>
                                        <p:cTn dur="1000"/>
                                        <p:tgtEl>
                                          <p:spTgt spid="2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3" st="3"/>
                                            </p:txEl>
                                          </p:spTgt>
                                        </p:tgtEl>
                                        <p:attrNameLst>
                                          <p:attrName>style.visibility</p:attrName>
                                        </p:attrNameLst>
                                      </p:cBhvr>
                                      <p:to>
                                        <p:strVal val="visible"/>
                                      </p:to>
                                    </p:set>
                                    <p:animEffect filter="fade" transition="in">
                                      <p:cBhvr>
                                        <p:cTn dur="1000"/>
                                        <p:tgtEl>
                                          <p:spTgt spid="21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4" st="4"/>
                                            </p:txEl>
                                          </p:spTgt>
                                        </p:tgtEl>
                                        <p:attrNameLst>
                                          <p:attrName>style.visibility</p:attrName>
                                        </p:attrNameLst>
                                      </p:cBhvr>
                                      <p:to>
                                        <p:strVal val="visible"/>
                                      </p:to>
                                    </p:set>
                                    <p:animEffect filter="fade" transition="in">
                                      <p:cBhvr>
                                        <p:cTn dur="1000"/>
                                        <p:tgtEl>
                                          <p:spTgt spid="21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5" st="5"/>
                                            </p:txEl>
                                          </p:spTgt>
                                        </p:tgtEl>
                                        <p:attrNameLst>
                                          <p:attrName>style.visibility</p:attrName>
                                        </p:attrNameLst>
                                      </p:cBhvr>
                                      <p:to>
                                        <p:strVal val="visible"/>
                                      </p:to>
                                    </p:set>
                                    <p:animEffect filter="fade" transition="in">
                                      <p:cBhvr>
                                        <p:cTn dur="1000"/>
                                        <p:tgtEl>
                                          <p:spTgt spid="21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6" st="6"/>
                                            </p:txEl>
                                          </p:spTgt>
                                        </p:tgtEl>
                                        <p:attrNameLst>
                                          <p:attrName>style.visibility</p:attrName>
                                        </p:attrNameLst>
                                      </p:cBhvr>
                                      <p:to>
                                        <p:strVal val="visible"/>
                                      </p:to>
                                    </p:set>
                                    <p:animEffect filter="fade" transition="in">
                                      <p:cBhvr>
                                        <p:cTn dur="1000"/>
                                        <p:tgtEl>
                                          <p:spTgt spid="21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7" st="7"/>
                                            </p:txEl>
                                          </p:spTgt>
                                        </p:tgtEl>
                                        <p:attrNameLst>
                                          <p:attrName>style.visibility</p:attrName>
                                        </p:attrNameLst>
                                      </p:cBhvr>
                                      <p:to>
                                        <p:strVal val="visible"/>
                                      </p:to>
                                    </p:set>
                                    <p:animEffect filter="fade" transition="in">
                                      <p:cBhvr>
                                        <p:cTn dur="1000"/>
                                        <p:tgtEl>
                                          <p:spTgt spid="21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8" st="8"/>
                                            </p:txEl>
                                          </p:spTgt>
                                        </p:tgtEl>
                                        <p:attrNameLst>
                                          <p:attrName>style.visibility</p:attrName>
                                        </p:attrNameLst>
                                      </p:cBhvr>
                                      <p:to>
                                        <p:strVal val="visible"/>
                                      </p:to>
                                    </p:set>
                                    <p:animEffect filter="fade" transition="in">
                                      <p:cBhvr>
                                        <p:cTn dur="1000"/>
                                        <p:tgtEl>
                                          <p:spTgt spid="21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9" st="9"/>
                                            </p:txEl>
                                          </p:spTgt>
                                        </p:tgtEl>
                                        <p:attrNameLst>
                                          <p:attrName>style.visibility</p:attrName>
                                        </p:attrNameLst>
                                      </p:cBhvr>
                                      <p:to>
                                        <p:strVal val="visible"/>
                                      </p:to>
                                    </p:set>
                                    <p:animEffect filter="fade" transition="in">
                                      <p:cBhvr>
                                        <p:cTn dur="1000"/>
                                        <p:tgtEl>
                                          <p:spTgt spid="21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10" st="10"/>
                                            </p:txEl>
                                          </p:spTgt>
                                        </p:tgtEl>
                                        <p:attrNameLst>
                                          <p:attrName>style.visibility</p:attrName>
                                        </p:attrNameLst>
                                      </p:cBhvr>
                                      <p:to>
                                        <p:strVal val="visible"/>
                                      </p:to>
                                    </p:set>
                                    <p:animEffect filter="fade" transition="in">
                                      <p:cBhvr>
                                        <p:cTn dur="1000"/>
                                        <p:tgtEl>
                                          <p:spTgt spid="21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11" st="11"/>
                                            </p:txEl>
                                          </p:spTgt>
                                        </p:tgtEl>
                                        <p:attrNameLst>
                                          <p:attrName>style.visibility</p:attrName>
                                        </p:attrNameLst>
                                      </p:cBhvr>
                                      <p:to>
                                        <p:strVal val="visible"/>
                                      </p:to>
                                    </p:set>
                                    <p:animEffect filter="fade" transition="in">
                                      <p:cBhvr>
                                        <p:cTn dur="1000"/>
                                        <p:tgtEl>
                                          <p:spTgt spid="219">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12" st="12"/>
                                            </p:txEl>
                                          </p:spTgt>
                                        </p:tgtEl>
                                        <p:attrNameLst>
                                          <p:attrName>style.visibility</p:attrName>
                                        </p:attrNameLst>
                                      </p:cBhvr>
                                      <p:to>
                                        <p:strVal val="visible"/>
                                      </p:to>
                                    </p:set>
                                    <p:animEffect filter="fade" transition="in">
                                      <p:cBhvr>
                                        <p:cTn dur="1000"/>
                                        <p:tgtEl>
                                          <p:spTgt spid="219">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13" st="13"/>
                                            </p:txEl>
                                          </p:spTgt>
                                        </p:tgtEl>
                                        <p:attrNameLst>
                                          <p:attrName>style.visibility</p:attrName>
                                        </p:attrNameLst>
                                      </p:cBhvr>
                                      <p:to>
                                        <p:strVal val="visible"/>
                                      </p:to>
                                    </p:set>
                                    <p:animEffect filter="fade" transition="in">
                                      <p:cBhvr>
                                        <p:cTn dur="1000"/>
                                        <p:tgtEl>
                                          <p:spTgt spid="219">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1297500" y="393750"/>
            <a:ext cx="7038900" cy="914100"/>
          </a:xfrm>
          <a:prstGeom prst="rect">
            <a:avLst/>
          </a:prstGeom>
        </p:spPr>
        <p:txBody>
          <a:bodyPr anchorCtr="0" anchor="t" bIns="91425" lIns="91425" rIns="91425" tIns="91425">
            <a:noAutofit/>
          </a:bodyPr>
          <a:lstStyle/>
          <a:p>
            <a:pPr lvl="0">
              <a:spcBef>
                <a:spcPts val="0"/>
              </a:spcBef>
              <a:buNone/>
            </a:pPr>
            <a:r>
              <a:rPr b="1" lang="en-GB">
                <a:latin typeface="Georgia"/>
                <a:ea typeface="Georgia"/>
                <a:cs typeface="Georgia"/>
                <a:sym typeface="Georgia"/>
              </a:rPr>
              <a:t>Kafka Architecture</a:t>
            </a:r>
          </a:p>
        </p:txBody>
      </p:sp>
      <p:sp>
        <p:nvSpPr>
          <p:cNvPr id="226" name="Shape 22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pic>
        <p:nvPicPr>
          <p:cNvPr id="227" name="Shape 227"/>
          <p:cNvPicPr preferRelativeResize="0"/>
          <p:nvPr/>
        </p:nvPicPr>
        <p:blipFill>
          <a:blip r:embed="rId3">
            <a:alphaModFix/>
          </a:blip>
          <a:stretch>
            <a:fillRect/>
          </a:stretch>
        </p:blipFill>
        <p:spPr>
          <a:xfrm>
            <a:off x="1687048" y="1048975"/>
            <a:ext cx="6259825" cy="36142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1297500" y="393750"/>
            <a:ext cx="7038900" cy="914100"/>
          </a:xfrm>
          <a:prstGeom prst="rect">
            <a:avLst/>
          </a:prstGeom>
        </p:spPr>
        <p:txBody>
          <a:bodyPr anchorCtr="0" anchor="t" bIns="91425" lIns="91425" rIns="91425" tIns="91425">
            <a:noAutofit/>
          </a:bodyPr>
          <a:lstStyle/>
          <a:p>
            <a:pPr lvl="0" rtl="0">
              <a:lnSpc>
                <a:spcPct val="115000"/>
              </a:lnSpc>
              <a:spcBef>
                <a:spcPts val="0"/>
              </a:spcBef>
              <a:buNone/>
            </a:pPr>
            <a:r>
              <a:rPr b="1" lang="en-GB">
                <a:solidFill>
                  <a:srgbClr val="FFFFFF"/>
                </a:solidFill>
                <a:latin typeface="Georgia"/>
                <a:ea typeface="Georgia"/>
                <a:cs typeface="Georgia"/>
                <a:sym typeface="Georgia"/>
              </a:rPr>
              <a:t>What is RabbitMQ?</a:t>
            </a:r>
          </a:p>
          <a:p>
            <a:pPr lvl="0" rtl="0">
              <a:spcBef>
                <a:spcPts val="0"/>
              </a:spcBef>
              <a:buNone/>
            </a:pPr>
            <a:r>
              <a:t/>
            </a:r>
            <a:endParaRPr/>
          </a:p>
        </p:txBody>
      </p:sp>
      <p:sp>
        <p:nvSpPr>
          <p:cNvPr id="233" name="Shape 233"/>
          <p:cNvSpPr txBox="1"/>
          <p:nvPr>
            <p:ph idx="1" type="body"/>
          </p:nvPr>
        </p:nvSpPr>
        <p:spPr>
          <a:xfrm>
            <a:off x="1297500" y="1567550"/>
            <a:ext cx="7038900" cy="3299700"/>
          </a:xfrm>
          <a:prstGeom prst="rect">
            <a:avLst/>
          </a:prstGeom>
        </p:spPr>
        <p:txBody>
          <a:bodyPr anchorCtr="0" anchor="t" bIns="91425" lIns="91425" rIns="91425" tIns="91425">
            <a:noAutofit/>
          </a:bodyPr>
          <a:lstStyle/>
          <a:p>
            <a:pPr indent="-342900" lvl="0" marL="457200" rtl="0">
              <a:spcBef>
                <a:spcPts val="0"/>
              </a:spcBef>
              <a:buSzPct val="100000"/>
              <a:buFont typeface="Georgia"/>
              <a:buChar char="●"/>
            </a:pPr>
            <a:r>
              <a:rPr lang="en-GB" sz="1800">
                <a:latin typeface="Georgia"/>
                <a:ea typeface="Georgia"/>
                <a:cs typeface="Georgia"/>
                <a:sym typeface="Georgia"/>
              </a:rPr>
              <a:t> RabbitMQ is a message broker software.</a:t>
            </a:r>
            <a:r>
              <a:rPr lang="en-GB" sz="1800">
                <a:solidFill>
                  <a:srgbClr val="FFFFFF"/>
                </a:solidFill>
                <a:latin typeface="Georgia"/>
                <a:ea typeface="Georgia"/>
                <a:cs typeface="Georgia"/>
                <a:sym typeface="Georgia"/>
              </a:rPr>
              <a:t> </a:t>
            </a:r>
          </a:p>
          <a:p>
            <a:pPr indent="-342900" lvl="0" marL="457200" rtl="0">
              <a:spcBef>
                <a:spcPts val="0"/>
              </a:spcBef>
              <a:buSzPct val="100000"/>
              <a:buFont typeface="Georgia"/>
              <a:buChar char="●"/>
            </a:pPr>
            <a:r>
              <a:rPr lang="en-GB" sz="1800">
                <a:latin typeface="Georgia"/>
                <a:ea typeface="Georgia"/>
                <a:cs typeface="Georgia"/>
                <a:sym typeface="Georgia"/>
              </a:rPr>
              <a:t>It’s a popular open-source and monetary-supported publish or subscribe systems. </a:t>
            </a:r>
          </a:p>
          <a:p>
            <a:pPr indent="-342900" lvl="0" marL="457200" rtl="0">
              <a:spcBef>
                <a:spcPts val="0"/>
              </a:spcBef>
              <a:spcAft>
                <a:spcPts val="0"/>
              </a:spcAft>
              <a:buClr>
                <a:srgbClr val="FFFFFF"/>
              </a:buClr>
              <a:buSzPct val="100000"/>
              <a:buFont typeface="Georgia"/>
              <a:buChar char="●"/>
            </a:pPr>
            <a:r>
              <a:rPr lang="en-GB" sz="1800">
                <a:solidFill>
                  <a:srgbClr val="FFFFFF"/>
                </a:solidFill>
                <a:latin typeface="Georgia"/>
                <a:ea typeface="Georgia"/>
                <a:cs typeface="Georgia"/>
                <a:sym typeface="Georgia"/>
              </a:rPr>
              <a:t>It has been useful for transactional behavior.</a:t>
            </a:r>
          </a:p>
          <a:p>
            <a:pPr lvl="0" rtl="0">
              <a:spcBef>
                <a:spcPts val="0"/>
              </a:spcBef>
              <a:spcAft>
                <a:spcPts val="0"/>
              </a:spcAft>
              <a:buNone/>
            </a:pPr>
            <a:r>
              <a:t/>
            </a:r>
            <a:endParaRPr sz="1800">
              <a:solidFill>
                <a:srgbClr val="FFFFFF"/>
              </a:solidFill>
              <a:latin typeface="Georgia"/>
              <a:ea typeface="Georgia"/>
              <a:cs typeface="Georgia"/>
              <a:sym typeface="Georgia"/>
            </a:endParaRPr>
          </a:p>
          <a:p>
            <a:pPr indent="-342900" lvl="0" marL="457200" rtl="0">
              <a:spcBef>
                <a:spcPts val="0"/>
              </a:spcBef>
              <a:spcAft>
                <a:spcPts val="0"/>
              </a:spcAft>
              <a:buClr>
                <a:srgbClr val="FFFFFF"/>
              </a:buClr>
              <a:buSzPct val="100000"/>
              <a:buFont typeface="Georgia"/>
              <a:buChar char="●"/>
            </a:pPr>
            <a:r>
              <a:rPr lang="en-GB" sz="1800">
                <a:solidFill>
                  <a:srgbClr val="FFFFFF"/>
                </a:solidFill>
                <a:latin typeface="Georgia"/>
                <a:ea typeface="Georgia"/>
                <a:cs typeface="Georgia"/>
                <a:sym typeface="Georgia"/>
              </a:rPr>
              <a:t>It has been support for asynchronous batch transfer.</a:t>
            </a:r>
          </a:p>
          <a:p>
            <a:pPr lvl="0" rtl="0">
              <a:spcBef>
                <a:spcPts val="0"/>
              </a:spcBef>
              <a:spcAft>
                <a:spcPts val="0"/>
              </a:spcAft>
              <a:buNone/>
            </a:pPr>
            <a:r>
              <a:t/>
            </a:r>
            <a:endParaRPr sz="1800">
              <a:solidFill>
                <a:srgbClr val="FFFFFF"/>
              </a:solidFill>
              <a:latin typeface="Georgia"/>
              <a:ea typeface="Georgia"/>
              <a:cs typeface="Georgia"/>
              <a:sym typeface="Georgia"/>
            </a:endParaRPr>
          </a:p>
          <a:p>
            <a:pPr indent="-342900" lvl="0" marL="457200" rtl="0">
              <a:spcBef>
                <a:spcPts val="0"/>
              </a:spcBef>
              <a:spcAft>
                <a:spcPts val="0"/>
              </a:spcAft>
              <a:buClr>
                <a:srgbClr val="FFFFFF"/>
              </a:buClr>
              <a:buSzPct val="100000"/>
              <a:buFont typeface="Georgia"/>
              <a:buChar char="●"/>
            </a:pPr>
            <a:r>
              <a:rPr lang="en-GB" sz="1800">
                <a:solidFill>
                  <a:srgbClr val="FFFFFF"/>
                </a:solidFill>
                <a:latin typeface="Georgia"/>
                <a:ea typeface="Georgia"/>
                <a:cs typeface="Georgia"/>
                <a:sym typeface="Georgia"/>
              </a:rPr>
              <a:t>supports a degree of coupling between producers and consumers</a:t>
            </a:r>
          </a:p>
          <a:p>
            <a:pPr lvl="0" rtl="0">
              <a:spcBef>
                <a:spcPts val="0"/>
              </a:spcBef>
              <a:spcAft>
                <a:spcPts val="0"/>
              </a:spcAft>
              <a:buNone/>
            </a:pPr>
            <a:r>
              <a:t/>
            </a:r>
            <a:endParaRPr sz="1200">
              <a:solidFill>
                <a:srgbClr val="FFFFFF"/>
              </a:solidFill>
              <a:latin typeface="Georgia"/>
              <a:ea typeface="Georgia"/>
              <a:cs typeface="Georgia"/>
              <a:sym typeface="Georgia"/>
            </a:endParaRPr>
          </a:p>
        </p:txBody>
      </p:sp>
      <p:sp>
        <p:nvSpPr>
          <p:cNvPr id="234" name="Shape 2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1297500" y="393750"/>
            <a:ext cx="7038900" cy="914100"/>
          </a:xfrm>
          <a:prstGeom prst="rect">
            <a:avLst/>
          </a:prstGeom>
        </p:spPr>
        <p:txBody>
          <a:bodyPr anchorCtr="0" anchor="t" bIns="91425" lIns="91425" rIns="91425" tIns="91425">
            <a:noAutofit/>
          </a:bodyPr>
          <a:lstStyle/>
          <a:p>
            <a:pPr lvl="0" rtl="0">
              <a:spcBef>
                <a:spcPts val="0"/>
              </a:spcBef>
              <a:buNone/>
            </a:pPr>
            <a:r>
              <a:rPr b="1" lang="en-GB">
                <a:solidFill>
                  <a:srgbClr val="FFFFFF"/>
                </a:solidFill>
                <a:latin typeface="Georgia"/>
                <a:ea typeface="Georgia"/>
                <a:cs typeface="Georgia"/>
                <a:sym typeface="Georgia"/>
              </a:rPr>
              <a:t>What is RabbitMQ developed by?</a:t>
            </a:r>
          </a:p>
        </p:txBody>
      </p:sp>
      <p:sp>
        <p:nvSpPr>
          <p:cNvPr id="240" name="Shape 240"/>
          <p:cNvSpPr txBox="1"/>
          <p:nvPr>
            <p:ph idx="1" type="body"/>
          </p:nvPr>
        </p:nvSpPr>
        <p:spPr>
          <a:xfrm>
            <a:off x="1297500" y="1567550"/>
            <a:ext cx="7038900" cy="2911200"/>
          </a:xfrm>
          <a:prstGeom prst="rect">
            <a:avLst/>
          </a:prstGeom>
        </p:spPr>
        <p:txBody>
          <a:bodyPr anchorCtr="0" anchor="t" bIns="91425" lIns="91425" rIns="91425" tIns="91425">
            <a:noAutofit/>
          </a:bodyPr>
          <a:lstStyle/>
          <a:p>
            <a:pPr indent="-342900" lvl="0" marL="457200" rtl="0">
              <a:spcBef>
                <a:spcPts val="0"/>
              </a:spcBef>
              <a:spcAft>
                <a:spcPts val="0"/>
              </a:spcAft>
              <a:buClr>
                <a:srgbClr val="FFFFFF"/>
              </a:buClr>
              <a:buSzPct val="100000"/>
              <a:buFont typeface="Georgia"/>
              <a:buChar char="●"/>
            </a:pPr>
            <a:r>
              <a:rPr lang="en-GB" sz="1800">
                <a:solidFill>
                  <a:srgbClr val="FFFFFF"/>
                </a:solidFill>
                <a:latin typeface="Georgia"/>
                <a:ea typeface="Georgia"/>
                <a:cs typeface="Georgia"/>
                <a:sym typeface="Georgia"/>
              </a:rPr>
              <a:t>The RabbitMQ server is written in the Erlang programming language.</a:t>
            </a:r>
          </a:p>
          <a:p>
            <a:pPr lvl="0" rtl="0">
              <a:spcBef>
                <a:spcPts val="0"/>
              </a:spcBef>
              <a:spcAft>
                <a:spcPts val="0"/>
              </a:spcAft>
              <a:buNone/>
            </a:pPr>
            <a:r>
              <a:t/>
            </a:r>
            <a:endParaRPr sz="1800">
              <a:solidFill>
                <a:srgbClr val="FFFFFF"/>
              </a:solidFill>
              <a:latin typeface="Georgia"/>
              <a:ea typeface="Georgia"/>
              <a:cs typeface="Georgia"/>
              <a:sym typeface="Georgia"/>
            </a:endParaRPr>
          </a:p>
          <a:p>
            <a:pPr indent="-342900" lvl="0" marL="457200" rtl="0">
              <a:spcBef>
                <a:spcPts val="0"/>
              </a:spcBef>
              <a:spcAft>
                <a:spcPts val="0"/>
              </a:spcAft>
              <a:buClr>
                <a:srgbClr val="FFFFFF"/>
              </a:buClr>
              <a:buSzPct val="100000"/>
              <a:buFont typeface="Georgia"/>
              <a:buChar char="●"/>
            </a:pPr>
            <a:r>
              <a:rPr lang="en-GB" sz="1800">
                <a:solidFill>
                  <a:srgbClr val="FFFFFF"/>
                </a:solidFill>
                <a:latin typeface="Georgia"/>
                <a:ea typeface="Georgia"/>
                <a:cs typeface="Georgia"/>
                <a:sym typeface="Georgia"/>
              </a:rPr>
              <a:t>Also, RabbitMQ is built on the Open Telecom Platform framework for clustering and failover.</a:t>
            </a:r>
          </a:p>
          <a:p>
            <a:pPr lvl="0" rtl="0">
              <a:spcBef>
                <a:spcPts val="0"/>
              </a:spcBef>
              <a:spcAft>
                <a:spcPts val="0"/>
              </a:spcAft>
              <a:buNone/>
            </a:pPr>
            <a:r>
              <a:t/>
            </a:r>
            <a:endParaRPr sz="1800">
              <a:solidFill>
                <a:srgbClr val="FFFFFF"/>
              </a:solidFill>
              <a:latin typeface="Georgia"/>
              <a:ea typeface="Georgia"/>
              <a:cs typeface="Georgia"/>
              <a:sym typeface="Georgia"/>
            </a:endParaRPr>
          </a:p>
          <a:p>
            <a:pPr indent="-342900" lvl="0" marL="457200" rtl="0">
              <a:spcBef>
                <a:spcPts val="0"/>
              </a:spcBef>
              <a:spcAft>
                <a:spcPts val="0"/>
              </a:spcAft>
              <a:buClr>
                <a:srgbClr val="FFFFFF"/>
              </a:buClr>
              <a:buSzPct val="100000"/>
              <a:buFont typeface="Georgia"/>
              <a:buChar char="●"/>
            </a:pPr>
            <a:r>
              <a:rPr lang="en-GB" sz="1800">
                <a:solidFill>
                  <a:srgbClr val="FFFFFF"/>
                </a:solidFill>
                <a:latin typeface="Georgia"/>
                <a:ea typeface="Georgia"/>
                <a:cs typeface="Georgia"/>
                <a:sym typeface="Georgia"/>
              </a:rPr>
              <a:t>primarily known used as an efficient and scalable implementation of the Advanced Message Queuing Protocol (AMQP).</a:t>
            </a:r>
          </a:p>
        </p:txBody>
      </p:sp>
      <p:sp>
        <p:nvSpPr>
          <p:cNvPr id="241" name="Shape 2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1297500" y="393750"/>
            <a:ext cx="7038900" cy="914100"/>
          </a:xfrm>
          <a:prstGeom prst="rect">
            <a:avLst/>
          </a:prstGeom>
        </p:spPr>
        <p:txBody>
          <a:bodyPr anchorCtr="0" anchor="t" bIns="91425" lIns="91425" rIns="91425" tIns="91425">
            <a:noAutofit/>
          </a:bodyPr>
          <a:lstStyle/>
          <a:p>
            <a:pPr lvl="0" rtl="0">
              <a:lnSpc>
                <a:spcPct val="115000"/>
              </a:lnSpc>
              <a:spcBef>
                <a:spcPts val="0"/>
              </a:spcBef>
              <a:buNone/>
            </a:pPr>
            <a:r>
              <a:rPr b="1" lang="en-GB">
                <a:solidFill>
                  <a:srgbClr val="FFFFFF"/>
                </a:solidFill>
                <a:latin typeface="Georgia"/>
                <a:ea typeface="Georgia"/>
                <a:cs typeface="Georgia"/>
                <a:sym typeface="Georgia"/>
              </a:rPr>
              <a:t>RabbitMQ Implementation</a:t>
            </a:r>
          </a:p>
          <a:p>
            <a:pPr lvl="0" rtl="0">
              <a:spcBef>
                <a:spcPts val="0"/>
              </a:spcBef>
              <a:buNone/>
            </a:pPr>
            <a:r>
              <a:t/>
            </a:r>
            <a:endParaRPr/>
          </a:p>
        </p:txBody>
      </p:sp>
      <p:sp>
        <p:nvSpPr>
          <p:cNvPr id="247" name="Shape 247"/>
          <p:cNvSpPr txBox="1"/>
          <p:nvPr>
            <p:ph idx="1" type="body"/>
          </p:nvPr>
        </p:nvSpPr>
        <p:spPr>
          <a:xfrm>
            <a:off x="1297500" y="1567550"/>
            <a:ext cx="7038900" cy="2911200"/>
          </a:xfrm>
          <a:prstGeom prst="rect">
            <a:avLst/>
          </a:prstGeom>
        </p:spPr>
        <p:txBody>
          <a:bodyPr anchorCtr="0" anchor="t" bIns="91425" lIns="91425" rIns="91425" tIns="91425">
            <a:noAutofit/>
          </a:bodyPr>
          <a:lstStyle/>
          <a:p>
            <a:pPr indent="-342900" lvl="0" marL="457200" rtl="0">
              <a:spcBef>
                <a:spcPts val="0"/>
              </a:spcBef>
              <a:spcAft>
                <a:spcPts val="0"/>
              </a:spcAft>
              <a:buClr>
                <a:srgbClr val="FFFFFF"/>
              </a:buClr>
              <a:buSzPct val="100000"/>
              <a:buFont typeface="Georgia"/>
              <a:buChar char="●"/>
            </a:pPr>
            <a:r>
              <a:rPr lang="en-GB" sz="1800">
                <a:solidFill>
                  <a:srgbClr val="FFFFFF"/>
                </a:solidFill>
                <a:latin typeface="Georgia"/>
                <a:ea typeface="Georgia"/>
                <a:cs typeface="Georgia"/>
                <a:sym typeface="Georgia"/>
              </a:rPr>
              <a:t>RabbitMQ is much closer to the classic messaging systems.</a:t>
            </a:r>
          </a:p>
          <a:p>
            <a:pPr indent="-342900" lvl="1" marL="914400" rtl="0">
              <a:spcBef>
                <a:spcPts val="0"/>
              </a:spcBef>
              <a:spcAft>
                <a:spcPts val="0"/>
              </a:spcAft>
              <a:buClr>
                <a:srgbClr val="FFFFFF"/>
              </a:buClr>
              <a:buSzPct val="100000"/>
              <a:buFont typeface="Georgia"/>
              <a:buChar char="○"/>
            </a:pPr>
            <a:r>
              <a:rPr lang="en-GB" sz="1800">
                <a:solidFill>
                  <a:srgbClr val="FFFFFF"/>
                </a:solidFill>
                <a:latin typeface="Georgia"/>
                <a:ea typeface="Georgia"/>
                <a:cs typeface="Georgia"/>
                <a:sym typeface="Georgia"/>
              </a:rPr>
              <a:t>Takes care of most of the consumption bookkeeping.</a:t>
            </a:r>
          </a:p>
          <a:p>
            <a:pPr lvl="0" rtl="0">
              <a:spcBef>
                <a:spcPts val="0"/>
              </a:spcBef>
              <a:spcAft>
                <a:spcPts val="0"/>
              </a:spcAft>
              <a:buNone/>
            </a:pPr>
            <a:r>
              <a:t/>
            </a:r>
            <a:endParaRPr sz="1800">
              <a:solidFill>
                <a:srgbClr val="FFFFFF"/>
              </a:solidFill>
              <a:latin typeface="Georgia"/>
              <a:ea typeface="Georgia"/>
              <a:cs typeface="Georgia"/>
              <a:sym typeface="Georgia"/>
            </a:endParaRPr>
          </a:p>
          <a:p>
            <a:pPr indent="-342900" lvl="1" marL="914400" rtl="0">
              <a:spcBef>
                <a:spcPts val="0"/>
              </a:spcBef>
              <a:spcAft>
                <a:spcPts val="0"/>
              </a:spcAft>
              <a:buClr>
                <a:srgbClr val="FFFFFF"/>
              </a:buClr>
              <a:buSzPct val="100000"/>
              <a:buFont typeface="Georgia"/>
              <a:buChar char="○"/>
            </a:pPr>
            <a:r>
              <a:rPr lang="en-GB" sz="1800">
                <a:solidFill>
                  <a:srgbClr val="FFFFFF"/>
                </a:solidFill>
                <a:latin typeface="Georgia"/>
                <a:ea typeface="Georgia"/>
                <a:cs typeface="Georgia"/>
                <a:sym typeface="Georgia"/>
              </a:rPr>
              <a:t>Its main design goal is to handle messages in DRAM memory.</a:t>
            </a:r>
          </a:p>
          <a:p>
            <a:pPr lvl="0" rtl="0">
              <a:spcBef>
                <a:spcPts val="0"/>
              </a:spcBef>
              <a:spcAft>
                <a:spcPts val="0"/>
              </a:spcAft>
              <a:buNone/>
            </a:pPr>
            <a:r>
              <a:t/>
            </a:r>
            <a:endParaRPr sz="1800">
              <a:solidFill>
                <a:srgbClr val="FFFFFF"/>
              </a:solidFill>
              <a:latin typeface="Georgia"/>
              <a:ea typeface="Georgia"/>
              <a:cs typeface="Georgia"/>
              <a:sym typeface="Georgia"/>
            </a:endParaRPr>
          </a:p>
          <a:p>
            <a:pPr indent="-342900" lvl="1" marL="914400" rtl="0">
              <a:spcBef>
                <a:spcPts val="0"/>
              </a:spcBef>
              <a:spcAft>
                <a:spcPts val="0"/>
              </a:spcAft>
              <a:buClr>
                <a:srgbClr val="FFFFFF"/>
              </a:buClr>
              <a:buSzPct val="100000"/>
              <a:buFont typeface="Georgia"/>
              <a:buChar char="○"/>
            </a:pPr>
            <a:r>
              <a:rPr lang="en-GB" sz="1800">
                <a:solidFill>
                  <a:srgbClr val="FFFFFF"/>
                </a:solidFill>
                <a:latin typeface="Georgia"/>
                <a:ea typeface="Georgia"/>
                <a:cs typeface="Georgia"/>
                <a:sym typeface="Georgia"/>
              </a:rPr>
              <a:t>The queue logic is optimized for empty-or-nearly-empty queues and the performance degrades significantly if messages are allowed to accumulate</a:t>
            </a:r>
          </a:p>
          <a:p>
            <a:pPr lvl="0" rtl="0">
              <a:spcBef>
                <a:spcPts val="0"/>
              </a:spcBef>
              <a:spcAft>
                <a:spcPts val="0"/>
              </a:spcAft>
              <a:buNone/>
            </a:pPr>
            <a:r>
              <a:t/>
            </a:r>
            <a:endParaRPr sz="1200">
              <a:solidFill>
                <a:srgbClr val="FFFFFF"/>
              </a:solidFill>
              <a:latin typeface="Georgia"/>
              <a:ea typeface="Georgia"/>
              <a:cs typeface="Georgia"/>
              <a:sym typeface="Georgia"/>
            </a:endParaRPr>
          </a:p>
          <a:p>
            <a:pPr lvl="0" rtl="0">
              <a:spcBef>
                <a:spcPts val="0"/>
              </a:spcBef>
              <a:spcAft>
                <a:spcPts val="0"/>
              </a:spcAft>
              <a:buNone/>
            </a:pPr>
            <a:r>
              <a:t/>
            </a:r>
            <a:endParaRPr sz="1200">
              <a:solidFill>
                <a:srgbClr val="FFFFFF"/>
              </a:solidFill>
              <a:latin typeface="Georgia"/>
              <a:ea typeface="Georgia"/>
              <a:cs typeface="Georgia"/>
              <a:sym typeface="Georgia"/>
            </a:endParaRPr>
          </a:p>
        </p:txBody>
      </p:sp>
      <p:sp>
        <p:nvSpPr>
          <p:cNvPr id="248" name="Shape 2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1297500" y="393750"/>
            <a:ext cx="7038900" cy="914100"/>
          </a:xfrm>
          <a:prstGeom prst="rect">
            <a:avLst/>
          </a:prstGeom>
        </p:spPr>
        <p:txBody>
          <a:bodyPr anchorCtr="0" anchor="t" bIns="91425" lIns="91425" rIns="91425" tIns="91425">
            <a:noAutofit/>
          </a:bodyPr>
          <a:lstStyle/>
          <a:p>
            <a:pPr lvl="0" rtl="0">
              <a:lnSpc>
                <a:spcPct val="115000"/>
              </a:lnSpc>
              <a:spcBef>
                <a:spcPts val="0"/>
              </a:spcBef>
              <a:buNone/>
            </a:pPr>
            <a:r>
              <a:rPr b="1" lang="en-GB">
                <a:solidFill>
                  <a:srgbClr val="FFFFFF"/>
                </a:solidFill>
                <a:latin typeface="Georgia"/>
                <a:ea typeface="Georgia"/>
                <a:cs typeface="Georgia"/>
                <a:sym typeface="Georgia"/>
              </a:rPr>
              <a:t>RabbitMQ Architecture</a:t>
            </a:r>
          </a:p>
          <a:p>
            <a:pPr lvl="0" rtl="0">
              <a:spcBef>
                <a:spcPts val="0"/>
              </a:spcBef>
              <a:buNone/>
            </a:pPr>
            <a:r>
              <a:t/>
            </a:r>
            <a:endParaRPr/>
          </a:p>
        </p:txBody>
      </p:sp>
      <p:sp>
        <p:nvSpPr>
          <p:cNvPr id="254" name="Shape 254"/>
          <p:cNvSpPr txBox="1"/>
          <p:nvPr>
            <p:ph idx="1" type="body"/>
          </p:nvPr>
        </p:nvSpPr>
        <p:spPr>
          <a:xfrm>
            <a:off x="1307375" y="1521550"/>
            <a:ext cx="7038900" cy="3165300"/>
          </a:xfrm>
          <a:prstGeom prst="rect">
            <a:avLst/>
          </a:prstGeom>
        </p:spPr>
        <p:txBody>
          <a:bodyPr anchorCtr="0" anchor="t" bIns="91425" lIns="91425" rIns="91425" tIns="91425">
            <a:noAutofit/>
          </a:bodyPr>
          <a:lstStyle/>
          <a:p>
            <a:pPr lvl="0" rtl="0">
              <a:spcBef>
                <a:spcPts val="0"/>
              </a:spcBef>
              <a:spcAft>
                <a:spcPts val="0"/>
              </a:spcAft>
              <a:buNone/>
            </a:pPr>
            <a:r>
              <a:t/>
            </a:r>
            <a:endParaRPr sz="1200">
              <a:solidFill>
                <a:srgbClr val="FFFFFF"/>
              </a:solidFill>
              <a:latin typeface="Georgia"/>
              <a:ea typeface="Georgia"/>
              <a:cs typeface="Georgia"/>
              <a:sym typeface="Georgia"/>
            </a:endParaRPr>
          </a:p>
          <a:p>
            <a:pPr lvl="0" rtl="0">
              <a:spcBef>
                <a:spcPts val="0"/>
              </a:spcBef>
              <a:spcAft>
                <a:spcPts val="0"/>
              </a:spcAft>
              <a:buNone/>
            </a:pPr>
            <a:r>
              <a:t/>
            </a:r>
            <a:endParaRPr sz="1200">
              <a:solidFill>
                <a:srgbClr val="FFFFFF"/>
              </a:solidFill>
              <a:latin typeface="Georgia"/>
              <a:ea typeface="Georgia"/>
              <a:cs typeface="Georgia"/>
              <a:sym typeface="Georgia"/>
            </a:endParaRPr>
          </a:p>
        </p:txBody>
      </p:sp>
      <p:sp>
        <p:nvSpPr>
          <p:cNvPr id="255" name="Shape 25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pic>
        <p:nvPicPr>
          <p:cNvPr id="256" name="Shape 256"/>
          <p:cNvPicPr preferRelativeResize="0"/>
          <p:nvPr/>
        </p:nvPicPr>
        <p:blipFill>
          <a:blip r:embed="rId3">
            <a:alphaModFix/>
          </a:blip>
          <a:stretch>
            <a:fillRect/>
          </a:stretch>
        </p:blipFill>
        <p:spPr>
          <a:xfrm>
            <a:off x="1492725" y="1413125"/>
            <a:ext cx="6648450" cy="2695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ph type="title"/>
          </p:nvPr>
        </p:nvSpPr>
        <p:spPr>
          <a:xfrm>
            <a:off x="1297500" y="393750"/>
            <a:ext cx="7038900" cy="914100"/>
          </a:xfrm>
          <a:prstGeom prst="rect">
            <a:avLst/>
          </a:prstGeom>
        </p:spPr>
        <p:txBody>
          <a:bodyPr anchorCtr="0" anchor="t" bIns="91425" lIns="91425" rIns="91425" tIns="91425">
            <a:noAutofit/>
          </a:bodyPr>
          <a:lstStyle/>
          <a:p>
            <a:pPr lvl="0">
              <a:spcBef>
                <a:spcPts val="0"/>
              </a:spcBef>
              <a:buNone/>
            </a:pPr>
            <a:r>
              <a:rPr b="1" lang="en-GB">
                <a:latin typeface="Georgia"/>
                <a:ea typeface="Georgia"/>
                <a:cs typeface="Georgia"/>
                <a:sym typeface="Georgia"/>
              </a:rPr>
              <a:t>Qualitative Comparison : Kafka and RabbitMQ</a:t>
            </a:r>
          </a:p>
        </p:txBody>
      </p:sp>
      <p:sp>
        <p:nvSpPr>
          <p:cNvPr id="262" name="Shape 262"/>
          <p:cNvSpPr txBox="1"/>
          <p:nvPr>
            <p:ph idx="1" type="body"/>
          </p:nvPr>
        </p:nvSpPr>
        <p:spPr>
          <a:xfrm>
            <a:off x="1297500" y="1375725"/>
            <a:ext cx="7038900" cy="3102900"/>
          </a:xfrm>
          <a:prstGeom prst="rect">
            <a:avLst/>
          </a:prstGeom>
        </p:spPr>
        <p:txBody>
          <a:bodyPr anchorCtr="0" anchor="t" bIns="91425" lIns="91425" rIns="91425" tIns="91425">
            <a:noAutofit/>
          </a:bodyPr>
          <a:lstStyle/>
          <a:p>
            <a:pPr indent="-228600" lvl="0" marL="457200" rtl="0">
              <a:spcBef>
                <a:spcPts val="0"/>
              </a:spcBef>
              <a:buFont typeface="Georgia"/>
            </a:pPr>
            <a:r>
              <a:rPr b="1" lang="en-GB">
                <a:latin typeface="Georgia"/>
                <a:ea typeface="Georgia"/>
                <a:cs typeface="Georgia"/>
                <a:sym typeface="Georgia"/>
              </a:rPr>
              <a:t>Time Decoupling: </a:t>
            </a:r>
          </a:p>
          <a:p>
            <a:pPr indent="-228600" lvl="1" marL="914400" rtl="0">
              <a:spcBef>
                <a:spcPts val="0"/>
              </a:spcBef>
              <a:buFont typeface="Georgia"/>
            </a:pPr>
            <a:r>
              <a:rPr lang="en-GB">
                <a:latin typeface="Georgia"/>
                <a:ea typeface="Georgia"/>
                <a:cs typeface="Georgia"/>
                <a:sym typeface="Georgia"/>
              </a:rPr>
              <a:t>Kafka - Designed with various consumption rates and is much better positioned to handle a wider scale of time decoupling.</a:t>
            </a:r>
          </a:p>
          <a:p>
            <a:pPr indent="-228600" lvl="1" marL="914400" rtl="0">
              <a:spcBef>
                <a:spcPts val="0"/>
              </a:spcBef>
              <a:buFont typeface="Georgia"/>
            </a:pPr>
            <a:r>
              <a:rPr lang="en-GB">
                <a:latin typeface="Georgia"/>
                <a:ea typeface="Georgia"/>
                <a:cs typeface="Georgia"/>
                <a:sym typeface="Georgia"/>
              </a:rPr>
              <a:t>RabbitMQ - Stores message in DRAM. But once it’s fully consumed, it will start to store messages on disk which will severely impact the performance. </a:t>
            </a:r>
          </a:p>
          <a:p>
            <a:pPr indent="-228600" lvl="0" marL="457200" rtl="0">
              <a:spcBef>
                <a:spcPts val="0"/>
              </a:spcBef>
              <a:buFont typeface="Georgia"/>
            </a:pPr>
            <a:r>
              <a:rPr b="1" lang="en-GB">
                <a:latin typeface="Georgia"/>
                <a:ea typeface="Georgia"/>
                <a:cs typeface="Georgia"/>
                <a:sym typeface="Georgia"/>
              </a:rPr>
              <a:t>Routing Logic:</a:t>
            </a:r>
          </a:p>
          <a:p>
            <a:pPr indent="-228600" lvl="1" marL="914400" rtl="0">
              <a:spcBef>
                <a:spcPts val="0"/>
              </a:spcBef>
              <a:buFont typeface="Georgia"/>
            </a:pPr>
            <a:r>
              <a:rPr lang="en-GB">
                <a:latin typeface="Georgia"/>
                <a:ea typeface="Georgia"/>
                <a:cs typeface="Georgia"/>
                <a:sym typeface="Georgia"/>
              </a:rPr>
              <a:t>Kafka -  Supports a basic form of topic-based routing.</a:t>
            </a:r>
          </a:p>
          <a:p>
            <a:pPr indent="-228600" lvl="1" marL="914400" rtl="0">
              <a:spcBef>
                <a:spcPts val="0"/>
              </a:spcBef>
              <a:buFont typeface="Georgia"/>
            </a:pPr>
            <a:r>
              <a:rPr lang="en-GB">
                <a:latin typeface="Georgia"/>
                <a:ea typeface="Georgia"/>
                <a:cs typeface="Georgia"/>
                <a:sym typeface="Georgia"/>
              </a:rPr>
              <a:t>RabbitMQ - Flexible topic-based exchange that support multipart “a.b.c” topic-based routing with wildcard support and content-based exchange. </a:t>
            </a:r>
          </a:p>
          <a:p>
            <a:pPr indent="-228600" lvl="0" marL="457200" rtl="0">
              <a:spcBef>
                <a:spcPts val="0"/>
              </a:spcBef>
              <a:buFont typeface="Georgia"/>
            </a:pPr>
            <a:r>
              <a:rPr b="1" lang="en-GB">
                <a:latin typeface="Georgia"/>
                <a:ea typeface="Georgia"/>
                <a:cs typeface="Georgia"/>
                <a:sym typeface="Georgia"/>
              </a:rPr>
              <a:t>Delivery Guarantees:</a:t>
            </a:r>
          </a:p>
          <a:p>
            <a:pPr indent="-228600" lvl="1" marL="914400" rtl="0">
              <a:spcBef>
                <a:spcPts val="0"/>
              </a:spcBef>
              <a:buFont typeface="Georgia"/>
            </a:pPr>
            <a:r>
              <a:rPr lang="en-GB">
                <a:latin typeface="Georgia"/>
                <a:ea typeface="Georgia"/>
                <a:cs typeface="Georgia"/>
                <a:sym typeface="Georgia"/>
              </a:rPr>
              <a:t>Kafka - “at least once” without order.</a:t>
            </a:r>
          </a:p>
          <a:p>
            <a:pPr indent="-228600" lvl="1" marL="914400" rtl="0">
              <a:spcBef>
                <a:spcPts val="0"/>
              </a:spcBef>
              <a:buFont typeface="Georgia"/>
            </a:pPr>
            <a:r>
              <a:rPr lang="en-GB">
                <a:latin typeface="Georgia"/>
                <a:ea typeface="Georgia"/>
                <a:cs typeface="Georgia"/>
                <a:sym typeface="Georgia"/>
              </a:rPr>
              <a:t>RabbitMQ -  “at least once” with order.</a:t>
            </a:r>
          </a:p>
          <a:p>
            <a:pPr indent="-228600" lvl="0" marL="457200" rtl="0">
              <a:spcBef>
                <a:spcPts val="0"/>
              </a:spcBef>
              <a:buFont typeface="Georgia"/>
            </a:pPr>
            <a:r>
              <a:rPr b="1" lang="en-GB">
                <a:latin typeface="Georgia"/>
                <a:ea typeface="Georgia"/>
                <a:cs typeface="Georgia"/>
                <a:sym typeface="Georgia"/>
              </a:rPr>
              <a:t>Ordering Guarantees:</a:t>
            </a:r>
          </a:p>
          <a:p>
            <a:pPr indent="-228600" lvl="1" marL="914400" rtl="0">
              <a:spcBef>
                <a:spcPts val="0"/>
              </a:spcBef>
              <a:buFont typeface="Georgia"/>
            </a:pPr>
            <a:r>
              <a:rPr lang="en-GB">
                <a:latin typeface="Georgia"/>
                <a:ea typeface="Georgia"/>
                <a:cs typeface="Georgia"/>
                <a:sym typeface="Georgia"/>
              </a:rPr>
              <a:t>Kafka -  order is conserved only inside a partition.</a:t>
            </a:r>
          </a:p>
          <a:p>
            <a:pPr indent="-228600" lvl="1" marL="914400" rtl="0">
              <a:spcBef>
                <a:spcPts val="0"/>
              </a:spcBef>
              <a:buFont typeface="Georgia"/>
            </a:pPr>
            <a:r>
              <a:rPr lang="en-GB">
                <a:latin typeface="Georgia"/>
                <a:ea typeface="Georgia"/>
                <a:cs typeface="Georgia"/>
                <a:sym typeface="Georgia"/>
              </a:rPr>
              <a:t>RabbitMQ - flows are ordered using a single AMQP channel. Retransmitted packets are reordered inside its queue logic. </a:t>
            </a:r>
          </a:p>
        </p:txBody>
      </p:sp>
      <p:sp>
        <p:nvSpPr>
          <p:cNvPr id="263" name="Shape 26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0" st="0"/>
                                            </p:txEl>
                                          </p:spTgt>
                                        </p:tgtEl>
                                        <p:attrNameLst>
                                          <p:attrName>style.visibility</p:attrName>
                                        </p:attrNameLst>
                                      </p:cBhvr>
                                      <p:to>
                                        <p:strVal val="visible"/>
                                      </p:to>
                                    </p:set>
                                    <p:animEffect filter="fade" transition="in">
                                      <p:cBhvr>
                                        <p:cTn dur="1000"/>
                                        <p:tgtEl>
                                          <p:spTgt spid="2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1" st="1"/>
                                            </p:txEl>
                                          </p:spTgt>
                                        </p:tgtEl>
                                        <p:attrNameLst>
                                          <p:attrName>style.visibility</p:attrName>
                                        </p:attrNameLst>
                                      </p:cBhvr>
                                      <p:to>
                                        <p:strVal val="visible"/>
                                      </p:to>
                                    </p:set>
                                    <p:animEffect filter="fade" transition="in">
                                      <p:cBhvr>
                                        <p:cTn dur="1000"/>
                                        <p:tgtEl>
                                          <p:spTgt spid="2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2" st="2"/>
                                            </p:txEl>
                                          </p:spTgt>
                                        </p:tgtEl>
                                        <p:attrNameLst>
                                          <p:attrName>style.visibility</p:attrName>
                                        </p:attrNameLst>
                                      </p:cBhvr>
                                      <p:to>
                                        <p:strVal val="visible"/>
                                      </p:to>
                                    </p:set>
                                    <p:animEffect filter="fade" transition="in">
                                      <p:cBhvr>
                                        <p:cTn dur="1000"/>
                                        <p:tgtEl>
                                          <p:spTgt spid="2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3" st="3"/>
                                            </p:txEl>
                                          </p:spTgt>
                                        </p:tgtEl>
                                        <p:attrNameLst>
                                          <p:attrName>style.visibility</p:attrName>
                                        </p:attrNameLst>
                                      </p:cBhvr>
                                      <p:to>
                                        <p:strVal val="visible"/>
                                      </p:to>
                                    </p:set>
                                    <p:animEffect filter="fade" transition="in">
                                      <p:cBhvr>
                                        <p:cTn dur="1000"/>
                                        <p:tgtEl>
                                          <p:spTgt spid="2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4" st="4"/>
                                            </p:txEl>
                                          </p:spTgt>
                                        </p:tgtEl>
                                        <p:attrNameLst>
                                          <p:attrName>style.visibility</p:attrName>
                                        </p:attrNameLst>
                                      </p:cBhvr>
                                      <p:to>
                                        <p:strVal val="visible"/>
                                      </p:to>
                                    </p:set>
                                    <p:animEffect filter="fade" transition="in">
                                      <p:cBhvr>
                                        <p:cTn dur="1000"/>
                                        <p:tgtEl>
                                          <p:spTgt spid="26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5" st="5"/>
                                            </p:txEl>
                                          </p:spTgt>
                                        </p:tgtEl>
                                        <p:attrNameLst>
                                          <p:attrName>style.visibility</p:attrName>
                                        </p:attrNameLst>
                                      </p:cBhvr>
                                      <p:to>
                                        <p:strVal val="visible"/>
                                      </p:to>
                                    </p:set>
                                    <p:animEffect filter="fade" transition="in">
                                      <p:cBhvr>
                                        <p:cTn dur="1000"/>
                                        <p:tgtEl>
                                          <p:spTgt spid="26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6" st="6"/>
                                            </p:txEl>
                                          </p:spTgt>
                                        </p:tgtEl>
                                        <p:attrNameLst>
                                          <p:attrName>style.visibility</p:attrName>
                                        </p:attrNameLst>
                                      </p:cBhvr>
                                      <p:to>
                                        <p:strVal val="visible"/>
                                      </p:to>
                                    </p:set>
                                    <p:animEffect filter="fade" transition="in">
                                      <p:cBhvr>
                                        <p:cTn dur="1000"/>
                                        <p:tgtEl>
                                          <p:spTgt spid="26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7" st="7"/>
                                            </p:txEl>
                                          </p:spTgt>
                                        </p:tgtEl>
                                        <p:attrNameLst>
                                          <p:attrName>style.visibility</p:attrName>
                                        </p:attrNameLst>
                                      </p:cBhvr>
                                      <p:to>
                                        <p:strVal val="visible"/>
                                      </p:to>
                                    </p:set>
                                    <p:animEffect filter="fade" transition="in">
                                      <p:cBhvr>
                                        <p:cTn dur="1000"/>
                                        <p:tgtEl>
                                          <p:spTgt spid="26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8" st="8"/>
                                            </p:txEl>
                                          </p:spTgt>
                                        </p:tgtEl>
                                        <p:attrNameLst>
                                          <p:attrName>style.visibility</p:attrName>
                                        </p:attrNameLst>
                                      </p:cBhvr>
                                      <p:to>
                                        <p:strVal val="visible"/>
                                      </p:to>
                                    </p:set>
                                    <p:animEffect filter="fade" transition="in">
                                      <p:cBhvr>
                                        <p:cTn dur="1000"/>
                                        <p:tgtEl>
                                          <p:spTgt spid="26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9" st="9"/>
                                            </p:txEl>
                                          </p:spTgt>
                                        </p:tgtEl>
                                        <p:attrNameLst>
                                          <p:attrName>style.visibility</p:attrName>
                                        </p:attrNameLst>
                                      </p:cBhvr>
                                      <p:to>
                                        <p:strVal val="visible"/>
                                      </p:to>
                                    </p:set>
                                    <p:animEffect filter="fade" transition="in">
                                      <p:cBhvr>
                                        <p:cTn dur="1000"/>
                                        <p:tgtEl>
                                          <p:spTgt spid="26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10" st="10"/>
                                            </p:txEl>
                                          </p:spTgt>
                                        </p:tgtEl>
                                        <p:attrNameLst>
                                          <p:attrName>style.visibility</p:attrName>
                                        </p:attrNameLst>
                                      </p:cBhvr>
                                      <p:to>
                                        <p:strVal val="visible"/>
                                      </p:to>
                                    </p:set>
                                    <p:animEffect filter="fade" transition="in">
                                      <p:cBhvr>
                                        <p:cTn dur="1000"/>
                                        <p:tgtEl>
                                          <p:spTgt spid="26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11" st="11"/>
                                            </p:txEl>
                                          </p:spTgt>
                                        </p:tgtEl>
                                        <p:attrNameLst>
                                          <p:attrName>style.visibility</p:attrName>
                                        </p:attrNameLst>
                                      </p:cBhvr>
                                      <p:to>
                                        <p:strVal val="visible"/>
                                      </p:to>
                                    </p:set>
                                    <p:animEffect filter="fade" transition="in">
                                      <p:cBhvr>
                                        <p:cTn dur="1000"/>
                                        <p:tgtEl>
                                          <p:spTgt spid="262">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1297500" y="393750"/>
            <a:ext cx="7038900" cy="914100"/>
          </a:xfrm>
          <a:prstGeom prst="rect">
            <a:avLst/>
          </a:prstGeom>
        </p:spPr>
        <p:txBody>
          <a:bodyPr anchorCtr="0" anchor="t" bIns="91425" lIns="91425" rIns="91425" tIns="91425">
            <a:noAutofit/>
          </a:bodyPr>
          <a:lstStyle/>
          <a:p>
            <a:pPr lvl="0">
              <a:spcBef>
                <a:spcPts val="0"/>
              </a:spcBef>
              <a:buNone/>
            </a:pPr>
            <a:r>
              <a:rPr b="1" lang="en-GB" sz="3600">
                <a:latin typeface="Georgia"/>
                <a:ea typeface="Georgia"/>
                <a:cs typeface="Georgia"/>
                <a:sym typeface="Georgia"/>
              </a:rPr>
              <a:t>Apache Kafka vs RabbitMQ</a:t>
            </a:r>
          </a:p>
        </p:txBody>
      </p:sp>
      <p:sp>
        <p:nvSpPr>
          <p:cNvPr id="142" name="Shape 142"/>
          <p:cNvSpPr txBox="1"/>
          <p:nvPr>
            <p:ph idx="1" type="body"/>
          </p:nvPr>
        </p:nvSpPr>
        <p:spPr>
          <a:xfrm>
            <a:off x="1297500" y="1588425"/>
            <a:ext cx="7038900" cy="2890200"/>
          </a:xfrm>
          <a:prstGeom prst="rect">
            <a:avLst/>
          </a:prstGeom>
        </p:spPr>
        <p:txBody>
          <a:bodyPr anchorCtr="0" anchor="t" bIns="91425" lIns="91425" rIns="91425" tIns="91425">
            <a:noAutofit/>
          </a:bodyPr>
          <a:lstStyle/>
          <a:p>
            <a:pPr lvl="0" rtl="0">
              <a:spcBef>
                <a:spcPts val="0"/>
              </a:spcBef>
              <a:spcAft>
                <a:spcPts val="0"/>
              </a:spcAft>
              <a:buNone/>
            </a:pPr>
            <a:r>
              <a:rPr lang="en-GB" sz="2600">
                <a:solidFill>
                  <a:srgbClr val="FFFFFF"/>
                </a:solidFill>
                <a:latin typeface="Georgia"/>
                <a:ea typeface="Georgia"/>
                <a:cs typeface="Georgia"/>
                <a:sym typeface="Georgia"/>
              </a:rPr>
              <a:t>How do they compare against each other?</a:t>
            </a:r>
          </a:p>
          <a:p>
            <a:pPr lvl="0" rtl="0">
              <a:spcBef>
                <a:spcPts val="0"/>
              </a:spcBef>
              <a:spcAft>
                <a:spcPts val="0"/>
              </a:spcAft>
              <a:buNone/>
            </a:pPr>
            <a:r>
              <a:t/>
            </a:r>
            <a:endParaRPr sz="2600">
              <a:solidFill>
                <a:srgbClr val="FFFFFF"/>
              </a:solidFill>
              <a:latin typeface="Georgia"/>
              <a:ea typeface="Georgia"/>
              <a:cs typeface="Georgia"/>
              <a:sym typeface="Georgia"/>
            </a:endParaRPr>
          </a:p>
          <a:p>
            <a:pPr lvl="0" rtl="0">
              <a:spcBef>
                <a:spcPts val="0"/>
              </a:spcBef>
              <a:spcAft>
                <a:spcPts val="0"/>
              </a:spcAft>
              <a:buNone/>
            </a:pPr>
            <a:r>
              <a:t/>
            </a:r>
            <a:endParaRPr sz="2600">
              <a:solidFill>
                <a:srgbClr val="FFFFFF"/>
              </a:solidFill>
              <a:latin typeface="Georgia"/>
              <a:ea typeface="Georgia"/>
              <a:cs typeface="Georgia"/>
              <a:sym typeface="Georgia"/>
            </a:endParaRPr>
          </a:p>
          <a:p>
            <a:pPr lvl="0" rtl="0">
              <a:spcBef>
                <a:spcPts val="0"/>
              </a:spcBef>
              <a:spcAft>
                <a:spcPts val="0"/>
              </a:spcAft>
              <a:buNone/>
            </a:pPr>
            <a:r>
              <a:rPr lang="en-GB" sz="2600">
                <a:solidFill>
                  <a:srgbClr val="FFFFFF"/>
                </a:solidFill>
                <a:latin typeface="Georgia"/>
                <a:ea typeface="Georgia"/>
                <a:cs typeface="Georgia"/>
                <a:sym typeface="Georgia"/>
              </a:rPr>
              <a:t>Which one to use? </a:t>
            </a:r>
          </a:p>
        </p:txBody>
      </p:sp>
      <p:sp>
        <p:nvSpPr>
          <p:cNvPr id="143" name="Shape 1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animEffect filter="fade" transition="in">
                                      <p:cBhvr>
                                        <p:cTn dur="1000"/>
                                        <p:tgtEl>
                                          <p:spTgt spid="1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1" st="1"/>
                                            </p:txEl>
                                          </p:spTgt>
                                        </p:tgtEl>
                                        <p:attrNameLst>
                                          <p:attrName>style.visibility</p:attrName>
                                        </p:attrNameLst>
                                      </p:cBhvr>
                                      <p:to>
                                        <p:strVal val="visible"/>
                                      </p:to>
                                    </p:set>
                                    <p:animEffect filter="fade" transition="in">
                                      <p:cBhvr>
                                        <p:cTn dur="1000"/>
                                        <p:tgtEl>
                                          <p:spTgt spid="1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2" st="2"/>
                                            </p:txEl>
                                          </p:spTgt>
                                        </p:tgtEl>
                                        <p:attrNameLst>
                                          <p:attrName>style.visibility</p:attrName>
                                        </p:attrNameLst>
                                      </p:cBhvr>
                                      <p:to>
                                        <p:strVal val="visible"/>
                                      </p:to>
                                    </p:set>
                                    <p:animEffect filter="fade" transition="in">
                                      <p:cBhvr>
                                        <p:cTn dur="1000"/>
                                        <p:tgtEl>
                                          <p:spTgt spid="14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3" st="3"/>
                                            </p:txEl>
                                          </p:spTgt>
                                        </p:tgtEl>
                                        <p:attrNameLst>
                                          <p:attrName>style.visibility</p:attrName>
                                        </p:attrNameLst>
                                      </p:cBhvr>
                                      <p:to>
                                        <p:strVal val="visible"/>
                                      </p:to>
                                    </p:set>
                                    <p:animEffect filter="fade" transition="in">
                                      <p:cBhvr>
                                        <p:cTn dur="1000"/>
                                        <p:tgtEl>
                                          <p:spTgt spid="14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1297500" y="393750"/>
            <a:ext cx="7038900" cy="914100"/>
          </a:xfrm>
          <a:prstGeom prst="rect">
            <a:avLst/>
          </a:prstGeom>
        </p:spPr>
        <p:txBody>
          <a:bodyPr anchorCtr="0" anchor="t" bIns="91425" lIns="91425" rIns="91425" tIns="91425">
            <a:noAutofit/>
          </a:bodyPr>
          <a:lstStyle/>
          <a:p>
            <a:pPr lvl="0" rtl="0">
              <a:spcBef>
                <a:spcPts val="0"/>
              </a:spcBef>
              <a:buNone/>
            </a:pPr>
            <a:r>
              <a:rPr b="1" lang="en-GB">
                <a:latin typeface="Georgia"/>
                <a:ea typeface="Georgia"/>
                <a:cs typeface="Georgia"/>
                <a:sym typeface="Georgia"/>
              </a:rPr>
              <a:t>cont. </a:t>
            </a:r>
            <a:r>
              <a:rPr b="1" lang="en-GB">
                <a:latin typeface="Georgia"/>
                <a:ea typeface="Georgia"/>
                <a:cs typeface="Georgia"/>
                <a:sym typeface="Georgia"/>
              </a:rPr>
              <a:t>Qualitative Comparison : Kafka and RabbitMQ</a:t>
            </a:r>
          </a:p>
        </p:txBody>
      </p:sp>
      <p:sp>
        <p:nvSpPr>
          <p:cNvPr id="269" name="Shape 269"/>
          <p:cNvSpPr txBox="1"/>
          <p:nvPr>
            <p:ph idx="1" type="body"/>
          </p:nvPr>
        </p:nvSpPr>
        <p:spPr>
          <a:xfrm>
            <a:off x="1297500" y="1567550"/>
            <a:ext cx="7038900" cy="2911200"/>
          </a:xfrm>
          <a:prstGeom prst="rect">
            <a:avLst/>
          </a:prstGeom>
          <a:ln>
            <a:noFill/>
          </a:ln>
        </p:spPr>
        <p:txBody>
          <a:bodyPr anchorCtr="0" anchor="t" bIns="91425" lIns="91425" rIns="91425" tIns="91425">
            <a:noAutofit/>
          </a:bodyPr>
          <a:lstStyle/>
          <a:p>
            <a:pPr indent="-228600" lvl="0" marL="457200" rtl="0">
              <a:spcBef>
                <a:spcPts val="0"/>
              </a:spcBef>
              <a:buFont typeface="Georgia"/>
            </a:pPr>
            <a:r>
              <a:rPr b="1" lang="en-GB">
                <a:latin typeface="Georgia"/>
                <a:ea typeface="Georgia"/>
                <a:cs typeface="Georgia"/>
                <a:sym typeface="Georgia"/>
              </a:rPr>
              <a:t>Availability:</a:t>
            </a:r>
          </a:p>
          <a:p>
            <a:pPr indent="-228600" lvl="1" marL="914400" rtl="0">
              <a:spcBef>
                <a:spcPts val="0"/>
              </a:spcBef>
              <a:buFont typeface="Georgia"/>
            </a:pPr>
            <a:r>
              <a:rPr lang="en-GB">
                <a:latin typeface="Georgia"/>
                <a:ea typeface="Georgia"/>
                <a:cs typeface="Georgia"/>
                <a:sym typeface="Georgia"/>
              </a:rPr>
              <a:t>Kafka - </a:t>
            </a:r>
            <a:r>
              <a:rPr lang="en-GB">
                <a:solidFill>
                  <a:srgbClr val="000000"/>
                </a:solidFill>
                <a:latin typeface="Arial"/>
                <a:ea typeface="Arial"/>
                <a:cs typeface="Arial"/>
                <a:sym typeface="Arial"/>
              </a:rPr>
              <a:t> </a:t>
            </a:r>
            <a:r>
              <a:rPr lang="en-GB">
                <a:latin typeface="Georgia"/>
                <a:ea typeface="Georgia"/>
                <a:cs typeface="Georgia"/>
                <a:sym typeface="Georgia"/>
              </a:rPr>
              <a:t>Availability requires running the system with a suitably high replication factor. </a:t>
            </a:r>
          </a:p>
          <a:p>
            <a:pPr indent="-228600" lvl="1" marL="914400" rtl="0">
              <a:spcBef>
                <a:spcPts val="0"/>
              </a:spcBef>
              <a:buFont typeface="Georgia"/>
            </a:pPr>
            <a:r>
              <a:rPr lang="en-GB">
                <a:latin typeface="Georgia"/>
                <a:ea typeface="Georgia"/>
                <a:cs typeface="Georgia"/>
                <a:sym typeface="Georgia"/>
              </a:rPr>
              <a:t>RabbitMQ - Can be configured to replicate all the exchange and binding informations. </a:t>
            </a:r>
          </a:p>
          <a:p>
            <a:pPr indent="-228600" lvl="0" marL="457200" rtl="0">
              <a:spcBef>
                <a:spcPts val="0"/>
              </a:spcBef>
              <a:buFont typeface="Georgia"/>
            </a:pPr>
            <a:r>
              <a:rPr b="1" lang="en-GB">
                <a:latin typeface="Georgia"/>
                <a:ea typeface="Georgia"/>
                <a:cs typeface="Georgia"/>
                <a:sym typeface="Georgia"/>
              </a:rPr>
              <a:t>Transactions:</a:t>
            </a:r>
          </a:p>
          <a:p>
            <a:pPr indent="-228600" lvl="1" marL="914400" rtl="0">
              <a:spcBef>
                <a:spcPts val="0"/>
              </a:spcBef>
              <a:buFont typeface="Georgia"/>
            </a:pPr>
            <a:r>
              <a:rPr lang="en-GB">
                <a:latin typeface="Georgia"/>
                <a:ea typeface="Georgia"/>
                <a:cs typeface="Georgia"/>
                <a:sym typeface="Georgia"/>
              </a:rPr>
              <a:t>Kafka - Does not support transactions. </a:t>
            </a:r>
          </a:p>
          <a:p>
            <a:pPr indent="-228600" lvl="1" marL="914400" rtl="0">
              <a:spcBef>
                <a:spcPts val="0"/>
              </a:spcBef>
              <a:buFont typeface="Georgia"/>
            </a:pPr>
            <a:r>
              <a:rPr lang="en-GB">
                <a:latin typeface="Georgia"/>
                <a:ea typeface="Georgia"/>
                <a:cs typeface="Georgia"/>
                <a:sym typeface="Georgia"/>
              </a:rPr>
              <a:t>RabbitMQ - Transaction only applies to publishes and acks. </a:t>
            </a:r>
          </a:p>
          <a:p>
            <a:pPr indent="-228600" lvl="0" marL="457200" rtl="0">
              <a:spcBef>
                <a:spcPts val="0"/>
              </a:spcBef>
              <a:buFont typeface="Georgia"/>
            </a:pPr>
            <a:r>
              <a:rPr b="1" lang="en-GB">
                <a:latin typeface="Georgia"/>
                <a:ea typeface="Georgia"/>
                <a:cs typeface="Georgia"/>
                <a:sym typeface="Georgia"/>
              </a:rPr>
              <a:t>Multicast:</a:t>
            </a:r>
          </a:p>
          <a:p>
            <a:pPr indent="-228600" lvl="1" marL="914400" rtl="0">
              <a:spcBef>
                <a:spcPts val="0"/>
              </a:spcBef>
              <a:buFont typeface="Georgia"/>
            </a:pPr>
            <a:r>
              <a:rPr lang="en-GB">
                <a:latin typeface="Georgia"/>
                <a:ea typeface="Georgia"/>
                <a:cs typeface="Georgia"/>
                <a:sym typeface="Georgia"/>
              </a:rPr>
              <a:t>Kafka - Multicast logic is handled completely at the consumer side. </a:t>
            </a:r>
          </a:p>
          <a:p>
            <a:pPr indent="-228600" lvl="1" marL="914400" rtl="0">
              <a:spcBef>
                <a:spcPts val="0"/>
              </a:spcBef>
              <a:buFont typeface="Georgia"/>
            </a:pPr>
            <a:r>
              <a:rPr lang="en-GB">
                <a:latin typeface="Georgia"/>
                <a:ea typeface="Georgia"/>
                <a:cs typeface="Georgia"/>
                <a:sym typeface="Georgia"/>
              </a:rPr>
              <a:t>RabbitMQ - Supports multicast by providing a dedicated queue per individual consumer.</a:t>
            </a:r>
          </a:p>
          <a:p>
            <a:pPr indent="-228600" lvl="0" marL="457200" rtl="0">
              <a:spcBef>
                <a:spcPts val="0"/>
              </a:spcBef>
              <a:buFont typeface="Georgia"/>
            </a:pPr>
            <a:r>
              <a:rPr b="1" lang="en-GB">
                <a:latin typeface="Georgia"/>
                <a:ea typeface="Georgia"/>
                <a:cs typeface="Georgia"/>
                <a:sym typeface="Georgia"/>
              </a:rPr>
              <a:t>Dynamic Scaling:</a:t>
            </a:r>
          </a:p>
          <a:p>
            <a:pPr indent="-228600" lvl="1" marL="914400" rtl="0">
              <a:spcBef>
                <a:spcPts val="0"/>
              </a:spcBef>
              <a:buFont typeface="Georgia"/>
            </a:pPr>
            <a:r>
              <a:rPr lang="en-GB">
                <a:latin typeface="Georgia"/>
                <a:ea typeface="Georgia"/>
                <a:cs typeface="Georgia"/>
                <a:sym typeface="Georgia"/>
              </a:rPr>
              <a:t>Kafka - User can decide to move existing partitions to the newly added nodes to the cluster. Adding nodes to Kafka clusters are not transparent to consumers. </a:t>
            </a:r>
          </a:p>
          <a:p>
            <a:pPr indent="-228600" lvl="1" marL="914400" rtl="0">
              <a:spcBef>
                <a:spcPts val="0"/>
              </a:spcBef>
              <a:buFont typeface="Georgia"/>
            </a:pPr>
            <a:r>
              <a:rPr lang="en-GB">
                <a:latin typeface="Georgia"/>
                <a:ea typeface="Georgia"/>
                <a:cs typeface="Georgia"/>
                <a:sym typeface="Georgia"/>
              </a:rPr>
              <a:t>RabbitMQ - </a:t>
            </a:r>
            <a:r>
              <a:rPr lang="en-GB">
                <a:latin typeface="Georgia"/>
                <a:ea typeface="Georgia"/>
                <a:cs typeface="Georgia"/>
                <a:sym typeface="Georgia"/>
              </a:rPr>
              <a:t>Adding additional nodes to running clusters or removing a node from a cluster is well supported. Adding nodes is transparent to the users.  </a:t>
            </a:r>
          </a:p>
        </p:txBody>
      </p:sp>
      <p:sp>
        <p:nvSpPr>
          <p:cNvPr id="270" name="Shape 27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0" st="0"/>
                                            </p:txEl>
                                          </p:spTgt>
                                        </p:tgtEl>
                                        <p:attrNameLst>
                                          <p:attrName>style.visibility</p:attrName>
                                        </p:attrNameLst>
                                      </p:cBhvr>
                                      <p:to>
                                        <p:strVal val="visible"/>
                                      </p:to>
                                    </p:set>
                                    <p:animEffect filter="fade" transition="in">
                                      <p:cBhvr>
                                        <p:cTn dur="1000"/>
                                        <p:tgtEl>
                                          <p:spTgt spid="2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1" st="1"/>
                                            </p:txEl>
                                          </p:spTgt>
                                        </p:tgtEl>
                                        <p:attrNameLst>
                                          <p:attrName>style.visibility</p:attrName>
                                        </p:attrNameLst>
                                      </p:cBhvr>
                                      <p:to>
                                        <p:strVal val="visible"/>
                                      </p:to>
                                    </p:set>
                                    <p:animEffect filter="fade" transition="in">
                                      <p:cBhvr>
                                        <p:cTn dur="1000"/>
                                        <p:tgtEl>
                                          <p:spTgt spid="2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2" st="2"/>
                                            </p:txEl>
                                          </p:spTgt>
                                        </p:tgtEl>
                                        <p:attrNameLst>
                                          <p:attrName>style.visibility</p:attrName>
                                        </p:attrNameLst>
                                      </p:cBhvr>
                                      <p:to>
                                        <p:strVal val="visible"/>
                                      </p:to>
                                    </p:set>
                                    <p:animEffect filter="fade" transition="in">
                                      <p:cBhvr>
                                        <p:cTn dur="1000"/>
                                        <p:tgtEl>
                                          <p:spTgt spid="2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3" st="3"/>
                                            </p:txEl>
                                          </p:spTgt>
                                        </p:tgtEl>
                                        <p:attrNameLst>
                                          <p:attrName>style.visibility</p:attrName>
                                        </p:attrNameLst>
                                      </p:cBhvr>
                                      <p:to>
                                        <p:strVal val="visible"/>
                                      </p:to>
                                    </p:set>
                                    <p:animEffect filter="fade" transition="in">
                                      <p:cBhvr>
                                        <p:cTn dur="1000"/>
                                        <p:tgtEl>
                                          <p:spTgt spid="2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4" st="4"/>
                                            </p:txEl>
                                          </p:spTgt>
                                        </p:tgtEl>
                                        <p:attrNameLst>
                                          <p:attrName>style.visibility</p:attrName>
                                        </p:attrNameLst>
                                      </p:cBhvr>
                                      <p:to>
                                        <p:strVal val="visible"/>
                                      </p:to>
                                    </p:set>
                                    <p:animEffect filter="fade" transition="in">
                                      <p:cBhvr>
                                        <p:cTn dur="1000"/>
                                        <p:tgtEl>
                                          <p:spTgt spid="26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5" st="5"/>
                                            </p:txEl>
                                          </p:spTgt>
                                        </p:tgtEl>
                                        <p:attrNameLst>
                                          <p:attrName>style.visibility</p:attrName>
                                        </p:attrNameLst>
                                      </p:cBhvr>
                                      <p:to>
                                        <p:strVal val="visible"/>
                                      </p:to>
                                    </p:set>
                                    <p:animEffect filter="fade" transition="in">
                                      <p:cBhvr>
                                        <p:cTn dur="1000"/>
                                        <p:tgtEl>
                                          <p:spTgt spid="26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6" st="6"/>
                                            </p:txEl>
                                          </p:spTgt>
                                        </p:tgtEl>
                                        <p:attrNameLst>
                                          <p:attrName>style.visibility</p:attrName>
                                        </p:attrNameLst>
                                      </p:cBhvr>
                                      <p:to>
                                        <p:strVal val="visible"/>
                                      </p:to>
                                    </p:set>
                                    <p:animEffect filter="fade" transition="in">
                                      <p:cBhvr>
                                        <p:cTn dur="1000"/>
                                        <p:tgtEl>
                                          <p:spTgt spid="26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7" st="7"/>
                                            </p:txEl>
                                          </p:spTgt>
                                        </p:tgtEl>
                                        <p:attrNameLst>
                                          <p:attrName>style.visibility</p:attrName>
                                        </p:attrNameLst>
                                      </p:cBhvr>
                                      <p:to>
                                        <p:strVal val="visible"/>
                                      </p:to>
                                    </p:set>
                                    <p:animEffect filter="fade" transition="in">
                                      <p:cBhvr>
                                        <p:cTn dur="1000"/>
                                        <p:tgtEl>
                                          <p:spTgt spid="26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8" st="8"/>
                                            </p:txEl>
                                          </p:spTgt>
                                        </p:tgtEl>
                                        <p:attrNameLst>
                                          <p:attrName>style.visibility</p:attrName>
                                        </p:attrNameLst>
                                      </p:cBhvr>
                                      <p:to>
                                        <p:strVal val="visible"/>
                                      </p:to>
                                    </p:set>
                                    <p:animEffect filter="fade" transition="in">
                                      <p:cBhvr>
                                        <p:cTn dur="1000"/>
                                        <p:tgtEl>
                                          <p:spTgt spid="26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9" st="9"/>
                                            </p:txEl>
                                          </p:spTgt>
                                        </p:tgtEl>
                                        <p:attrNameLst>
                                          <p:attrName>style.visibility</p:attrName>
                                        </p:attrNameLst>
                                      </p:cBhvr>
                                      <p:to>
                                        <p:strVal val="visible"/>
                                      </p:to>
                                    </p:set>
                                    <p:animEffect filter="fade" transition="in">
                                      <p:cBhvr>
                                        <p:cTn dur="1000"/>
                                        <p:tgtEl>
                                          <p:spTgt spid="26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10" st="10"/>
                                            </p:txEl>
                                          </p:spTgt>
                                        </p:tgtEl>
                                        <p:attrNameLst>
                                          <p:attrName>style.visibility</p:attrName>
                                        </p:attrNameLst>
                                      </p:cBhvr>
                                      <p:to>
                                        <p:strVal val="visible"/>
                                      </p:to>
                                    </p:set>
                                    <p:animEffect filter="fade" transition="in">
                                      <p:cBhvr>
                                        <p:cTn dur="1000"/>
                                        <p:tgtEl>
                                          <p:spTgt spid="26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11" st="11"/>
                                            </p:txEl>
                                          </p:spTgt>
                                        </p:tgtEl>
                                        <p:attrNameLst>
                                          <p:attrName>style.visibility</p:attrName>
                                        </p:attrNameLst>
                                      </p:cBhvr>
                                      <p:to>
                                        <p:strVal val="visible"/>
                                      </p:to>
                                    </p:set>
                                    <p:animEffect filter="fade" transition="in">
                                      <p:cBhvr>
                                        <p:cTn dur="1000"/>
                                        <p:tgtEl>
                                          <p:spTgt spid="269">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1297500" y="393750"/>
            <a:ext cx="7038900" cy="914100"/>
          </a:xfrm>
          <a:prstGeom prst="rect">
            <a:avLst/>
          </a:prstGeom>
        </p:spPr>
        <p:txBody>
          <a:bodyPr anchorCtr="0" anchor="t" bIns="91425" lIns="91425" rIns="91425" tIns="91425">
            <a:noAutofit/>
          </a:bodyPr>
          <a:lstStyle/>
          <a:p>
            <a:pPr lvl="0">
              <a:spcBef>
                <a:spcPts val="0"/>
              </a:spcBef>
              <a:buNone/>
            </a:pPr>
            <a:r>
              <a:rPr b="1" lang="en-GB">
                <a:latin typeface="Georgia"/>
                <a:ea typeface="Georgia"/>
                <a:cs typeface="Georgia"/>
                <a:sym typeface="Georgia"/>
              </a:rPr>
              <a:t>Quantitative Comparison : Kafka</a:t>
            </a:r>
          </a:p>
        </p:txBody>
      </p:sp>
      <p:sp>
        <p:nvSpPr>
          <p:cNvPr id="276" name="Shape 276"/>
          <p:cNvSpPr txBox="1"/>
          <p:nvPr>
            <p:ph idx="1" type="body"/>
          </p:nvPr>
        </p:nvSpPr>
        <p:spPr>
          <a:xfrm>
            <a:off x="1297500" y="1053500"/>
            <a:ext cx="7038900" cy="3678000"/>
          </a:xfrm>
          <a:prstGeom prst="rect">
            <a:avLst/>
          </a:prstGeom>
        </p:spPr>
        <p:txBody>
          <a:bodyPr anchorCtr="0" anchor="t" bIns="91425" lIns="91425" rIns="91425" tIns="91425">
            <a:noAutofit/>
          </a:bodyPr>
          <a:lstStyle/>
          <a:p>
            <a:pPr indent="-317500" lvl="0" marL="457200" rtl="0">
              <a:spcBef>
                <a:spcPts val="0"/>
              </a:spcBef>
              <a:buSzPct val="100000"/>
              <a:buFont typeface="Georgia"/>
            </a:pPr>
            <a:r>
              <a:rPr lang="en-GB" sz="1400">
                <a:latin typeface="Georgia"/>
                <a:ea typeface="Georgia"/>
                <a:cs typeface="Georgia"/>
                <a:sym typeface="Georgia"/>
              </a:rPr>
              <a:t>Latency Results</a:t>
            </a:r>
          </a:p>
          <a:p>
            <a:pPr indent="-317500" lvl="1" marL="914400" rtl="0">
              <a:spcBef>
                <a:spcPts val="0"/>
              </a:spcBef>
              <a:buSzPct val="100000"/>
              <a:buFont typeface="Georgia"/>
            </a:pPr>
            <a:r>
              <a:rPr lang="en-GB" sz="1400">
                <a:latin typeface="Georgia"/>
                <a:ea typeface="Georgia"/>
                <a:cs typeface="Georgia"/>
                <a:sym typeface="Georgia"/>
              </a:rPr>
              <a:t>Latency in </a:t>
            </a:r>
            <a:r>
              <a:rPr i="1" lang="en-GB" sz="1400">
                <a:latin typeface="Georgia"/>
                <a:ea typeface="Georgia"/>
                <a:cs typeface="Georgia"/>
                <a:sym typeface="Georgia"/>
              </a:rPr>
              <a:t>‘At Most Once Mode’</a:t>
            </a:r>
          </a:p>
          <a:p>
            <a:pPr indent="-317500" lvl="2" marL="1371600" rtl="0">
              <a:spcBef>
                <a:spcPts val="0"/>
              </a:spcBef>
              <a:buSzPct val="100000"/>
              <a:buFont typeface="Georgia"/>
            </a:pPr>
            <a:r>
              <a:rPr lang="en-GB" sz="1400">
                <a:latin typeface="Georgia"/>
                <a:ea typeface="Georgia"/>
                <a:cs typeface="Georgia"/>
                <a:sym typeface="Georgia"/>
              </a:rPr>
              <a:t>The latency values will rapidly increase when consumers are slower than producers. </a:t>
            </a:r>
          </a:p>
          <a:p>
            <a:pPr indent="-317500" lvl="2" marL="1371600" rtl="0">
              <a:spcBef>
                <a:spcPts val="0"/>
              </a:spcBef>
              <a:buSzPct val="100000"/>
              <a:buFont typeface="Georgia"/>
            </a:pPr>
            <a:r>
              <a:rPr lang="en-GB" sz="1400">
                <a:latin typeface="Georgia"/>
                <a:ea typeface="Georgia"/>
                <a:cs typeface="Georgia"/>
                <a:sym typeface="Georgia"/>
              </a:rPr>
              <a:t>Kafka runs on JVM which severely impacts the latency. Especially, if the messages are large which can cause longer garbage collection pauses. </a:t>
            </a:r>
          </a:p>
          <a:p>
            <a:pPr indent="-317500" lvl="1" marL="914400" rtl="0">
              <a:spcBef>
                <a:spcPts val="0"/>
              </a:spcBef>
              <a:buSzPct val="100000"/>
              <a:buFont typeface="Georgia"/>
            </a:pPr>
            <a:r>
              <a:rPr lang="en-GB" sz="1400">
                <a:latin typeface="Georgia"/>
                <a:ea typeface="Georgia"/>
                <a:cs typeface="Georgia"/>
                <a:sym typeface="Georgia"/>
              </a:rPr>
              <a:t>Latency in </a:t>
            </a:r>
            <a:r>
              <a:rPr i="1" lang="en-GB" sz="1400">
                <a:latin typeface="Georgia"/>
                <a:ea typeface="Georgia"/>
                <a:cs typeface="Georgia"/>
                <a:sym typeface="Georgia"/>
              </a:rPr>
              <a:t>‘At Least Once Mode’</a:t>
            </a:r>
          </a:p>
          <a:p>
            <a:pPr indent="-317500" lvl="2" marL="1371600" rtl="0">
              <a:spcBef>
                <a:spcPts val="0"/>
              </a:spcBef>
              <a:buSzPct val="100000"/>
              <a:buFont typeface="Georgia"/>
            </a:pPr>
            <a:r>
              <a:rPr lang="en-GB" sz="1400">
                <a:latin typeface="Georgia"/>
                <a:ea typeface="Georgia"/>
                <a:cs typeface="Georgia"/>
                <a:sym typeface="Georgia"/>
              </a:rPr>
              <a:t>The latency increases in case of replication. </a:t>
            </a:r>
          </a:p>
          <a:p>
            <a:pPr indent="-317500" lvl="0" marL="457200" rtl="0">
              <a:spcBef>
                <a:spcPts val="0"/>
              </a:spcBef>
              <a:buSzPct val="100000"/>
              <a:buFont typeface="Georgia"/>
            </a:pPr>
            <a:r>
              <a:rPr lang="en-GB" sz="1400">
                <a:latin typeface="Georgia"/>
                <a:ea typeface="Georgia"/>
                <a:cs typeface="Georgia"/>
                <a:sym typeface="Georgia"/>
              </a:rPr>
              <a:t>Summary:</a:t>
            </a:r>
          </a:p>
          <a:p>
            <a:pPr indent="-317500" lvl="1" marL="914400" rtl="0">
              <a:spcBef>
                <a:spcPts val="0"/>
              </a:spcBef>
              <a:buSzPct val="100000"/>
              <a:buFont typeface="Georgia"/>
            </a:pPr>
            <a:r>
              <a:rPr lang="en-GB" sz="1400">
                <a:latin typeface="Georgia"/>
                <a:ea typeface="Georgia"/>
                <a:cs typeface="Georgia"/>
                <a:sym typeface="Georgia"/>
              </a:rPr>
              <a:t>Reading from OS cache:</a:t>
            </a:r>
          </a:p>
          <a:p>
            <a:pPr indent="-317500" lvl="2" marL="1371600" rtl="0">
              <a:spcBef>
                <a:spcPts val="0"/>
              </a:spcBef>
              <a:buSzPct val="100000"/>
              <a:buFont typeface="Georgia"/>
            </a:pPr>
            <a:r>
              <a:rPr lang="en-GB" sz="1400">
                <a:latin typeface="Georgia"/>
                <a:ea typeface="Georgia"/>
                <a:cs typeface="Georgia"/>
                <a:sym typeface="Georgia"/>
              </a:rPr>
              <a:t>At most once mode: below 10ms.</a:t>
            </a:r>
          </a:p>
          <a:p>
            <a:pPr indent="-317500" lvl="2" marL="1371600" rtl="0">
              <a:spcBef>
                <a:spcPts val="0"/>
              </a:spcBef>
              <a:buSzPct val="100000"/>
              <a:buFont typeface="Georgia"/>
            </a:pPr>
            <a:r>
              <a:rPr lang="en-GB" sz="1400">
                <a:latin typeface="Georgia"/>
                <a:ea typeface="Georgia"/>
                <a:cs typeface="Georgia"/>
                <a:sym typeface="Georgia"/>
              </a:rPr>
              <a:t>At least once mode: twice as large. </a:t>
            </a:r>
          </a:p>
          <a:p>
            <a:pPr indent="-317500" lvl="1" marL="914400" rtl="0">
              <a:spcBef>
                <a:spcPts val="0"/>
              </a:spcBef>
              <a:buSzPct val="100000"/>
              <a:buFont typeface="Georgia"/>
            </a:pPr>
            <a:r>
              <a:rPr lang="en-GB" sz="1400">
                <a:latin typeface="Georgia"/>
                <a:ea typeface="Georgia"/>
                <a:cs typeface="Georgia"/>
                <a:sym typeface="Georgia"/>
              </a:rPr>
              <a:t>Reading from disk, grow up to 100ms. </a:t>
            </a:r>
          </a:p>
        </p:txBody>
      </p:sp>
      <p:sp>
        <p:nvSpPr>
          <p:cNvPr id="277" name="Shape 27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ph type="title"/>
          </p:nvPr>
        </p:nvSpPr>
        <p:spPr>
          <a:xfrm>
            <a:off x="1297500" y="393750"/>
            <a:ext cx="7038900" cy="914100"/>
          </a:xfrm>
          <a:prstGeom prst="rect">
            <a:avLst/>
          </a:prstGeom>
        </p:spPr>
        <p:txBody>
          <a:bodyPr anchorCtr="0" anchor="t" bIns="91425" lIns="91425" rIns="91425" tIns="91425">
            <a:noAutofit/>
          </a:bodyPr>
          <a:lstStyle/>
          <a:p>
            <a:pPr lvl="0" rtl="0">
              <a:spcBef>
                <a:spcPts val="0"/>
              </a:spcBef>
              <a:buNone/>
            </a:pPr>
            <a:r>
              <a:rPr b="1" lang="en-GB">
                <a:latin typeface="Georgia"/>
                <a:ea typeface="Georgia"/>
                <a:cs typeface="Georgia"/>
                <a:sym typeface="Georgia"/>
              </a:rPr>
              <a:t>Quantitative Comparison : Kafka</a:t>
            </a:r>
          </a:p>
        </p:txBody>
      </p:sp>
      <p:sp>
        <p:nvSpPr>
          <p:cNvPr id="283" name="Shape 283"/>
          <p:cNvSpPr txBox="1"/>
          <p:nvPr>
            <p:ph idx="1" type="body"/>
          </p:nvPr>
        </p:nvSpPr>
        <p:spPr>
          <a:xfrm>
            <a:off x="1297500" y="1053500"/>
            <a:ext cx="7038900" cy="3425400"/>
          </a:xfrm>
          <a:prstGeom prst="rect">
            <a:avLst/>
          </a:prstGeom>
        </p:spPr>
        <p:txBody>
          <a:bodyPr anchorCtr="0" anchor="t" bIns="91425" lIns="91425" rIns="91425" tIns="91425">
            <a:noAutofit/>
          </a:bodyPr>
          <a:lstStyle/>
          <a:p>
            <a:pPr indent="-304800" lvl="0" marL="457200" rtl="0">
              <a:spcBef>
                <a:spcPts val="0"/>
              </a:spcBef>
              <a:buSzPct val="100000"/>
              <a:buFont typeface="Georgia"/>
            </a:pPr>
            <a:r>
              <a:rPr lang="en-GB" sz="1200">
                <a:latin typeface="Georgia"/>
                <a:ea typeface="Georgia"/>
                <a:cs typeface="Georgia"/>
                <a:sym typeface="Georgia"/>
              </a:rPr>
              <a:t>Throughput Results</a:t>
            </a:r>
          </a:p>
          <a:p>
            <a:pPr indent="-304800" lvl="1" marL="914400" rtl="0">
              <a:spcBef>
                <a:spcPts val="0"/>
              </a:spcBef>
              <a:buSzPct val="100000"/>
              <a:buFont typeface="Georgia"/>
            </a:pPr>
            <a:r>
              <a:rPr lang="en-GB" sz="1200">
                <a:latin typeface="Georgia"/>
                <a:ea typeface="Georgia"/>
                <a:cs typeface="Georgia"/>
                <a:sym typeface="Georgia"/>
              </a:rPr>
              <a:t>Throughput  in </a:t>
            </a:r>
            <a:r>
              <a:rPr i="1" lang="en-GB" sz="1200">
                <a:latin typeface="Georgia"/>
                <a:ea typeface="Georgia"/>
                <a:cs typeface="Georgia"/>
                <a:sym typeface="Georgia"/>
              </a:rPr>
              <a:t>‘At Most Once Mode’</a:t>
            </a:r>
          </a:p>
          <a:p>
            <a:pPr indent="-304800" lvl="2" marL="1371600" rtl="0">
              <a:spcBef>
                <a:spcPts val="0"/>
              </a:spcBef>
              <a:buSzPct val="100000"/>
              <a:buFont typeface="Georgia"/>
            </a:pPr>
            <a:r>
              <a:rPr lang="en-GB" sz="1200">
                <a:latin typeface="Georgia"/>
                <a:ea typeface="Georgia"/>
                <a:cs typeface="Georgia"/>
                <a:sym typeface="Georgia"/>
              </a:rPr>
              <a:t>Three important factors for measuring throughput of Kafka are record size, partition count and topic count. </a:t>
            </a:r>
          </a:p>
        </p:txBody>
      </p:sp>
      <p:sp>
        <p:nvSpPr>
          <p:cNvPr id="284" name="Shape 28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pic>
        <p:nvPicPr>
          <p:cNvPr id="285" name="Shape 285"/>
          <p:cNvPicPr preferRelativeResize="0"/>
          <p:nvPr/>
        </p:nvPicPr>
        <p:blipFill>
          <a:blip r:embed="rId3">
            <a:alphaModFix/>
          </a:blip>
          <a:stretch>
            <a:fillRect/>
          </a:stretch>
        </p:blipFill>
        <p:spPr>
          <a:xfrm>
            <a:off x="82575" y="3171775"/>
            <a:ext cx="2869824" cy="1832050"/>
          </a:xfrm>
          <a:prstGeom prst="rect">
            <a:avLst/>
          </a:prstGeom>
          <a:noFill/>
          <a:ln>
            <a:noFill/>
          </a:ln>
        </p:spPr>
      </p:pic>
      <p:pic>
        <p:nvPicPr>
          <p:cNvPr id="286" name="Shape 286"/>
          <p:cNvPicPr preferRelativeResize="0"/>
          <p:nvPr/>
        </p:nvPicPr>
        <p:blipFill>
          <a:blip r:embed="rId4">
            <a:alphaModFix/>
          </a:blip>
          <a:stretch>
            <a:fillRect/>
          </a:stretch>
        </p:blipFill>
        <p:spPr>
          <a:xfrm>
            <a:off x="3044050" y="2168874"/>
            <a:ext cx="3015623" cy="1832050"/>
          </a:xfrm>
          <a:prstGeom prst="rect">
            <a:avLst/>
          </a:prstGeom>
          <a:noFill/>
          <a:ln>
            <a:noFill/>
          </a:ln>
        </p:spPr>
      </p:pic>
      <p:pic>
        <p:nvPicPr>
          <p:cNvPr id="287" name="Shape 287"/>
          <p:cNvPicPr preferRelativeResize="0"/>
          <p:nvPr/>
        </p:nvPicPr>
        <p:blipFill>
          <a:blip r:embed="rId5">
            <a:alphaModFix/>
          </a:blip>
          <a:stretch>
            <a:fillRect/>
          </a:stretch>
        </p:blipFill>
        <p:spPr>
          <a:xfrm>
            <a:off x="6151324" y="3185100"/>
            <a:ext cx="2869824" cy="180539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Shape 292"/>
          <p:cNvSpPr txBox="1"/>
          <p:nvPr>
            <p:ph type="title"/>
          </p:nvPr>
        </p:nvSpPr>
        <p:spPr>
          <a:xfrm>
            <a:off x="1297500" y="393750"/>
            <a:ext cx="7038900" cy="914100"/>
          </a:xfrm>
          <a:prstGeom prst="rect">
            <a:avLst/>
          </a:prstGeom>
        </p:spPr>
        <p:txBody>
          <a:bodyPr anchorCtr="0" anchor="t" bIns="91425" lIns="91425" rIns="91425" tIns="91425">
            <a:noAutofit/>
          </a:bodyPr>
          <a:lstStyle/>
          <a:p>
            <a:pPr lvl="0" rtl="0">
              <a:spcBef>
                <a:spcPts val="0"/>
              </a:spcBef>
              <a:buNone/>
            </a:pPr>
            <a:r>
              <a:rPr b="1" lang="en-GB">
                <a:latin typeface="Georgia"/>
                <a:ea typeface="Georgia"/>
                <a:cs typeface="Georgia"/>
                <a:sym typeface="Georgia"/>
              </a:rPr>
              <a:t>Quantitative Comparison : Kafka</a:t>
            </a:r>
          </a:p>
        </p:txBody>
      </p:sp>
      <p:sp>
        <p:nvSpPr>
          <p:cNvPr id="293" name="Shape 293"/>
          <p:cNvSpPr txBox="1"/>
          <p:nvPr>
            <p:ph idx="1" type="body"/>
          </p:nvPr>
        </p:nvSpPr>
        <p:spPr>
          <a:xfrm>
            <a:off x="1297500" y="1053500"/>
            <a:ext cx="7038900" cy="3425400"/>
          </a:xfrm>
          <a:prstGeom prst="rect">
            <a:avLst/>
          </a:prstGeom>
          <a:ln>
            <a:noFill/>
          </a:ln>
        </p:spPr>
        <p:txBody>
          <a:bodyPr anchorCtr="0" anchor="t" bIns="91425" lIns="91425" rIns="91425" tIns="91425">
            <a:noAutofit/>
          </a:bodyPr>
          <a:lstStyle/>
          <a:p>
            <a:pPr indent="-317500" lvl="0" marL="457200" rtl="0">
              <a:spcBef>
                <a:spcPts val="0"/>
              </a:spcBef>
              <a:buSzPct val="100000"/>
              <a:buFont typeface="Georgia"/>
            </a:pPr>
            <a:r>
              <a:rPr lang="en-GB" sz="1400">
                <a:latin typeface="Georgia"/>
                <a:ea typeface="Georgia"/>
                <a:cs typeface="Georgia"/>
                <a:sym typeface="Georgia"/>
              </a:rPr>
              <a:t>Throughput Results</a:t>
            </a:r>
          </a:p>
          <a:p>
            <a:pPr indent="-317500" lvl="1" marL="914400" rtl="0">
              <a:spcBef>
                <a:spcPts val="0"/>
              </a:spcBef>
              <a:buSzPct val="100000"/>
              <a:buFont typeface="Georgia"/>
            </a:pPr>
            <a:r>
              <a:rPr lang="en-GB" sz="1400">
                <a:latin typeface="Georgia"/>
                <a:ea typeface="Georgia"/>
                <a:cs typeface="Georgia"/>
                <a:sym typeface="Georgia"/>
              </a:rPr>
              <a:t>Throughput  in </a:t>
            </a:r>
            <a:r>
              <a:rPr i="1" lang="en-GB" sz="1400">
                <a:latin typeface="Georgia"/>
                <a:ea typeface="Georgia"/>
                <a:cs typeface="Georgia"/>
                <a:sym typeface="Georgia"/>
              </a:rPr>
              <a:t>‘At Least Once Mode’</a:t>
            </a:r>
          </a:p>
          <a:p>
            <a:pPr indent="-317500" lvl="2" marL="1371600" rtl="0">
              <a:lnSpc>
                <a:spcPct val="150000"/>
              </a:lnSpc>
              <a:spcBef>
                <a:spcPts val="0"/>
              </a:spcBef>
              <a:buSzPct val="100000"/>
              <a:buFont typeface="Georgia"/>
            </a:pPr>
            <a:r>
              <a:rPr lang="en-GB" sz="1400">
                <a:latin typeface="Georgia"/>
                <a:ea typeface="Georgia"/>
                <a:cs typeface="Georgia"/>
                <a:sym typeface="Georgia"/>
              </a:rPr>
              <a:t>The only way to get truly reliable message delivery with Kafka is running it in a mode where acknowledges are sent only if a batch has been written to the disk medium, or has been received by a quorum of replicas. </a:t>
            </a:r>
          </a:p>
          <a:p>
            <a:pPr indent="-317500" lvl="2" marL="1371600" rtl="0">
              <a:lnSpc>
                <a:spcPct val="150000"/>
              </a:lnSpc>
              <a:spcBef>
                <a:spcPts val="0"/>
              </a:spcBef>
              <a:buSzPct val="100000"/>
              <a:buFont typeface="Georgia"/>
            </a:pPr>
            <a:r>
              <a:rPr lang="en-GB" sz="1400">
                <a:latin typeface="Georgia"/>
                <a:ea typeface="Georgia"/>
                <a:cs typeface="Georgia"/>
                <a:sym typeface="Georgia"/>
              </a:rPr>
              <a:t>Kafka’s throughput in at least once mode decreases by 50% to 75% compared to the best effort scenario. </a:t>
            </a:r>
          </a:p>
        </p:txBody>
      </p:sp>
      <p:sp>
        <p:nvSpPr>
          <p:cNvPr id="294" name="Shape 29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type="title"/>
          </p:nvPr>
        </p:nvSpPr>
        <p:spPr>
          <a:xfrm>
            <a:off x="1297500" y="393750"/>
            <a:ext cx="7038900" cy="914100"/>
          </a:xfrm>
          <a:prstGeom prst="rect">
            <a:avLst/>
          </a:prstGeom>
        </p:spPr>
        <p:txBody>
          <a:bodyPr anchorCtr="0" anchor="t" bIns="91425" lIns="91425" rIns="91425" tIns="91425">
            <a:noAutofit/>
          </a:bodyPr>
          <a:lstStyle/>
          <a:p>
            <a:pPr lvl="0">
              <a:spcBef>
                <a:spcPts val="0"/>
              </a:spcBef>
              <a:buNone/>
            </a:pPr>
            <a:r>
              <a:rPr b="1" lang="en-GB">
                <a:latin typeface="Georgia"/>
                <a:ea typeface="Georgia"/>
                <a:cs typeface="Georgia"/>
                <a:sym typeface="Georgia"/>
              </a:rPr>
              <a:t>Quantitative Comparison : RabbitMQ</a:t>
            </a:r>
          </a:p>
        </p:txBody>
      </p:sp>
      <p:sp>
        <p:nvSpPr>
          <p:cNvPr id="300" name="Shape 30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
        <p:nvSpPr>
          <p:cNvPr id="301" name="Shape 301"/>
          <p:cNvSpPr txBox="1"/>
          <p:nvPr>
            <p:ph idx="1" type="body"/>
          </p:nvPr>
        </p:nvSpPr>
        <p:spPr>
          <a:xfrm>
            <a:off x="1297500" y="1053500"/>
            <a:ext cx="7038900" cy="3425100"/>
          </a:xfrm>
          <a:prstGeom prst="rect">
            <a:avLst/>
          </a:prstGeom>
        </p:spPr>
        <p:txBody>
          <a:bodyPr anchorCtr="0" anchor="t" bIns="91425" lIns="91425" rIns="91425" tIns="91425">
            <a:noAutofit/>
          </a:bodyPr>
          <a:lstStyle/>
          <a:p>
            <a:pPr indent="-317500" lvl="0" marL="457200" rtl="0">
              <a:spcBef>
                <a:spcPts val="0"/>
              </a:spcBef>
              <a:buSzPct val="100000"/>
              <a:buFont typeface="Georgia"/>
            </a:pPr>
            <a:r>
              <a:rPr lang="en-GB" sz="1400">
                <a:latin typeface="Georgia"/>
                <a:ea typeface="Georgia"/>
                <a:cs typeface="Georgia"/>
                <a:sym typeface="Georgia"/>
              </a:rPr>
              <a:t>Latency Results</a:t>
            </a:r>
          </a:p>
          <a:p>
            <a:pPr indent="-317500" lvl="1" marL="914400" rtl="0">
              <a:spcBef>
                <a:spcPts val="0"/>
              </a:spcBef>
              <a:buSzPct val="100000"/>
              <a:buFont typeface="Georgia"/>
            </a:pPr>
            <a:r>
              <a:rPr lang="en-GB" sz="1400">
                <a:latin typeface="Georgia"/>
                <a:ea typeface="Georgia"/>
                <a:cs typeface="Georgia"/>
                <a:sym typeface="Georgia"/>
              </a:rPr>
              <a:t>Latency in ‘</a:t>
            </a:r>
            <a:r>
              <a:rPr i="1" lang="en-GB" sz="1400">
                <a:latin typeface="Georgia"/>
                <a:ea typeface="Georgia"/>
                <a:cs typeface="Georgia"/>
                <a:sym typeface="Georgia"/>
              </a:rPr>
              <a:t>At Most Once Mode’</a:t>
            </a:r>
          </a:p>
          <a:p>
            <a:pPr indent="-317500" lvl="2" marL="1371600" rtl="0">
              <a:spcBef>
                <a:spcPts val="0"/>
              </a:spcBef>
              <a:buSzPct val="100000"/>
              <a:buFont typeface="Georgia"/>
            </a:pPr>
            <a:r>
              <a:rPr lang="en-GB" sz="1400">
                <a:latin typeface="Georgia"/>
                <a:ea typeface="Georgia"/>
                <a:cs typeface="Georgia"/>
                <a:sym typeface="Georgia"/>
              </a:rPr>
              <a:t>At maximum load, RabbitMQ will start to write packets to disk to free up memory it needs for computation. This effectively deteriorate the latency. </a:t>
            </a:r>
          </a:p>
          <a:p>
            <a:pPr indent="-317500" lvl="1" marL="914400" rtl="0">
              <a:spcBef>
                <a:spcPts val="0"/>
              </a:spcBef>
              <a:buSzPct val="100000"/>
              <a:buFont typeface="Georgia"/>
            </a:pPr>
            <a:r>
              <a:rPr lang="en-GB" sz="1400">
                <a:latin typeface="Georgia"/>
                <a:ea typeface="Georgia"/>
                <a:cs typeface="Georgia"/>
                <a:sym typeface="Georgia"/>
              </a:rPr>
              <a:t>Latency in</a:t>
            </a:r>
            <a:r>
              <a:rPr i="1" lang="en-GB" sz="1400">
                <a:latin typeface="Georgia"/>
                <a:ea typeface="Georgia"/>
                <a:cs typeface="Georgia"/>
                <a:sym typeface="Georgia"/>
              </a:rPr>
              <a:t> ‘At Least Once Mode’</a:t>
            </a:r>
          </a:p>
          <a:p>
            <a:pPr indent="-317500" lvl="2" marL="1371600" rtl="0">
              <a:spcBef>
                <a:spcPts val="0"/>
              </a:spcBef>
              <a:buSzPct val="100000"/>
              <a:buFont typeface="Georgia"/>
            </a:pPr>
            <a:r>
              <a:rPr lang="en-GB" sz="1400">
                <a:latin typeface="Georgia"/>
                <a:ea typeface="Georgia"/>
                <a:cs typeface="Georgia"/>
                <a:sym typeface="Georgia"/>
              </a:rPr>
              <a:t>Latency is not really impacted by switching to a higher level of reliability. </a:t>
            </a:r>
          </a:p>
          <a:p>
            <a:pPr indent="-317500" lvl="0" marL="457200" rtl="0">
              <a:spcBef>
                <a:spcPts val="0"/>
              </a:spcBef>
              <a:buSzPct val="100000"/>
              <a:buFont typeface="Georgia"/>
            </a:pPr>
            <a:r>
              <a:rPr lang="en-GB" sz="1400">
                <a:latin typeface="Georgia"/>
                <a:ea typeface="Georgia"/>
                <a:cs typeface="Georgia"/>
                <a:sym typeface="Georgia"/>
              </a:rPr>
              <a:t>Summary: </a:t>
            </a:r>
          </a:p>
          <a:p>
            <a:pPr indent="-317500" lvl="1" marL="914400" rtl="0">
              <a:spcBef>
                <a:spcPts val="0"/>
              </a:spcBef>
              <a:buSzPct val="100000"/>
              <a:buFont typeface="Georgia"/>
            </a:pPr>
            <a:r>
              <a:rPr lang="en-GB" sz="1400">
                <a:latin typeface="Georgia"/>
                <a:ea typeface="Georgia"/>
                <a:cs typeface="Georgia"/>
                <a:sym typeface="Georgia"/>
              </a:rPr>
              <a:t>Up to medium level of load, latency for both mode is below 10ms. </a:t>
            </a:r>
          </a:p>
          <a:p>
            <a:pPr lvl="0" marR="0" rtl="0" algn="l">
              <a:lnSpc>
                <a:spcPct val="115000"/>
              </a:lnSpc>
              <a:spcBef>
                <a:spcPts val="0"/>
              </a:spcBef>
              <a:spcAft>
                <a:spcPts val="1600"/>
              </a:spcAft>
              <a:buNone/>
            </a:pPr>
            <a:r>
              <a:t/>
            </a:r>
            <a:endParaRPr sz="1400">
              <a:latin typeface="Georgia"/>
              <a:ea typeface="Georgia"/>
              <a:cs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Shape 306"/>
          <p:cNvSpPr txBox="1"/>
          <p:nvPr>
            <p:ph type="title"/>
          </p:nvPr>
        </p:nvSpPr>
        <p:spPr>
          <a:xfrm>
            <a:off x="1297500" y="393750"/>
            <a:ext cx="7038900" cy="914100"/>
          </a:xfrm>
          <a:prstGeom prst="rect">
            <a:avLst/>
          </a:prstGeom>
        </p:spPr>
        <p:txBody>
          <a:bodyPr anchorCtr="0" anchor="t" bIns="91425" lIns="91425" rIns="91425" tIns="91425">
            <a:noAutofit/>
          </a:bodyPr>
          <a:lstStyle/>
          <a:p>
            <a:pPr lvl="0" rtl="0">
              <a:spcBef>
                <a:spcPts val="0"/>
              </a:spcBef>
              <a:buNone/>
            </a:pPr>
            <a:r>
              <a:rPr b="1" lang="en-GB">
                <a:latin typeface="Georgia"/>
                <a:ea typeface="Georgia"/>
                <a:cs typeface="Georgia"/>
                <a:sym typeface="Georgia"/>
              </a:rPr>
              <a:t>Quantitative Comparison : RabbitMQ</a:t>
            </a:r>
          </a:p>
        </p:txBody>
      </p:sp>
      <p:sp>
        <p:nvSpPr>
          <p:cNvPr id="307" name="Shape 30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
        <p:nvSpPr>
          <p:cNvPr id="308" name="Shape 308"/>
          <p:cNvSpPr txBox="1"/>
          <p:nvPr>
            <p:ph idx="1" type="body"/>
          </p:nvPr>
        </p:nvSpPr>
        <p:spPr>
          <a:xfrm>
            <a:off x="1297500" y="1053500"/>
            <a:ext cx="7038900" cy="3425400"/>
          </a:xfrm>
          <a:prstGeom prst="rect">
            <a:avLst/>
          </a:prstGeom>
        </p:spPr>
        <p:txBody>
          <a:bodyPr anchorCtr="0" anchor="t" bIns="91425" lIns="91425" rIns="91425" tIns="91425">
            <a:noAutofit/>
          </a:bodyPr>
          <a:lstStyle/>
          <a:p>
            <a:pPr indent="-304800" lvl="0" marL="457200" rtl="0">
              <a:spcBef>
                <a:spcPts val="0"/>
              </a:spcBef>
              <a:buSzPct val="100000"/>
              <a:buFont typeface="Georgia"/>
            </a:pPr>
            <a:r>
              <a:rPr lang="en-GB" sz="1200">
                <a:latin typeface="Georgia"/>
                <a:ea typeface="Georgia"/>
                <a:cs typeface="Georgia"/>
                <a:sym typeface="Georgia"/>
              </a:rPr>
              <a:t>Throughput Results</a:t>
            </a:r>
          </a:p>
          <a:p>
            <a:pPr indent="-304800" lvl="1" marL="914400" rtl="0">
              <a:spcBef>
                <a:spcPts val="0"/>
              </a:spcBef>
              <a:buSzPct val="100000"/>
              <a:buFont typeface="Georgia"/>
            </a:pPr>
            <a:r>
              <a:rPr lang="en-GB" sz="1200">
                <a:latin typeface="Georgia"/>
                <a:ea typeface="Georgia"/>
                <a:cs typeface="Georgia"/>
                <a:sym typeface="Georgia"/>
              </a:rPr>
              <a:t>Throughput  in</a:t>
            </a:r>
            <a:r>
              <a:rPr i="1" lang="en-GB" sz="1200">
                <a:latin typeface="Georgia"/>
                <a:ea typeface="Georgia"/>
                <a:cs typeface="Georgia"/>
                <a:sym typeface="Georgia"/>
              </a:rPr>
              <a:t> ‘At Most Once Mode’</a:t>
            </a:r>
          </a:p>
          <a:p>
            <a:pPr indent="-304800" lvl="2" marL="1371600" rtl="0">
              <a:spcBef>
                <a:spcPts val="0"/>
              </a:spcBef>
              <a:buSzPct val="100000"/>
              <a:buFont typeface="Georgia"/>
            </a:pPr>
            <a:r>
              <a:rPr lang="en-GB" sz="1200">
                <a:latin typeface="Georgia"/>
                <a:ea typeface="Georgia"/>
                <a:cs typeface="Georgia"/>
                <a:sym typeface="Georgia"/>
              </a:rPr>
              <a:t>Throughput for RabbitMQ is optimal if the broker is configured to allow an unlimited number of unconfirmed publishes. </a:t>
            </a:r>
          </a:p>
        </p:txBody>
      </p:sp>
      <p:pic>
        <p:nvPicPr>
          <p:cNvPr id="309" name="Shape 309"/>
          <p:cNvPicPr preferRelativeResize="0"/>
          <p:nvPr/>
        </p:nvPicPr>
        <p:blipFill>
          <a:blip r:embed="rId3">
            <a:alphaModFix/>
          </a:blip>
          <a:stretch>
            <a:fillRect/>
          </a:stretch>
        </p:blipFill>
        <p:spPr>
          <a:xfrm>
            <a:off x="2423710" y="2042525"/>
            <a:ext cx="4296575" cy="28922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title"/>
          </p:nvPr>
        </p:nvSpPr>
        <p:spPr>
          <a:xfrm>
            <a:off x="1297500" y="393750"/>
            <a:ext cx="7038900" cy="914100"/>
          </a:xfrm>
          <a:prstGeom prst="rect">
            <a:avLst/>
          </a:prstGeom>
        </p:spPr>
        <p:txBody>
          <a:bodyPr anchorCtr="0" anchor="t" bIns="91425" lIns="91425" rIns="91425" tIns="91425">
            <a:noAutofit/>
          </a:bodyPr>
          <a:lstStyle/>
          <a:p>
            <a:pPr lvl="0" rtl="0">
              <a:spcBef>
                <a:spcPts val="0"/>
              </a:spcBef>
              <a:buNone/>
            </a:pPr>
            <a:r>
              <a:rPr b="1" lang="en-GB">
                <a:latin typeface="Georgia"/>
                <a:ea typeface="Georgia"/>
                <a:cs typeface="Georgia"/>
                <a:sym typeface="Georgia"/>
              </a:rPr>
              <a:t>cont. </a:t>
            </a:r>
            <a:r>
              <a:rPr b="1" lang="en-GB">
                <a:latin typeface="Georgia"/>
                <a:ea typeface="Georgia"/>
                <a:cs typeface="Georgia"/>
                <a:sym typeface="Georgia"/>
              </a:rPr>
              <a:t>Quantitative Comparison : RabbitMQ</a:t>
            </a:r>
          </a:p>
        </p:txBody>
      </p:sp>
      <p:sp>
        <p:nvSpPr>
          <p:cNvPr id="315" name="Shape 3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
        <p:nvSpPr>
          <p:cNvPr id="316" name="Shape 316"/>
          <p:cNvSpPr txBox="1"/>
          <p:nvPr>
            <p:ph idx="1" type="body"/>
          </p:nvPr>
        </p:nvSpPr>
        <p:spPr>
          <a:xfrm>
            <a:off x="1297500" y="1053500"/>
            <a:ext cx="7038900" cy="3425400"/>
          </a:xfrm>
          <a:prstGeom prst="rect">
            <a:avLst/>
          </a:prstGeom>
        </p:spPr>
        <p:txBody>
          <a:bodyPr anchorCtr="0" anchor="t" bIns="91425" lIns="91425" rIns="91425" tIns="91425">
            <a:noAutofit/>
          </a:bodyPr>
          <a:lstStyle/>
          <a:p>
            <a:pPr indent="-317500" lvl="0" marL="457200" rtl="0">
              <a:spcBef>
                <a:spcPts val="0"/>
              </a:spcBef>
              <a:buSzPct val="100000"/>
              <a:buFont typeface="Georgia"/>
            </a:pPr>
            <a:r>
              <a:rPr lang="en-GB" sz="1400">
                <a:latin typeface="Georgia"/>
                <a:ea typeface="Georgia"/>
                <a:cs typeface="Georgia"/>
                <a:sym typeface="Georgia"/>
              </a:rPr>
              <a:t>Throughput Results</a:t>
            </a:r>
          </a:p>
          <a:p>
            <a:pPr indent="-317500" lvl="1" marL="914400" rtl="0">
              <a:spcBef>
                <a:spcPts val="0"/>
              </a:spcBef>
              <a:buSzPct val="100000"/>
              <a:buFont typeface="Georgia"/>
            </a:pPr>
            <a:r>
              <a:rPr lang="en-GB" sz="1400">
                <a:latin typeface="Georgia"/>
                <a:ea typeface="Georgia"/>
                <a:cs typeface="Georgia"/>
                <a:sym typeface="Georgia"/>
              </a:rPr>
              <a:t>Throughput in </a:t>
            </a:r>
            <a:r>
              <a:rPr i="1" lang="en-GB" sz="1400">
                <a:latin typeface="Georgia"/>
                <a:ea typeface="Georgia"/>
                <a:cs typeface="Georgia"/>
                <a:sym typeface="Georgia"/>
              </a:rPr>
              <a:t>‘At Least Once Mode’</a:t>
            </a:r>
          </a:p>
          <a:p>
            <a:pPr indent="-317500" lvl="2" marL="1371600" rtl="0">
              <a:lnSpc>
                <a:spcPct val="150000"/>
              </a:lnSpc>
              <a:spcBef>
                <a:spcPts val="0"/>
              </a:spcBef>
              <a:buSzPct val="100000"/>
              <a:buFont typeface="Georgia"/>
            </a:pPr>
            <a:r>
              <a:rPr lang="en-GB" sz="1400">
                <a:latin typeface="Georgia"/>
                <a:ea typeface="Georgia"/>
                <a:cs typeface="Georgia"/>
                <a:sym typeface="Georgia"/>
              </a:rPr>
              <a:t>Implies writing packets to disk. </a:t>
            </a:r>
          </a:p>
          <a:p>
            <a:pPr indent="-317500" lvl="2" marL="1371600" rtl="0">
              <a:lnSpc>
                <a:spcPct val="150000"/>
              </a:lnSpc>
              <a:spcBef>
                <a:spcPts val="0"/>
              </a:spcBef>
              <a:buSzPct val="100000"/>
              <a:buFont typeface="Georgia"/>
            </a:pPr>
            <a:r>
              <a:rPr lang="en-GB" sz="1400">
                <a:latin typeface="Georgia"/>
                <a:ea typeface="Georgia"/>
                <a:cs typeface="Georgia"/>
                <a:sym typeface="Georgia"/>
              </a:rPr>
              <a:t>Switching on mirrored queues will have a negative impact on throughput. </a:t>
            </a:r>
          </a:p>
          <a:p>
            <a:pPr indent="-317500" lvl="2" marL="1371600" rtl="0">
              <a:lnSpc>
                <a:spcPct val="150000"/>
              </a:lnSpc>
              <a:spcBef>
                <a:spcPts val="0"/>
              </a:spcBef>
              <a:buSzPct val="100000"/>
              <a:buFont typeface="Georgia"/>
            </a:pPr>
            <a:r>
              <a:rPr lang="en-GB" sz="1400">
                <a:latin typeface="Georgia"/>
                <a:ea typeface="Georgia"/>
                <a:cs typeface="Georgia"/>
                <a:sym typeface="Georgia"/>
              </a:rPr>
              <a:t>Throughput drops by 50% compared to the best effort scenario.</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Shape 321"/>
          <p:cNvSpPr txBox="1"/>
          <p:nvPr>
            <p:ph type="title"/>
          </p:nvPr>
        </p:nvSpPr>
        <p:spPr>
          <a:xfrm>
            <a:off x="1297500" y="393750"/>
            <a:ext cx="7038900" cy="914100"/>
          </a:xfrm>
          <a:prstGeom prst="rect">
            <a:avLst/>
          </a:prstGeom>
        </p:spPr>
        <p:txBody>
          <a:bodyPr anchorCtr="0" anchor="t" bIns="91425" lIns="91425" rIns="91425" tIns="91425">
            <a:noAutofit/>
          </a:bodyPr>
          <a:lstStyle/>
          <a:p>
            <a:pPr lvl="0" rtl="0">
              <a:spcBef>
                <a:spcPts val="0"/>
              </a:spcBef>
              <a:buNone/>
            </a:pPr>
            <a:r>
              <a:rPr b="1" lang="en-GB">
                <a:latin typeface="Georgia"/>
                <a:ea typeface="Georgia"/>
                <a:cs typeface="Georgia"/>
                <a:sym typeface="Georgia"/>
              </a:rPr>
              <a:t>Distinct Features : Kafka</a:t>
            </a:r>
          </a:p>
        </p:txBody>
      </p:sp>
      <p:sp>
        <p:nvSpPr>
          <p:cNvPr id="322" name="Shape 322"/>
          <p:cNvSpPr txBox="1"/>
          <p:nvPr>
            <p:ph idx="1" type="body"/>
          </p:nvPr>
        </p:nvSpPr>
        <p:spPr>
          <a:xfrm>
            <a:off x="1297500" y="1307850"/>
            <a:ext cx="7038900" cy="3171000"/>
          </a:xfrm>
          <a:prstGeom prst="rect">
            <a:avLst/>
          </a:prstGeom>
        </p:spPr>
        <p:txBody>
          <a:bodyPr anchorCtr="0" anchor="t" bIns="91425" lIns="91425" rIns="91425" tIns="91425">
            <a:noAutofit/>
          </a:bodyPr>
          <a:lstStyle/>
          <a:p>
            <a:pPr indent="-304800" lvl="0" marL="457200" rtl="0">
              <a:lnSpc>
                <a:spcPct val="150000"/>
              </a:lnSpc>
              <a:spcBef>
                <a:spcPts val="0"/>
              </a:spcBef>
              <a:spcAft>
                <a:spcPts val="0"/>
              </a:spcAft>
              <a:buClr>
                <a:srgbClr val="FFFFFF"/>
              </a:buClr>
              <a:buSzPct val="100000"/>
              <a:buFont typeface="Georgia"/>
            </a:pPr>
            <a:r>
              <a:rPr lang="en-GB" sz="1200">
                <a:solidFill>
                  <a:srgbClr val="FFFFFF"/>
                </a:solidFill>
                <a:latin typeface="Georgia"/>
                <a:ea typeface="Georgia"/>
                <a:cs typeface="Georgia"/>
                <a:sym typeface="Georgia"/>
              </a:rPr>
              <a:t>Long Term Message Storage</a:t>
            </a:r>
          </a:p>
          <a:p>
            <a:pPr indent="-304800" lvl="1" marL="914400" rtl="0">
              <a:lnSpc>
                <a:spcPct val="150000"/>
              </a:lnSpc>
              <a:spcBef>
                <a:spcPts val="0"/>
              </a:spcBef>
              <a:spcAft>
                <a:spcPts val="0"/>
              </a:spcAft>
              <a:buClr>
                <a:srgbClr val="FFFFFF"/>
              </a:buClr>
              <a:buSzPct val="100000"/>
              <a:buFont typeface="Georgia"/>
            </a:pPr>
            <a:r>
              <a:rPr lang="en-GB" sz="1200">
                <a:solidFill>
                  <a:srgbClr val="FFFFFF"/>
                </a:solidFill>
                <a:latin typeface="Georgia"/>
                <a:ea typeface="Georgia"/>
                <a:cs typeface="Georgia"/>
                <a:sym typeface="Georgia"/>
              </a:rPr>
              <a:t>Kafka stores its message on disk. </a:t>
            </a:r>
          </a:p>
          <a:p>
            <a:pPr indent="-304800" lvl="0" marL="457200" rtl="0">
              <a:lnSpc>
                <a:spcPct val="150000"/>
              </a:lnSpc>
              <a:spcBef>
                <a:spcPts val="0"/>
              </a:spcBef>
              <a:spcAft>
                <a:spcPts val="0"/>
              </a:spcAft>
              <a:buClr>
                <a:srgbClr val="FFFFFF"/>
              </a:buClr>
              <a:buSzPct val="100000"/>
              <a:buFont typeface="Georgia"/>
            </a:pPr>
            <a:r>
              <a:rPr lang="en-GB" sz="1200">
                <a:solidFill>
                  <a:srgbClr val="FFFFFF"/>
                </a:solidFill>
                <a:latin typeface="Georgia"/>
                <a:ea typeface="Georgia"/>
                <a:cs typeface="Georgia"/>
                <a:sym typeface="Georgia"/>
              </a:rPr>
              <a:t>Message Replay</a:t>
            </a:r>
          </a:p>
          <a:p>
            <a:pPr indent="-304800" lvl="1" marL="914400" rtl="0">
              <a:lnSpc>
                <a:spcPct val="150000"/>
              </a:lnSpc>
              <a:spcBef>
                <a:spcPts val="0"/>
              </a:spcBef>
              <a:spcAft>
                <a:spcPts val="0"/>
              </a:spcAft>
              <a:buClr>
                <a:srgbClr val="FFFFFF"/>
              </a:buClr>
              <a:buSzPct val="100000"/>
              <a:buFont typeface="Georgia"/>
            </a:pPr>
            <a:r>
              <a:rPr lang="en-GB" sz="1200">
                <a:solidFill>
                  <a:srgbClr val="FFFFFF"/>
                </a:solidFill>
                <a:latin typeface="Georgia"/>
                <a:ea typeface="Georgia"/>
                <a:cs typeface="Georgia"/>
                <a:sym typeface="Georgia"/>
              </a:rPr>
              <a:t>Kafka keeps no state about consumers and messages can be stored long term, consumers can easily reply messages when needed. </a:t>
            </a:r>
          </a:p>
          <a:p>
            <a:pPr indent="-304800" lvl="0" marL="457200" rtl="0">
              <a:lnSpc>
                <a:spcPct val="150000"/>
              </a:lnSpc>
              <a:spcBef>
                <a:spcPts val="0"/>
              </a:spcBef>
              <a:spcAft>
                <a:spcPts val="0"/>
              </a:spcAft>
              <a:buClr>
                <a:srgbClr val="FFFFFF"/>
              </a:buClr>
              <a:buSzPct val="100000"/>
              <a:buFont typeface="Georgia"/>
            </a:pPr>
            <a:r>
              <a:rPr lang="en-GB" sz="1200">
                <a:solidFill>
                  <a:srgbClr val="FFFFFF"/>
                </a:solidFill>
                <a:latin typeface="Georgia"/>
                <a:ea typeface="Georgia"/>
                <a:cs typeface="Georgia"/>
                <a:sym typeface="Georgia"/>
              </a:rPr>
              <a:t>Kafka Connect</a:t>
            </a:r>
          </a:p>
          <a:p>
            <a:pPr indent="-304800" lvl="1" marL="914400" rtl="0">
              <a:lnSpc>
                <a:spcPct val="150000"/>
              </a:lnSpc>
              <a:spcBef>
                <a:spcPts val="0"/>
              </a:spcBef>
              <a:spcAft>
                <a:spcPts val="0"/>
              </a:spcAft>
              <a:buClr>
                <a:srgbClr val="FFFFFF"/>
              </a:buClr>
              <a:buSzPct val="100000"/>
              <a:buFont typeface="Georgia"/>
            </a:pPr>
            <a:r>
              <a:rPr lang="en-GB" sz="1200">
                <a:solidFill>
                  <a:srgbClr val="FFFFFF"/>
                </a:solidFill>
                <a:latin typeface="Georgia"/>
                <a:ea typeface="Georgia"/>
                <a:cs typeface="Georgia"/>
                <a:sym typeface="Georgia"/>
              </a:rPr>
              <a:t>Scalable and reliable streaming of data between Apache Kafka and other systems. </a:t>
            </a:r>
          </a:p>
          <a:p>
            <a:pPr indent="-304800" lvl="0" marL="457200" rtl="0">
              <a:lnSpc>
                <a:spcPct val="150000"/>
              </a:lnSpc>
              <a:spcBef>
                <a:spcPts val="0"/>
              </a:spcBef>
              <a:spcAft>
                <a:spcPts val="0"/>
              </a:spcAft>
              <a:buClr>
                <a:srgbClr val="FFFFFF"/>
              </a:buClr>
              <a:buSzPct val="100000"/>
              <a:buFont typeface="Georgia"/>
            </a:pPr>
            <a:r>
              <a:rPr lang="en-GB" sz="1200">
                <a:solidFill>
                  <a:srgbClr val="FFFFFF"/>
                </a:solidFill>
                <a:latin typeface="Georgia"/>
                <a:ea typeface="Georgia"/>
                <a:cs typeface="Georgia"/>
                <a:sym typeface="Georgia"/>
              </a:rPr>
              <a:t>Log Compaction</a:t>
            </a:r>
          </a:p>
          <a:p>
            <a:pPr indent="-304800" lvl="1" marL="914400" rtl="0">
              <a:lnSpc>
                <a:spcPct val="150000"/>
              </a:lnSpc>
              <a:spcBef>
                <a:spcPts val="0"/>
              </a:spcBef>
              <a:spcAft>
                <a:spcPts val="0"/>
              </a:spcAft>
              <a:buClr>
                <a:srgbClr val="FFFFFF"/>
              </a:buClr>
              <a:buSzPct val="100000"/>
              <a:buFont typeface="Georgia"/>
            </a:pPr>
            <a:r>
              <a:rPr lang="en-GB" sz="1200">
                <a:solidFill>
                  <a:srgbClr val="FFFFFF"/>
                </a:solidFill>
                <a:latin typeface="Georgia"/>
                <a:ea typeface="Georgia"/>
                <a:cs typeface="Georgia"/>
                <a:sym typeface="Georgia"/>
              </a:rPr>
              <a:t>Ensures that it will always retain at least the last known value for each message key within the log of data for a single topic partition. </a:t>
            </a:r>
          </a:p>
          <a:p>
            <a:pPr lvl="0" rtl="0">
              <a:spcBef>
                <a:spcPts val="0"/>
              </a:spcBef>
              <a:spcAft>
                <a:spcPts val="0"/>
              </a:spcAft>
              <a:buNone/>
            </a:pPr>
            <a:r>
              <a:t/>
            </a:r>
            <a:endParaRPr sz="1200">
              <a:solidFill>
                <a:srgbClr val="FFFFFF"/>
              </a:solidFill>
              <a:latin typeface="Georgia"/>
              <a:ea typeface="Georgia"/>
              <a:cs typeface="Georgia"/>
              <a:sym typeface="Georgia"/>
            </a:endParaRPr>
          </a:p>
        </p:txBody>
      </p:sp>
      <p:sp>
        <p:nvSpPr>
          <p:cNvPr id="323" name="Shape 32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xEl>
                                              <p:pRg end="0" st="0"/>
                                            </p:txEl>
                                          </p:spTgt>
                                        </p:tgtEl>
                                        <p:attrNameLst>
                                          <p:attrName>style.visibility</p:attrName>
                                        </p:attrNameLst>
                                      </p:cBhvr>
                                      <p:to>
                                        <p:strVal val="visible"/>
                                      </p:to>
                                    </p:set>
                                    <p:animEffect filter="fade" transition="in">
                                      <p:cBhvr>
                                        <p:cTn dur="1000"/>
                                        <p:tgtEl>
                                          <p:spTgt spid="3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xEl>
                                              <p:pRg end="1" st="1"/>
                                            </p:txEl>
                                          </p:spTgt>
                                        </p:tgtEl>
                                        <p:attrNameLst>
                                          <p:attrName>style.visibility</p:attrName>
                                        </p:attrNameLst>
                                      </p:cBhvr>
                                      <p:to>
                                        <p:strVal val="visible"/>
                                      </p:to>
                                    </p:set>
                                    <p:animEffect filter="fade" transition="in">
                                      <p:cBhvr>
                                        <p:cTn dur="1000"/>
                                        <p:tgtEl>
                                          <p:spTgt spid="3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xEl>
                                              <p:pRg end="2" st="2"/>
                                            </p:txEl>
                                          </p:spTgt>
                                        </p:tgtEl>
                                        <p:attrNameLst>
                                          <p:attrName>style.visibility</p:attrName>
                                        </p:attrNameLst>
                                      </p:cBhvr>
                                      <p:to>
                                        <p:strVal val="visible"/>
                                      </p:to>
                                    </p:set>
                                    <p:animEffect filter="fade" transition="in">
                                      <p:cBhvr>
                                        <p:cTn dur="1000"/>
                                        <p:tgtEl>
                                          <p:spTgt spid="3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xEl>
                                              <p:pRg end="3" st="3"/>
                                            </p:txEl>
                                          </p:spTgt>
                                        </p:tgtEl>
                                        <p:attrNameLst>
                                          <p:attrName>style.visibility</p:attrName>
                                        </p:attrNameLst>
                                      </p:cBhvr>
                                      <p:to>
                                        <p:strVal val="visible"/>
                                      </p:to>
                                    </p:set>
                                    <p:animEffect filter="fade" transition="in">
                                      <p:cBhvr>
                                        <p:cTn dur="1000"/>
                                        <p:tgtEl>
                                          <p:spTgt spid="3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xEl>
                                              <p:pRg end="4" st="4"/>
                                            </p:txEl>
                                          </p:spTgt>
                                        </p:tgtEl>
                                        <p:attrNameLst>
                                          <p:attrName>style.visibility</p:attrName>
                                        </p:attrNameLst>
                                      </p:cBhvr>
                                      <p:to>
                                        <p:strVal val="visible"/>
                                      </p:to>
                                    </p:set>
                                    <p:animEffect filter="fade" transition="in">
                                      <p:cBhvr>
                                        <p:cTn dur="1000"/>
                                        <p:tgtEl>
                                          <p:spTgt spid="32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xEl>
                                              <p:pRg end="5" st="5"/>
                                            </p:txEl>
                                          </p:spTgt>
                                        </p:tgtEl>
                                        <p:attrNameLst>
                                          <p:attrName>style.visibility</p:attrName>
                                        </p:attrNameLst>
                                      </p:cBhvr>
                                      <p:to>
                                        <p:strVal val="visible"/>
                                      </p:to>
                                    </p:set>
                                    <p:animEffect filter="fade" transition="in">
                                      <p:cBhvr>
                                        <p:cTn dur="1000"/>
                                        <p:tgtEl>
                                          <p:spTgt spid="32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xEl>
                                              <p:pRg end="6" st="6"/>
                                            </p:txEl>
                                          </p:spTgt>
                                        </p:tgtEl>
                                        <p:attrNameLst>
                                          <p:attrName>style.visibility</p:attrName>
                                        </p:attrNameLst>
                                      </p:cBhvr>
                                      <p:to>
                                        <p:strVal val="visible"/>
                                      </p:to>
                                    </p:set>
                                    <p:animEffect filter="fade" transition="in">
                                      <p:cBhvr>
                                        <p:cTn dur="1000"/>
                                        <p:tgtEl>
                                          <p:spTgt spid="32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xEl>
                                              <p:pRg end="7" st="7"/>
                                            </p:txEl>
                                          </p:spTgt>
                                        </p:tgtEl>
                                        <p:attrNameLst>
                                          <p:attrName>style.visibility</p:attrName>
                                        </p:attrNameLst>
                                      </p:cBhvr>
                                      <p:to>
                                        <p:strVal val="visible"/>
                                      </p:to>
                                    </p:set>
                                    <p:animEffect filter="fade" transition="in">
                                      <p:cBhvr>
                                        <p:cTn dur="1000"/>
                                        <p:tgtEl>
                                          <p:spTgt spid="32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xEl>
                                              <p:pRg end="8" st="8"/>
                                            </p:txEl>
                                          </p:spTgt>
                                        </p:tgtEl>
                                        <p:attrNameLst>
                                          <p:attrName>style.visibility</p:attrName>
                                        </p:attrNameLst>
                                      </p:cBhvr>
                                      <p:to>
                                        <p:strVal val="visible"/>
                                      </p:to>
                                    </p:set>
                                    <p:animEffect filter="fade" transition="in">
                                      <p:cBhvr>
                                        <p:cTn dur="1000"/>
                                        <p:tgtEl>
                                          <p:spTgt spid="32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Shape 328"/>
          <p:cNvSpPr txBox="1"/>
          <p:nvPr>
            <p:ph type="title"/>
          </p:nvPr>
        </p:nvSpPr>
        <p:spPr>
          <a:xfrm>
            <a:off x="1297500" y="393750"/>
            <a:ext cx="7038900" cy="914100"/>
          </a:xfrm>
          <a:prstGeom prst="rect">
            <a:avLst/>
          </a:prstGeom>
        </p:spPr>
        <p:txBody>
          <a:bodyPr anchorCtr="0" anchor="t" bIns="91425" lIns="91425" rIns="91425" tIns="91425">
            <a:noAutofit/>
          </a:bodyPr>
          <a:lstStyle/>
          <a:p>
            <a:pPr lvl="0">
              <a:spcBef>
                <a:spcPts val="0"/>
              </a:spcBef>
              <a:buNone/>
            </a:pPr>
            <a:r>
              <a:rPr b="1" lang="en-GB">
                <a:latin typeface="Georgia"/>
                <a:ea typeface="Georgia"/>
                <a:cs typeface="Georgia"/>
                <a:sym typeface="Georgia"/>
              </a:rPr>
              <a:t>Distinct Features : RabbitMQ</a:t>
            </a:r>
          </a:p>
          <a:p>
            <a:pPr lvl="0" rtl="0">
              <a:spcBef>
                <a:spcPts val="0"/>
              </a:spcBef>
              <a:buNone/>
            </a:pPr>
            <a:r>
              <a:t/>
            </a:r>
            <a:endParaRPr/>
          </a:p>
        </p:txBody>
      </p:sp>
      <p:sp>
        <p:nvSpPr>
          <p:cNvPr id="329" name="Shape 329"/>
          <p:cNvSpPr txBox="1"/>
          <p:nvPr>
            <p:ph idx="1" type="body"/>
          </p:nvPr>
        </p:nvSpPr>
        <p:spPr>
          <a:xfrm>
            <a:off x="1297500" y="1307850"/>
            <a:ext cx="7038900" cy="3276300"/>
          </a:xfrm>
          <a:prstGeom prst="rect">
            <a:avLst/>
          </a:prstGeom>
        </p:spPr>
        <p:txBody>
          <a:bodyPr anchorCtr="0" anchor="t" bIns="91425" lIns="91425" rIns="91425" tIns="91425">
            <a:noAutofit/>
          </a:bodyPr>
          <a:lstStyle/>
          <a:p>
            <a:pPr indent="-304800" lvl="0" marL="457200" rtl="0">
              <a:spcBef>
                <a:spcPts val="0"/>
              </a:spcBef>
              <a:spcAft>
                <a:spcPts val="0"/>
              </a:spcAft>
              <a:buClr>
                <a:srgbClr val="FFFFFF"/>
              </a:buClr>
              <a:buSzPct val="100000"/>
              <a:buFont typeface="Georgia"/>
            </a:pPr>
            <a:r>
              <a:rPr lang="en-GB" sz="1200">
                <a:solidFill>
                  <a:srgbClr val="FFFFFF"/>
                </a:solidFill>
                <a:latin typeface="Georgia"/>
                <a:ea typeface="Georgia"/>
                <a:cs typeface="Georgia"/>
                <a:sym typeface="Georgia"/>
              </a:rPr>
              <a:t>Standard Protocol</a:t>
            </a:r>
          </a:p>
          <a:p>
            <a:pPr indent="-304800" lvl="1" marL="914400" rtl="0">
              <a:spcBef>
                <a:spcPts val="0"/>
              </a:spcBef>
              <a:spcAft>
                <a:spcPts val="0"/>
              </a:spcAft>
              <a:buClr>
                <a:srgbClr val="FFFFFF"/>
              </a:buClr>
              <a:buSzPct val="100000"/>
              <a:buFont typeface="Georgia"/>
            </a:pPr>
            <a:r>
              <a:rPr lang="en-GB" sz="1200">
                <a:solidFill>
                  <a:srgbClr val="FFFFFF"/>
                </a:solidFill>
                <a:latin typeface="Georgia"/>
                <a:ea typeface="Georgia"/>
                <a:cs typeface="Georgia"/>
                <a:sym typeface="Georgia"/>
              </a:rPr>
              <a:t>Since RabbitMQ is an open source implementations of AMQP, so it has a high performance in terms of getting the work done.</a:t>
            </a:r>
          </a:p>
          <a:p>
            <a:pPr lvl="0" rtl="0">
              <a:spcBef>
                <a:spcPts val="0"/>
              </a:spcBef>
              <a:spcAft>
                <a:spcPts val="0"/>
              </a:spcAft>
              <a:buNone/>
            </a:pPr>
            <a:r>
              <a:t/>
            </a:r>
            <a:endParaRPr sz="1200">
              <a:solidFill>
                <a:srgbClr val="FFFFFF"/>
              </a:solidFill>
              <a:latin typeface="Georgia"/>
              <a:ea typeface="Georgia"/>
              <a:cs typeface="Georgia"/>
              <a:sym typeface="Georgia"/>
            </a:endParaRPr>
          </a:p>
          <a:p>
            <a:pPr indent="-304800" lvl="0" marL="457200" rtl="0">
              <a:spcBef>
                <a:spcPts val="0"/>
              </a:spcBef>
              <a:spcAft>
                <a:spcPts val="0"/>
              </a:spcAft>
              <a:buClr>
                <a:srgbClr val="FFFFFF"/>
              </a:buClr>
              <a:buSzPct val="100000"/>
              <a:buFont typeface="Georgia"/>
            </a:pPr>
            <a:r>
              <a:rPr lang="en-GB" sz="1200">
                <a:solidFill>
                  <a:srgbClr val="FFFFFF"/>
                </a:solidFill>
                <a:latin typeface="Georgia"/>
                <a:ea typeface="Georgia"/>
                <a:cs typeface="Georgia"/>
                <a:sym typeface="Georgia"/>
              </a:rPr>
              <a:t>Multi-protocol</a:t>
            </a:r>
          </a:p>
          <a:p>
            <a:pPr indent="-304800" lvl="1" marL="914400" rtl="0">
              <a:spcBef>
                <a:spcPts val="0"/>
              </a:spcBef>
              <a:spcAft>
                <a:spcPts val="0"/>
              </a:spcAft>
              <a:buClr>
                <a:srgbClr val="FFFFFF"/>
              </a:buClr>
              <a:buSzPct val="100000"/>
              <a:buFont typeface="Georgia"/>
            </a:pPr>
            <a:r>
              <a:rPr lang="en-GB" sz="1200">
                <a:solidFill>
                  <a:srgbClr val="FFFFFF"/>
                </a:solidFill>
                <a:latin typeface="Georgia"/>
                <a:ea typeface="Georgia"/>
                <a:cs typeface="Georgia"/>
                <a:sym typeface="Georgia"/>
              </a:rPr>
              <a:t>RabbitMQ gets to be more used in the industry because it does have a few other tech protocols for pub &amp; cons messages. </a:t>
            </a:r>
          </a:p>
          <a:p>
            <a:pPr lvl="0" rtl="0">
              <a:spcBef>
                <a:spcPts val="0"/>
              </a:spcBef>
              <a:spcAft>
                <a:spcPts val="0"/>
              </a:spcAft>
              <a:buNone/>
            </a:pPr>
            <a:r>
              <a:t/>
            </a:r>
            <a:endParaRPr sz="1200">
              <a:solidFill>
                <a:srgbClr val="FFFFFF"/>
              </a:solidFill>
              <a:latin typeface="Georgia"/>
              <a:ea typeface="Georgia"/>
              <a:cs typeface="Georgia"/>
              <a:sym typeface="Georgia"/>
            </a:endParaRPr>
          </a:p>
          <a:p>
            <a:pPr indent="-304800" lvl="0" marL="457200" rtl="0">
              <a:spcBef>
                <a:spcPts val="0"/>
              </a:spcBef>
              <a:spcAft>
                <a:spcPts val="0"/>
              </a:spcAft>
              <a:buClr>
                <a:srgbClr val="FFFFFF"/>
              </a:buClr>
              <a:buSzPct val="100000"/>
              <a:buFont typeface="Georgia"/>
            </a:pPr>
            <a:r>
              <a:rPr lang="en-GB" sz="1200">
                <a:solidFill>
                  <a:srgbClr val="FFFFFF"/>
                </a:solidFill>
                <a:latin typeface="Georgia"/>
                <a:ea typeface="Georgia"/>
                <a:cs typeface="Georgia"/>
                <a:sym typeface="Georgia"/>
              </a:rPr>
              <a:t>Comprehensive Management and Monitoring Tools</a:t>
            </a:r>
          </a:p>
          <a:p>
            <a:pPr indent="-304800" lvl="1" marL="914400" rtl="0">
              <a:spcBef>
                <a:spcPts val="0"/>
              </a:spcBef>
              <a:spcAft>
                <a:spcPts val="0"/>
              </a:spcAft>
              <a:buClr>
                <a:srgbClr val="FFFFFF"/>
              </a:buClr>
              <a:buSzPct val="100000"/>
              <a:buFont typeface="Georgia"/>
            </a:pPr>
            <a:r>
              <a:rPr lang="en-GB" sz="1200">
                <a:solidFill>
                  <a:srgbClr val="FFFFFF"/>
                </a:solidFill>
                <a:latin typeface="Georgia"/>
                <a:ea typeface="Georgia"/>
                <a:cs typeface="Georgia"/>
                <a:sym typeface="Georgia"/>
              </a:rPr>
              <a:t>RabbitMQ offers a really perspective UI which means It is easy to use because it allows user to monitor and control every aspect of the message.</a:t>
            </a:r>
          </a:p>
          <a:p>
            <a:pPr lvl="0" rtl="0">
              <a:spcBef>
                <a:spcPts val="0"/>
              </a:spcBef>
              <a:spcAft>
                <a:spcPts val="0"/>
              </a:spcAft>
              <a:buNone/>
            </a:pPr>
            <a:r>
              <a:t/>
            </a:r>
            <a:endParaRPr sz="1200">
              <a:solidFill>
                <a:srgbClr val="FFFFFF"/>
              </a:solidFill>
              <a:latin typeface="Georgia"/>
              <a:ea typeface="Georgia"/>
              <a:cs typeface="Georgia"/>
              <a:sym typeface="Georgia"/>
            </a:endParaRPr>
          </a:p>
        </p:txBody>
      </p:sp>
      <p:sp>
        <p:nvSpPr>
          <p:cNvPr id="330" name="Shape 3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0" st="0"/>
                                            </p:txEl>
                                          </p:spTgt>
                                        </p:tgtEl>
                                        <p:attrNameLst>
                                          <p:attrName>style.visibility</p:attrName>
                                        </p:attrNameLst>
                                      </p:cBhvr>
                                      <p:to>
                                        <p:strVal val="visible"/>
                                      </p:to>
                                    </p:set>
                                    <p:animEffect filter="fade" transition="in">
                                      <p:cBhvr>
                                        <p:cTn dur="1000"/>
                                        <p:tgtEl>
                                          <p:spTgt spid="3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1" st="1"/>
                                            </p:txEl>
                                          </p:spTgt>
                                        </p:tgtEl>
                                        <p:attrNameLst>
                                          <p:attrName>style.visibility</p:attrName>
                                        </p:attrNameLst>
                                      </p:cBhvr>
                                      <p:to>
                                        <p:strVal val="visible"/>
                                      </p:to>
                                    </p:set>
                                    <p:animEffect filter="fade" transition="in">
                                      <p:cBhvr>
                                        <p:cTn dur="1000"/>
                                        <p:tgtEl>
                                          <p:spTgt spid="3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2" st="2"/>
                                            </p:txEl>
                                          </p:spTgt>
                                        </p:tgtEl>
                                        <p:attrNameLst>
                                          <p:attrName>style.visibility</p:attrName>
                                        </p:attrNameLst>
                                      </p:cBhvr>
                                      <p:to>
                                        <p:strVal val="visible"/>
                                      </p:to>
                                    </p:set>
                                    <p:animEffect filter="fade" transition="in">
                                      <p:cBhvr>
                                        <p:cTn dur="1000"/>
                                        <p:tgtEl>
                                          <p:spTgt spid="3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3" st="3"/>
                                            </p:txEl>
                                          </p:spTgt>
                                        </p:tgtEl>
                                        <p:attrNameLst>
                                          <p:attrName>style.visibility</p:attrName>
                                        </p:attrNameLst>
                                      </p:cBhvr>
                                      <p:to>
                                        <p:strVal val="visible"/>
                                      </p:to>
                                    </p:set>
                                    <p:animEffect filter="fade" transition="in">
                                      <p:cBhvr>
                                        <p:cTn dur="1000"/>
                                        <p:tgtEl>
                                          <p:spTgt spid="3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4" st="4"/>
                                            </p:txEl>
                                          </p:spTgt>
                                        </p:tgtEl>
                                        <p:attrNameLst>
                                          <p:attrName>style.visibility</p:attrName>
                                        </p:attrNameLst>
                                      </p:cBhvr>
                                      <p:to>
                                        <p:strVal val="visible"/>
                                      </p:to>
                                    </p:set>
                                    <p:animEffect filter="fade" transition="in">
                                      <p:cBhvr>
                                        <p:cTn dur="1000"/>
                                        <p:tgtEl>
                                          <p:spTgt spid="3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5" st="5"/>
                                            </p:txEl>
                                          </p:spTgt>
                                        </p:tgtEl>
                                        <p:attrNameLst>
                                          <p:attrName>style.visibility</p:attrName>
                                        </p:attrNameLst>
                                      </p:cBhvr>
                                      <p:to>
                                        <p:strVal val="visible"/>
                                      </p:to>
                                    </p:set>
                                    <p:animEffect filter="fade" transition="in">
                                      <p:cBhvr>
                                        <p:cTn dur="1000"/>
                                        <p:tgtEl>
                                          <p:spTgt spid="32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6" st="6"/>
                                            </p:txEl>
                                          </p:spTgt>
                                        </p:tgtEl>
                                        <p:attrNameLst>
                                          <p:attrName>style.visibility</p:attrName>
                                        </p:attrNameLst>
                                      </p:cBhvr>
                                      <p:to>
                                        <p:strVal val="visible"/>
                                      </p:to>
                                    </p:set>
                                    <p:animEffect filter="fade" transition="in">
                                      <p:cBhvr>
                                        <p:cTn dur="1000"/>
                                        <p:tgtEl>
                                          <p:spTgt spid="32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7" st="7"/>
                                            </p:txEl>
                                          </p:spTgt>
                                        </p:tgtEl>
                                        <p:attrNameLst>
                                          <p:attrName>style.visibility</p:attrName>
                                        </p:attrNameLst>
                                      </p:cBhvr>
                                      <p:to>
                                        <p:strVal val="visible"/>
                                      </p:to>
                                    </p:set>
                                    <p:animEffect filter="fade" transition="in">
                                      <p:cBhvr>
                                        <p:cTn dur="1000"/>
                                        <p:tgtEl>
                                          <p:spTgt spid="32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8" st="8"/>
                                            </p:txEl>
                                          </p:spTgt>
                                        </p:tgtEl>
                                        <p:attrNameLst>
                                          <p:attrName>style.visibility</p:attrName>
                                        </p:attrNameLst>
                                      </p:cBhvr>
                                      <p:to>
                                        <p:strVal val="visible"/>
                                      </p:to>
                                    </p:set>
                                    <p:animEffect filter="fade" transition="in">
                                      <p:cBhvr>
                                        <p:cTn dur="1000"/>
                                        <p:tgtEl>
                                          <p:spTgt spid="32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Shape 335"/>
          <p:cNvSpPr txBox="1"/>
          <p:nvPr>
            <p:ph type="title"/>
          </p:nvPr>
        </p:nvSpPr>
        <p:spPr>
          <a:xfrm>
            <a:off x="1297500" y="393750"/>
            <a:ext cx="7038900" cy="914100"/>
          </a:xfrm>
          <a:prstGeom prst="rect">
            <a:avLst/>
          </a:prstGeom>
        </p:spPr>
        <p:txBody>
          <a:bodyPr anchorCtr="0" anchor="t" bIns="91425" lIns="91425" rIns="91425" tIns="91425">
            <a:noAutofit/>
          </a:bodyPr>
          <a:lstStyle/>
          <a:p>
            <a:pPr lvl="0" rtl="0">
              <a:spcBef>
                <a:spcPts val="0"/>
              </a:spcBef>
              <a:buNone/>
            </a:pPr>
            <a:r>
              <a:rPr b="1" lang="en-GB">
                <a:latin typeface="Georgia"/>
                <a:ea typeface="Georgia"/>
                <a:cs typeface="Georgia"/>
                <a:sym typeface="Georgia"/>
              </a:rPr>
              <a:t>cont. </a:t>
            </a:r>
            <a:r>
              <a:rPr b="1" lang="en-GB">
                <a:latin typeface="Georgia"/>
                <a:ea typeface="Georgia"/>
                <a:cs typeface="Georgia"/>
                <a:sym typeface="Georgia"/>
              </a:rPr>
              <a:t>Distinct Features : RabbitMQ</a:t>
            </a:r>
          </a:p>
          <a:p>
            <a:pPr lvl="0" rtl="0">
              <a:spcBef>
                <a:spcPts val="0"/>
              </a:spcBef>
              <a:buNone/>
            </a:pPr>
            <a:r>
              <a:t/>
            </a:r>
            <a:endParaRPr/>
          </a:p>
        </p:txBody>
      </p:sp>
      <p:sp>
        <p:nvSpPr>
          <p:cNvPr id="336" name="Shape 336"/>
          <p:cNvSpPr txBox="1"/>
          <p:nvPr>
            <p:ph idx="1" type="body"/>
          </p:nvPr>
        </p:nvSpPr>
        <p:spPr>
          <a:xfrm>
            <a:off x="1297500" y="1202225"/>
            <a:ext cx="7038900" cy="3276600"/>
          </a:xfrm>
          <a:prstGeom prst="rect">
            <a:avLst/>
          </a:prstGeom>
        </p:spPr>
        <p:txBody>
          <a:bodyPr anchorCtr="0" anchor="t" bIns="91425" lIns="91425" rIns="91425" tIns="91425">
            <a:noAutofit/>
          </a:bodyPr>
          <a:lstStyle/>
          <a:p>
            <a:pPr indent="-304800" lvl="0" marL="457200" rtl="0">
              <a:spcBef>
                <a:spcPts val="0"/>
              </a:spcBef>
              <a:spcAft>
                <a:spcPts val="0"/>
              </a:spcAft>
              <a:buClr>
                <a:srgbClr val="FFFFFF"/>
              </a:buClr>
              <a:buSzPct val="100000"/>
              <a:buFont typeface="Georgia"/>
            </a:pPr>
            <a:r>
              <a:rPr lang="en-GB" sz="1200">
                <a:solidFill>
                  <a:srgbClr val="FFFFFF"/>
                </a:solidFill>
                <a:latin typeface="Georgia"/>
                <a:ea typeface="Georgia"/>
                <a:cs typeface="Georgia"/>
                <a:sym typeface="Georgia"/>
              </a:rPr>
              <a:t>Consumer Tracking</a:t>
            </a:r>
          </a:p>
          <a:p>
            <a:pPr indent="-304800" lvl="1" marL="914400" rtl="0">
              <a:spcBef>
                <a:spcPts val="0"/>
              </a:spcBef>
              <a:spcAft>
                <a:spcPts val="0"/>
              </a:spcAft>
              <a:buClr>
                <a:srgbClr val="FFFFFF"/>
              </a:buClr>
              <a:buSzPct val="100000"/>
              <a:buFont typeface="Georgia"/>
            </a:pPr>
            <a:r>
              <a:rPr lang="en-GB" sz="1200">
                <a:solidFill>
                  <a:srgbClr val="FFFFFF"/>
                </a:solidFill>
                <a:latin typeface="Georgia"/>
                <a:ea typeface="Georgia"/>
                <a:cs typeface="Georgia"/>
                <a:sym typeface="Georgia"/>
              </a:rPr>
              <a:t>In the queue </a:t>
            </a:r>
            <a:r>
              <a:rPr lang="en-GB" sz="1200">
                <a:solidFill>
                  <a:srgbClr val="FFFFFF"/>
                </a:solidFill>
                <a:latin typeface="Georgia"/>
                <a:ea typeface="Georgia"/>
                <a:cs typeface="Georgia"/>
                <a:sym typeface="Georgia"/>
              </a:rPr>
              <a:t>processing</a:t>
            </a:r>
            <a:r>
              <a:rPr lang="en-GB" sz="1200">
                <a:solidFill>
                  <a:srgbClr val="FFFFFF"/>
                </a:solidFill>
                <a:latin typeface="Georgia"/>
                <a:ea typeface="Georgia"/>
                <a:cs typeface="Georgia"/>
                <a:sym typeface="Georgia"/>
              </a:rPr>
              <a:t> it keeps track of the consumers actions.</a:t>
            </a:r>
          </a:p>
          <a:p>
            <a:pPr lvl="0" rtl="0">
              <a:spcBef>
                <a:spcPts val="0"/>
              </a:spcBef>
              <a:spcAft>
                <a:spcPts val="0"/>
              </a:spcAft>
              <a:buNone/>
            </a:pPr>
            <a:r>
              <a:t/>
            </a:r>
            <a:endParaRPr sz="1200">
              <a:solidFill>
                <a:srgbClr val="FFFFFF"/>
              </a:solidFill>
              <a:latin typeface="Georgia"/>
              <a:ea typeface="Georgia"/>
              <a:cs typeface="Georgia"/>
              <a:sym typeface="Georgia"/>
            </a:endParaRPr>
          </a:p>
          <a:p>
            <a:pPr indent="-304800" lvl="0" marL="457200" rtl="0">
              <a:spcBef>
                <a:spcPts val="0"/>
              </a:spcBef>
              <a:spcAft>
                <a:spcPts val="0"/>
              </a:spcAft>
              <a:buClr>
                <a:srgbClr val="FFFFFF"/>
              </a:buClr>
              <a:buSzPct val="100000"/>
              <a:buFont typeface="Georgia"/>
            </a:pPr>
            <a:r>
              <a:rPr lang="en-GB" sz="1200">
                <a:solidFill>
                  <a:srgbClr val="FFFFFF"/>
                </a:solidFill>
                <a:latin typeface="Georgia"/>
                <a:ea typeface="Georgia"/>
                <a:cs typeface="Georgia"/>
                <a:sym typeface="Georgia"/>
              </a:rPr>
              <a:t>Disk-less Use</a:t>
            </a:r>
          </a:p>
          <a:p>
            <a:pPr indent="-304800" lvl="1" marL="914400" rtl="0">
              <a:spcBef>
                <a:spcPts val="0"/>
              </a:spcBef>
              <a:spcAft>
                <a:spcPts val="0"/>
              </a:spcAft>
              <a:buClr>
                <a:srgbClr val="FFFFFF"/>
              </a:buClr>
              <a:buSzPct val="100000"/>
              <a:buFont typeface="Georgia"/>
            </a:pPr>
            <a:r>
              <a:rPr lang="en-GB" sz="1200">
                <a:solidFill>
                  <a:srgbClr val="FFFFFF"/>
                </a:solidFill>
                <a:latin typeface="Georgia"/>
                <a:ea typeface="Georgia"/>
                <a:cs typeface="Georgia"/>
                <a:sym typeface="Georgia"/>
              </a:rPr>
              <a:t>RabbitMQ doesn’t need space in disk to route packets, if the item that we are keeping doesn’t need to be in there permanently.</a:t>
            </a:r>
          </a:p>
          <a:p>
            <a:pPr lvl="0" rtl="0">
              <a:spcBef>
                <a:spcPts val="0"/>
              </a:spcBef>
              <a:spcAft>
                <a:spcPts val="0"/>
              </a:spcAft>
              <a:buNone/>
            </a:pPr>
            <a:r>
              <a:t/>
            </a:r>
            <a:endParaRPr sz="1200">
              <a:solidFill>
                <a:srgbClr val="FFFFFF"/>
              </a:solidFill>
              <a:latin typeface="Georgia"/>
              <a:ea typeface="Georgia"/>
              <a:cs typeface="Georgia"/>
              <a:sym typeface="Georgia"/>
            </a:endParaRPr>
          </a:p>
          <a:p>
            <a:pPr indent="-304800" lvl="0" marL="457200" rtl="0">
              <a:spcBef>
                <a:spcPts val="0"/>
              </a:spcBef>
              <a:spcAft>
                <a:spcPts val="0"/>
              </a:spcAft>
              <a:buClr>
                <a:srgbClr val="FFFFFF"/>
              </a:buClr>
              <a:buSzPct val="100000"/>
              <a:buFont typeface="Georgia"/>
            </a:pPr>
            <a:r>
              <a:rPr lang="en-GB" sz="1200">
                <a:solidFill>
                  <a:srgbClr val="FFFFFF"/>
                </a:solidFill>
                <a:latin typeface="Georgia"/>
                <a:ea typeface="Georgia"/>
                <a:cs typeface="Georgia"/>
                <a:sym typeface="Georgia"/>
              </a:rPr>
              <a:t>Queue Size Limits</a:t>
            </a:r>
          </a:p>
          <a:p>
            <a:pPr indent="-304800" lvl="1" marL="914400" rtl="0">
              <a:spcBef>
                <a:spcPts val="0"/>
              </a:spcBef>
              <a:spcAft>
                <a:spcPts val="0"/>
              </a:spcAft>
              <a:buClr>
                <a:srgbClr val="FFFFFF"/>
              </a:buClr>
              <a:buSzPct val="100000"/>
              <a:buFont typeface="Georgia"/>
            </a:pPr>
            <a:r>
              <a:rPr lang="en-GB" sz="1200">
                <a:solidFill>
                  <a:srgbClr val="FFFFFF"/>
                </a:solidFill>
                <a:latin typeface="Georgia"/>
                <a:ea typeface="Georgia"/>
                <a:cs typeface="Georgia"/>
                <a:sym typeface="Georgia"/>
              </a:rPr>
              <a:t>A queue can have a certain amount of items. is mechanism can help in a flow control scenario when deletion of messages is acceptable.</a:t>
            </a:r>
          </a:p>
          <a:p>
            <a:pPr lvl="0" rtl="0">
              <a:spcBef>
                <a:spcPts val="0"/>
              </a:spcBef>
              <a:spcAft>
                <a:spcPts val="0"/>
              </a:spcAft>
              <a:buNone/>
            </a:pPr>
            <a:r>
              <a:t/>
            </a:r>
            <a:endParaRPr sz="1200">
              <a:solidFill>
                <a:srgbClr val="FFFFFF"/>
              </a:solidFill>
              <a:latin typeface="Georgia"/>
              <a:ea typeface="Georgia"/>
              <a:cs typeface="Georgia"/>
              <a:sym typeface="Georgia"/>
            </a:endParaRPr>
          </a:p>
          <a:p>
            <a:pPr indent="-304800" lvl="0" marL="457200" rtl="0">
              <a:spcBef>
                <a:spcPts val="0"/>
              </a:spcBef>
              <a:spcAft>
                <a:spcPts val="0"/>
              </a:spcAft>
              <a:buClr>
                <a:srgbClr val="FFFFFF"/>
              </a:buClr>
              <a:buSzPct val="100000"/>
              <a:buFont typeface="Georgia"/>
            </a:pPr>
            <a:r>
              <a:rPr lang="en-GB" sz="1200">
                <a:solidFill>
                  <a:srgbClr val="FFFFFF"/>
                </a:solidFill>
                <a:latin typeface="Georgia"/>
                <a:ea typeface="Georgia"/>
                <a:cs typeface="Georgia"/>
                <a:sym typeface="Georgia"/>
              </a:rPr>
              <a:t>Message TTL</a:t>
            </a:r>
          </a:p>
          <a:p>
            <a:pPr indent="-304800" lvl="1" marL="914400" rtl="0">
              <a:spcBef>
                <a:spcPts val="0"/>
              </a:spcBef>
              <a:spcAft>
                <a:spcPts val="0"/>
              </a:spcAft>
              <a:buClr>
                <a:srgbClr val="FFFFFF"/>
              </a:buClr>
              <a:buSzPct val="100000"/>
              <a:buFont typeface="Georgia"/>
            </a:pPr>
            <a:r>
              <a:rPr lang="en-GB" sz="1200">
                <a:solidFill>
                  <a:srgbClr val="FFFFFF"/>
                </a:solidFill>
                <a:latin typeface="Georgia"/>
                <a:ea typeface="Georgia"/>
                <a:cs typeface="Georgia"/>
                <a:sym typeface="Georgia"/>
              </a:rPr>
              <a:t>A message has a certain amount of time to be delivered. If it doesn’t get delivered on the time the it will never be </a:t>
            </a:r>
            <a:r>
              <a:rPr lang="en-GB" sz="1200">
                <a:solidFill>
                  <a:srgbClr val="FFFFFF"/>
                </a:solidFill>
                <a:latin typeface="Georgia"/>
                <a:ea typeface="Georgia"/>
                <a:cs typeface="Georgia"/>
                <a:sym typeface="Georgia"/>
              </a:rPr>
              <a:t>consumed</a:t>
            </a:r>
            <a:r>
              <a:rPr lang="en-GB" sz="1200">
                <a:solidFill>
                  <a:srgbClr val="FFFFFF"/>
                </a:solidFill>
                <a:latin typeface="Georgia"/>
                <a:ea typeface="Georgia"/>
                <a:cs typeface="Georgia"/>
                <a:sym typeface="Georgia"/>
              </a:rPr>
              <a:t> to the consumer. </a:t>
            </a:r>
          </a:p>
          <a:p>
            <a:pPr lvl="0" rtl="0">
              <a:spcBef>
                <a:spcPts val="0"/>
              </a:spcBef>
              <a:spcAft>
                <a:spcPts val="0"/>
              </a:spcAft>
              <a:buNone/>
            </a:pPr>
            <a:r>
              <a:t/>
            </a:r>
            <a:endParaRPr sz="1200">
              <a:solidFill>
                <a:srgbClr val="FFFFFF"/>
              </a:solidFill>
              <a:latin typeface="Georgia"/>
              <a:ea typeface="Georgia"/>
              <a:cs typeface="Georgia"/>
              <a:sym typeface="Georgia"/>
            </a:endParaRPr>
          </a:p>
        </p:txBody>
      </p:sp>
      <p:sp>
        <p:nvSpPr>
          <p:cNvPr id="337" name="Shape 3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0" st="0"/>
                                            </p:txEl>
                                          </p:spTgt>
                                        </p:tgtEl>
                                        <p:attrNameLst>
                                          <p:attrName>style.visibility</p:attrName>
                                        </p:attrNameLst>
                                      </p:cBhvr>
                                      <p:to>
                                        <p:strVal val="visible"/>
                                      </p:to>
                                    </p:set>
                                    <p:animEffect filter="fade" transition="in">
                                      <p:cBhvr>
                                        <p:cTn dur="1000"/>
                                        <p:tgtEl>
                                          <p:spTgt spid="3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1" st="1"/>
                                            </p:txEl>
                                          </p:spTgt>
                                        </p:tgtEl>
                                        <p:attrNameLst>
                                          <p:attrName>style.visibility</p:attrName>
                                        </p:attrNameLst>
                                      </p:cBhvr>
                                      <p:to>
                                        <p:strVal val="visible"/>
                                      </p:to>
                                    </p:set>
                                    <p:animEffect filter="fade" transition="in">
                                      <p:cBhvr>
                                        <p:cTn dur="1000"/>
                                        <p:tgtEl>
                                          <p:spTgt spid="3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2" st="2"/>
                                            </p:txEl>
                                          </p:spTgt>
                                        </p:tgtEl>
                                        <p:attrNameLst>
                                          <p:attrName>style.visibility</p:attrName>
                                        </p:attrNameLst>
                                      </p:cBhvr>
                                      <p:to>
                                        <p:strVal val="visible"/>
                                      </p:to>
                                    </p:set>
                                    <p:animEffect filter="fade" transition="in">
                                      <p:cBhvr>
                                        <p:cTn dur="1000"/>
                                        <p:tgtEl>
                                          <p:spTgt spid="33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3" st="3"/>
                                            </p:txEl>
                                          </p:spTgt>
                                        </p:tgtEl>
                                        <p:attrNameLst>
                                          <p:attrName>style.visibility</p:attrName>
                                        </p:attrNameLst>
                                      </p:cBhvr>
                                      <p:to>
                                        <p:strVal val="visible"/>
                                      </p:to>
                                    </p:set>
                                    <p:animEffect filter="fade" transition="in">
                                      <p:cBhvr>
                                        <p:cTn dur="1000"/>
                                        <p:tgtEl>
                                          <p:spTgt spid="33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4" st="4"/>
                                            </p:txEl>
                                          </p:spTgt>
                                        </p:tgtEl>
                                        <p:attrNameLst>
                                          <p:attrName>style.visibility</p:attrName>
                                        </p:attrNameLst>
                                      </p:cBhvr>
                                      <p:to>
                                        <p:strVal val="visible"/>
                                      </p:to>
                                    </p:set>
                                    <p:animEffect filter="fade" transition="in">
                                      <p:cBhvr>
                                        <p:cTn dur="1000"/>
                                        <p:tgtEl>
                                          <p:spTgt spid="33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5" st="5"/>
                                            </p:txEl>
                                          </p:spTgt>
                                        </p:tgtEl>
                                        <p:attrNameLst>
                                          <p:attrName>style.visibility</p:attrName>
                                        </p:attrNameLst>
                                      </p:cBhvr>
                                      <p:to>
                                        <p:strVal val="visible"/>
                                      </p:to>
                                    </p:set>
                                    <p:animEffect filter="fade" transition="in">
                                      <p:cBhvr>
                                        <p:cTn dur="1000"/>
                                        <p:tgtEl>
                                          <p:spTgt spid="33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6" st="6"/>
                                            </p:txEl>
                                          </p:spTgt>
                                        </p:tgtEl>
                                        <p:attrNameLst>
                                          <p:attrName>style.visibility</p:attrName>
                                        </p:attrNameLst>
                                      </p:cBhvr>
                                      <p:to>
                                        <p:strVal val="visible"/>
                                      </p:to>
                                    </p:set>
                                    <p:animEffect filter="fade" transition="in">
                                      <p:cBhvr>
                                        <p:cTn dur="1000"/>
                                        <p:tgtEl>
                                          <p:spTgt spid="33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7" st="7"/>
                                            </p:txEl>
                                          </p:spTgt>
                                        </p:tgtEl>
                                        <p:attrNameLst>
                                          <p:attrName>style.visibility</p:attrName>
                                        </p:attrNameLst>
                                      </p:cBhvr>
                                      <p:to>
                                        <p:strVal val="visible"/>
                                      </p:to>
                                    </p:set>
                                    <p:animEffect filter="fade" transition="in">
                                      <p:cBhvr>
                                        <p:cTn dur="1000"/>
                                        <p:tgtEl>
                                          <p:spTgt spid="33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8" st="8"/>
                                            </p:txEl>
                                          </p:spTgt>
                                        </p:tgtEl>
                                        <p:attrNameLst>
                                          <p:attrName>style.visibility</p:attrName>
                                        </p:attrNameLst>
                                      </p:cBhvr>
                                      <p:to>
                                        <p:strVal val="visible"/>
                                      </p:to>
                                    </p:set>
                                    <p:animEffect filter="fade" transition="in">
                                      <p:cBhvr>
                                        <p:cTn dur="1000"/>
                                        <p:tgtEl>
                                          <p:spTgt spid="33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9" st="9"/>
                                            </p:txEl>
                                          </p:spTgt>
                                        </p:tgtEl>
                                        <p:attrNameLst>
                                          <p:attrName>style.visibility</p:attrName>
                                        </p:attrNameLst>
                                      </p:cBhvr>
                                      <p:to>
                                        <p:strVal val="visible"/>
                                      </p:to>
                                    </p:set>
                                    <p:animEffect filter="fade" transition="in">
                                      <p:cBhvr>
                                        <p:cTn dur="1000"/>
                                        <p:tgtEl>
                                          <p:spTgt spid="33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10" st="10"/>
                                            </p:txEl>
                                          </p:spTgt>
                                        </p:tgtEl>
                                        <p:attrNameLst>
                                          <p:attrName>style.visibility</p:attrName>
                                        </p:attrNameLst>
                                      </p:cBhvr>
                                      <p:to>
                                        <p:strVal val="visible"/>
                                      </p:to>
                                    </p:set>
                                    <p:animEffect filter="fade" transition="in">
                                      <p:cBhvr>
                                        <p:cTn dur="1000"/>
                                        <p:tgtEl>
                                          <p:spTgt spid="33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11" st="11"/>
                                            </p:txEl>
                                          </p:spTgt>
                                        </p:tgtEl>
                                        <p:attrNameLst>
                                          <p:attrName>style.visibility</p:attrName>
                                        </p:attrNameLst>
                                      </p:cBhvr>
                                      <p:to>
                                        <p:strVal val="visible"/>
                                      </p:to>
                                    </p:set>
                                    <p:animEffect filter="fade" transition="in">
                                      <p:cBhvr>
                                        <p:cTn dur="1000"/>
                                        <p:tgtEl>
                                          <p:spTgt spid="336">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1297500" y="393750"/>
            <a:ext cx="7038900" cy="914100"/>
          </a:xfrm>
          <a:prstGeom prst="rect">
            <a:avLst/>
          </a:prstGeom>
        </p:spPr>
        <p:txBody>
          <a:bodyPr anchorCtr="0" anchor="t" bIns="91425" lIns="91425" rIns="91425" tIns="91425">
            <a:noAutofit/>
          </a:bodyPr>
          <a:lstStyle/>
          <a:p>
            <a:pPr lvl="0" rtl="0">
              <a:spcBef>
                <a:spcPts val="0"/>
              </a:spcBef>
              <a:buNone/>
            </a:pPr>
            <a:r>
              <a:rPr b="1" lang="en-GB">
                <a:latin typeface="Georgia"/>
                <a:ea typeface="Georgia"/>
                <a:cs typeface="Georgia"/>
                <a:sym typeface="Georgia"/>
              </a:rPr>
              <a:t>Introduction</a:t>
            </a:r>
          </a:p>
        </p:txBody>
      </p:sp>
      <p:sp>
        <p:nvSpPr>
          <p:cNvPr id="149" name="Shape 149"/>
          <p:cNvSpPr txBox="1"/>
          <p:nvPr>
            <p:ph idx="1" type="body"/>
          </p:nvPr>
        </p:nvSpPr>
        <p:spPr>
          <a:xfrm>
            <a:off x="1297500" y="1567550"/>
            <a:ext cx="7038900" cy="2911200"/>
          </a:xfrm>
          <a:prstGeom prst="rect">
            <a:avLst/>
          </a:prstGeom>
        </p:spPr>
        <p:txBody>
          <a:bodyPr anchorCtr="0" anchor="t" bIns="91425" lIns="91425" rIns="91425" tIns="91425">
            <a:noAutofit/>
          </a:bodyPr>
          <a:lstStyle/>
          <a:p>
            <a:pPr indent="-342900" lvl="0" marL="457200" rtl="0">
              <a:lnSpc>
                <a:spcPct val="150000"/>
              </a:lnSpc>
              <a:spcBef>
                <a:spcPts val="0"/>
              </a:spcBef>
              <a:spcAft>
                <a:spcPts val="0"/>
              </a:spcAft>
              <a:buClr>
                <a:srgbClr val="FFFFFF"/>
              </a:buClr>
              <a:buSzPct val="100000"/>
              <a:buFont typeface="Georgia"/>
            </a:pPr>
            <a:r>
              <a:rPr lang="en-GB" sz="1800">
                <a:solidFill>
                  <a:srgbClr val="FFFFFF"/>
                </a:solidFill>
                <a:latin typeface="Georgia"/>
                <a:ea typeface="Georgia"/>
                <a:cs typeface="Georgia"/>
                <a:sym typeface="Georgia"/>
              </a:rPr>
              <a:t>Brief description and core functionalities of pub/sub systems.</a:t>
            </a:r>
          </a:p>
          <a:p>
            <a:pPr indent="-342900" lvl="0" marL="457200" rtl="0">
              <a:lnSpc>
                <a:spcPct val="150000"/>
              </a:lnSpc>
              <a:spcBef>
                <a:spcPts val="0"/>
              </a:spcBef>
              <a:spcAft>
                <a:spcPts val="0"/>
              </a:spcAft>
              <a:buClr>
                <a:srgbClr val="FFFFFF"/>
              </a:buClr>
              <a:buSzPct val="100000"/>
              <a:buFont typeface="Georgia"/>
            </a:pPr>
            <a:r>
              <a:rPr lang="en-GB" sz="1800">
                <a:solidFill>
                  <a:srgbClr val="FFFFFF"/>
                </a:solidFill>
                <a:latin typeface="Georgia"/>
                <a:ea typeface="Georgia"/>
                <a:cs typeface="Georgia"/>
                <a:sym typeface="Georgia"/>
              </a:rPr>
              <a:t>High-level description of both Apache Kafka and RabbitMQ.</a:t>
            </a:r>
          </a:p>
          <a:p>
            <a:pPr indent="-342900" lvl="0" marL="457200" rtl="0">
              <a:lnSpc>
                <a:spcPct val="150000"/>
              </a:lnSpc>
              <a:spcBef>
                <a:spcPts val="0"/>
              </a:spcBef>
              <a:spcAft>
                <a:spcPts val="0"/>
              </a:spcAft>
              <a:buClr>
                <a:srgbClr val="FFFFFF"/>
              </a:buClr>
              <a:buSzPct val="100000"/>
              <a:buFont typeface="Georgia"/>
            </a:pPr>
            <a:r>
              <a:rPr lang="en-GB" sz="1800">
                <a:solidFill>
                  <a:srgbClr val="FFFFFF"/>
                </a:solidFill>
                <a:latin typeface="Georgia"/>
                <a:ea typeface="Georgia"/>
                <a:cs typeface="Georgia"/>
                <a:sym typeface="Georgia"/>
              </a:rPr>
              <a:t>Qualitative and quantitative of the common features of the two systems. </a:t>
            </a:r>
          </a:p>
          <a:p>
            <a:pPr indent="-342900" lvl="0" marL="457200" rtl="0">
              <a:lnSpc>
                <a:spcPct val="150000"/>
              </a:lnSpc>
              <a:spcBef>
                <a:spcPts val="0"/>
              </a:spcBef>
              <a:spcAft>
                <a:spcPts val="0"/>
              </a:spcAft>
              <a:buClr>
                <a:srgbClr val="FFFFFF"/>
              </a:buClr>
              <a:buSzPct val="100000"/>
              <a:buFont typeface="Georgia"/>
            </a:pPr>
            <a:r>
              <a:rPr lang="en-GB" sz="1800">
                <a:solidFill>
                  <a:srgbClr val="FFFFFF"/>
                </a:solidFill>
                <a:latin typeface="Georgia"/>
                <a:ea typeface="Georgia"/>
                <a:cs typeface="Georgia"/>
                <a:sym typeface="Georgia"/>
              </a:rPr>
              <a:t>Most important features that are unique from the two systems. </a:t>
            </a:r>
          </a:p>
          <a:p>
            <a:pPr indent="-342900" lvl="0" marL="457200" rtl="0">
              <a:lnSpc>
                <a:spcPct val="150000"/>
              </a:lnSpc>
              <a:spcBef>
                <a:spcPts val="0"/>
              </a:spcBef>
              <a:spcAft>
                <a:spcPts val="0"/>
              </a:spcAft>
              <a:buClr>
                <a:srgbClr val="FFFFFF"/>
              </a:buClr>
              <a:buSzPct val="100000"/>
              <a:buFont typeface="Georgia"/>
            </a:pPr>
            <a:r>
              <a:rPr lang="en-GB" sz="1800">
                <a:solidFill>
                  <a:srgbClr val="FFFFFF"/>
                </a:solidFill>
                <a:latin typeface="Georgia"/>
                <a:ea typeface="Georgia"/>
                <a:cs typeface="Georgia"/>
                <a:sym typeface="Georgia"/>
              </a:rPr>
              <a:t>Use case classes that are best-suited for </a:t>
            </a:r>
            <a:r>
              <a:rPr lang="en-GB" sz="1800">
                <a:latin typeface="Georgia"/>
                <a:ea typeface="Georgia"/>
                <a:cs typeface="Georgia"/>
                <a:sym typeface="Georgia"/>
              </a:rPr>
              <a:t>Apache Kafka</a:t>
            </a:r>
            <a:r>
              <a:rPr lang="en-GB" sz="1800">
                <a:solidFill>
                  <a:srgbClr val="FFFFFF"/>
                </a:solidFill>
                <a:latin typeface="Georgia"/>
                <a:ea typeface="Georgia"/>
                <a:cs typeface="Georgia"/>
                <a:sym typeface="Georgia"/>
              </a:rPr>
              <a:t> or RabbitMQ. </a:t>
            </a:r>
          </a:p>
        </p:txBody>
      </p:sp>
      <p:sp>
        <p:nvSpPr>
          <p:cNvPr id="150" name="Shape 15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Shape 342"/>
          <p:cNvSpPr txBox="1"/>
          <p:nvPr>
            <p:ph type="title"/>
          </p:nvPr>
        </p:nvSpPr>
        <p:spPr>
          <a:xfrm>
            <a:off x="1297500" y="393750"/>
            <a:ext cx="7038900" cy="914100"/>
          </a:xfrm>
          <a:prstGeom prst="rect">
            <a:avLst/>
          </a:prstGeom>
        </p:spPr>
        <p:txBody>
          <a:bodyPr anchorCtr="0" anchor="t" bIns="91425" lIns="91425" rIns="91425" tIns="91425">
            <a:noAutofit/>
          </a:bodyPr>
          <a:lstStyle/>
          <a:p>
            <a:pPr lvl="0" rtl="0">
              <a:spcBef>
                <a:spcPts val="0"/>
              </a:spcBef>
              <a:buNone/>
            </a:pPr>
            <a:r>
              <a:rPr b="1" lang="en-GB">
                <a:latin typeface="Georgia"/>
                <a:ea typeface="Georgia"/>
                <a:cs typeface="Georgia"/>
                <a:sym typeface="Georgia"/>
              </a:rPr>
              <a:t>Preferred Use Cases : Kafka</a:t>
            </a:r>
          </a:p>
        </p:txBody>
      </p:sp>
      <p:sp>
        <p:nvSpPr>
          <p:cNvPr id="343" name="Shape 343"/>
          <p:cNvSpPr txBox="1"/>
          <p:nvPr>
            <p:ph idx="1" type="body"/>
          </p:nvPr>
        </p:nvSpPr>
        <p:spPr>
          <a:xfrm>
            <a:off x="1297500" y="1227000"/>
            <a:ext cx="7038900" cy="3491100"/>
          </a:xfrm>
          <a:prstGeom prst="rect">
            <a:avLst/>
          </a:prstGeom>
        </p:spPr>
        <p:txBody>
          <a:bodyPr anchorCtr="0" anchor="t" bIns="91425" lIns="91425" rIns="91425" tIns="91425">
            <a:noAutofit/>
          </a:bodyPr>
          <a:lstStyle/>
          <a:p>
            <a:pPr indent="-304800" lvl="0" marL="457200" rtl="0">
              <a:lnSpc>
                <a:spcPct val="115000"/>
              </a:lnSpc>
              <a:spcBef>
                <a:spcPts val="0"/>
              </a:spcBef>
              <a:spcAft>
                <a:spcPts val="0"/>
              </a:spcAft>
              <a:buClr>
                <a:srgbClr val="FFFFFF"/>
              </a:buClr>
              <a:buSzPct val="100000"/>
              <a:buFont typeface="Georgia"/>
            </a:pPr>
            <a:r>
              <a:rPr lang="en-GB" sz="1200">
                <a:solidFill>
                  <a:srgbClr val="FFFFFF"/>
                </a:solidFill>
                <a:latin typeface="Georgia"/>
                <a:ea typeface="Georgia"/>
                <a:cs typeface="Georgia"/>
                <a:sym typeface="Georgia"/>
              </a:rPr>
              <a:t>Pub/Sub Messaging</a:t>
            </a:r>
          </a:p>
          <a:p>
            <a:pPr indent="-304800" lvl="1" marL="914400" rtl="0">
              <a:lnSpc>
                <a:spcPct val="115000"/>
              </a:lnSpc>
              <a:spcBef>
                <a:spcPts val="0"/>
              </a:spcBef>
              <a:spcAft>
                <a:spcPts val="0"/>
              </a:spcAft>
              <a:buClr>
                <a:srgbClr val="FFFFFF"/>
              </a:buClr>
              <a:buSzPct val="100000"/>
              <a:buFont typeface="Georgia"/>
            </a:pPr>
            <a:r>
              <a:rPr lang="en-GB" sz="1200">
                <a:solidFill>
                  <a:srgbClr val="FFFFFF"/>
                </a:solidFill>
                <a:latin typeface="Georgia"/>
                <a:ea typeface="Georgia"/>
                <a:cs typeface="Georgia"/>
                <a:sym typeface="Georgia"/>
              </a:rPr>
              <a:t>If the routing logic is simple, so that a Kafka “topic” concept can handle the requirements.</a:t>
            </a:r>
          </a:p>
          <a:p>
            <a:pPr indent="-304800" lvl="1" marL="914400" rtl="0">
              <a:lnSpc>
                <a:spcPct val="115000"/>
              </a:lnSpc>
              <a:spcBef>
                <a:spcPts val="0"/>
              </a:spcBef>
              <a:spcAft>
                <a:spcPts val="0"/>
              </a:spcAft>
              <a:buClr>
                <a:srgbClr val="FFFFFF"/>
              </a:buClr>
              <a:buSzPct val="100000"/>
              <a:buFont typeface="Georgia"/>
            </a:pPr>
            <a:r>
              <a:rPr lang="en-GB" sz="1200">
                <a:solidFill>
                  <a:srgbClr val="FFFFFF"/>
                </a:solidFill>
                <a:latin typeface="Georgia"/>
                <a:ea typeface="Georgia"/>
                <a:cs typeface="Georgia"/>
                <a:sym typeface="Georgia"/>
              </a:rPr>
              <a:t>If the throughput per topic is beyond what RabbitMQ can handle.</a:t>
            </a:r>
          </a:p>
          <a:p>
            <a:pPr indent="-304800" lvl="0" marL="457200" rtl="0">
              <a:lnSpc>
                <a:spcPct val="115000"/>
              </a:lnSpc>
              <a:spcBef>
                <a:spcPts val="0"/>
              </a:spcBef>
              <a:spcAft>
                <a:spcPts val="0"/>
              </a:spcAft>
              <a:buClr>
                <a:srgbClr val="FFFFFF"/>
              </a:buClr>
              <a:buSzPct val="100000"/>
              <a:buFont typeface="Georgia"/>
            </a:pPr>
            <a:r>
              <a:rPr lang="en-GB" sz="1200">
                <a:solidFill>
                  <a:srgbClr val="FFFFFF"/>
                </a:solidFill>
                <a:latin typeface="Georgia"/>
                <a:ea typeface="Georgia"/>
                <a:cs typeface="Georgia"/>
                <a:sym typeface="Georgia"/>
              </a:rPr>
              <a:t>Scalable Ingestion System</a:t>
            </a:r>
          </a:p>
          <a:p>
            <a:pPr indent="-304800" lvl="1" marL="914400" rtl="0">
              <a:lnSpc>
                <a:spcPct val="115000"/>
              </a:lnSpc>
              <a:spcBef>
                <a:spcPts val="0"/>
              </a:spcBef>
              <a:spcAft>
                <a:spcPts val="0"/>
              </a:spcAft>
              <a:buClr>
                <a:srgbClr val="FFFFFF"/>
              </a:buClr>
              <a:buSzPct val="100000"/>
              <a:buFont typeface="Georgia"/>
            </a:pPr>
            <a:r>
              <a:rPr lang="en-GB" sz="1200">
                <a:solidFill>
                  <a:srgbClr val="FFFFFF"/>
                </a:solidFill>
                <a:latin typeface="Georgia"/>
                <a:ea typeface="Georgia"/>
                <a:cs typeface="Georgia"/>
                <a:sym typeface="Georgia"/>
              </a:rPr>
              <a:t>Kafka offers a scalable solution for processing Big Data.</a:t>
            </a:r>
          </a:p>
          <a:p>
            <a:pPr indent="-304800" lvl="0" marL="457200" rtl="0">
              <a:lnSpc>
                <a:spcPct val="115000"/>
              </a:lnSpc>
              <a:spcBef>
                <a:spcPts val="0"/>
              </a:spcBef>
              <a:spcAft>
                <a:spcPts val="0"/>
              </a:spcAft>
              <a:buClr>
                <a:srgbClr val="FFFFFF"/>
              </a:buClr>
              <a:buSzPct val="100000"/>
              <a:buFont typeface="Georgia"/>
            </a:pPr>
            <a:r>
              <a:rPr lang="en-GB" sz="1200">
                <a:solidFill>
                  <a:srgbClr val="FFFFFF"/>
                </a:solidFill>
                <a:latin typeface="Georgia"/>
                <a:ea typeface="Georgia"/>
                <a:cs typeface="Georgia"/>
                <a:sym typeface="Georgia"/>
              </a:rPr>
              <a:t>Data-Layer I</a:t>
            </a:r>
            <a:r>
              <a:rPr lang="en-GB" sz="1200">
                <a:latin typeface="Georgia"/>
                <a:ea typeface="Georgia"/>
                <a:cs typeface="Georgia"/>
                <a:sym typeface="Georgia"/>
              </a:rPr>
              <a:t>nfrastructure</a:t>
            </a:r>
          </a:p>
          <a:p>
            <a:pPr indent="-304800" lvl="1" marL="914400" rtl="0">
              <a:lnSpc>
                <a:spcPct val="115000"/>
              </a:lnSpc>
              <a:spcBef>
                <a:spcPts val="0"/>
              </a:spcBef>
              <a:spcAft>
                <a:spcPts val="0"/>
              </a:spcAft>
              <a:buSzPct val="100000"/>
              <a:buFont typeface="Georgia"/>
            </a:pPr>
            <a:r>
              <a:rPr lang="en-GB" sz="1200">
                <a:latin typeface="Georgia"/>
                <a:ea typeface="Georgia"/>
                <a:cs typeface="Georgia"/>
                <a:sym typeface="Georgia"/>
              </a:rPr>
              <a:t>Kafka can serve as an underlying data infrastructure that connects various batch and streaming services and applications within an enterprise. </a:t>
            </a:r>
          </a:p>
          <a:p>
            <a:pPr indent="-304800" lvl="0" marL="457200" rtl="0">
              <a:lnSpc>
                <a:spcPct val="115000"/>
              </a:lnSpc>
              <a:spcBef>
                <a:spcPts val="0"/>
              </a:spcBef>
              <a:spcAft>
                <a:spcPts val="0"/>
              </a:spcAft>
              <a:buClr>
                <a:srgbClr val="FFFFFF"/>
              </a:buClr>
              <a:buSzPct val="100000"/>
              <a:buFont typeface="Georgia"/>
            </a:pPr>
            <a:r>
              <a:rPr lang="en-GB" sz="1200">
                <a:solidFill>
                  <a:srgbClr val="FFFFFF"/>
                </a:solidFill>
                <a:latin typeface="Georgia"/>
                <a:ea typeface="Georgia"/>
                <a:cs typeface="Georgia"/>
                <a:sym typeface="Georgia"/>
              </a:rPr>
              <a:t>Capturing Change Feeds</a:t>
            </a:r>
          </a:p>
          <a:p>
            <a:pPr indent="-304800" lvl="1" marL="914400" rtl="0">
              <a:lnSpc>
                <a:spcPct val="115000"/>
              </a:lnSpc>
              <a:spcBef>
                <a:spcPts val="0"/>
              </a:spcBef>
              <a:spcAft>
                <a:spcPts val="0"/>
              </a:spcAft>
              <a:buSzPct val="100000"/>
              <a:buFont typeface="Georgia"/>
            </a:pPr>
            <a:r>
              <a:rPr lang="en-GB" sz="1200">
                <a:latin typeface="Georgia"/>
                <a:ea typeface="Georgia"/>
                <a:cs typeface="Georgia"/>
                <a:sym typeface="Georgia"/>
              </a:rPr>
              <a:t>Change feeds are sequences of update events that capture all the changes applied on an initial state. Kafka’s log-centric design, makes it an excellent backend for an application in this style. </a:t>
            </a:r>
          </a:p>
          <a:p>
            <a:pPr indent="-304800" lvl="0" marL="457200" rtl="0">
              <a:lnSpc>
                <a:spcPct val="115000"/>
              </a:lnSpc>
              <a:spcBef>
                <a:spcPts val="0"/>
              </a:spcBef>
              <a:spcAft>
                <a:spcPts val="0"/>
              </a:spcAft>
              <a:buClr>
                <a:srgbClr val="FFFFFF"/>
              </a:buClr>
              <a:buSzPct val="100000"/>
              <a:buFont typeface="Georgia"/>
            </a:pPr>
            <a:r>
              <a:rPr lang="en-GB" sz="1200">
                <a:solidFill>
                  <a:srgbClr val="FFFFFF"/>
                </a:solidFill>
                <a:latin typeface="Georgia"/>
                <a:ea typeface="Georgia"/>
                <a:cs typeface="Georgia"/>
                <a:sym typeface="Georgia"/>
              </a:rPr>
              <a:t>Stream Processing</a:t>
            </a:r>
          </a:p>
          <a:p>
            <a:pPr indent="-304800" lvl="1" marL="914400" rtl="0">
              <a:lnSpc>
                <a:spcPct val="115000"/>
              </a:lnSpc>
              <a:spcBef>
                <a:spcPts val="0"/>
              </a:spcBef>
              <a:spcAft>
                <a:spcPts val="0"/>
              </a:spcAft>
              <a:buClr>
                <a:srgbClr val="FFFFFF"/>
              </a:buClr>
              <a:buSzPct val="100000"/>
              <a:buFont typeface="Georgia"/>
            </a:pPr>
            <a:r>
              <a:rPr lang="en-GB" sz="1200">
                <a:solidFill>
                  <a:srgbClr val="FFFFFF"/>
                </a:solidFill>
                <a:latin typeface="Georgia"/>
                <a:ea typeface="Georgia"/>
                <a:cs typeface="Georgia"/>
                <a:sym typeface="Georgia"/>
              </a:rPr>
              <a:t>A lightweight stream processing library called Kafka Streams is available in Apache Kafka to perform stateful and fault-tolerant data processing. </a:t>
            </a:r>
          </a:p>
          <a:p>
            <a:pPr lvl="0" rtl="0">
              <a:lnSpc>
                <a:spcPct val="115000"/>
              </a:lnSpc>
              <a:spcBef>
                <a:spcPts val="0"/>
              </a:spcBef>
              <a:spcAft>
                <a:spcPts val="0"/>
              </a:spcAft>
              <a:buNone/>
            </a:pPr>
            <a:r>
              <a:t/>
            </a:r>
            <a:endParaRPr sz="1200">
              <a:solidFill>
                <a:srgbClr val="FFFFFF"/>
              </a:solidFill>
              <a:latin typeface="Georgia"/>
              <a:ea typeface="Georgia"/>
              <a:cs typeface="Georgia"/>
              <a:sym typeface="Georgia"/>
            </a:endParaRPr>
          </a:p>
        </p:txBody>
      </p:sp>
      <p:sp>
        <p:nvSpPr>
          <p:cNvPr id="344" name="Shape 3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0" st="0"/>
                                            </p:txEl>
                                          </p:spTgt>
                                        </p:tgtEl>
                                        <p:attrNameLst>
                                          <p:attrName>style.visibility</p:attrName>
                                        </p:attrNameLst>
                                      </p:cBhvr>
                                      <p:to>
                                        <p:strVal val="visible"/>
                                      </p:to>
                                    </p:set>
                                    <p:animEffect filter="fade" transition="in">
                                      <p:cBhvr>
                                        <p:cTn dur="1000"/>
                                        <p:tgtEl>
                                          <p:spTgt spid="3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1" st="1"/>
                                            </p:txEl>
                                          </p:spTgt>
                                        </p:tgtEl>
                                        <p:attrNameLst>
                                          <p:attrName>style.visibility</p:attrName>
                                        </p:attrNameLst>
                                      </p:cBhvr>
                                      <p:to>
                                        <p:strVal val="visible"/>
                                      </p:to>
                                    </p:set>
                                    <p:animEffect filter="fade" transition="in">
                                      <p:cBhvr>
                                        <p:cTn dur="1000"/>
                                        <p:tgtEl>
                                          <p:spTgt spid="3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2" st="2"/>
                                            </p:txEl>
                                          </p:spTgt>
                                        </p:tgtEl>
                                        <p:attrNameLst>
                                          <p:attrName>style.visibility</p:attrName>
                                        </p:attrNameLst>
                                      </p:cBhvr>
                                      <p:to>
                                        <p:strVal val="visible"/>
                                      </p:to>
                                    </p:set>
                                    <p:animEffect filter="fade" transition="in">
                                      <p:cBhvr>
                                        <p:cTn dur="1000"/>
                                        <p:tgtEl>
                                          <p:spTgt spid="3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3" st="3"/>
                                            </p:txEl>
                                          </p:spTgt>
                                        </p:tgtEl>
                                        <p:attrNameLst>
                                          <p:attrName>style.visibility</p:attrName>
                                        </p:attrNameLst>
                                      </p:cBhvr>
                                      <p:to>
                                        <p:strVal val="visible"/>
                                      </p:to>
                                    </p:set>
                                    <p:animEffect filter="fade" transition="in">
                                      <p:cBhvr>
                                        <p:cTn dur="1000"/>
                                        <p:tgtEl>
                                          <p:spTgt spid="34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4" st="4"/>
                                            </p:txEl>
                                          </p:spTgt>
                                        </p:tgtEl>
                                        <p:attrNameLst>
                                          <p:attrName>style.visibility</p:attrName>
                                        </p:attrNameLst>
                                      </p:cBhvr>
                                      <p:to>
                                        <p:strVal val="visible"/>
                                      </p:to>
                                    </p:set>
                                    <p:animEffect filter="fade" transition="in">
                                      <p:cBhvr>
                                        <p:cTn dur="1000"/>
                                        <p:tgtEl>
                                          <p:spTgt spid="34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5" st="5"/>
                                            </p:txEl>
                                          </p:spTgt>
                                        </p:tgtEl>
                                        <p:attrNameLst>
                                          <p:attrName>style.visibility</p:attrName>
                                        </p:attrNameLst>
                                      </p:cBhvr>
                                      <p:to>
                                        <p:strVal val="visible"/>
                                      </p:to>
                                    </p:set>
                                    <p:animEffect filter="fade" transition="in">
                                      <p:cBhvr>
                                        <p:cTn dur="1000"/>
                                        <p:tgtEl>
                                          <p:spTgt spid="34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6" st="6"/>
                                            </p:txEl>
                                          </p:spTgt>
                                        </p:tgtEl>
                                        <p:attrNameLst>
                                          <p:attrName>style.visibility</p:attrName>
                                        </p:attrNameLst>
                                      </p:cBhvr>
                                      <p:to>
                                        <p:strVal val="visible"/>
                                      </p:to>
                                    </p:set>
                                    <p:animEffect filter="fade" transition="in">
                                      <p:cBhvr>
                                        <p:cTn dur="1000"/>
                                        <p:tgtEl>
                                          <p:spTgt spid="34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7" st="7"/>
                                            </p:txEl>
                                          </p:spTgt>
                                        </p:tgtEl>
                                        <p:attrNameLst>
                                          <p:attrName>style.visibility</p:attrName>
                                        </p:attrNameLst>
                                      </p:cBhvr>
                                      <p:to>
                                        <p:strVal val="visible"/>
                                      </p:to>
                                    </p:set>
                                    <p:animEffect filter="fade" transition="in">
                                      <p:cBhvr>
                                        <p:cTn dur="1000"/>
                                        <p:tgtEl>
                                          <p:spTgt spid="34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8" st="8"/>
                                            </p:txEl>
                                          </p:spTgt>
                                        </p:tgtEl>
                                        <p:attrNameLst>
                                          <p:attrName>style.visibility</p:attrName>
                                        </p:attrNameLst>
                                      </p:cBhvr>
                                      <p:to>
                                        <p:strVal val="visible"/>
                                      </p:to>
                                    </p:set>
                                    <p:animEffect filter="fade" transition="in">
                                      <p:cBhvr>
                                        <p:cTn dur="1000"/>
                                        <p:tgtEl>
                                          <p:spTgt spid="34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9" st="9"/>
                                            </p:txEl>
                                          </p:spTgt>
                                        </p:tgtEl>
                                        <p:attrNameLst>
                                          <p:attrName>style.visibility</p:attrName>
                                        </p:attrNameLst>
                                      </p:cBhvr>
                                      <p:to>
                                        <p:strVal val="visible"/>
                                      </p:to>
                                    </p:set>
                                    <p:animEffect filter="fade" transition="in">
                                      <p:cBhvr>
                                        <p:cTn dur="1000"/>
                                        <p:tgtEl>
                                          <p:spTgt spid="34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10" st="10"/>
                                            </p:txEl>
                                          </p:spTgt>
                                        </p:tgtEl>
                                        <p:attrNameLst>
                                          <p:attrName>style.visibility</p:attrName>
                                        </p:attrNameLst>
                                      </p:cBhvr>
                                      <p:to>
                                        <p:strVal val="visible"/>
                                      </p:to>
                                    </p:set>
                                    <p:animEffect filter="fade" transition="in">
                                      <p:cBhvr>
                                        <p:cTn dur="1000"/>
                                        <p:tgtEl>
                                          <p:spTgt spid="34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11" st="11"/>
                                            </p:txEl>
                                          </p:spTgt>
                                        </p:tgtEl>
                                        <p:attrNameLst>
                                          <p:attrName>style.visibility</p:attrName>
                                        </p:attrNameLst>
                                      </p:cBhvr>
                                      <p:to>
                                        <p:strVal val="visible"/>
                                      </p:to>
                                    </p:set>
                                    <p:animEffect filter="fade" transition="in">
                                      <p:cBhvr>
                                        <p:cTn dur="1000"/>
                                        <p:tgtEl>
                                          <p:spTgt spid="343">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Shape 349"/>
          <p:cNvSpPr txBox="1"/>
          <p:nvPr>
            <p:ph type="title"/>
          </p:nvPr>
        </p:nvSpPr>
        <p:spPr>
          <a:xfrm>
            <a:off x="1297500" y="393750"/>
            <a:ext cx="7038900" cy="914100"/>
          </a:xfrm>
          <a:prstGeom prst="rect">
            <a:avLst/>
          </a:prstGeom>
        </p:spPr>
        <p:txBody>
          <a:bodyPr anchorCtr="0" anchor="t" bIns="91425" lIns="91425" rIns="91425" tIns="91425">
            <a:noAutofit/>
          </a:bodyPr>
          <a:lstStyle/>
          <a:p>
            <a:pPr lvl="0" rtl="0">
              <a:spcBef>
                <a:spcPts val="0"/>
              </a:spcBef>
              <a:buNone/>
            </a:pPr>
            <a:r>
              <a:rPr b="1" lang="en-GB">
                <a:latin typeface="Georgia"/>
                <a:ea typeface="Georgia"/>
                <a:cs typeface="Georgia"/>
                <a:sym typeface="Georgia"/>
              </a:rPr>
              <a:t>Preferred Use Cases : RabbitMQ</a:t>
            </a:r>
          </a:p>
        </p:txBody>
      </p:sp>
      <p:sp>
        <p:nvSpPr>
          <p:cNvPr id="350" name="Shape 350"/>
          <p:cNvSpPr txBox="1"/>
          <p:nvPr>
            <p:ph idx="1" type="body"/>
          </p:nvPr>
        </p:nvSpPr>
        <p:spPr>
          <a:xfrm>
            <a:off x="1297500" y="1227000"/>
            <a:ext cx="7038900" cy="3251700"/>
          </a:xfrm>
          <a:prstGeom prst="rect">
            <a:avLst/>
          </a:prstGeom>
        </p:spPr>
        <p:txBody>
          <a:bodyPr anchorCtr="0" anchor="t" bIns="91425" lIns="91425" rIns="91425" tIns="91425">
            <a:noAutofit/>
          </a:bodyPr>
          <a:lstStyle/>
          <a:p>
            <a:pPr indent="-304800" lvl="0" marL="457200" rtl="0">
              <a:lnSpc>
                <a:spcPct val="150000"/>
              </a:lnSpc>
              <a:spcBef>
                <a:spcPts val="0"/>
              </a:spcBef>
              <a:spcAft>
                <a:spcPts val="0"/>
              </a:spcAft>
              <a:buClr>
                <a:srgbClr val="FFFFFF"/>
              </a:buClr>
              <a:buSzPct val="100000"/>
              <a:buFont typeface="Georgia"/>
            </a:pPr>
            <a:r>
              <a:rPr lang="en-GB" sz="1200">
                <a:solidFill>
                  <a:srgbClr val="FFFFFF"/>
                </a:solidFill>
                <a:latin typeface="Georgia"/>
                <a:ea typeface="Georgia"/>
                <a:cs typeface="Georgia"/>
                <a:sym typeface="Georgia"/>
              </a:rPr>
              <a:t>Pub/Sub Messaging</a:t>
            </a:r>
          </a:p>
          <a:p>
            <a:pPr indent="-304800" lvl="1" marL="914400" rtl="0">
              <a:lnSpc>
                <a:spcPct val="150000"/>
              </a:lnSpc>
              <a:spcBef>
                <a:spcPts val="0"/>
              </a:spcBef>
              <a:spcAft>
                <a:spcPts val="0"/>
              </a:spcAft>
              <a:buClr>
                <a:srgbClr val="FFFFFF"/>
              </a:buClr>
              <a:buSzPct val="100000"/>
              <a:buFont typeface="Georgia"/>
            </a:pPr>
            <a:r>
              <a:rPr lang="en-GB" sz="1200">
                <a:solidFill>
                  <a:srgbClr val="FFFFFF"/>
                </a:solidFill>
                <a:latin typeface="Georgia"/>
                <a:ea typeface="Georgia"/>
                <a:cs typeface="Georgia"/>
                <a:sym typeface="Georgia"/>
              </a:rPr>
              <a:t>The Publish and subscribing messages is really critical in the edge/core message routing mechanism where the brokers are propagating through the interconnect network topology.</a:t>
            </a:r>
          </a:p>
          <a:p>
            <a:pPr indent="-304800" lvl="0" marL="457200" rtl="0">
              <a:lnSpc>
                <a:spcPct val="150000"/>
              </a:lnSpc>
              <a:spcBef>
                <a:spcPts val="0"/>
              </a:spcBef>
              <a:spcAft>
                <a:spcPts val="0"/>
              </a:spcAft>
              <a:buClr>
                <a:srgbClr val="FFFFFF"/>
              </a:buClr>
              <a:buSzPct val="100000"/>
              <a:buFont typeface="Georgia"/>
            </a:pPr>
            <a:r>
              <a:rPr lang="en-GB" sz="1200">
                <a:solidFill>
                  <a:srgbClr val="FFFFFF"/>
                </a:solidFill>
                <a:latin typeface="Georgia"/>
                <a:ea typeface="Georgia"/>
                <a:cs typeface="Georgia"/>
                <a:sym typeface="Georgia"/>
              </a:rPr>
              <a:t>Request-Response Messaging</a:t>
            </a:r>
          </a:p>
          <a:p>
            <a:pPr indent="-304800" lvl="1" marL="914400" rtl="0">
              <a:lnSpc>
                <a:spcPct val="150000"/>
              </a:lnSpc>
              <a:spcBef>
                <a:spcPts val="0"/>
              </a:spcBef>
              <a:spcAft>
                <a:spcPts val="0"/>
              </a:spcAft>
              <a:buClr>
                <a:srgbClr val="FFFFFF"/>
              </a:buClr>
              <a:buSzPct val="100000"/>
              <a:buFont typeface="Georgia"/>
            </a:pPr>
            <a:r>
              <a:rPr lang="en-GB" sz="1200">
                <a:solidFill>
                  <a:srgbClr val="FFFFFF"/>
                </a:solidFill>
                <a:latin typeface="Georgia"/>
                <a:ea typeface="Georgia"/>
                <a:cs typeface="Georgia"/>
                <a:sym typeface="Georgia"/>
              </a:rPr>
              <a:t>RabbitMQ offers features such as: RPC style communication which means that when a consumer or a client receives reply directly.</a:t>
            </a:r>
          </a:p>
          <a:p>
            <a:pPr indent="-304800" lvl="0" marL="457200" rtl="0">
              <a:lnSpc>
                <a:spcPct val="150000"/>
              </a:lnSpc>
              <a:spcBef>
                <a:spcPts val="0"/>
              </a:spcBef>
              <a:spcAft>
                <a:spcPts val="0"/>
              </a:spcAft>
              <a:buClr>
                <a:srgbClr val="FFFFFF"/>
              </a:buClr>
              <a:buSzPct val="100000"/>
              <a:buFont typeface="Georgia"/>
            </a:pPr>
            <a:r>
              <a:rPr lang="en-GB" sz="1200">
                <a:solidFill>
                  <a:srgbClr val="FFFFFF"/>
                </a:solidFill>
                <a:latin typeface="Georgia"/>
                <a:ea typeface="Georgia"/>
                <a:cs typeface="Georgia"/>
                <a:sym typeface="Georgia"/>
              </a:rPr>
              <a:t>Operational Metrics Tracking</a:t>
            </a:r>
          </a:p>
          <a:p>
            <a:pPr indent="-304800" lvl="1" marL="914400" rtl="0">
              <a:lnSpc>
                <a:spcPct val="150000"/>
              </a:lnSpc>
              <a:spcBef>
                <a:spcPts val="0"/>
              </a:spcBef>
              <a:spcAft>
                <a:spcPts val="0"/>
              </a:spcAft>
              <a:buClr>
                <a:srgbClr val="FFFFFF"/>
              </a:buClr>
              <a:buSzPct val="100000"/>
              <a:buFont typeface="Georgia"/>
            </a:pPr>
            <a:r>
              <a:rPr lang="en-GB" sz="1200">
                <a:solidFill>
                  <a:srgbClr val="FFFFFF"/>
                </a:solidFill>
                <a:latin typeface="Georgia"/>
                <a:ea typeface="Georgia"/>
                <a:cs typeface="Georgia"/>
                <a:sym typeface="Georgia"/>
              </a:rPr>
              <a:t>Real Time processing </a:t>
            </a:r>
          </a:p>
          <a:p>
            <a:pPr indent="-304800" lvl="0" marL="457200" rtl="0">
              <a:lnSpc>
                <a:spcPct val="150000"/>
              </a:lnSpc>
              <a:spcBef>
                <a:spcPts val="0"/>
              </a:spcBef>
              <a:spcAft>
                <a:spcPts val="0"/>
              </a:spcAft>
              <a:buClr>
                <a:srgbClr val="FFFFFF"/>
              </a:buClr>
              <a:buSzPct val="100000"/>
              <a:buFont typeface="Georgia"/>
            </a:pPr>
            <a:r>
              <a:rPr lang="en-GB" sz="1200">
                <a:solidFill>
                  <a:srgbClr val="FFFFFF"/>
                </a:solidFill>
                <a:latin typeface="Georgia"/>
                <a:ea typeface="Georgia"/>
                <a:cs typeface="Georgia"/>
                <a:sym typeface="Georgia"/>
              </a:rPr>
              <a:t>Information-centric Networking</a:t>
            </a:r>
          </a:p>
          <a:p>
            <a:pPr indent="-304800" lvl="1" marL="914400" rtl="0">
              <a:spcBef>
                <a:spcPts val="0"/>
              </a:spcBef>
              <a:spcAft>
                <a:spcPts val="0"/>
              </a:spcAft>
              <a:buClr>
                <a:srgbClr val="FFFFFF"/>
              </a:buClr>
              <a:buSzPct val="100000"/>
              <a:buFont typeface="Georgia"/>
            </a:pPr>
            <a:r>
              <a:rPr lang="en-GB" sz="1200">
                <a:solidFill>
                  <a:srgbClr val="FFFFFF"/>
                </a:solidFill>
                <a:latin typeface="Georgia"/>
                <a:ea typeface="Georgia"/>
                <a:cs typeface="Georgia"/>
                <a:sym typeface="Georgia"/>
              </a:rPr>
              <a:t>Capabilities of the architecture to intelligently route packets.</a:t>
            </a:r>
          </a:p>
          <a:p>
            <a:pPr lvl="0" rtl="0">
              <a:spcBef>
                <a:spcPts val="0"/>
              </a:spcBef>
              <a:spcAft>
                <a:spcPts val="0"/>
              </a:spcAft>
              <a:buNone/>
            </a:pPr>
            <a:r>
              <a:t/>
            </a:r>
            <a:endParaRPr sz="1200">
              <a:solidFill>
                <a:srgbClr val="FFFFFF"/>
              </a:solidFill>
              <a:latin typeface="Georgia"/>
              <a:ea typeface="Georgia"/>
              <a:cs typeface="Georgia"/>
              <a:sym typeface="Georgia"/>
            </a:endParaRPr>
          </a:p>
        </p:txBody>
      </p:sp>
      <p:sp>
        <p:nvSpPr>
          <p:cNvPr id="351" name="Shape 3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0" st="0"/>
                                            </p:txEl>
                                          </p:spTgt>
                                        </p:tgtEl>
                                        <p:attrNameLst>
                                          <p:attrName>style.visibility</p:attrName>
                                        </p:attrNameLst>
                                      </p:cBhvr>
                                      <p:to>
                                        <p:strVal val="visible"/>
                                      </p:to>
                                    </p:set>
                                    <p:animEffect filter="fade" transition="in">
                                      <p:cBhvr>
                                        <p:cTn dur="1000"/>
                                        <p:tgtEl>
                                          <p:spTgt spid="3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1" st="1"/>
                                            </p:txEl>
                                          </p:spTgt>
                                        </p:tgtEl>
                                        <p:attrNameLst>
                                          <p:attrName>style.visibility</p:attrName>
                                        </p:attrNameLst>
                                      </p:cBhvr>
                                      <p:to>
                                        <p:strVal val="visible"/>
                                      </p:to>
                                    </p:set>
                                    <p:animEffect filter="fade" transition="in">
                                      <p:cBhvr>
                                        <p:cTn dur="1000"/>
                                        <p:tgtEl>
                                          <p:spTgt spid="3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2" st="2"/>
                                            </p:txEl>
                                          </p:spTgt>
                                        </p:tgtEl>
                                        <p:attrNameLst>
                                          <p:attrName>style.visibility</p:attrName>
                                        </p:attrNameLst>
                                      </p:cBhvr>
                                      <p:to>
                                        <p:strVal val="visible"/>
                                      </p:to>
                                    </p:set>
                                    <p:animEffect filter="fade" transition="in">
                                      <p:cBhvr>
                                        <p:cTn dur="1000"/>
                                        <p:tgtEl>
                                          <p:spTgt spid="3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3" st="3"/>
                                            </p:txEl>
                                          </p:spTgt>
                                        </p:tgtEl>
                                        <p:attrNameLst>
                                          <p:attrName>style.visibility</p:attrName>
                                        </p:attrNameLst>
                                      </p:cBhvr>
                                      <p:to>
                                        <p:strVal val="visible"/>
                                      </p:to>
                                    </p:set>
                                    <p:animEffect filter="fade" transition="in">
                                      <p:cBhvr>
                                        <p:cTn dur="1000"/>
                                        <p:tgtEl>
                                          <p:spTgt spid="35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4" st="4"/>
                                            </p:txEl>
                                          </p:spTgt>
                                        </p:tgtEl>
                                        <p:attrNameLst>
                                          <p:attrName>style.visibility</p:attrName>
                                        </p:attrNameLst>
                                      </p:cBhvr>
                                      <p:to>
                                        <p:strVal val="visible"/>
                                      </p:to>
                                    </p:set>
                                    <p:animEffect filter="fade" transition="in">
                                      <p:cBhvr>
                                        <p:cTn dur="1000"/>
                                        <p:tgtEl>
                                          <p:spTgt spid="35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5" st="5"/>
                                            </p:txEl>
                                          </p:spTgt>
                                        </p:tgtEl>
                                        <p:attrNameLst>
                                          <p:attrName>style.visibility</p:attrName>
                                        </p:attrNameLst>
                                      </p:cBhvr>
                                      <p:to>
                                        <p:strVal val="visible"/>
                                      </p:to>
                                    </p:set>
                                    <p:animEffect filter="fade" transition="in">
                                      <p:cBhvr>
                                        <p:cTn dur="1000"/>
                                        <p:tgtEl>
                                          <p:spTgt spid="35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6" st="6"/>
                                            </p:txEl>
                                          </p:spTgt>
                                        </p:tgtEl>
                                        <p:attrNameLst>
                                          <p:attrName>style.visibility</p:attrName>
                                        </p:attrNameLst>
                                      </p:cBhvr>
                                      <p:to>
                                        <p:strVal val="visible"/>
                                      </p:to>
                                    </p:set>
                                    <p:animEffect filter="fade" transition="in">
                                      <p:cBhvr>
                                        <p:cTn dur="1000"/>
                                        <p:tgtEl>
                                          <p:spTgt spid="35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7" st="7"/>
                                            </p:txEl>
                                          </p:spTgt>
                                        </p:tgtEl>
                                        <p:attrNameLst>
                                          <p:attrName>style.visibility</p:attrName>
                                        </p:attrNameLst>
                                      </p:cBhvr>
                                      <p:to>
                                        <p:strVal val="visible"/>
                                      </p:to>
                                    </p:set>
                                    <p:animEffect filter="fade" transition="in">
                                      <p:cBhvr>
                                        <p:cTn dur="1000"/>
                                        <p:tgtEl>
                                          <p:spTgt spid="35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8" st="8"/>
                                            </p:txEl>
                                          </p:spTgt>
                                        </p:tgtEl>
                                        <p:attrNameLst>
                                          <p:attrName>style.visibility</p:attrName>
                                        </p:attrNameLst>
                                      </p:cBhvr>
                                      <p:to>
                                        <p:strVal val="visible"/>
                                      </p:to>
                                    </p:set>
                                    <p:animEffect filter="fade" transition="in">
                                      <p:cBhvr>
                                        <p:cTn dur="1000"/>
                                        <p:tgtEl>
                                          <p:spTgt spid="35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Shape 356"/>
          <p:cNvSpPr txBox="1"/>
          <p:nvPr>
            <p:ph type="title"/>
          </p:nvPr>
        </p:nvSpPr>
        <p:spPr>
          <a:xfrm>
            <a:off x="1297500" y="393750"/>
            <a:ext cx="7038900" cy="914100"/>
          </a:xfrm>
          <a:prstGeom prst="rect">
            <a:avLst/>
          </a:prstGeom>
        </p:spPr>
        <p:txBody>
          <a:bodyPr anchorCtr="0" anchor="t" bIns="91425" lIns="91425" rIns="91425" tIns="91425">
            <a:noAutofit/>
          </a:bodyPr>
          <a:lstStyle/>
          <a:p>
            <a:pPr lvl="0" rtl="0">
              <a:spcBef>
                <a:spcPts val="0"/>
              </a:spcBef>
              <a:buNone/>
            </a:pPr>
            <a:r>
              <a:rPr b="1" lang="en-GB">
                <a:latin typeface="Georgia"/>
                <a:ea typeface="Georgia"/>
                <a:cs typeface="Georgia"/>
                <a:sym typeface="Georgia"/>
              </a:rPr>
              <a:t>Future work </a:t>
            </a:r>
          </a:p>
        </p:txBody>
      </p:sp>
      <p:sp>
        <p:nvSpPr>
          <p:cNvPr id="357" name="Shape 357"/>
          <p:cNvSpPr txBox="1"/>
          <p:nvPr>
            <p:ph idx="1" type="body"/>
          </p:nvPr>
        </p:nvSpPr>
        <p:spPr>
          <a:xfrm>
            <a:off x="1297500" y="1567550"/>
            <a:ext cx="7038900" cy="2911200"/>
          </a:xfrm>
          <a:prstGeom prst="rect">
            <a:avLst/>
          </a:prstGeom>
        </p:spPr>
        <p:txBody>
          <a:bodyPr anchorCtr="0" anchor="t" bIns="91425" lIns="91425" rIns="91425" tIns="91425">
            <a:noAutofit/>
          </a:bodyPr>
          <a:lstStyle/>
          <a:p>
            <a:pPr lvl="0" rtl="0">
              <a:spcBef>
                <a:spcPts val="0"/>
              </a:spcBef>
              <a:spcAft>
                <a:spcPts val="0"/>
              </a:spcAft>
              <a:buNone/>
            </a:pPr>
            <a:r>
              <a:rPr lang="en-GB" sz="1800">
                <a:latin typeface="Georgia"/>
                <a:ea typeface="Georgia"/>
                <a:cs typeface="Georgia"/>
                <a:sym typeface="Georgia"/>
              </a:rPr>
              <a:t>Plans to extend this study in near future and also solicit additional feedback.</a:t>
            </a:r>
          </a:p>
          <a:p>
            <a:pPr lvl="0" rtl="0">
              <a:spcBef>
                <a:spcPts val="0"/>
              </a:spcBef>
              <a:spcAft>
                <a:spcPts val="0"/>
              </a:spcAft>
              <a:buNone/>
            </a:pPr>
            <a:r>
              <a:t/>
            </a:r>
            <a:endParaRPr sz="1800">
              <a:latin typeface="Georgia"/>
              <a:ea typeface="Georgia"/>
              <a:cs typeface="Georgia"/>
              <a:sym typeface="Georgia"/>
            </a:endParaRPr>
          </a:p>
          <a:p>
            <a:pPr lvl="0" rtl="0">
              <a:spcBef>
                <a:spcPts val="0"/>
              </a:spcBef>
              <a:spcAft>
                <a:spcPts val="0"/>
              </a:spcAft>
              <a:buNone/>
            </a:pPr>
            <a:r>
              <a:rPr lang="en-GB" sz="1800">
                <a:latin typeface="Georgia"/>
                <a:ea typeface="Georgia"/>
                <a:cs typeface="Georgia"/>
                <a:sym typeface="Georgia"/>
              </a:rPr>
              <a:t>Any update in this regard will be included in a “living” version of this report:</a:t>
            </a:r>
          </a:p>
          <a:p>
            <a:pPr lvl="0" rtl="0">
              <a:spcBef>
                <a:spcPts val="0"/>
              </a:spcBef>
              <a:spcAft>
                <a:spcPts val="0"/>
              </a:spcAft>
              <a:buNone/>
            </a:pPr>
            <a:r>
              <a:rPr lang="en-GB" sz="1800">
                <a:latin typeface="Georgia"/>
                <a:ea typeface="Georgia"/>
                <a:cs typeface="Georgia"/>
                <a:sym typeface="Georgia"/>
              </a:rPr>
              <a:t>https://arxiv.org/find/cs/1/au:+Esmaili K/0/1/0/all/0/1 </a:t>
            </a:r>
          </a:p>
          <a:p>
            <a:pPr lvl="0" rtl="0">
              <a:spcBef>
                <a:spcPts val="0"/>
              </a:spcBef>
              <a:spcAft>
                <a:spcPts val="0"/>
              </a:spcAft>
              <a:buNone/>
            </a:pPr>
            <a:r>
              <a:t/>
            </a:r>
            <a:endParaRPr sz="1800">
              <a:latin typeface="Georgia"/>
              <a:ea typeface="Georgia"/>
              <a:cs typeface="Georgia"/>
              <a:sym typeface="Georgia"/>
            </a:endParaRPr>
          </a:p>
          <a:p>
            <a:pPr lvl="0" rtl="0">
              <a:spcBef>
                <a:spcPts val="0"/>
              </a:spcBef>
              <a:spcAft>
                <a:spcPts val="0"/>
              </a:spcAft>
              <a:buNone/>
            </a:pPr>
            <a:r>
              <a:t/>
            </a:r>
            <a:endParaRPr sz="1800">
              <a:latin typeface="Georgia"/>
              <a:ea typeface="Georgia"/>
              <a:cs typeface="Georgia"/>
              <a:sym typeface="Georgia"/>
            </a:endParaRPr>
          </a:p>
          <a:p>
            <a:pPr lvl="0" rtl="0">
              <a:spcBef>
                <a:spcPts val="0"/>
              </a:spcBef>
              <a:spcAft>
                <a:spcPts val="0"/>
              </a:spcAft>
              <a:buNone/>
            </a:pPr>
            <a:r>
              <a:rPr lang="en-GB" sz="1100">
                <a:solidFill>
                  <a:srgbClr val="000000"/>
                </a:solidFill>
                <a:latin typeface="Arial"/>
                <a:ea typeface="Arial"/>
                <a:cs typeface="Arial"/>
                <a:sym typeface="Arial"/>
              </a:rPr>
              <a:t>					</a:t>
            </a:r>
          </a:p>
          <a:p>
            <a:pPr lvl="0" rtl="0">
              <a:spcBef>
                <a:spcPts val="0"/>
              </a:spcBef>
              <a:spcAft>
                <a:spcPts val="0"/>
              </a:spcAft>
              <a:buNone/>
            </a:pPr>
            <a:r>
              <a:rPr lang="en-GB" sz="1100">
                <a:solidFill>
                  <a:srgbClr val="000000"/>
                </a:solidFill>
                <a:latin typeface="Arial"/>
                <a:ea typeface="Arial"/>
                <a:cs typeface="Arial"/>
                <a:sym typeface="Arial"/>
              </a:rPr>
              <a:t>				</a:t>
            </a:r>
          </a:p>
          <a:p>
            <a:pPr lvl="0" rtl="0">
              <a:spcBef>
                <a:spcPts val="0"/>
              </a:spcBef>
              <a:spcAft>
                <a:spcPts val="0"/>
              </a:spcAft>
              <a:buNone/>
            </a:pPr>
            <a:r>
              <a:rPr lang="en-GB" sz="1100">
                <a:solidFill>
                  <a:srgbClr val="000000"/>
                </a:solidFill>
                <a:latin typeface="Arial"/>
                <a:ea typeface="Arial"/>
                <a:cs typeface="Arial"/>
                <a:sym typeface="Arial"/>
              </a:rPr>
              <a:t>			</a:t>
            </a:r>
          </a:p>
          <a:p>
            <a:pPr lvl="0" rtl="0">
              <a:spcBef>
                <a:spcPts val="0"/>
              </a:spcBef>
              <a:spcAft>
                <a:spcPts val="0"/>
              </a:spcAft>
              <a:buNone/>
            </a:pPr>
            <a:r>
              <a:rPr lang="en-GB" sz="1100">
                <a:solidFill>
                  <a:srgbClr val="000000"/>
                </a:solidFill>
                <a:latin typeface="Arial"/>
                <a:ea typeface="Arial"/>
                <a:cs typeface="Arial"/>
                <a:sym typeface="Arial"/>
              </a:rPr>
              <a:t>		</a:t>
            </a:r>
          </a:p>
          <a:p>
            <a:pPr lvl="0" rtl="0">
              <a:spcBef>
                <a:spcPts val="0"/>
              </a:spcBef>
              <a:spcAft>
                <a:spcPts val="0"/>
              </a:spcAft>
              <a:buNone/>
            </a:pPr>
            <a:r>
              <a:t/>
            </a:r>
            <a:endParaRPr sz="1800">
              <a:latin typeface="Georgia"/>
              <a:ea typeface="Georgia"/>
              <a:cs typeface="Georgia"/>
              <a:sym typeface="Georgia"/>
            </a:endParaRPr>
          </a:p>
          <a:p>
            <a:pPr lvl="0" rtl="0">
              <a:spcBef>
                <a:spcPts val="0"/>
              </a:spcBef>
              <a:spcAft>
                <a:spcPts val="0"/>
              </a:spcAft>
              <a:buNone/>
            </a:pPr>
            <a:r>
              <a:rPr lang="en-GB" sz="1100">
                <a:solidFill>
                  <a:srgbClr val="000000"/>
                </a:solidFill>
                <a:latin typeface="Arial"/>
                <a:ea typeface="Arial"/>
                <a:cs typeface="Arial"/>
                <a:sym typeface="Arial"/>
              </a:rPr>
              <a:t>					</a:t>
            </a:r>
          </a:p>
          <a:p>
            <a:pPr lvl="0" rtl="0">
              <a:spcBef>
                <a:spcPts val="0"/>
              </a:spcBef>
              <a:spcAft>
                <a:spcPts val="0"/>
              </a:spcAft>
              <a:buNone/>
            </a:pPr>
            <a:r>
              <a:rPr lang="en-GB" sz="1100">
                <a:solidFill>
                  <a:srgbClr val="000000"/>
                </a:solidFill>
                <a:latin typeface="Arial"/>
                <a:ea typeface="Arial"/>
                <a:cs typeface="Arial"/>
                <a:sym typeface="Arial"/>
              </a:rPr>
              <a:t>				</a:t>
            </a:r>
          </a:p>
          <a:p>
            <a:pPr lvl="0" rtl="0">
              <a:spcBef>
                <a:spcPts val="0"/>
              </a:spcBef>
              <a:spcAft>
                <a:spcPts val="0"/>
              </a:spcAft>
              <a:buNone/>
            </a:pPr>
            <a:r>
              <a:rPr lang="en-GB" sz="1100">
                <a:solidFill>
                  <a:srgbClr val="000000"/>
                </a:solidFill>
                <a:latin typeface="Arial"/>
                <a:ea typeface="Arial"/>
                <a:cs typeface="Arial"/>
                <a:sym typeface="Arial"/>
              </a:rPr>
              <a:t>			</a:t>
            </a:r>
          </a:p>
          <a:p>
            <a:pPr lvl="0" rtl="0">
              <a:spcBef>
                <a:spcPts val="0"/>
              </a:spcBef>
              <a:spcAft>
                <a:spcPts val="0"/>
              </a:spcAft>
              <a:buNone/>
            </a:pPr>
            <a:r>
              <a:rPr lang="en-GB" sz="1100">
                <a:solidFill>
                  <a:srgbClr val="000000"/>
                </a:solidFill>
                <a:latin typeface="Arial"/>
                <a:ea typeface="Arial"/>
                <a:cs typeface="Arial"/>
                <a:sym typeface="Arial"/>
              </a:rPr>
              <a:t>		</a:t>
            </a:r>
          </a:p>
          <a:p>
            <a:pPr lvl="0" rtl="0">
              <a:spcBef>
                <a:spcPts val="0"/>
              </a:spcBef>
              <a:spcAft>
                <a:spcPts val="0"/>
              </a:spcAft>
              <a:buNone/>
            </a:pPr>
            <a:r>
              <a:t/>
            </a:r>
            <a:endParaRPr sz="1800">
              <a:solidFill>
                <a:srgbClr val="FFFFFF"/>
              </a:solidFill>
              <a:latin typeface="Georgia"/>
              <a:ea typeface="Georgia"/>
              <a:cs typeface="Georgia"/>
              <a:sym typeface="Georgia"/>
            </a:endParaRPr>
          </a:p>
          <a:p>
            <a:pPr lvl="0" rtl="0">
              <a:spcBef>
                <a:spcPts val="0"/>
              </a:spcBef>
              <a:spcAft>
                <a:spcPts val="0"/>
              </a:spcAft>
              <a:buNone/>
            </a:pPr>
            <a:r>
              <a:t/>
            </a:r>
            <a:endParaRPr sz="1200">
              <a:solidFill>
                <a:srgbClr val="FFFFFF"/>
              </a:solidFill>
              <a:latin typeface="Georgia"/>
              <a:ea typeface="Georgia"/>
              <a:cs typeface="Georgia"/>
              <a:sym typeface="Georgia"/>
            </a:endParaRPr>
          </a:p>
        </p:txBody>
      </p:sp>
      <p:sp>
        <p:nvSpPr>
          <p:cNvPr id="358" name="Shape 35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Shape 363"/>
          <p:cNvSpPr txBox="1"/>
          <p:nvPr>
            <p:ph type="title"/>
          </p:nvPr>
        </p:nvSpPr>
        <p:spPr>
          <a:xfrm>
            <a:off x="1297500" y="393750"/>
            <a:ext cx="7680900" cy="914100"/>
          </a:xfrm>
          <a:prstGeom prst="rect">
            <a:avLst/>
          </a:prstGeom>
        </p:spPr>
        <p:txBody>
          <a:bodyPr anchorCtr="0" anchor="t" bIns="91425" lIns="91425" rIns="91425" tIns="91425">
            <a:noAutofit/>
          </a:bodyPr>
          <a:lstStyle/>
          <a:p>
            <a:pPr lvl="0" rtl="0">
              <a:spcBef>
                <a:spcPts val="0"/>
              </a:spcBef>
              <a:buNone/>
            </a:pPr>
            <a:r>
              <a:rPr b="1" lang="en-GB">
                <a:latin typeface="Georgia"/>
                <a:ea typeface="Georgia"/>
                <a:cs typeface="Georgia"/>
                <a:sym typeface="Georgia"/>
              </a:rPr>
              <a:t>Conclusion </a:t>
            </a:r>
          </a:p>
        </p:txBody>
      </p:sp>
      <p:sp>
        <p:nvSpPr>
          <p:cNvPr id="364" name="Shape 364"/>
          <p:cNvSpPr txBox="1"/>
          <p:nvPr>
            <p:ph idx="1" type="body"/>
          </p:nvPr>
        </p:nvSpPr>
        <p:spPr>
          <a:xfrm>
            <a:off x="1297500" y="1205850"/>
            <a:ext cx="7038900" cy="3273000"/>
          </a:xfrm>
          <a:prstGeom prst="rect">
            <a:avLst/>
          </a:prstGeom>
        </p:spPr>
        <p:txBody>
          <a:bodyPr anchorCtr="0" anchor="t" bIns="91425" lIns="91425" rIns="91425" tIns="91425">
            <a:noAutofit/>
          </a:bodyPr>
          <a:lstStyle/>
          <a:p>
            <a:pPr indent="-330200" lvl="0" marL="457200" rtl="0">
              <a:spcBef>
                <a:spcPts val="0"/>
              </a:spcBef>
              <a:spcAft>
                <a:spcPts val="0"/>
              </a:spcAft>
              <a:buSzPct val="100000"/>
              <a:buFont typeface="Georgia"/>
            </a:pPr>
            <a:r>
              <a:rPr lang="en-GB" sz="1600">
                <a:solidFill>
                  <a:srgbClr val="FFFFFF"/>
                </a:solidFill>
                <a:latin typeface="Georgia"/>
                <a:ea typeface="Georgia"/>
                <a:cs typeface="Georgia"/>
                <a:sym typeface="Georgia"/>
              </a:rPr>
              <a:t>W</a:t>
            </a:r>
            <a:r>
              <a:rPr lang="en-GB" sz="1600">
                <a:solidFill>
                  <a:srgbClr val="FFFFFF"/>
                </a:solidFill>
                <a:latin typeface="Georgia"/>
                <a:ea typeface="Georgia"/>
                <a:cs typeface="Georgia"/>
                <a:sym typeface="Georgia"/>
              </a:rPr>
              <a:t>e briefly talked about the comparison frameworks to help us to understand the benefits and both </a:t>
            </a:r>
            <a:r>
              <a:rPr lang="en-GB" sz="1600">
                <a:latin typeface="Georgia"/>
                <a:ea typeface="Georgia"/>
                <a:cs typeface="Georgia"/>
                <a:sym typeface="Georgia"/>
              </a:rPr>
              <a:t>qualitatively and </a:t>
            </a:r>
            <a:r>
              <a:rPr lang="en-GB" sz="1600">
                <a:solidFill>
                  <a:srgbClr val="FFFFFF"/>
                </a:solidFill>
                <a:latin typeface="Georgia"/>
                <a:ea typeface="Georgia"/>
                <a:cs typeface="Georgia"/>
                <a:sym typeface="Georgia"/>
              </a:rPr>
              <a:t>quantitatively of Apache Kafka and RabbitMQ.</a:t>
            </a:r>
          </a:p>
          <a:p>
            <a:pPr lvl="0" rtl="0">
              <a:spcBef>
                <a:spcPts val="0"/>
              </a:spcBef>
              <a:spcAft>
                <a:spcPts val="0"/>
              </a:spcAft>
              <a:buNone/>
            </a:pPr>
            <a:r>
              <a:t/>
            </a:r>
            <a:endParaRPr sz="1600">
              <a:solidFill>
                <a:srgbClr val="FFFFFF"/>
              </a:solidFill>
              <a:latin typeface="Georgia"/>
              <a:ea typeface="Georgia"/>
              <a:cs typeface="Georgia"/>
              <a:sym typeface="Georgia"/>
            </a:endParaRPr>
          </a:p>
          <a:p>
            <a:pPr indent="-330200" lvl="0" marL="457200" rtl="0">
              <a:spcBef>
                <a:spcPts val="0"/>
              </a:spcBef>
              <a:spcAft>
                <a:spcPts val="0"/>
              </a:spcAft>
              <a:buClr>
                <a:srgbClr val="FFFFFF"/>
              </a:buClr>
              <a:buSzPct val="100000"/>
              <a:buFont typeface="Georgia"/>
              <a:buChar char="●"/>
            </a:pPr>
            <a:r>
              <a:rPr lang="en-GB" sz="1600">
                <a:solidFill>
                  <a:srgbClr val="FFFFFF"/>
                </a:solidFill>
                <a:latin typeface="Georgia"/>
                <a:ea typeface="Georgia"/>
                <a:cs typeface="Georgia"/>
                <a:sym typeface="Georgia"/>
              </a:rPr>
              <a:t>We talked about the efficiency of both applications in terms of delivering in short amount of time(median/mean of around 10 ms).</a:t>
            </a:r>
          </a:p>
          <a:p>
            <a:pPr lvl="0" rtl="0">
              <a:spcBef>
                <a:spcPts val="0"/>
              </a:spcBef>
              <a:spcAft>
                <a:spcPts val="0"/>
              </a:spcAft>
              <a:buNone/>
            </a:pPr>
            <a:r>
              <a:t/>
            </a:r>
            <a:endParaRPr sz="1600">
              <a:solidFill>
                <a:srgbClr val="FFFFFF"/>
              </a:solidFill>
              <a:latin typeface="Georgia"/>
              <a:ea typeface="Georgia"/>
              <a:cs typeface="Georgia"/>
              <a:sym typeface="Georgia"/>
            </a:endParaRPr>
          </a:p>
          <a:p>
            <a:pPr indent="-330200" lvl="0" marL="457200" rtl="0">
              <a:spcBef>
                <a:spcPts val="0"/>
              </a:spcBef>
              <a:spcAft>
                <a:spcPts val="0"/>
              </a:spcAft>
              <a:buClr>
                <a:srgbClr val="FFFFFF"/>
              </a:buClr>
              <a:buSzPct val="100000"/>
              <a:buFont typeface="Georgia"/>
              <a:buChar char="●"/>
            </a:pPr>
            <a:r>
              <a:rPr lang="en-GB" sz="1600">
                <a:solidFill>
                  <a:srgbClr val="FFFFFF"/>
                </a:solidFill>
                <a:latin typeface="Georgia"/>
                <a:ea typeface="Georgia"/>
                <a:cs typeface="Georgia"/>
                <a:sym typeface="Georgia"/>
              </a:rPr>
              <a:t>Also, we talked about the best prefered use cases of Kafka and RabbitMQ.</a:t>
            </a:r>
          </a:p>
        </p:txBody>
      </p:sp>
      <p:sp>
        <p:nvSpPr>
          <p:cNvPr id="365" name="Shape 36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Shape 370"/>
          <p:cNvSpPr txBox="1"/>
          <p:nvPr>
            <p:ph type="title"/>
          </p:nvPr>
        </p:nvSpPr>
        <p:spPr>
          <a:xfrm>
            <a:off x="1297500" y="393750"/>
            <a:ext cx="7038900" cy="914100"/>
          </a:xfrm>
          <a:prstGeom prst="rect">
            <a:avLst/>
          </a:prstGeom>
        </p:spPr>
        <p:txBody>
          <a:bodyPr anchorCtr="0" anchor="t" bIns="91425" lIns="91425" rIns="91425" tIns="91425">
            <a:noAutofit/>
          </a:bodyPr>
          <a:lstStyle/>
          <a:p>
            <a:pPr lvl="0">
              <a:spcBef>
                <a:spcPts val="0"/>
              </a:spcBef>
              <a:buNone/>
            </a:pPr>
            <a:r>
              <a:rPr b="1" lang="en-GB">
                <a:latin typeface="Georgia"/>
                <a:ea typeface="Georgia"/>
                <a:cs typeface="Georgia"/>
                <a:sym typeface="Georgia"/>
              </a:rPr>
              <a:t>Questions: </a:t>
            </a:r>
            <a:r>
              <a:rPr b="1" lang="en-GB">
                <a:latin typeface="Georgia"/>
                <a:ea typeface="Georgia"/>
                <a:cs typeface="Georgia"/>
                <a:sym typeface="Georgia"/>
              </a:rPr>
              <a:t>(Adrian’s Question)</a:t>
            </a:r>
          </a:p>
        </p:txBody>
      </p:sp>
      <p:sp>
        <p:nvSpPr>
          <p:cNvPr id="371" name="Shape 371"/>
          <p:cNvSpPr txBox="1"/>
          <p:nvPr>
            <p:ph idx="1" type="body"/>
          </p:nvPr>
        </p:nvSpPr>
        <p:spPr>
          <a:xfrm>
            <a:off x="1297500" y="1567550"/>
            <a:ext cx="7038900" cy="2911200"/>
          </a:xfrm>
          <a:prstGeom prst="rect">
            <a:avLst/>
          </a:prstGeom>
        </p:spPr>
        <p:txBody>
          <a:bodyPr anchorCtr="0" anchor="t" bIns="91425" lIns="91425" rIns="91425" tIns="91425">
            <a:noAutofit/>
          </a:bodyPr>
          <a:lstStyle/>
          <a:p>
            <a:pPr lvl="0">
              <a:spcBef>
                <a:spcPts val="0"/>
              </a:spcBef>
              <a:buNone/>
            </a:pPr>
            <a:r>
              <a:rPr lang="en-GB">
                <a:latin typeface="Georgia"/>
                <a:ea typeface="Georgia"/>
                <a:cs typeface="Georgia"/>
                <a:sym typeface="Georgia"/>
              </a:rPr>
              <a:t>How does this topic relate to distributed computing? </a:t>
            </a:r>
          </a:p>
          <a:p>
            <a:pPr indent="-228600" lvl="0" marL="457200" rtl="0">
              <a:spcBef>
                <a:spcPts val="0"/>
              </a:spcBef>
              <a:buFont typeface="Georgia"/>
              <a:buChar char="●"/>
            </a:pPr>
            <a:r>
              <a:rPr lang="en-GB">
                <a:latin typeface="Georgia"/>
                <a:ea typeface="Georgia"/>
                <a:cs typeface="Georgia"/>
                <a:sym typeface="Georgia"/>
              </a:rPr>
              <a:t>For example, </a:t>
            </a:r>
            <a:r>
              <a:rPr lang="en-GB">
                <a:latin typeface="Georgia"/>
                <a:ea typeface="Georgia"/>
                <a:cs typeface="Georgia"/>
                <a:sym typeface="Georgia"/>
              </a:rPr>
              <a:t>let's</a:t>
            </a:r>
            <a:r>
              <a:rPr lang="en-GB">
                <a:latin typeface="Georgia"/>
                <a:ea typeface="Georgia"/>
                <a:cs typeface="Georgia"/>
                <a:sym typeface="Georgia"/>
              </a:rPr>
              <a:t> say that we want to send a box of data  to a lot of people at the same time which means that we have a lot of consumers. We split these people into different servers of different people in different </a:t>
            </a:r>
            <a:r>
              <a:rPr lang="en-GB">
                <a:latin typeface="Georgia"/>
                <a:ea typeface="Georgia"/>
                <a:cs typeface="Georgia"/>
                <a:sym typeface="Georgia"/>
              </a:rPr>
              <a:t>countries</a:t>
            </a:r>
            <a:r>
              <a:rPr lang="en-GB">
                <a:latin typeface="Georgia"/>
                <a:ea typeface="Georgia"/>
                <a:cs typeface="Georgia"/>
                <a:sym typeface="Georgia"/>
              </a:rPr>
              <a:t> however they are all in the same continent so sending a message through these distributed servers of people is the relation between this topic and distributed computing.</a:t>
            </a:r>
          </a:p>
          <a:p>
            <a:pPr lvl="0" rtl="0">
              <a:spcBef>
                <a:spcPts val="0"/>
              </a:spcBef>
              <a:buNone/>
            </a:pPr>
            <a:r>
              <a:t/>
            </a:r>
            <a:endParaRPr>
              <a:latin typeface="Georgia"/>
              <a:ea typeface="Georgia"/>
              <a:cs typeface="Georgia"/>
              <a:sym typeface="Georgia"/>
            </a:endParaRPr>
          </a:p>
          <a:p>
            <a:pPr indent="-228600" lvl="0" marL="457200" rtl="0">
              <a:spcBef>
                <a:spcPts val="0"/>
              </a:spcBef>
              <a:buFont typeface="Georgia"/>
              <a:buChar char="●"/>
            </a:pPr>
            <a:r>
              <a:rPr lang="en-GB">
                <a:latin typeface="Georgia"/>
                <a:ea typeface="Georgia"/>
                <a:cs typeface="Georgia"/>
                <a:sym typeface="Georgia"/>
              </a:rPr>
              <a:t>However, there is a lot more examples that we could talk about.</a:t>
            </a:r>
          </a:p>
          <a:p>
            <a:pPr lvl="0">
              <a:spcBef>
                <a:spcPts val="0"/>
              </a:spcBef>
              <a:buNone/>
            </a:pPr>
            <a:r>
              <a:t/>
            </a:r>
            <a:endParaRPr>
              <a:latin typeface="Georgia"/>
              <a:ea typeface="Georgia"/>
              <a:cs typeface="Georgia"/>
              <a:sym typeface="Georgia"/>
            </a:endParaRPr>
          </a:p>
        </p:txBody>
      </p:sp>
      <p:sp>
        <p:nvSpPr>
          <p:cNvPr id="372" name="Shape 37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Shape 377"/>
          <p:cNvSpPr txBox="1"/>
          <p:nvPr>
            <p:ph type="title"/>
          </p:nvPr>
        </p:nvSpPr>
        <p:spPr>
          <a:xfrm>
            <a:off x="1297500" y="393750"/>
            <a:ext cx="7038900" cy="914100"/>
          </a:xfrm>
          <a:prstGeom prst="rect">
            <a:avLst/>
          </a:prstGeom>
        </p:spPr>
        <p:txBody>
          <a:bodyPr anchorCtr="0" anchor="t" bIns="91425" lIns="91425" rIns="91425" tIns="91425">
            <a:noAutofit/>
          </a:bodyPr>
          <a:lstStyle/>
          <a:p>
            <a:pPr lvl="0" rtl="0">
              <a:spcBef>
                <a:spcPts val="0"/>
              </a:spcBef>
              <a:buNone/>
            </a:pPr>
            <a:r>
              <a:rPr b="1" lang="en-GB">
                <a:latin typeface="Georgia"/>
                <a:ea typeface="Georgia"/>
                <a:cs typeface="Georgia"/>
                <a:sym typeface="Georgia"/>
              </a:rPr>
              <a:t>Questions: (Zoltan’s Question)</a:t>
            </a:r>
          </a:p>
        </p:txBody>
      </p:sp>
      <p:sp>
        <p:nvSpPr>
          <p:cNvPr id="378" name="Shape 378"/>
          <p:cNvSpPr txBox="1"/>
          <p:nvPr>
            <p:ph idx="1" type="body"/>
          </p:nvPr>
        </p:nvSpPr>
        <p:spPr>
          <a:xfrm>
            <a:off x="1297500" y="1567550"/>
            <a:ext cx="7038900" cy="2911200"/>
          </a:xfrm>
          <a:prstGeom prst="rect">
            <a:avLst/>
          </a:prstGeom>
        </p:spPr>
        <p:txBody>
          <a:bodyPr anchorCtr="0" anchor="t" bIns="91425" lIns="91425" rIns="91425" tIns="91425">
            <a:noAutofit/>
          </a:bodyPr>
          <a:lstStyle/>
          <a:p>
            <a:pPr lvl="0" rtl="0">
              <a:spcBef>
                <a:spcPts val="0"/>
              </a:spcBef>
              <a:buNone/>
            </a:pPr>
            <a:r>
              <a:rPr b="1" lang="en-GB">
                <a:latin typeface="Georgia"/>
                <a:ea typeface="Georgia"/>
                <a:cs typeface="Georgia"/>
                <a:sym typeface="Georgia"/>
              </a:rPr>
              <a:t>How does this topic relate to distributed computing? </a:t>
            </a:r>
          </a:p>
          <a:p>
            <a:pPr indent="-228600" lvl="0" marL="457200" rtl="0">
              <a:spcBef>
                <a:spcPts val="0"/>
              </a:spcBef>
              <a:buFont typeface="Georgia"/>
              <a:buChar char="●"/>
            </a:pPr>
            <a:r>
              <a:rPr lang="en-GB">
                <a:latin typeface="Georgia"/>
                <a:ea typeface="Georgia"/>
                <a:cs typeface="Georgia"/>
                <a:sym typeface="Georgia"/>
              </a:rPr>
              <a:t>For example, let's say that we want to send a box of data  to a lot of people at the same time which means that we have a lot of consumers. We split these people into different servers of different people in different countries however they are all in the same continent so sending a message through these distributed servers of people is the relation between this topic and distributed computing.</a:t>
            </a:r>
          </a:p>
          <a:p>
            <a:pPr lvl="0" rtl="0">
              <a:lnSpc>
                <a:spcPct val="100000"/>
              </a:lnSpc>
              <a:spcBef>
                <a:spcPts val="0"/>
              </a:spcBef>
              <a:buNone/>
            </a:pPr>
            <a:r>
              <a:t/>
            </a:r>
            <a:endParaRPr sz="600">
              <a:latin typeface="Georgia"/>
              <a:ea typeface="Georgia"/>
              <a:cs typeface="Georgia"/>
              <a:sym typeface="Georgia"/>
            </a:endParaRPr>
          </a:p>
          <a:p>
            <a:pPr indent="-228600" lvl="0" marL="457200" rtl="0">
              <a:spcBef>
                <a:spcPts val="0"/>
              </a:spcBef>
              <a:buFont typeface="Georgia"/>
              <a:buChar char="●"/>
            </a:pPr>
            <a:r>
              <a:rPr lang="en-GB">
                <a:latin typeface="Georgia"/>
                <a:ea typeface="Georgia"/>
                <a:cs typeface="Georgia"/>
                <a:sym typeface="Georgia"/>
              </a:rPr>
              <a:t>However, there is a lot more examples that we could talk about.</a:t>
            </a:r>
          </a:p>
          <a:p>
            <a:pPr lvl="0" rtl="0">
              <a:spcBef>
                <a:spcPts val="0"/>
              </a:spcBef>
              <a:buNone/>
            </a:pPr>
            <a:r>
              <a:t/>
            </a:r>
            <a:endParaRPr>
              <a:latin typeface="Georgia"/>
              <a:ea typeface="Georgia"/>
              <a:cs typeface="Georgia"/>
              <a:sym typeface="Georgia"/>
            </a:endParaRPr>
          </a:p>
        </p:txBody>
      </p:sp>
      <p:sp>
        <p:nvSpPr>
          <p:cNvPr id="379" name="Shape 37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Shape 384"/>
          <p:cNvSpPr txBox="1"/>
          <p:nvPr>
            <p:ph type="title"/>
          </p:nvPr>
        </p:nvSpPr>
        <p:spPr>
          <a:xfrm>
            <a:off x="1297500" y="393750"/>
            <a:ext cx="7038900" cy="914100"/>
          </a:xfrm>
          <a:prstGeom prst="rect">
            <a:avLst/>
          </a:prstGeom>
        </p:spPr>
        <p:txBody>
          <a:bodyPr anchorCtr="0" anchor="t" bIns="91425" lIns="91425" rIns="91425" tIns="91425">
            <a:noAutofit/>
          </a:bodyPr>
          <a:lstStyle/>
          <a:p>
            <a:pPr lvl="0" rtl="0">
              <a:spcBef>
                <a:spcPts val="0"/>
              </a:spcBef>
              <a:buNone/>
            </a:pPr>
            <a:r>
              <a:rPr b="1" lang="en-GB">
                <a:latin typeface="Georgia"/>
                <a:ea typeface="Georgia"/>
                <a:cs typeface="Georgia"/>
                <a:sym typeface="Georgia"/>
              </a:rPr>
              <a:t>Questions: (Zoltan’s Question)</a:t>
            </a:r>
          </a:p>
        </p:txBody>
      </p:sp>
      <p:sp>
        <p:nvSpPr>
          <p:cNvPr id="385" name="Shape 385"/>
          <p:cNvSpPr txBox="1"/>
          <p:nvPr>
            <p:ph idx="1" type="body"/>
          </p:nvPr>
        </p:nvSpPr>
        <p:spPr>
          <a:xfrm>
            <a:off x="1297500" y="1567550"/>
            <a:ext cx="7038900" cy="2911200"/>
          </a:xfrm>
          <a:prstGeom prst="rect">
            <a:avLst/>
          </a:prstGeom>
        </p:spPr>
        <p:txBody>
          <a:bodyPr anchorCtr="0" anchor="t" bIns="91425" lIns="91425" rIns="91425" tIns="91425">
            <a:noAutofit/>
          </a:bodyPr>
          <a:lstStyle/>
          <a:p>
            <a:pPr lvl="0" rtl="0">
              <a:spcBef>
                <a:spcPts val="0"/>
              </a:spcBef>
              <a:buNone/>
            </a:pPr>
            <a:r>
              <a:rPr b="1" lang="en-GB">
                <a:latin typeface="Georgia"/>
                <a:ea typeface="Georgia"/>
                <a:cs typeface="Georgia"/>
                <a:sym typeface="Georgia"/>
              </a:rPr>
              <a:t>Are there any security consideration for the two systems? </a:t>
            </a:r>
          </a:p>
          <a:p>
            <a:pPr indent="-228600" lvl="0" marL="457200" rtl="0">
              <a:spcBef>
                <a:spcPts val="0"/>
              </a:spcBef>
              <a:buFont typeface="Georgia"/>
              <a:buChar char="●"/>
            </a:pPr>
            <a:r>
              <a:rPr lang="en-GB">
                <a:latin typeface="Georgia"/>
                <a:ea typeface="Georgia"/>
                <a:cs typeface="Georgia"/>
                <a:sym typeface="Georgia"/>
              </a:rPr>
              <a:t>Security was not mentioned in the industry paper that we have read. But we did some further research regarding about the message broker as a middleware in both systems. Since the message broker is responsible for receiving messages from the producer, stores, manages these messages, and then distributing these messages to every subscribers. This makes the message broker to be a target of an attack as all the information/messages are stored in there. The message broker may be compromised if it is not configured properly. </a:t>
            </a:r>
          </a:p>
          <a:p>
            <a:pPr lvl="0" rtl="0">
              <a:lnSpc>
                <a:spcPct val="100000"/>
              </a:lnSpc>
              <a:spcBef>
                <a:spcPts val="0"/>
              </a:spcBef>
              <a:spcAft>
                <a:spcPts val="0"/>
              </a:spcAft>
              <a:buNone/>
            </a:pPr>
            <a:r>
              <a:t/>
            </a:r>
            <a:endParaRPr>
              <a:latin typeface="Georgia"/>
              <a:ea typeface="Georgia"/>
              <a:cs typeface="Georgia"/>
              <a:sym typeface="Georgia"/>
            </a:endParaRPr>
          </a:p>
        </p:txBody>
      </p:sp>
      <p:sp>
        <p:nvSpPr>
          <p:cNvPr id="386" name="Shape 38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Shape 391"/>
          <p:cNvSpPr txBox="1"/>
          <p:nvPr>
            <p:ph type="title"/>
          </p:nvPr>
        </p:nvSpPr>
        <p:spPr>
          <a:xfrm>
            <a:off x="1297500" y="393750"/>
            <a:ext cx="7038900" cy="914100"/>
          </a:xfrm>
          <a:prstGeom prst="rect">
            <a:avLst/>
          </a:prstGeom>
        </p:spPr>
        <p:txBody>
          <a:bodyPr anchorCtr="0" anchor="t" bIns="91425" lIns="91425" rIns="91425" tIns="91425">
            <a:noAutofit/>
          </a:bodyPr>
          <a:lstStyle/>
          <a:p>
            <a:pPr lvl="0" rtl="0">
              <a:spcBef>
                <a:spcPts val="0"/>
              </a:spcBef>
              <a:buNone/>
            </a:pPr>
            <a:r>
              <a:rPr b="1" lang="en-GB">
                <a:latin typeface="Georgia"/>
                <a:ea typeface="Georgia"/>
                <a:cs typeface="Georgia"/>
                <a:sym typeface="Georgia"/>
              </a:rPr>
              <a:t>Questions: (Michael’s Question)</a:t>
            </a:r>
          </a:p>
        </p:txBody>
      </p:sp>
      <p:sp>
        <p:nvSpPr>
          <p:cNvPr id="392" name="Shape 392"/>
          <p:cNvSpPr txBox="1"/>
          <p:nvPr>
            <p:ph idx="1" type="body"/>
          </p:nvPr>
        </p:nvSpPr>
        <p:spPr>
          <a:xfrm>
            <a:off x="1297500" y="1567550"/>
            <a:ext cx="7038900" cy="2911200"/>
          </a:xfrm>
          <a:prstGeom prst="rect">
            <a:avLst/>
          </a:prstGeom>
        </p:spPr>
        <p:txBody>
          <a:bodyPr anchorCtr="0" anchor="t" bIns="91425" lIns="91425" rIns="91425" tIns="91425">
            <a:noAutofit/>
          </a:bodyPr>
          <a:lstStyle/>
          <a:p>
            <a:pPr lvl="0" rtl="0">
              <a:spcBef>
                <a:spcPts val="0"/>
              </a:spcBef>
              <a:buNone/>
            </a:pPr>
            <a:r>
              <a:rPr b="1" lang="en-GB">
                <a:latin typeface="Georgia"/>
                <a:ea typeface="Georgia"/>
                <a:cs typeface="Georgia"/>
                <a:sym typeface="Georgia"/>
              </a:rPr>
              <a:t>Is pub/sub sort of replaced with the idea of the macro services?</a:t>
            </a:r>
          </a:p>
          <a:p>
            <a:pPr indent="-304800" lvl="0" marL="457200" rtl="0">
              <a:lnSpc>
                <a:spcPct val="100000"/>
              </a:lnSpc>
              <a:spcBef>
                <a:spcPts val="0"/>
              </a:spcBef>
              <a:spcAft>
                <a:spcPts val="0"/>
              </a:spcAft>
              <a:buClr>
                <a:srgbClr val="FFFFFF"/>
              </a:buClr>
              <a:buSzPct val="100000"/>
              <a:buFont typeface="Georgia"/>
              <a:buChar char="●"/>
            </a:pPr>
            <a:r>
              <a:rPr lang="en-GB" sz="1200">
                <a:solidFill>
                  <a:srgbClr val="FFFFFF"/>
                </a:solidFill>
                <a:latin typeface="Georgia"/>
                <a:ea typeface="Georgia"/>
                <a:cs typeface="Georgia"/>
                <a:sym typeface="Georgia"/>
              </a:rPr>
              <a:t>We are not too sure about the answer to this question however we provided some information macro services and the difference between these two topics.</a:t>
            </a:r>
          </a:p>
          <a:p>
            <a:pPr lvl="0" rtl="0">
              <a:lnSpc>
                <a:spcPct val="100000"/>
              </a:lnSpc>
              <a:spcBef>
                <a:spcPts val="0"/>
              </a:spcBef>
              <a:spcAft>
                <a:spcPts val="0"/>
              </a:spcAft>
              <a:buNone/>
            </a:pPr>
            <a:r>
              <a:t/>
            </a:r>
            <a:endParaRPr sz="1200">
              <a:solidFill>
                <a:srgbClr val="FFFFFF"/>
              </a:solidFill>
              <a:latin typeface="Georgia"/>
              <a:ea typeface="Georgia"/>
              <a:cs typeface="Georgia"/>
              <a:sym typeface="Georgia"/>
            </a:endParaRPr>
          </a:p>
          <a:p>
            <a:pPr indent="-228600" lvl="0" marL="457200" rtl="0">
              <a:spcBef>
                <a:spcPts val="0"/>
              </a:spcBef>
              <a:buClr>
                <a:srgbClr val="FFFFFF"/>
              </a:buClr>
              <a:buFont typeface="Georgia"/>
              <a:buChar char="●"/>
            </a:pPr>
            <a:r>
              <a:rPr lang="en-GB" sz="1200">
                <a:solidFill>
                  <a:srgbClr val="FFFFFF"/>
                </a:solidFill>
                <a:latin typeface="Arial"/>
                <a:ea typeface="Arial"/>
                <a:cs typeface="Arial"/>
                <a:sym typeface="Arial"/>
              </a:rPr>
              <a:t>So first of all the macro services are: Service-oriented Architecture (SOA) is a matured software architectural style that has evolved over the last decade and comprises of autonomous, stateless and loosely-coupled services. Microservice Architecture (MSA) is a budding software architecture style with a suite of small, granular and independent services</a:t>
            </a:r>
          </a:p>
          <a:p>
            <a:pPr lvl="0" rtl="0">
              <a:spcBef>
                <a:spcPts val="0"/>
              </a:spcBef>
              <a:buNone/>
            </a:pPr>
            <a:r>
              <a:t/>
            </a:r>
            <a:endParaRPr>
              <a:latin typeface="Georgia"/>
              <a:ea typeface="Georgia"/>
              <a:cs typeface="Georgia"/>
              <a:sym typeface="Georgia"/>
            </a:endParaRPr>
          </a:p>
        </p:txBody>
      </p:sp>
      <p:sp>
        <p:nvSpPr>
          <p:cNvPr id="393" name="Shape 39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Shape 39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
        <p:nvSpPr>
          <p:cNvPr id="399" name="Shape 399"/>
          <p:cNvSpPr txBox="1"/>
          <p:nvPr/>
        </p:nvSpPr>
        <p:spPr>
          <a:xfrm>
            <a:off x="442600" y="1046175"/>
            <a:ext cx="8124900" cy="1798200"/>
          </a:xfrm>
          <a:prstGeom prst="rect">
            <a:avLst/>
          </a:prstGeom>
          <a:noFill/>
          <a:ln>
            <a:noFill/>
          </a:ln>
        </p:spPr>
        <p:txBody>
          <a:bodyPr anchorCtr="0" anchor="ctr" bIns="91425" lIns="91425" rIns="91425" tIns="91425">
            <a:noAutofit/>
          </a:bodyPr>
          <a:lstStyle/>
          <a:p>
            <a:pPr lvl="0" rtl="0" algn="ctr">
              <a:spcBef>
                <a:spcPts val="0"/>
              </a:spcBef>
              <a:buNone/>
            </a:pPr>
            <a:r>
              <a:rPr lang="en-GB" sz="4800">
                <a:solidFill>
                  <a:srgbClr val="FFFFFF"/>
                </a:solidFill>
                <a:latin typeface="Georgia"/>
                <a:ea typeface="Georgia"/>
                <a:cs typeface="Georgia"/>
                <a:sym typeface="Georgia"/>
              </a:rPr>
              <a:t>Thank You All For Listening</a:t>
            </a:r>
          </a:p>
        </p:txBody>
      </p:sp>
      <p:sp>
        <p:nvSpPr>
          <p:cNvPr id="400" name="Shape 400"/>
          <p:cNvSpPr txBox="1"/>
          <p:nvPr/>
        </p:nvSpPr>
        <p:spPr>
          <a:xfrm>
            <a:off x="509550" y="2376625"/>
            <a:ext cx="8124900" cy="1798200"/>
          </a:xfrm>
          <a:prstGeom prst="rect">
            <a:avLst/>
          </a:prstGeom>
          <a:noFill/>
          <a:ln>
            <a:noFill/>
          </a:ln>
        </p:spPr>
        <p:txBody>
          <a:bodyPr anchorCtr="0" anchor="ctr" bIns="91425" lIns="91425" rIns="91425" tIns="91425">
            <a:noAutofit/>
          </a:bodyPr>
          <a:lstStyle/>
          <a:p>
            <a:pPr lvl="0" rtl="0" algn="ctr">
              <a:spcBef>
                <a:spcPts val="0"/>
              </a:spcBef>
              <a:buNone/>
            </a:pPr>
            <a:r>
              <a:rPr lang="en-GB" sz="3600">
                <a:solidFill>
                  <a:srgbClr val="FFFFFF"/>
                </a:solidFill>
                <a:latin typeface="Georgia"/>
                <a:ea typeface="Georgia"/>
                <a:cs typeface="Georgia"/>
                <a:sym typeface="Georgia"/>
              </a:rPr>
              <a:t>Does anyone have any questions?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1297500" y="393750"/>
            <a:ext cx="7038900" cy="914100"/>
          </a:xfrm>
          <a:prstGeom prst="rect">
            <a:avLst/>
          </a:prstGeom>
        </p:spPr>
        <p:txBody>
          <a:bodyPr anchorCtr="0" anchor="t" bIns="91425" lIns="91425" rIns="91425" tIns="91425">
            <a:noAutofit/>
          </a:bodyPr>
          <a:lstStyle/>
          <a:p>
            <a:pPr lvl="0" rtl="0">
              <a:spcBef>
                <a:spcPts val="0"/>
              </a:spcBef>
              <a:buNone/>
            </a:pPr>
            <a:r>
              <a:rPr b="1" lang="en-GB">
                <a:latin typeface="Georgia"/>
                <a:ea typeface="Georgia"/>
                <a:cs typeface="Georgia"/>
                <a:sym typeface="Georgia"/>
              </a:rPr>
              <a:t>Main idea of </a:t>
            </a:r>
            <a:r>
              <a:rPr b="1" lang="en-GB">
                <a:solidFill>
                  <a:srgbClr val="FFFFFF"/>
                </a:solidFill>
                <a:latin typeface="Georgia"/>
                <a:ea typeface="Georgia"/>
                <a:cs typeface="Georgia"/>
                <a:sym typeface="Georgia"/>
              </a:rPr>
              <a:t>industry paper: Kafka versus RabbitMQ</a:t>
            </a:r>
          </a:p>
        </p:txBody>
      </p:sp>
      <p:sp>
        <p:nvSpPr>
          <p:cNvPr id="156" name="Shape 156"/>
          <p:cNvSpPr txBox="1"/>
          <p:nvPr>
            <p:ph idx="1" type="body"/>
          </p:nvPr>
        </p:nvSpPr>
        <p:spPr>
          <a:xfrm>
            <a:off x="1297500" y="1567575"/>
            <a:ext cx="7256400" cy="2911200"/>
          </a:xfrm>
          <a:prstGeom prst="rect">
            <a:avLst/>
          </a:prstGeom>
        </p:spPr>
        <p:txBody>
          <a:bodyPr anchorCtr="0" anchor="t" bIns="91425" lIns="91425" rIns="91425" tIns="91425">
            <a:noAutofit/>
          </a:bodyPr>
          <a:lstStyle/>
          <a:p>
            <a:pPr indent="-342900" lvl="0" marL="457200" rtl="0">
              <a:spcBef>
                <a:spcPts val="0"/>
              </a:spcBef>
              <a:spcAft>
                <a:spcPts val="0"/>
              </a:spcAft>
              <a:buClr>
                <a:srgbClr val="FFFFFF"/>
              </a:buClr>
              <a:buSzPct val="100000"/>
              <a:buFont typeface="Georgia"/>
            </a:pPr>
            <a:r>
              <a:rPr lang="en-GB" sz="1800">
                <a:solidFill>
                  <a:srgbClr val="FFFFFF"/>
                </a:solidFill>
                <a:latin typeface="Georgia"/>
                <a:ea typeface="Georgia"/>
                <a:cs typeface="Georgia"/>
                <a:sym typeface="Georgia"/>
              </a:rPr>
              <a:t>Comparing the core functionalities between Apache Kafka and RabbitMQ.</a:t>
            </a:r>
          </a:p>
          <a:p>
            <a:pPr lvl="0" rtl="0">
              <a:spcBef>
                <a:spcPts val="0"/>
              </a:spcBef>
              <a:spcAft>
                <a:spcPts val="0"/>
              </a:spcAft>
              <a:buNone/>
            </a:pPr>
            <a:r>
              <a:t/>
            </a:r>
            <a:endParaRPr sz="1800">
              <a:solidFill>
                <a:srgbClr val="FFFFFF"/>
              </a:solidFill>
              <a:latin typeface="Georgia"/>
              <a:ea typeface="Georgia"/>
              <a:cs typeface="Georgia"/>
              <a:sym typeface="Georgia"/>
            </a:endParaRPr>
          </a:p>
          <a:p>
            <a:pPr indent="-342900" lvl="0" marL="457200" rtl="0">
              <a:spcBef>
                <a:spcPts val="0"/>
              </a:spcBef>
              <a:spcAft>
                <a:spcPts val="0"/>
              </a:spcAft>
              <a:buClr>
                <a:srgbClr val="FFFFFF"/>
              </a:buClr>
              <a:buSzPct val="100000"/>
              <a:buFont typeface="Georgia"/>
            </a:pPr>
            <a:r>
              <a:rPr lang="en-GB" sz="1800">
                <a:solidFill>
                  <a:srgbClr val="FFFFFF"/>
                </a:solidFill>
                <a:latin typeface="Georgia"/>
                <a:ea typeface="Georgia"/>
                <a:cs typeface="Georgia"/>
                <a:sym typeface="Georgia"/>
              </a:rPr>
              <a:t>Comparing high level description such as: </a:t>
            </a:r>
            <a:r>
              <a:rPr lang="en-GB" sz="1800">
                <a:latin typeface="Georgia"/>
                <a:ea typeface="Georgia"/>
                <a:cs typeface="Georgia"/>
                <a:sym typeface="Georgia"/>
              </a:rPr>
              <a:t>Apache Kafka</a:t>
            </a:r>
            <a:r>
              <a:rPr lang="en-GB" sz="1800">
                <a:solidFill>
                  <a:srgbClr val="FFFFFF"/>
                </a:solidFill>
                <a:latin typeface="Georgia"/>
                <a:ea typeface="Georgia"/>
                <a:cs typeface="Georgia"/>
                <a:sym typeface="Georgia"/>
              </a:rPr>
              <a:t> architecture &amp; RabbitMQ architecture, </a:t>
            </a:r>
            <a:r>
              <a:rPr lang="en-GB" sz="1800">
                <a:latin typeface="Georgia"/>
                <a:ea typeface="Georgia"/>
                <a:cs typeface="Georgia"/>
                <a:sym typeface="Georgia"/>
              </a:rPr>
              <a:t>Apache Kafka</a:t>
            </a:r>
            <a:r>
              <a:rPr lang="en-GB" sz="1800">
                <a:solidFill>
                  <a:srgbClr val="FFFFFF"/>
                </a:solidFill>
                <a:latin typeface="Georgia"/>
                <a:ea typeface="Georgia"/>
                <a:cs typeface="Georgia"/>
                <a:sym typeface="Georgia"/>
              </a:rPr>
              <a:t> implementation </a:t>
            </a:r>
            <a:r>
              <a:rPr lang="en-GB" sz="1800">
                <a:latin typeface="Georgia"/>
                <a:ea typeface="Georgia"/>
                <a:cs typeface="Georgia"/>
                <a:sym typeface="Georgia"/>
              </a:rPr>
              <a:t>and</a:t>
            </a:r>
            <a:r>
              <a:rPr lang="en-GB" sz="1800">
                <a:solidFill>
                  <a:srgbClr val="FFFFFF"/>
                </a:solidFill>
                <a:latin typeface="Georgia"/>
                <a:ea typeface="Georgia"/>
                <a:cs typeface="Georgia"/>
                <a:sym typeface="Georgia"/>
              </a:rPr>
              <a:t> RabbitMQ implementation.</a:t>
            </a:r>
          </a:p>
          <a:p>
            <a:pPr lvl="0" rtl="0">
              <a:spcBef>
                <a:spcPts val="0"/>
              </a:spcBef>
              <a:spcAft>
                <a:spcPts val="0"/>
              </a:spcAft>
              <a:buNone/>
            </a:pPr>
            <a:r>
              <a:t/>
            </a:r>
            <a:endParaRPr sz="1800">
              <a:solidFill>
                <a:srgbClr val="FFFFFF"/>
              </a:solidFill>
              <a:latin typeface="Georgia"/>
              <a:ea typeface="Georgia"/>
              <a:cs typeface="Georgia"/>
              <a:sym typeface="Georgia"/>
            </a:endParaRPr>
          </a:p>
          <a:p>
            <a:pPr indent="-342900" lvl="0" marL="457200" rtl="0">
              <a:spcBef>
                <a:spcPts val="0"/>
              </a:spcBef>
              <a:spcAft>
                <a:spcPts val="0"/>
              </a:spcAft>
              <a:buClr>
                <a:srgbClr val="FFFFFF"/>
              </a:buClr>
              <a:buSzPct val="100000"/>
              <a:buFont typeface="Georgia"/>
            </a:pPr>
            <a:r>
              <a:rPr lang="en-GB" sz="1800">
                <a:solidFill>
                  <a:srgbClr val="FFFFFF"/>
                </a:solidFill>
                <a:latin typeface="Georgia"/>
                <a:ea typeface="Georgia"/>
                <a:cs typeface="Georgia"/>
                <a:sym typeface="Georgia"/>
              </a:rPr>
              <a:t>Comparing both </a:t>
            </a:r>
            <a:r>
              <a:rPr lang="en-GB" sz="1800">
                <a:latin typeface="Georgia"/>
                <a:ea typeface="Georgia"/>
                <a:cs typeface="Georgia"/>
                <a:sym typeface="Georgia"/>
              </a:rPr>
              <a:t>Apache Kafka</a:t>
            </a:r>
            <a:r>
              <a:rPr lang="en-GB" sz="1800">
                <a:solidFill>
                  <a:srgbClr val="FFFFFF"/>
                </a:solidFill>
                <a:latin typeface="Georgia"/>
                <a:ea typeface="Georgia"/>
                <a:cs typeface="Georgia"/>
                <a:sym typeface="Georgia"/>
              </a:rPr>
              <a:t> and RabbitMQ in terms of time efficient and benefits.</a:t>
            </a:r>
          </a:p>
        </p:txBody>
      </p:sp>
      <p:sp>
        <p:nvSpPr>
          <p:cNvPr id="157" name="Shape 15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animEffect filter="fade" transition="in">
                                      <p:cBhvr>
                                        <p:cTn dur="1000"/>
                                        <p:tgtEl>
                                          <p:spTgt spid="1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1" st="1"/>
                                            </p:txEl>
                                          </p:spTgt>
                                        </p:tgtEl>
                                        <p:attrNameLst>
                                          <p:attrName>style.visibility</p:attrName>
                                        </p:attrNameLst>
                                      </p:cBhvr>
                                      <p:to>
                                        <p:strVal val="visible"/>
                                      </p:to>
                                    </p:set>
                                    <p:animEffect filter="fade" transition="in">
                                      <p:cBhvr>
                                        <p:cTn dur="1000"/>
                                        <p:tgtEl>
                                          <p:spTgt spid="1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2" st="2"/>
                                            </p:txEl>
                                          </p:spTgt>
                                        </p:tgtEl>
                                        <p:attrNameLst>
                                          <p:attrName>style.visibility</p:attrName>
                                        </p:attrNameLst>
                                      </p:cBhvr>
                                      <p:to>
                                        <p:strVal val="visible"/>
                                      </p:to>
                                    </p:set>
                                    <p:animEffect filter="fade" transition="in">
                                      <p:cBhvr>
                                        <p:cTn dur="1000"/>
                                        <p:tgtEl>
                                          <p:spTgt spid="1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3" st="3"/>
                                            </p:txEl>
                                          </p:spTgt>
                                        </p:tgtEl>
                                        <p:attrNameLst>
                                          <p:attrName>style.visibility</p:attrName>
                                        </p:attrNameLst>
                                      </p:cBhvr>
                                      <p:to>
                                        <p:strVal val="visible"/>
                                      </p:to>
                                    </p:set>
                                    <p:animEffect filter="fade" transition="in">
                                      <p:cBhvr>
                                        <p:cTn dur="1000"/>
                                        <p:tgtEl>
                                          <p:spTgt spid="15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4" st="4"/>
                                            </p:txEl>
                                          </p:spTgt>
                                        </p:tgtEl>
                                        <p:attrNameLst>
                                          <p:attrName>style.visibility</p:attrName>
                                        </p:attrNameLst>
                                      </p:cBhvr>
                                      <p:to>
                                        <p:strVal val="visible"/>
                                      </p:to>
                                    </p:set>
                                    <p:animEffect filter="fade" transition="in">
                                      <p:cBhvr>
                                        <p:cTn dur="1000"/>
                                        <p:tgtEl>
                                          <p:spTgt spid="15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1297500" y="393750"/>
            <a:ext cx="7038900" cy="914100"/>
          </a:xfrm>
          <a:prstGeom prst="rect">
            <a:avLst/>
          </a:prstGeom>
        </p:spPr>
        <p:txBody>
          <a:bodyPr anchorCtr="0" anchor="t" bIns="91425" lIns="91425" rIns="91425" tIns="91425">
            <a:noAutofit/>
          </a:bodyPr>
          <a:lstStyle/>
          <a:p>
            <a:pPr lvl="0" rtl="0">
              <a:spcBef>
                <a:spcPts val="0"/>
              </a:spcBef>
              <a:buNone/>
            </a:pPr>
            <a:r>
              <a:rPr b="1" lang="en-GB">
                <a:latin typeface="Georgia"/>
                <a:ea typeface="Georgia"/>
                <a:cs typeface="Georgia"/>
                <a:sym typeface="Georgia"/>
              </a:rPr>
              <a:t>Main idea of industry paper: </a:t>
            </a:r>
            <a:r>
              <a:rPr b="1" lang="en-GB">
                <a:latin typeface="Georgia"/>
                <a:ea typeface="Georgia"/>
                <a:cs typeface="Georgia"/>
                <a:sym typeface="Georgia"/>
              </a:rPr>
              <a:t>Kafka</a:t>
            </a:r>
            <a:r>
              <a:rPr b="1" lang="en-GB">
                <a:latin typeface="Georgia"/>
                <a:ea typeface="Georgia"/>
                <a:cs typeface="Georgia"/>
                <a:sym typeface="Georgia"/>
              </a:rPr>
              <a:t> versus RabbitMQ</a:t>
            </a:r>
          </a:p>
        </p:txBody>
      </p:sp>
      <p:sp>
        <p:nvSpPr>
          <p:cNvPr id="163" name="Shape 163"/>
          <p:cNvSpPr txBox="1"/>
          <p:nvPr>
            <p:ph idx="1" type="body"/>
          </p:nvPr>
        </p:nvSpPr>
        <p:spPr>
          <a:xfrm>
            <a:off x="1297500" y="1567575"/>
            <a:ext cx="7256400" cy="2911200"/>
          </a:xfrm>
          <a:prstGeom prst="rect">
            <a:avLst/>
          </a:prstGeom>
        </p:spPr>
        <p:txBody>
          <a:bodyPr anchorCtr="0" anchor="t" bIns="91425" lIns="91425" rIns="91425" tIns="91425">
            <a:noAutofit/>
          </a:bodyPr>
          <a:lstStyle/>
          <a:p>
            <a:pPr indent="-342900" lvl="0" marL="457200" rtl="0">
              <a:spcBef>
                <a:spcPts val="0"/>
              </a:spcBef>
              <a:spcAft>
                <a:spcPts val="0"/>
              </a:spcAft>
              <a:buClr>
                <a:srgbClr val="FFFFFF"/>
              </a:buClr>
              <a:buSzPct val="100000"/>
              <a:buFont typeface="Georgia"/>
            </a:pPr>
            <a:r>
              <a:rPr lang="en-GB" sz="1800">
                <a:solidFill>
                  <a:srgbClr val="FFFFFF"/>
                </a:solidFill>
                <a:latin typeface="Georgia"/>
                <a:ea typeface="Georgia"/>
                <a:cs typeface="Georgia"/>
                <a:sym typeface="Georgia"/>
              </a:rPr>
              <a:t>Point out the common features of </a:t>
            </a:r>
            <a:r>
              <a:rPr lang="en-GB" sz="1800">
                <a:latin typeface="Georgia"/>
                <a:ea typeface="Georgia"/>
                <a:cs typeface="Georgia"/>
                <a:sym typeface="Georgia"/>
              </a:rPr>
              <a:t>Apache Kafka</a:t>
            </a:r>
            <a:r>
              <a:rPr lang="en-GB" sz="1800">
                <a:solidFill>
                  <a:srgbClr val="FFFFFF"/>
                </a:solidFill>
                <a:latin typeface="Georgia"/>
                <a:ea typeface="Georgia"/>
                <a:cs typeface="Georgia"/>
                <a:sym typeface="Georgia"/>
              </a:rPr>
              <a:t> and RabbitMQ.</a:t>
            </a:r>
          </a:p>
          <a:p>
            <a:pPr lvl="0" rtl="0">
              <a:spcBef>
                <a:spcPts val="0"/>
              </a:spcBef>
              <a:spcAft>
                <a:spcPts val="0"/>
              </a:spcAft>
              <a:buNone/>
            </a:pPr>
            <a:r>
              <a:t/>
            </a:r>
            <a:endParaRPr sz="1800">
              <a:solidFill>
                <a:srgbClr val="FFFFFF"/>
              </a:solidFill>
              <a:latin typeface="Georgia"/>
              <a:ea typeface="Georgia"/>
              <a:cs typeface="Georgia"/>
              <a:sym typeface="Georgia"/>
            </a:endParaRPr>
          </a:p>
          <a:p>
            <a:pPr indent="-342900" lvl="0" marL="457200" rtl="0">
              <a:spcBef>
                <a:spcPts val="0"/>
              </a:spcBef>
              <a:spcAft>
                <a:spcPts val="0"/>
              </a:spcAft>
              <a:buClr>
                <a:srgbClr val="FFFFFF"/>
              </a:buClr>
              <a:buSzPct val="100000"/>
              <a:buFont typeface="Georgia"/>
              <a:buChar char="●"/>
            </a:pPr>
            <a:r>
              <a:rPr lang="en-GB" sz="1800">
                <a:solidFill>
                  <a:srgbClr val="FFFFFF"/>
                </a:solidFill>
                <a:latin typeface="Georgia"/>
                <a:ea typeface="Georgia"/>
                <a:cs typeface="Georgia"/>
                <a:sym typeface="Georgia"/>
              </a:rPr>
              <a:t>Point out the features unique to </a:t>
            </a:r>
            <a:r>
              <a:rPr lang="en-GB" sz="1800">
                <a:latin typeface="Georgia"/>
                <a:ea typeface="Georgia"/>
                <a:cs typeface="Georgia"/>
                <a:sym typeface="Georgia"/>
              </a:rPr>
              <a:t>Apache Kafka</a:t>
            </a:r>
            <a:r>
              <a:rPr lang="en-GB" sz="1800">
                <a:solidFill>
                  <a:srgbClr val="FFFFFF"/>
                </a:solidFill>
                <a:latin typeface="Georgia"/>
                <a:ea typeface="Georgia"/>
                <a:cs typeface="Georgia"/>
                <a:sym typeface="Georgia"/>
              </a:rPr>
              <a:t> and RabbitMQ. We talk about the benefits of Apache Kafka and RabbitMQ.</a:t>
            </a:r>
          </a:p>
          <a:p>
            <a:pPr lvl="0" rtl="0">
              <a:spcBef>
                <a:spcPts val="0"/>
              </a:spcBef>
              <a:spcAft>
                <a:spcPts val="0"/>
              </a:spcAft>
              <a:buNone/>
            </a:pPr>
            <a:r>
              <a:t/>
            </a:r>
            <a:endParaRPr sz="1800">
              <a:solidFill>
                <a:srgbClr val="FFFFFF"/>
              </a:solidFill>
              <a:latin typeface="Georgia"/>
              <a:ea typeface="Georgia"/>
              <a:cs typeface="Georgia"/>
              <a:sym typeface="Georgia"/>
            </a:endParaRPr>
          </a:p>
          <a:p>
            <a:pPr indent="-342900" lvl="0" marL="457200" rtl="0">
              <a:spcBef>
                <a:spcPts val="0"/>
              </a:spcBef>
              <a:spcAft>
                <a:spcPts val="0"/>
              </a:spcAft>
              <a:buClr>
                <a:srgbClr val="FFFFFF"/>
              </a:buClr>
              <a:buSzPct val="100000"/>
              <a:buFont typeface="Georgia"/>
            </a:pPr>
            <a:r>
              <a:rPr lang="en-GB" sz="1800">
                <a:solidFill>
                  <a:srgbClr val="FFFFFF"/>
                </a:solidFill>
                <a:latin typeface="Georgia"/>
                <a:ea typeface="Georgia"/>
                <a:cs typeface="Georgia"/>
                <a:sym typeface="Georgia"/>
              </a:rPr>
              <a:t>Briefly talk about the best suited use case for </a:t>
            </a:r>
            <a:r>
              <a:rPr lang="en-GB" sz="1800">
                <a:latin typeface="Georgia"/>
                <a:ea typeface="Georgia"/>
                <a:cs typeface="Georgia"/>
                <a:sym typeface="Georgia"/>
              </a:rPr>
              <a:t>Apache Kafka</a:t>
            </a:r>
            <a:r>
              <a:rPr lang="en-GB" sz="1800">
                <a:solidFill>
                  <a:srgbClr val="FFFFFF"/>
                </a:solidFill>
                <a:latin typeface="Georgia"/>
                <a:ea typeface="Georgia"/>
                <a:cs typeface="Georgia"/>
                <a:sym typeface="Georgia"/>
              </a:rPr>
              <a:t> and RabbitMQ. Where do they get get </a:t>
            </a:r>
            <a:r>
              <a:rPr lang="en-GB" sz="1800">
                <a:solidFill>
                  <a:srgbClr val="FFFFFF"/>
                </a:solidFill>
                <a:latin typeface="Georgia"/>
                <a:ea typeface="Georgia"/>
                <a:cs typeface="Georgia"/>
                <a:sym typeface="Georgia"/>
              </a:rPr>
              <a:t>applied?</a:t>
            </a:r>
          </a:p>
          <a:p>
            <a:pPr lvl="0" rtl="0">
              <a:spcBef>
                <a:spcPts val="0"/>
              </a:spcBef>
              <a:spcAft>
                <a:spcPts val="0"/>
              </a:spcAft>
              <a:buNone/>
            </a:pPr>
            <a:r>
              <a:t/>
            </a:r>
            <a:endParaRPr sz="1800">
              <a:solidFill>
                <a:srgbClr val="FFFFFF"/>
              </a:solidFill>
              <a:latin typeface="Georgia"/>
              <a:ea typeface="Georgia"/>
              <a:cs typeface="Georgia"/>
              <a:sym typeface="Georgia"/>
            </a:endParaRPr>
          </a:p>
        </p:txBody>
      </p:sp>
      <p:sp>
        <p:nvSpPr>
          <p:cNvPr id="164" name="Shape 16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animEffect filter="fade" transition="in">
                                      <p:cBhvr>
                                        <p:cTn dur="1000"/>
                                        <p:tgtEl>
                                          <p:spTgt spid="1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1" st="1"/>
                                            </p:txEl>
                                          </p:spTgt>
                                        </p:tgtEl>
                                        <p:attrNameLst>
                                          <p:attrName>style.visibility</p:attrName>
                                        </p:attrNameLst>
                                      </p:cBhvr>
                                      <p:to>
                                        <p:strVal val="visible"/>
                                      </p:to>
                                    </p:set>
                                    <p:animEffect filter="fade" transition="in">
                                      <p:cBhvr>
                                        <p:cTn dur="1000"/>
                                        <p:tgtEl>
                                          <p:spTgt spid="1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2" st="2"/>
                                            </p:txEl>
                                          </p:spTgt>
                                        </p:tgtEl>
                                        <p:attrNameLst>
                                          <p:attrName>style.visibility</p:attrName>
                                        </p:attrNameLst>
                                      </p:cBhvr>
                                      <p:to>
                                        <p:strVal val="visible"/>
                                      </p:to>
                                    </p:set>
                                    <p:animEffect filter="fade" transition="in">
                                      <p:cBhvr>
                                        <p:cTn dur="1000"/>
                                        <p:tgtEl>
                                          <p:spTgt spid="1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3" st="3"/>
                                            </p:txEl>
                                          </p:spTgt>
                                        </p:tgtEl>
                                        <p:attrNameLst>
                                          <p:attrName>style.visibility</p:attrName>
                                        </p:attrNameLst>
                                      </p:cBhvr>
                                      <p:to>
                                        <p:strVal val="visible"/>
                                      </p:to>
                                    </p:set>
                                    <p:animEffect filter="fade" transition="in">
                                      <p:cBhvr>
                                        <p:cTn dur="1000"/>
                                        <p:tgtEl>
                                          <p:spTgt spid="1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4" st="4"/>
                                            </p:txEl>
                                          </p:spTgt>
                                        </p:tgtEl>
                                        <p:attrNameLst>
                                          <p:attrName>style.visibility</p:attrName>
                                        </p:attrNameLst>
                                      </p:cBhvr>
                                      <p:to>
                                        <p:strVal val="visible"/>
                                      </p:to>
                                    </p:set>
                                    <p:animEffect filter="fade" transition="in">
                                      <p:cBhvr>
                                        <p:cTn dur="1000"/>
                                        <p:tgtEl>
                                          <p:spTgt spid="16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5" st="5"/>
                                            </p:txEl>
                                          </p:spTgt>
                                        </p:tgtEl>
                                        <p:attrNameLst>
                                          <p:attrName>style.visibility</p:attrName>
                                        </p:attrNameLst>
                                      </p:cBhvr>
                                      <p:to>
                                        <p:strVal val="visible"/>
                                      </p:to>
                                    </p:set>
                                    <p:animEffect filter="fade" transition="in">
                                      <p:cBhvr>
                                        <p:cTn dur="1000"/>
                                        <p:tgtEl>
                                          <p:spTgt spid="16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1297500" y="393750"/>
            <a:ext cx="7038900" cy="914100"/>
          </a:xfrm>
          <a:prstGeom prst="rect">
            <a:avLst/>
          </a:prstGeom>
        </p:spPr>
        <p:txBody>
          <a:bodyPr anchorCtr="0" anchor="t" bIns="91425" lIns="91425" rIns="91425" tIns="91425">
            <a:noAutofit/>
          </a:bodyPr>
          <a:lstStyle/>
          <a:p>
            <a:pPr lvl="0" rtl="0">
              <a:spcBef>
                <a:spcPts val="0"/>
              </a:spcBef>
              <a:buNone/>
            </a:pPr>
            <a:r>
              <a:rPr b="1" lang="en-GB">
                <a:latin typeface="Georgia"/>
                <a:ea typeface="Georgia"/>
                <a:cs typeface="Georgia"/>
                <a:sym typeface="Georgia"/>
              </a:rPr>
              <a:t>Problems &amp; constraints</a:t>
            </a:r>
          </a:p>
          <a:p>
            <a:pPr lvl="0" rtl="0">
              <a:spcBef>
                <a:spcPts val="0"/>
              </a:spcBef>
              <a:buNone/>
            </a:pPr>
            <a:r>
              <a:t/>
            </a:r>
            <a:endParaRPr b="1"/>
          </a:p>
          <a:p>
            <a:pPr lvl="0" rtl="0">
              <a:spcBef>
                <a:spcPts val="0"/>
              </a:spcBef>
              <a:buNone/>
            </a:pPr>
            <a:r>
              <a:t/>
            </a:r>
            <a:endParaRPr b="1"/>
          </a:p>
        </p:txBody>
      </p:sp>
      <p:sp>
        <p:nvSpPr>
          <p:cNvPr id="170" name="Shape 170"/>
          <p:cNvSpPr txBox="1"/>
          <p:nvPr>
            <p:ph idx="1" type="body"/>
          </p:nvPr>
        </p:nvSpPr>
        <p:spPr>
          <a:xfrm>
            <a:off x="1297500" y="1567550"/>
            <a:ext cx="7038900" cy="2911200"/>
          </a:xfrm>
          <a:prstGeom prst="rect">
            <a:avLst/>
          </a:prstGeom>
        </p:spPr>
        <p:txBody>
          <a:bodyPr anchorCtr="0" anchor="t" bIns="91425" lIns="91425" rIns="91425" tIns="91425">
            <a:noAutofit/>
          </a:bodyPr>
          <a:lstStyle/>
          <a:p>
            <a:pPr indent="-342900" lvl="0" marL="457200" rtl="0">
              <a:spcBef>
                <a:spcPts val="0"/>
              </a:spcBef>
              <a:spcAft>
                <a:spcPts val="0"/>
              </a:spcAft>
              <a:buClr>
                <a:srgbClr val="FFFFFF"/>
              </a:buClr>
              <a:buSzPct val="100000"/>
              <a:buFont typeface="Georgia"/>
              <a:buChar char="●"/>
            </a:pPr>
            <a:r>
              <a:rPr lang="en-GB" sz="1800">
                <a:solidFill>
                  <a:srgbClr val="FFFFFF"/>
                </a:solidFill>
                <a:latin typeface="Georgia"/>
                <a:ea typeface="Georgia"/>
                <a:cs typeface="Georgia"/>
                <a:sym typeface="Georgia"/>
              </a:rPr>
              <a:t>The demand for more elastic communication approaches and systems that illustrate the dynamic and decoupled nature of the systems.</a:t>
            </a:r>
          </a:p>
          <a:p>
            <a:pPr lvl="0" rtl="0">
              <a:spcBef>
                <a:spcPts val="0"/>
              </a:spcBef>
              <a:spcAft>
                <a:spcPts val="0"/>
              </a:spcAft>
              <a:buNone/>
            </a:pPr>
            <a:r>
              <a:t/>
            </a:r>
            <a:endParaRPr sz="1800">
              <a:solidFill>
                <a:srgbClr val="FFFFFF"/>
              </a:solidFill>
              <a:latin typeface="Georgia"/>
              <a:ea typeface="Georgia"/>
              <a:cs typeface="Georgia"/>
              <a:sym typeface="Georgia"/>
            </a:endParaRPr>
          </a:p>
          <a:p>
            <a:pPr indent="-342900" lvl="0" marL="457200" rtl="0">
              <a:spcBef>
                <a:spcPts val="0"/>
              </a:spcBef>
              <a:spcAft>
                <a:spcPts val="0"/>
              </a:spcAft>
              <a:buClr>
                <a:srgbClr val="FFFFFF"/>
              </a:buClr>
              <a:buSzPct val="100000"/>
              <a:buFont typeface="Georgia"/>
              <a:buChar char="●"/>
            </a:pPr>
            <a:r>
              <a:rPr lang="en-GB" sz="1800">
                <a:solidFill>
                  <a:srgbClr val="FFFFFF"/>
                </a:solidFill>
                <a:latin typeface="Georgia"/>
                <a:ea typeface="Georgia"/>
                <a:cs typeface="Georgia"/>
                <a:sym typeface="Georgia"/>
              </a:rPr>
              <a:t>The demand for interoperability of various asynchronous messaging middleware systems.</a:t>
            </a:r>
          </a:p>
          <a:p>
            <a:pPr lvl="0" rtl="0">
              <a:spcBef>
                <a:spcPts val="0"/>
              </a:spcBef>
              <a:spcAft>
                <a:spcPts val="0"/>
              </a:spcAft>
              <a:buNone/>
            </a:pPr>
            <a:r>
              <a:t/>
            </a:r>
            <a:endParaRPr sz="1800">
              <a:solidFill>
                <a:srgbClr val="FFFFFF"/>
              </a:solidFill>
              <a:latin typeface="Georgia"/>
              <a:ea typeface="Georgia"/>
              <a:cs typeface="Georgia"/>
              <a:sym typeface="Georgia"/>
            </a:endParaRPr>
          </a:p>
          <a:p>
            <a:pPr lvl="0" rtl="0">
              <a:spcBef>
                <a:spcPts val="0"/>
              </a:spcBef>
              <a:spcAft>
                <a:spcPts val="0"/>
              </a:spcAft>
              <a:buNone/>
            </a:pPr>
            <a:r>
              <a:t/>
            </a:r>
            <a:endParaRPr sz="1800">
              <a:solidFill>
                <a:srgbClr val="FFFFFF"/>
              </a:solidFill>
              <a:latin typeface="Georgia"/>
              <a:ea typeface="Georgia"/>
              <a:cs typeface="Georgia"/>
              <a:sym typeface="Georgia"/>
            </a:endParaRPr>
          </a:p>
          <a:p>
            <a:pPr lvl="0" rtl="0">
              <a:spcBef>
                <a:spcPts val="0"/>
              </a:spcBef>
              <a:spcAft>
                <a:spcPts val="0"/>
              </a:spcAft>
              <a:buNone/>
            </a:pPr>
            <a:r>
              <a:t/>
            </a:r>
            <a:endParaRPr sz="1100">
              <a:solidFill>
                <a:srgbClr val="FFFFFF"/>
              </a:solidFill>
              <a:latin typeface="Georgia"/>
              <a:ea typeface="Georgia"/>
              <a:cs typeface="Georgia"/>
              <a:sym typeface="Georgia"/>
            </a:endParaRPr>
          </a:p>
        </p:txBody>
      </p:sp>
      <p:sp>
        <p:nvSpPr>
          <p:cNvPr id="171" name="Shape 17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1297500" y="393750"/>
            <a:ext cx="7038900" cy="914100"/>
          </a:xfrm>
          <a:prstGeom prst="rect">
            <a:avLst/>
          </a:prstGeom>
        </p:spPr>
        <p:txBody>
          <a:bodyPr anchorCtr="0" anchor="t" bIns="91425" lIns="91425" rIns="91425" tIns="91425">
            <a:noAutofit/>
          </a:bodyPr>
          <a:lstStyle/>
          <a:p>
            <a:pPr lvl="0" rtl="0">
              <a:spcBef>
                <a:spcPts val="0"/>
              </a:spcBef>
              <a:buNone/>
            </a:pPr>
            <a:r>
              <a:rPr b="1" lang="en-GB">
                <a:solidFill>
                  <a:srgbClr val="FFFFFF"/>
                </a:solidFill>
                <a:latin typeface="Georgia"/>
                <a:ea typeface="Georgia"/>
                <a:cs typeface="Georgia"/>
                <a:sym typeface="Georgia"/>
              </a:rPr>
              <a:t>Motivations</a:t>
            </a:r>
          </a:p>
        </p:txBody>
      </p:sp>
      <p:sp>
        <p:nvSpPr>
          <p:cNvPr id="177" name="Shape 177"/>
          <p:cNvSpPr txBox="1"/>
          <p:nvPr>
            <p:ph idx="1" type="body"/>
          </p:nvPr>
        </p:nvSpPr>
        <p:spPr>
          <a:xfrm>
            <a:off x="1297500" y="1392025"/>
            <a:ext cx="7038900" cy="3125100"/>
          </a:xfrm>
          <a:prstGeom prst="rect">
            <a:avLst/>
          </a:prstGeom>
        </p:spPr>
        <p:txBody>
          <a:bodyPr anchorCtr="0" anchor="t" bIns="91425" lIns="91425" rIns="91425" tIns="91425">
            <a:noAutofit/>
          </a:bodyPr>
          <a:lstStyle/>
          <a:p>
            <a:pPr indent="-330200" lvl="0" marL="457200" rtl="0">
              <a:spcBef>
                <a:spcPts val="0"/>
              </a:spcBef>
              <a:spcAft>
                <a:spcPts val="0"/>
              </a:spcAft>
              <a:buClr>
                <a:srgbClr val="FFFFFF"/>
              </a:buClr>
              <a:buSzPct val="100000"/>
              <a:buFont typeface="Georgia"/>
              <a:buChar char="●"/>
            </a:pPr>
            <a:r>
              <a:rPr lang="en-GB" sz="1600">
                <a:solidFill>
                  <a:srgbClr val="FFFFFF"/>
                </a:solidFill>
                <a:latin typeface="Georgia"/>
                <a:ea typeface="Georgia"/>
                <a:cs typeface="Georgia"/>
                <a:sym typeface="Georgia"/>
              </a:rPr>
              <a:t>The traditional point to point synchronous communication results in rigid and static applications which makes it difficult to scale up to  dynamic applications.</a:t>
            </a:r>
          </a:p>
          <a:p>
            <a:pPr lvl="0" rtl="0">
              <a:spcBef>
                <a:spcPts val="0"/>
              </a:spcBef>
              <a:spcAft>
                <a:spcPts val="0"/>
              </a:spcAft>
              <a:buNone/>
            </a:pPr>
            <a:r>
              <a:t/>
            </a:r>
            <a:endParaRPr sz="1600">
              <a:solidFill>
                <a:srgbClr val="FFFFFF"/>
              </a:solidFill>
              <a:latin typeface="Georgia"/>
              <a:ea typeface="Georgia"/>
              <a:cs typeface="Georgia"/>
              <a:sym typeface="Georgia"/>
            </a:endParaRPr>
          </a:p>
          <a:p>
            <a:pPr indent="-330200" lvl="0" marL="457200" rtl="0">
              <a:spcBef>
                <a:spcPts val="0"/>
              </a:spcBef>
              <a:spcAft>
                <a:spcPts val="0"/>
              </a:spcAft>
              <a:buClr>
                <a:srgbClr val="FFFFFF"/>
              </a:buClr>
              <a:buSzPct val="100000"/>
              <a:buFont typeface="Georgia"/>
              <a:buChar char="●"/>
            </a:pPr>
            <a:r>
              <a:rPr lang="en-GB" sz="1600">
                <a:solidFill>
                  <a:srgbClr val="FFFFFF"/>
                </a:solidFill>
                <a:latin typeface="Georgia"/>
                <a:ea typeface="Georgia"/>
                <a:cs typeface="Georgia"/>
                <a:sym typeface="Georgia"/>
              </a:rPr>
              <a:t>We need to reduce the burden of application designers, the high coupling between the different entities in such large-scale settings should be </a:t>
            </a:r>
            <a:r>
              <a:rPr lang="en-GB" sz="1600">
                <a:solidFill>
                  <a:srgbClr val="FFFFFF"/>
                </a:solidFill>
                <a:latin typeface="Georgia"/>
                <a:ea typeface="Georgia"/>
                <a:cs typeface="Georgia"/>
                <a:sym typeface="Georgia"/>
              </a:rPr>
              <a:t>transferred</a:t>
            </a:r>
            <a:r>
              <a:rPr lang="en-GB" sz="1600">
                <a:solidFill>
                  <a:srgbClr val="FFFFFF"/>
                </a:solidFill>
                <a:latin typeface="Georgia"/>
                <a:ea typeface="Georgia"/>
                <a:cs typeface="Georgia"/>
                <a:sym typeface="Georgia"/>
              </a:rPr>
              <a:t> to a particular middleware system based on an competent communication scheme.</a:t>
            </a:r>
          </a:p>
          <a:p>
            <a:pPr lvl="0" rtl="0">
              <a:spcBef>
                <a:spcPts val="0"/>
              </a:spcBef>
              <a:spcAft>
                <a:spcPts val="0"/>
              </a:spcAft>
              <a:buNone/>
            </a:pPr>
            <a:r>
              <a:t/>
            </a:r>
            <a:endParaRPr sz="1600">
              <a:solidFill>
                <a:srgbClr val="FFFFFF"/>
              </a:solidFill>
              <a:latin typeface="Georgia"/>
              <a:ea typeface="Georgia"/>
              <a:cs typeface="Georgia"/>
              <a:sym typeface="Georgia"/>
            </a:endParaRPr>
          </a:p>
          <a:p>
            <a:pPr indent="-330200" lvl="0" marL="457200" rtl="0">
              <a:spcBef>
                <a:spcPts val="0"/>
              </a:spcBef>
              <a:spcAft>
                <a:spcPts val="0"/>
              </a:spcAft>
              <a:buClr>
                <a:srgbClr val="FFFFFF"/>
              </a:buClr>
              <a:buSzPct val="100000"/>
              <a:buFont typeface="Georgia"/>
              <a:buChar char="●"/>
            </a:pPr>
            <a:r>
              <a:rPr lang="en-GB" sz="1600">
                <a:solidFill>
                  <a:srgbClr val="FFFFFF"/>
                </a:solidFill>
                <a:latin typeface="Georgia"/>
                <a:ea typeface="Georgia"/>
                <a:cs typeface="Georgia"/>
                <a:sym typeface="Georgia"/>
              </a:rPr>
              <a:t>The publish/subscribe interaction scheme provides the loosely coupled form of interaction required in such large scale settings.</a:t>
            </a:r>
          </a:p>
          <a:p>
            <a:pPr lvl="0" rtl="0">
              <a:spcBef>
                <a:spcPts val="0"/>
              </a:spcBef>
              <a:spcAft>
                <a:spcPts val="0"/>
              </a:spcAft>
              <a:buNone/>
            </a:pPr>
            <a:r>
              <a:t/>
            </a:r>
            <a:endParaRPr sz="1100">
              <a:solidFill>
                <a:srgbClr val="000000"/>
              </a:solidFill>
              <a:latin typeface="Georgia"/>
              <a:ea typeface="Georgia"/>
              <a:cs typeface="Georgia"/>
              <a:sym typeface="Georgia"/>
            </a:endParaRPr>
          </a:p>
        </p:txBody>
      </p:sp>
      <p:sp>
        <p:nvSpPr>
          <p:cNvPr id="178" name="Shape 17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1297500" y="303275"/>
            <a:ext cx="7038900" cy="914100"/>
          </a:xfrm>
          <a:prstGeom prst="rect">
            <a:avLst/>
          </a:prstGeom>
        </p:spPr>
        <p:txBody>
          <a:bodyPr anchorCtr="0" anchor="t" bIns="91425" lIns="91425" rIns="91425" tIns="91425">
            <a:noAutofit/>
          </a:bodyPr>
          <a:lstStyle/>
          <a:p>
            <a:pPr lvl="0">
              <a:spcBef>
                <a:spcPts val="0"/>
              </a:spcBef>
              <a:buNone/>
            </a:pPr>
            <a:r>
              <a:rPr b="1" lang="en-GB">
                <a:latin typeface="Georgia"/>
                <a:ea typeface="Georgia"/>
                <a:cs typeface="Georgia"/>
                <a:sym typeface="Georgia"/>
              </a:rPr>
              <a:t>Background: Pub/Sub System</a:t>
            </a:r>
          </a:p>
        </p:txBody>
      </p:sp>
      <p:sp>
        <p:nvSpPr>
          <p:cNvPr id="184" name="Shape 184"/>
          <p:cNvSpPr txBox="1"/>
          <p:nvPr>
            <p:ph idx="1" type="body"/>
          </p:nvPr>
        </p:nvSpPr>
        <p:spPr>
          <a:xfrm>
            <a:off x="1297500" y="1329375"/>
            <a:ext cx="7038900" cy="3480000"/>
          </a:xfrm>
          <a:prstGeom prst="rect">
            <a:avLst/>
          </a:prstGeom>
        </p:spPr>
        <p:txBody>
          <a:bodyPr anchorCtr="0" anchor="t" bIns="91425" lIns="91425" rIns="91425" tIns="91425">
            <a:noAutofit/>
          </a:bodyPr>
          <a:lstStyle/>
          <a:p>
            <a:pPr indent="-330200" lvl="0" marL="457200" rtl="0">
              <a:spcBef>
                <a:spcPts val="0"/>
              </a:spcBef>
              <a:spcAft>
                <a:spcPts val="0"/>
              </a:spcAft>
              <a:buClr>
                <a:srgbClr val="FFFFFF"/>
              </a:buClr>
              <a:buSzPct val="100000"/>
              <a:buFont typeface="Georgia"/>
              <a:buChar char="●"/>
            </a:pPr>
            <a:r>
              <a:rPr lang="en-GB" sz="1600">
                <a:solidFill>
                  <a:srgbClr val="FFFFFF"/>
                </a:solidFill>
                <a:latin typeface="Georgia"/>
                <a:ea typeface="Georgia"/>
                <a:cs typeface="Georgia"/>
                <a:sym typeface="Georgia"/>
              </a:rPr>
              <a:t>The main idea of the publish/subscribe pattern, it’s required and desired guarantees as well as some of its achievement out there.</a:t>
            </a:r>
          </a:p>
          <a:p>
            <a:pPr lvl="0" rtl="0">
              <a:spcBef>
                <a:spcPts val="0"/>
              </a:spcBef>
              <a:spcAft>
                <a:spcPts val="0"/>
              </a:spcAft>
              <a:buNone/>
            </a:pPr>
            <a:r>
              <a:t/>
            </a:r>
            <a:endParaRPr sz="1600">
              <a:solidFill>
                <a:srgbClr val="FFFFFF"/>
              </a:solidFill>
              <a:latin typeface="Georgia"/>
              <a:ea typeface="Georgia"/>
              <a:cs typeface="Georgia"/>
              <a:sym typeface="Georgia"/>
            </a:endParaRPr>
          </a:p>
          <a:p>
            <a:pPr indent="-330200" lvl="0" marL="457200" rtl="0">
              <a:spcBef>
                <a:spcPts val="0"/>
              </a:spcBef>
              <a:spcAft>
                <a:spcPts val="0"/>
              </a:spcAft>
              <a:buClr>
                <a:srgbClr val="FFFFFF"/>
              </a:buClr>
              <a:buSzPct val="100000"/>
              <a:buFont typeface="Georgia"/>
              <a:buChar char="●"/>
            </a:pPr>
            <a:r>
              <a:rPr lang="en-GB" sz="1600">
                <a:solidFill>
                  <a:srgbClr val="FFFFFF"/>
                </a:solidFill>
                <a:latin typeface="Georgia"/>
                <a:ea typeface="Georgia"/>
                <a:cs typeface="Georgia"/>
                <a:sym typeface="Georgia"/>
              </a:rPr>
              <a:t>Publish/subscribe is a distributed interaction pattern well suited to the deployment of  loosely coupled and scalable systems.</a:t>
            </a:r>
          </a:p>
          <a:p>
            <a:pPr lvl="0" rtl="0">
              <a:spcBef>
                <a:spcPts val="0"/>
              </a:spcBef>
              <a:spcAft>
                <a:spcPts val="0"/>
              </a:spcAft>
              <a:buNone/>
            </a:pPr>
            <a:r>
              <a:t/>
            </a:r>
            <a:endParaRPr sz="1600">
              <a:solidFill>
                <a:srgbClr val="FFFFFF"/>
              </a:solidFill>
              <a:latin typeface="Georgia"/>
              <a:ea typeface="Georgia"/>
              <a:cs typeface="Georgia"/>
              <a:sym typeface="Georgia"/>
            </a:endParaRPr>
          </a:p>
          <a:p>
            <a:pPr indent="-330200" lvl="0" marL="457200" rtl="0">
              <a:spcBef>
                <a:spcPts val="0"/>
              </a:spcBef>
              <a:spcAft>
                <a:spcPts val="0"/>
              </a:spcAft>
              <a:buClr>
                <a:srgbClr val="FFFFFF"/>
              </a:buClr>
              <a:buSzPct val="100000"/>
              <a:buFont typeface="Georgia"/>
              <a:buChar char="●"/>
            </a:pPr>
            <a:r>
              <a:rPr lang="en-GB" sz="1600">
                <a:solidFill>
                  <a:srgbClr val="FFFFFF"/>
                </a:solidFill>
                <a:latin typeface="Georgia"/>
                <a:ea typeface="Georgia"/>
                <a:cs typeface="Georgia"/>
                <a:sym typeface="Georgia"/>
              </a:rPr>
              <a:t>Decoupling the publishers and subscribers is the most basic feature of a pub/sub system.</a:t>
            </a:r>
          </a:p>
          <a:p>
            <a:pPr lvl="0" rtl="0">
              <a:spcBef>
                <a:spcPts val="0"/>
              </a:spcBef>
              <a:spcAft>
                <a:spcPts val="0"/>
              </a:spcAft>
              <a:buNone/>
            </a:pPr>
            <a:r>
              <a:t/>
            </a:r>
            <a:endParaRPr sz="1600">
              <a:solidFill>
                <a:srgbClr val="FFFFFF"/>
              </a:solidFill>
              <a:latin typeface="Georgia"/>
              <a:ea typeface="Georgia"/>
              <a:cs typeface="Georgia"/>
              <a:sym typeface="Georgia"/>
            </a:endParaRPr>
          </a:p>
          <a:p>
            <a:pPr indent="-330200" lvl="0" marL="457200" rtl="0">
              <a:spcBef>
                <a:spcPts val="0"/>
              </a:spcBef>
              <a:spcAft>
                <a:spcPts val="0"/>
              </a:spcAft>
              <a:buClr>
                <a:srgbClr val="FFFFFF"/>
              </a:buClr>
              <a:buSzPct val="100000"/>
              <a:buFont typeface="Georgia"/>
              <a:buChar char="●"/>
            </a:pPr>
            <a:r>
              <a:rPr lang="en-GB" sz="1600">
                <a:solidFill>
                  <a:srgbClr val="FFFFFF"/>
                </a:solidFill>
                <a:latin typeface="Georgia"/>
                <a:ea typeface="Georgia"/>
                <a:cs typeface="Georgia"/>
                <a:sym typeface="Georgia"/>
              </a:rPr>
              <a:t>Another core functionality of pub/sub systems is routing logic (also known as subscription model) which decides if and where a packet that is coming from a producer will end up at a consumer.</a:t>
            </a:r>
          </a:p>
          <a:p>
            <a:pPr lvl="0" rtl="0">
              <a:spcBef>
                <a:spcPts val="0"/>
              </a:spcBef>
              <a:spcAft>
                <a:spcPts val="0"/>
              </a:spcAft>
              <a:buNone/>
            </a:pPr>
            <a:r>
              <a:t/>
            </a:r>
            <a:endParaRPr sz="1100">
              <a:solidFill>
                <a:srgbClr val="000000"/>
              </a:solidFill>
              <a:latin typeface="Georgia"/>
              <a:ea typeface="Georgia"/>
              <a:cs typeface="Georgia"/>
              <a:sym typeface="Georgia"/>
            </a:endParaRPr>
          </a:p>
        </p:txBody>
      </p:sp>
      <p:sp>
        <p:nvSpPr>
          <p:cNvPr id="185" name="Shape 18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1297500" y="303275"/>
            <a:ext cx="7038900" cy="914100"/>
          </a:xfrm>
          <a:prstGeom prst="rect">
            <a:avLst/>
          </a:prstGeom>
        </p:spPr>
        <p:txBody>
          <a:bodyPr anchorCtr="0" anchor="t" bIns="91425" lIns="91425" rIns="91425" tIns="91425">
            <a:noAutofit/>
          </a:bodyPr>
          <a:lstStyle/>
          <a:p>
            <a:pPr lvl="0" rtl="0">
              <a:spcBef>
                <a:spcPts val="0"/>
              </a:spcBef>
              <a:buNone/>
            </a:pPr>
            <a:r>
              <a:rPr b="1" lang="en-GB">
                <a:latin typeface="Georgia"/>
                <a:ea typeface="Georgia"/>
                <a:cs typeface="Georgia"/>
                <a:sym typeface="Georgia"/>
              </a:rPr>
              <a:t>Publish/Subscribe System (Example Code)</a:t>
            </a:r>
          </a:p>
        </p:txBody>
      </p:sp>
      <p:sp>
        <p:nvSpPr>
          <p:cNvPr id="191" name="Shape 191"/>
          <p:cNvSpPr txBox="1"/>
          <p:nvPr>
            <p:ph idx="1" type="body"/>
          </p:nvPr>
        </p:nvSpPr>
        <p:spPr>
          <a:xfrm>
            <a:off x="1297500" y="1134500"/>
            <a:ext cx="7038900" cy="3598500"/>
          </a:xfrm>
          <a:prstGeom prst="rect">
            <a:avLst/>
          </a:prstGeom>
        </p:spPr>
        <p:txBody>
          <a:bodyPr anchorCtr="0" anchor="t" bIns="91425" lIns="91425" rIns="91425" tIns="91425">
            <a:noAutofit/>
          </a:bodyPr>
          <a:lstStyle/>
          <a:p>
            <a:pPr lvl="0" rtl="0">
              <a:spcBef>
                <a:spcPts val="0"/>
              </a:spcBef>
              <a:spcAft>
                <a:spcPts val="0"/>
              </a:spcAft>
              <a:buNone/>
            </a:pPr>
            <a:r>
              <a:rPr b="1" lang="en-GB" sz="800">
                <a:solidFill>
                  <a:srgbClr val="FFFFFF"/>
                </a:solidFill>
                <a:latin typeface="Georgia"/>
                <a:ea typeface="Georgia"/>
                <a:cs typeface="Georgia"/>
                <a:sym typeface="Georgia"/>
              </a:rPr>
              <a:t>function publish_subscriber_demo() {</a:t>
            </a:r>
          </a:p>
          <a:p>
            <a:pPr lvl="0" rtl="0">
              <a:spcBef>
                <a:spcPts val="0"/>
              </a:spcBef>
              <a:spcAft>
                <a:spcPts val="0"/>
              </a:spcAft>
              <a:buNone/>
            </a:pPr>
            <a:r>
              <a:rPr b="1" lang="en-GB" sz="800">
                <a:solidFill>
                  <a:srgbClr val="FFFFFF"/>
                </a:solidFill>
                <a:latin typeface="Georgia"/>
                <a:ea typeface="Georgia"/>
                <a:cs typeface="Georgia"/>
                <a:sym typeface="Georgia"/>
              </a:rPr>
              <a:t>    this._lastID = 0;</a:t>
            </a:r>
          </a:p>
          <a:p>
            <a:pPr lvl="0" rtl="0">
              <a:spcBef>
                <a:spcPts val="0"/>
              </a:spcBef>
              <a:spcAft>
                <a:spcPts val="0"/>
              </a:spcAft>
              <a:buNone/>
            </a:pPr>
            <a:r>
              <a:rPr b="1" lang="en-GB" sz="800">
                <a:solidFill>
                  <a:srgbClr val="FFFFFF"/>
                </a:solidFill>
                <a:latin typeface="Georgia"/>
                <a:ea typeface="Georgia"/>
                <a:cs typeface="Georgia"/>
                <a:sym typeface="Georgia"/>
              </a:rPr>
              <a:t>    this._queue = {};</a:t>
            </a:r>
          </a:p>
          <a:p>
            <a:pPr lvl="0" rtl="0">
              <a:spcBef>
                <a:spcPts val="0"/>
              </a:spcBef>
              <a:spcAft>
                <a:spcPts val="0"/>
              </a:spcAft>
              <a:buNone/>
            </a:pPr>
            <a:r>
              <a:rPr b="1" lang="en-GB" sz="800">
                <a:solidFill>
                  <a:srgbClr val="FFFFFF"/>
                </a:solidFill>
                <a:latin typeface="Georgia"/>
                <a:ea typeface="Georgia"/>
                <a:cs typeface="Georgia"/>
                <a:sym typeface="Georgia"/>
              </a:rPr>
              <a:t>}</a:t>
            </a:r>
          </a:p>
          <a:p>
            <a:pPr lvl="0" rtl="0">
              <a:spcBef>
                <a:spcPts val="0"/>
              </a:spcBef>
              <a:spcAft>
                <a:spcPts val="0"/>
              </a:spcAft>
              <a:buNone/>
            </a:pPr>
            <a:r>
              <a:t/>
            </a:r>
            <a:endParaRPr b="1" sz="800">
              <a:solidFill>
                <a:srgbClr val="FFFFFF"/>
              </a:solidFill>
              <a:latin typeface="Georgia"/>
              <a:ea typeface="Georgia"/>
              <a:cs typeface="Georgia"/>
              <a:sym typeface="Georgia"/>
            </a:endParaRPr>
          </a:p>
          <a:p>
            <a:pPr lvl="0" rtl="0">
              <a:spcBef>
                <a:spcPts val="0"/>
              </a:spcBef>
              <a:spcAft>
                <a:spcPts val="0"/>
              </a:spcAft>
              <a:buNone/>
            </a:pPr>
            <a:r>
              <a:rPr b="1" lang="en-GB" sz="800">
                <a:solidFill>
                  <a:srgbClr val="FFFFFF"/>
                </a:solidFill>
                <a:latin typeface="Georgia"/>
                <a:ea typeface="Georgia"/>
                <a:cs typeface="Georgia"/>
                <a:sym typeface="Georgia"/>
              </a:rPr>
              <a:t>publish_subscriber_demo.prototype.register = function(callback) {</a:t>
            </a:r>
          </a:p>
          <a:p>
            <a:pPr lvl="0" rtl="0">
              <a:spcBef>
                <a:spcPts val="0"/>
              </a:spcBef>
              <a:spcAft>
                <a:spcPts val="0"/>
              </a:spcAft>
              <a:buNone/>
            </a:pPr>
            <a:r>
              <a:rPr b="1" lang="en-GB" sz="800">
                <a:solidFill>
                  <a:srgbClr val="FFFFFF"/>
                </a:solidFill>
                <a:latin typeface="Georgia"/>
                <a:ea typeface="Georgia"/>
                <a:cs typeface="Georgia"/>
                <a:sym typeface="Georgia"/>
              </a:rPr>
              <a:t>    var id = 'CID_' + this._lastID++;</a:t>
            </a:r>
          </a:p>
          <a:p>
            <a:pPr lvl="0" rtl="0">
              <a:spcBef>
                <a:spcPts val="0"/>
              </a:spcBef>
              <a:spcAft>
                <a:spcPts val="0"/>
              </a:spcAft>
              <a:buNone/>
            </a:pPr>
            <a:r>
              <a:rPr b="1" lang="en-GB" sz="800">
                <a:solidFill>
                  <a:srgbClr val="FFFFFF"/>
                </a:solidFill>
                <a:latin typeface="Georgia"/>
                <a:ea typeface="Georgia"/>
                <a:cs typeface="Georgia"/>
                <a:sym typeface="Georgia"/>
              </a:rPr>
              <a:t>    this._queue[id] = callback;</a:t>
            </a:r>
          </a:p>
          <a:p>
            <a:pPr lvl="0" rtl="0">
              <a:spcBef>
                <a:spcPts val="0"/>
              </a:spcBef>
              <a:spcAft>
                <a:spcPts val="0"/>
              </a:spcAft>
              <a:buNone/>
            </a:pPr>
            <a:r>
              <a:rPr b="1" lang="en-GB" sz="800">
                <a:solidFill>
                  <a:srgbClr val="FFFFFF"/>
                </a:solidFill>
                <a:latin typeface="Georgia"/>
                <a:ea typeface="Georgia"/>
                <a:cs typeface="Georgia"/>
                <a:sym typeface="Georgia"/>
              </a:rPr>
              <a:t>    return id;</a:t>
            </a:r>
          </a:p>
          <a:p>
            <a:pPr lvl="0" rtl="0">
              <a:spcBef>
                <a:spcPts val="0"/>
              </a:spcBef>
              <a:spcAft>
                <a:spcPts val="0"/>
              </a:spcAft>
              <a:buNone/>
            </a:pPr>
            <a:r>
              <a:rPr b="1" lang="en-GB" sz="800">
                <a:solidFill>
                  <a:srgbClr val="FFFFFF"/>
                </a:solidFill>
                <a:latin typeface="Georgia"/>
                <a:ea typeface="Georgia"/>
                <a:cs typeface="Georgia"/>
                <a:sym typeface="Georgia"/>
              </a:rPr>
              <a:t>};</a:t>
            </a:r>
          </a:p>
          <a:p>
            <a:pPr lvl="0" rtl="0">
              <a:spcBef>
                <a:spcPts val="0"/>
              </a:spcBef>
              <a:spcAft>
                <a:spcPts val="0"/>
              </a:spcAft>
              <a:buNone/>
            </a:pPr>
            <a:r>
              <a:t/>
            </a:r>
            <a:endParaRPr b="1" sz="800">
              <a:solidFill>
                <a:srgbClr val="FFFFFF"/>
              </a:solidFill>
              <a:latin typeface="Georgia"/>
              <a:ea typeface="Georgia"/>
              <a:cs typeface="Georgia"/>
              <a:sym typeface="Georgia"/>
            </a:endParaRPr>
          </a:p>
          <a:p>
            <a:pPr lvl="0" rtl="0">
              <a:spcBef>
                <a:spcPts val="0"/>
              </a:spcBef>
              <a:spcAft>
                <a:spcPts val="0"/>
              </a:spcAft>
              <a:buNone/>
            </a:pPr>
            <a:r>
              <a:rPr b="1" lang="en-GB" sz="800">
                <a:solidFill>
                  <a:srgbClr val="FFFFFF"/>
                </a:solidFill>
                <a:latin typeface="Georgia"/>
                <a:ea typeface="Georgia"/>
                <a:cs typeface="Georgia"/>
                <a:sym typeface="Georgia"/>
              </a:rPr>
              <a:t>publish_subscriber_demo.prototype.publish = function(action) {</a:t>
            </a:r>
          </a:p>
          <a:p>
            <a:pPr lvl="0" rtl="0">
              <a:spcBef>
                <a:spcPts val="0"/>
              </a:spcBef>
              <a:spcAft>
                <a:spcPts val="0"/>
              </a:spcAft>
              <a:buNone/>
            </a:pPr>
            <a:r>
              <a:rPr b="1" lang="en-GB" sz="800">
                <a:solidFill>
                  <a:srgbClr val="FFFFFF"/>
                </a:solidFill>
                <a:latin typeface="Georgia"/>
                <a:ea typeface="Georgia"/>
                <a:cs typeface="Georgia"/>
                <a:sym typeface="Georgia"/>
              </a:rPr>
              <a:t>for (var id in this._queue) {</a:t>
            </a:r>
          </a:p>
          <a:p>
            <a:pPr lvl="0" rtl="0">
              <a:spcBef>
                <a:spcPts val="0"/>
              </a:spcBef>
              <a:spcAft>
                <a:spcPts val="0"/>
              </a:spcAft>
              <a:buNone/>
            </a:pPr>
            <a:r>
              <a:rPr b="1" lang="en-GB" sz="800">
                <a:solidFill>
                  <a:srgbClr val="FFFFFF"/>
                </a:solidFill>
                <a:latin typeface="Georgia"/>
                <a:ea typeface="Georgia"/>
                <a:cs typeface="Georgia"/>
                <a:sym typeface="Georgia"/>
              </a:rPr>
              <a:t>        this._queue[id](action);</a:t>
            </a:r>
          </a:p>
          <a:p>
            <a:pPr lvl="0" rtl="0">
              <a:spcBef>
                <a:spcPts val="0"/>
              </a:spcBef>
              <a:spcAft>
                <a:spcPts val="0"/>
              </a:spcAft>
              <a:buNone/>
            </a:pPr>
            <a:r>
              <a:rPr b="1" lang="en-GB" sz="800">
                <a:solidFill>
                  <a:srgbClr val="FFFFFF"/>
                </a:solidFill>
                <a:latin typeface="Georgia"/>
                <a:ea typeface="Georgia"/>
                <a:cs typeface="Georgia"/>
                <a:sym typeface="Georgia"/>
              </a:rPr>
              <a:t>    }</a:t>
            </a:r>
          </a:p>
          <a:p>
            <a:pPr lvl="0" rtl="0">
              <a:spcBef>
                <a:spcPts val="0"/>
              </a:spcBef>
              <a:spcAft>
                <a:spcPts val="0"/>
              </a:spcAft>
              <a:buNone/>
            </a:pPr>
            <a:r>
              <a:rPr b="1" lang="en-GB" sz="800">
                <a:solidFill>
                  <a:srgbClr val="FFFFFF"/>
                </a:solidFill>
                <a:latin typeface="Georgia"/>
                <a:ea typeface="Georgia"/>
                <a:cs typeface="Georgia"/>
                <a:sym typeface="Georgia"/>
              </a:rPr>
              <a:t>};</a:t>
            </a:r>
          </a:p>
          <a:p>
            <a:pPr lvl="0" rtl="0">
              <a:spcBef>
                <a:spcPts val="0"/>
              </a:spcBef>
              <a:spcAft>
                <a:spcPts val="0"/>
              </a:spcAft>
              <a:buNone/>
            </a:pPr>
            <a:r>
              <a:t/>
            </a:r>
            <a:endParaRPr b="1" sz="800">
              <a:solidFill>
                <a:srgbClr val="FFFFFF"/>
              </a:solidFill>
              <a:latin typeface="Georgia"/>
              <a:ea typeface="Georgia"/>
              <a:cs typeface="Georgia"/>
              <a:sym typeface="Georgia"/>
            </a:endParaRPr>
          </a:p>
          <a:p>
            <a:pPr lvl="0" rtl="0">
              <a:spcBef>
                <a:spcPts val="0"/>
              </a:spcBef>
              <a:spcAft>
                <a:spcPts val="0"/>
              </a:spcAft>
              <a:buNone/>
            </a:pPr>
            <a:r>
              <a:rPr b="1" lang="en-GB" sz="800">
                <a:solidFill>
                  <a:srgbClr val="FFFFFF"/>
                </a:solidFill>
                <a:latin typeface="Georgia"/>
                <a:ea typeface="Georgia"/>
                <a:cs typeface="Georgia"/>
                <a:sym typeface="Georgia"/>
              </a:rPr>
              <a:t>  var pul = new publish_subscriber_demo ()  ;</a:t>
            </a:r>
          </a:p>
          <a:p>
            <a:pPr lvl="0" rtl="0">
              <a:spcBef>
                <a:spcPts val="0"/>
              </a:spcBef>
              <a:spcAft>
                <a:spcPts val="0"/>
              </a:spcAft>
              <a:buNone/>
            </a:pPr>
            <a:r>
              <a:rPr b="1" lang="en-GB" sz="800">
                <a:solidFill>
                  <a:srgbClr val="FFFFFF"/>
                </a:solidFill>
                <a:latin typeface="Georgia"/>
                <a:ea typeface="Georgia"/>
                <a:cs typeface="Georgia"/>
                <a:sym typeface="Georgia"/>
              </a:rPr>
              <a:t>  pul.register(function(ms){console.log("sub one is getting the msg :" +ms)}) ;</a:t>
            </a:r>
          </a:p>
          <a:p>
            <a:pPr lvl="0" rtl="0">
              <a:spcBef>
                <a:spcPts val="0"/>
              </a:spcBef>
              <a:spcAft>
                <a:spcPts val="0"/>
              </a:spcAft>
              <a:buNone/>
            </a:pPr>
            <a:r>
              <a:rPr b="1" lang="en-GB" sz="800">
                <a:solidFill>
                  <a:srgbClr val="FFFFFF"/>
                </a:solidFill>
                <a:latin typeface="Georgia"/>
                <a:ea typeface="Georgia"/>
                <a:cs typeface="Georgia"/>
                <a:sym typeface="Georgia"/>
              </a:rPr>
              <a:t>  pul.register(function(ms){console.log("sub two is getting the msg :" + ms )})  ;</a:t>
            </a:r>
          </a:p>
          <a:p>
            <a:pPr lvl="0" rtl="0">
              <a:spcBef>
                <a:spcPts val="0"/>
              </a:spcBef>
              <a:spcAft>
                <a:spcPts val="0"/>
              </a:spcAft>
              <a:buNone/>
            </a:pPr>
            <a:r>
              <a:rPr b="1" lang="en-GB" sz="800">
                <a:solidFill>
                  <a:srgbClr val="FFFFFF"/>
                </a:solidFill>
                <a:latin typeface="Georgia"/>
                <a:ea typeface="Georgia"/>
                <a:cs typeface="Georgia"/>
                <a:sym typeface="Georgia"/>
              </a:rPr>
              <a:t>  pul.register(function(ms){console.log("sub three is getting the msg :" +ms )}) </a:t>
            </a:r>
          </a:p>
          <a:p>
            <a:pPr lvl="0" rtl="0">
              <a:spcBef>
                <a:spcPts val="0"/>
              </a:spcBef>
              <a:spcAft>
                <a:spcPts val="0"/>
              </a:spcAft>
              <a:buNone/>
            </a:pPr>
            <a:r>
              <a:rPr b="1" lang="en-GB" sz="800">
                <a:solidFill>
                  <a:srgbClr val="FFFFFF"/>
                </a:solidFill>
                <a:latin typeface="Georgia"/>
                <a:ea typeface="Georgia"/>
                <a:cs typeface="Georgia"/>
                <a:sym typeface="Georgia"/>
              </a:rPr>
              <a:t>  pul.publish("welcome to NWEN 406"); // We changing the action of the publisher by passing a value as an argument</a:t>
            </a:r>
          </a:p>
          <a:p>
            <a:pPr lvl="0" rtl="0">
              <a:spcBef>
                <a:spcPts val="0"/>
              </a:spcBef>
              <a:spcAft>
                <a:spcPts val="0"/>
              </a:spcAft>
              <a:buNone/>
            </a:pPr>
            <a:r>
              <a:rPr b="1" lang="en-GB" sz="800">
                <a:solidFill>
                  <a:srgbClr val="FFFFFF"/>
                </a:solidFill>
                <a:latin typeface="Georgia"/>
                <a:ea typeface="Georgia"/>
                <a:cs typeface="Georgia"/>
                <a:sym typeface="Georgia"/>
              </a:rPr>
              <a:t>  console.log("the next announcements:")</a:t>
            </a:r>
          </a:p>
          <a:p>
            <a:pPr lvl="0" rtl="0">
              <a:spcBef>
                <a:spcPts val="0"/>
              </a:spcBef>
              <a:spcAft>
                <a:spcPts val="0"/>
              </a:spcAft>
              <a:buNone/>
            </a:pPr>
            <a:r>
              <a:rPr b="1" lang="en-GB" sz="800">
                <a:solidFill>
                  <a:srgbClr val="FFFFFF"/>
                </a:solidFill>
                <a:latin typeface="Georgia"/>
                <a:ea typeface="Georgia"/>
                <a:cs typeface="Georgia"/>
                <a:sym typeface="Georgia"/>
              </a:rPr>
              <a:t>  pul.publish("welcome to COMP 361"); // We changing the action of the publisher by passing a value as an argument</a:t>
            </a:r>
          </a:p>
          <a:p>
            <a:pPr lvl="0" rtl="0">
              <a:spcBef>
                <a:spcPts val="0"/>
              </a:spcBef>
              <a:spcAft>
                <a:spcPts val="0"/>
              </a:spcAft>
              <a:buNone/>
            </a:pPr>
            <a:r>
              <a:t/>
            </a:r>
            <a:endParaRPr b="1" sz="800">
              <a:solidFill>
                <a:srgbClr val="FFFFFF"/>
              </a:solidFill>
              <a:latin typeface="Georgia"/>
              <a:ea typeface="Georgia"/>
              <a:cs typeface="Georgia"/>
              <a:sym typeface="Georgia"/>
            </a:endParaRPr>
          </a:p>
          <a:p>
            <a:pPr lvl="0" rtl="0">
              <a:spcBef>
                <a:spcPts val="0"/>
              </a:spcBef>
              <a:spcAft>
                <a:spcPts val="0"/>
              </a:spcAft>
              <a:buNone/>
            </a:pPr>
            <a:r>
              <a:t/>
            </a:r>
            <a:endParaRPr b="1" sz="800">
              <a:solidFill>
                <a:srgbClr val="FFFFFF"/>
              </a:solidFill>
              <a:latin typeface="Georgia"/>
              <a:ea typeface="Georgia"/>
              <a:cs typeface="Georgia"/>
              <a:sym typeface="Georgia"/>
            </a:endParaRPr>
          </a:p>
          <a:p>
            <a:pPr lvl="0" rtl="0">
              <a:spcBef>
                <a:spcPts val="0"/>
              </a:spcBef>
              <a:spcAft>
                <a:spcPts val="0"/>
              </a:spcAft>
              <a:buNone/>
            </a:pPr>
            <a:r>
              <a:t/>
            </a:r>
            <a:endParaRPr sz="1100">
              <a:solidFill>
                <a:srgbClr val="000000"/>
              </a:solidFill>
              <a:latin typeface="Georgia"/>
              <a:ea typeface="Georgia"/>
              <a:cs typeface="Georgia"/>
              <a:sym typeface="Georgia"/>
            </a:endParaRPr>
          </a:p>
        </p:txBody>
      </p:sp>
      <p:sp>
        <p:nvSpPr>
          <p:cNvPr id="192" name="Shape 19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