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linuxjournal.com/content/containers%E2%80%94not-virtual-machines%E2%80%94are-future-cloud?page=0,1" TargetMode="External"/><Relationship Id="rId3" Type="http://schemas.openxmlformats.org/officeDocument/2006/relationships/hyperlink" Target="https://www.youtube.com/watch?v=aLipr7tTuA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ketecheasier.com/create-virtual-machine-of-windows-os/" TargetMode="External"/><Relationship Id="rId3" Type="http://schemas.openxmlformats.org/officeDocument/2006/relationships/hyperlink" Target="https://en.wikipedia.org/wiki/Popek_and_Goldberg_virtualization_requirement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ct1301.co.uk/13010110.ht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ff.mit.edu/afs/sipb/project/vmdialup/lib/vmware-console/help-manual/install_winsteps_gsx.ht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cover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</a:t>
            </a:r>
            <a:r>
              <a:rPr lang="en"/>
              <a:t> codesigned VMS have different </a:t>
            </a:r>
            <a:r>
              <a:rPr lang="en"/>
              <a:t>focus</a:t>
            </a:r>
            <a:r>
              <a:rPr lang="en"/>
              <a:t>. For example, Transmeta is </a:t>
            </a:r>
            <a:r>
              <a:rPr lang="en"/>
              <a:t>primarily</a:t>
            </a:r>
            <a:r>
              <a:rPr lang="en"/>
              <a:t> for power saving, while IBM AS/400 is aiming to provide support for the object based instruction set which can redesign the HW/SW interface in a new approach.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Perform both translation and </a:t>
            </a:r>
            <a:r>
              <a:rPr lang="en"/>
              <a:t>optimization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Provide interface between standard ISA software and implementation ISA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Primary goal is performance or power efficiency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proprietary implementation ISA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business needs is an efficient runtime environment not a complete OS which may be wasting unnecessary resources.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Containers are lightweight and less overhead compared to the VMs, there are stateless and no persistent files , the host system inits the containerized application directly in an init daemon just like an common process on the host system.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Virtualization decoupled provisioning from hardware deployment while Containers decouple provisioning from OS deployment and boot up.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VM includes not only the APP and its dependencies but also the entire guest OS while Docker only contains the APP and the dependencies.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Hypervisor visualize the lower level device ,  Docker is based on kernel and isolate the lower level visualization via Linux process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Container is for running multiple copies of a single application while VM is for running multiple applications.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It's the ultimate security sandbox.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It makes software installation a no-brainer.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operating system doesn't matter.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http://www.linuxjournal.com/content/containers%E2%80%94not-virtual-machines%E2%80%94are-future-cloud?page=0,1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https://www.youtube.com/watch?v=aLipr7tTuA4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Dockerlization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:  How is the benefit of physical partitioning ?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With physical partitioning, the physical resources that one virtual system uses are exclusively separated from those used by other virtual systems. Physical partitioning provides a high degree of isolation so that both software problems and hardware failures on one partition will not be </a:t>
            </a:r>
            <a:r>
              <a:rPr lang="en">
                <a:solidFill>
                  <a:schemeClr val="dk1"/>
                </a:solidFill>
              </a:rPr>
              <a:t>propagated</a:t>
            </a:r>
            <a:r>
              <a:rPr lang="en"/>
              <a:t> into other partitions.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:  How is the benefit of physical partitioning ?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physical partitioning, the physical resources that one virtual system uses are exclusively separated from those used by other virtual systems. Physical partitioning provides a high degree of isolation so that both software problems and hardware failures on one partition will not be </a:t>
            </a:r>
            <a:r>
              <a:rPr lang="en">
                <a:solidFill>
                  <a:schemeClr val="dk1"/>
                </a:solidFill>
              </a:rPr>
              <a:t>propagated</a:t>
            </a:r>
            <a:r>
              <a:rPr lang="en"/>
              <a:t> into other partitions.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slides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VM is as known as full </a:t>
            </a:r>
            <a:r>
              <a:rPr lang="en"/>
              <a:t>virtualization.The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term virtual machine was originally defined by Popek and Goldberg as "an efficient, isolated duplicate of a real computer machine."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According to Popek and Goldberg, a VMM must satisfy all three properties: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“Equivalence / Fidelity A program running under the VMM should exhibit a behavior essentially identical to that demonstrated when running on an equivalent machine directly. 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“Resource control / Safety The VMM must be in complete control of the virtualized resources. 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“Efficiency / Performance A statistically dominant fraction of machine instructions must be executed without VMM intervention.”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https://www.maketecheasier.com/create-virtual-machine-of-windows-os/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https://en.wikipedia.org/wiki/Popek_and_Goldberg_virtualization_requirements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running multiple systems in the same hardware system was the </a:t>
            </a:r>
            <a:r>
              <a:rPr lang="en"/>
              <a:t>initial</a:t>
            </a:r>
            <a:r>
              <a:rPr lang="en"/>
              <a:t> motive for VM which allows time sharing among </a:t>
            </a:r>
            <a:r>
              <a:rPr lang="en"/>
              <a:t>several</a:t>
            </a:r>
            <a:r>
              <a:rPr lang="en"/>
              <a:t> </a:t>
            </a:r>
            <a:r>
              <a:rPr lang="en"/>
              <a:t>single</a:t>
            </a:r>
            <a:r>
              <a:rPr lang="en"/>
              <a:t> </a:t>
            </a:r>
            <a:r>
              <a:rPr lang="en"/>
              <a:t>tasking</a:t>
            </a:r>
            <a:r>
              <a:rPr lang="en"/>
              <a:t> 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1960, the cost of a mainframe computer is very costly, which means one department may have one but different user groups need </a:t>
            </a:r>
            <a:r>
              <a:rPr lang="en"/>
              <a:t>different</a:t>
            </a:r>
            <a:r>
              <a:rPr lang="en"/>
              <a:t> OS to perform different tasks. So they need to share the OS in the same the hardware to lower the cost.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http://www.ict1301.co.uk/13010110.htm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CP/CMS has two </a:t>
            </a:r>
            <a:r>
              <a:rPr lang="en"/>
              <a:t>components</a:t>
            </a:r>
            <a:r>
              <a:rPr lang="en"/>
              <a:t>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Control programme which creates the virtual machine </a:t>
            </a:r>
            <a:r>
              <a:rPr lang="en"/>
              <a:t>environment.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Cambridge Monitor System (aka Console </a:t>
            </a:r>
            <a:r>
              <a:rPr lang="en">
                <a:solidFill>
                  <a:schemeClr val="dk1"/>
                </a:solidFill>
              </a:rPr>
              <a:t>Monitor System or Conversational Monitor System</a:t>
            </a:r>
            <a:r>
              <a:rPr lang="en"/>
              <a:t>) is a lightweight single user OS for interactive time-sharing (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technique which enables many people, located at various terminals, to use a particular computer system at the same time</a:t>
            </a:r>
            <a:r>
              <a:rPr lang="en"/>
              <a:t>) use.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Multiple copies of CMS are running on top of the CP VM.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https://en.wikipedia.org/wiki/CP/CMS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Virtual machine monitor (VMM) is a hypervisor (supervisor of the supervisor) which creates and run the virtual machine.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A computer which runs the VMM is the host machine, while the virtual machine created by VMM is the guest machine.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VMware GSX has renamed to VMware Server which can create, edit and play virtual machines. GSX allows remote access to the VM by </a:t>
            </a:r>
            <a:r>
              <a:rPr lang="en" sz="1400"/>
              <a:t>utilizing client server modelling architecture at the expense of the GPU.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Hosted VMS do not rely on VMM but the hosted OS.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https://stuff.mit.edu/afs/sipb/project/vmdialup/lib/vmware-console/help-manual/install_winsteps_gsx.htm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</a:t>
            </a:r>
            <a:r>
              <a:rPr lang="en" sz="140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Whole-system VM is taking the virtualizing process to the next level.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Windows Virtual PC is an example of the whole system VM.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 typical use of Virtual PC is to initialize an Windows virtual OS on a Macintosh platform.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Virtual PC emulates Intel Pentium II processor, standard SVGA graphics card, BIOS for motherboard, Ethernet network card.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https://www.howtogeek.com/187359/5-ways-to-run-windows-software-on-a-mac/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Physical </a:t>
            </a:r>
            <a:r>
              <a:rPr lang="en"/>
              <a:t>partitioning</a:t>
            </a:r>
            <a:r>
              <a:rPr lang="en"/>
              <a:t> provides a high level of the </a:t>
            </a:r>
            <a:r>
              <a:rPr lang="en"/>
              <a:t>isolation</a:t>
            </a:r>
            <a:r>
              <a:rPr lang="en"/>
              <a:t> which ensures the </a:t>
            </a:r>
            <a:r>
              <a:rPr lang="en"/>
              <a:t>hardware</a:t>
            </a:r>
            <a:r>
              <a:rPr lang="en"/>
              <a:t> or software level </a:t>
            </a:r>
            <a:r>
              <a:rPr lang="en"/>
              <a:t>issues</a:t>
            </a:r>
            <a:r>
              <a:rPr lang="en"/>
              <a:t> will not be </a:t>
            </a:r>
            <a:r>
              <a:rPr lang="en"/>
              <a:t>propagated</a:t>
            </a:r>
            <a:r>
              <a:rPr lang="en"/>
              <a:t> to the other VMs in other </a:t>
            </a:r>
            <a:r>
              <a:rPr lang="en"/>
              <a:t>physical</a:t>
            </a:r>
            <a:r>
              <a:rPr lang="en"/>
              <a:t> </a:t>
            </a:r>
            <a:r>
              <a:rPr lang="en"/>
              <a:t>partitions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Time-Division Multiplexing(TDM) is a digital or analogue technology which multiple signals or data stream can be transmitted in one communication channel which are divided by sub channels.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https://forums.geforce.com/default/topic/485242/e6550-core-missing-in-nvidia-650i-mobo/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866216" y="1085850"/>
            <a:ext cx="66192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866216" y="3583035"/>
            <a:ext cx="661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66216" y="3600440"/>
            <a:ext cx="6619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66216" y="514350"/>
            <a:ext cx="6619200" cy="27306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66216" y="4025493"/>
            <a:ext cx="6619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66215" y="1085850"/>
            <a:ext cx="6619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66215" y="2743200"/>
            <a:ext cx="6619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181100" y="1085850"/>
            <a:ext cx="5999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447800" y="2828380"/>
            <a:ext cx="5459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866215" y="3262992"/>
            <a:ext cx="6619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673721" y="728439"/>
            <a:ext cx="601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9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997867" y="1960340"/>
            <a:ext cx="601500" cy="14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9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66215" y="2343150"/>
            <a:ext cx="66192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66215" y="3583035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4710" y="1485900"/>
            <a:ext cx="2210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9347" y="2000250"/>
            <a:ext cx="2195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2912744" y="1485900"/>
            <a:ext cx="2202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2904829" y="2000250"/>
            <a:ext cx="22101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5343525" y="1485900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5343525" y="2000250"/>
            <a:ext cx="21990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2794606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5221670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89347" y="3188211"/>
            <a:ext cx="220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489347" y="1657350"/>
            <a:ext cx="2205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489347" y="3620408"/>
            <a:ext cx="220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2917031" y="3188211"/>
            <a:ext cx="219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2917030" y="1657350"/>
            <a:ext cx="21978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2916016" y="3620407"/>
            <a:ext cx="2200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5343525" y="3188211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5343524" y="1657350"/>
            <a:ext cx="2199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5343431" y="3620405"/>
            <a:ext cx="2202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2794606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5221670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609139" y="-241861"/>
            <a:ext cx="3146700" cy="6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778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4700559" y="1850109"/>
            <a:ext cx="4369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259708" y="-104839"/>
            <a:ext cx="40266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778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778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66216" y="2146299"/>
            <a:ext cx="66192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66216" y="3583035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27484" y="1545431"/>
            <a:ext cx="32973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40869" y="1542068"/>
            <a:ext cx="32973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7484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27484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240871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240871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66214" y="1085850"/>
            <a:ext cx="2550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588462" y="1085850"/>
            <a:ext cx="3897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-1778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66214" y="2346960"/>
            <a:ext cx="2550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65430" y="1390643"/>
            <a:ext cx="3819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212159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66215" y="2743200"/>
            <a:ext cx="381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3"/>
            <a:ext cx="3027900" cy="314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0" cy="1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6456758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8" y="0"/>
            <a:ext cx="1202400" cy="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7828358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84583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34375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778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863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79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7616803" y="1342950"/>
            <a:ext cx="7427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764404" y="221796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800900" y="768475"/>
            <a:ext cx="6928500" cy="32550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VIRTUAL MACHINES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2400"/>
              <a:t> 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Adrian </a:t>
            </a:r>
            <a:r>
              <a:rPr lang="en" sz="1200"/>
              <a:t>(SONGBO WU) 11/09/2017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932000" y="651700"/>
            <a:ext cx="68814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i="1" lang="en">
                <a:solidFill>
                  <a:srgbClr val="FFFFFF"/>
                </a:solidFill>
              </a:rPr>
              <a:t>Point five : Codesigned VMs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Aim to provide customized </a:t>
            </a:r>
            <a:r>
              <a:rPr lang="en">
                <a:solidFill>
                  <a:srgbClr val="FFFFFF"/>
                </a:solidFill>
              </a:rPr>
              <a:t>implementation</a:t>
            </a:r>
            <a:r>
              <a:rPr lang="en">
                <a:solidFill>
                  <a:srgbClr val="FFFFFF"/>
                </a:solidFill>
              </a:rPr>
              <a:t> for the proprietary ISA for specific requirements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VMM stays on hidden memory address invisible from other software.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Binary </a:t>
            </a:r>
            <a:r>
              <a:rPr lang="en">
                <a:solidFill>
                  <a:srgbClr val="FFFFFF"/>
                </a:solidFill>
              </a:rPr>
              <a:t>translator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converts</a:t>
            </a:r>
            <a:r>
              <a:rPr lang="en">
                <a:solidFill>
                  <a:srgbClr val="FFFFFF"/>
                </a:solidFill>
              </a:rPr>
              <a:t> guest instruction into optimized sequences of ISA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Optimized sequences are cached in the hidden memory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942350" y="1150325"/>
            <a:ext cx="38025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Docker separates APP from infrastructure using container technology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VM separates the OS From the bare metal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Developer and system admin become BFF because of Docker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73" y="3501727"/>
            <a:ext cx="3322276" cy="14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120650" y="781725"/>
            <a:ext cx="2700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chemeClr val="lt1"/>
                </a:solidFill>
              </a:rPr>
              <a:t>Future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75" y="1186824"/>
            <a:ext cx="3992900" cy="37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EAAQAAAAAAAAQ2AAAAJDdlOTVkZTdkLTI2ZjUtNGY3My04NWZhLWY3MjMzZDUzZWMwNg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7375"/>
            <a:ext cx="66675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xmedia.jp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750"/>
            <a:ext cx="6021175" cy="4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067400" y="463775"/>
            <a:ext cx="70092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Question :  How is the benefit of physical partitioning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Answer : </a:t>
            </a:r>
            <a:r>
              <a:rPr lang="en" sz="1800">
                <a:solidFill>
                  <a:schemeClr val="dk1"/>
                </a:solidFill>
              </a:rPr>
              <a:t>With physical partitioning, the physical resources that one virtual system uses are exclusively separated from those used by other virtual systems. Physical partitioning provides a high degree of isolation so that both software problems and hardware failures on one partition will not be propagated into other partitions.</a:t>
            </a:r>
            <a:r>
              <a:rPr lang="en" sz="1800">
                <a:solidFill>
                  <a:schemeClr val="dk1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866216" y="1085850"/>
            <a:ext cx="6619200" cy="24972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Main idea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Motivation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Related work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Five Important points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Future work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932000" y="651700"/>
            <a:ext cx="68814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rgbClr val="FFFFFF"/>
                </a:solidFill>
              </a:rPr>
              <a:t>Main idea: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 system VM supplies a well rounded environment which can allow operating systems(OS) and many processes from different users to coexist.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By leveraging system VMs, a individual host hardware system can host multiple, isolated guest OS environments concurrently.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sktovhd-virtual-machine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62" y="2381250"/>
            <a:ext cx="271462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932000" y="2515350"/>
            <a:ext cx="45129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Equivalence / Fidelity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Resource control / Safety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Efficiency / Performance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932000" y="651700"/>
            <a:ext cx="68814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>
                <a:solidFill>
                  <a:srgbClr val="FFFFFF"/>
                </a:solidFill>
              </a:rPr>
              <a:t>Motivation </a:t>
            </a:r>
            <a:r>
              <a:rPr lang="en" sz="1800">
                <a:solidFill>
                  <a:srgbClr val="FFFFFF"/>
                </a:solidFill>
              </a:rPr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System VM had merged since 1960s when mainframe computer were very large and shared by huge amount of users.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SP13f.jp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6" y="2195525"/>
            <a:ext cx="4273125" cy="29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894125" y="2036150"/>
            <a:ext cx="38775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With VM, users from different designated user group can run various OS on the shared machine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29550" y="3426050"/>
            <a:ext cx="3798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Isolation between different OS running on the same hardware set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932000" y="642350"/>
            <a:ext cx="68814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>
                <a:solidFill>
                  <a:srgbClr val="FFFFFF"/>
                </a:solidFill>
              </a:rPr>
              <a:t>Related work: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CP/CMS (Control Program/Cambridge Monitor System) in early 1967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Discontinued time sharing operating system in 1960s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The predecessor of the VM family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Important influence of the development of the operating system theory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932000" y="651700"/>
            <a:ext cx="68814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Point one  : </a:t>
            </a:r>
            <a:r>
              <a:rPr b="1" i="1" lang="en">
                <a:solidFill>
                  <a:srgbClr val="FFFFFF"/>
                </a:solidFill>
              </a:rPr>
              <a:t>Classic system VMs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System VMs hide the information details from users but exposing the similar the functionality to the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Virtual Machine Monitor is straight on top of the hardware layer with Virtual Machine on the top.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Virtual Machine Monitor is with the highest privilege to control the action of the guest operating system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932000" y="651700"/>
            <a:ext cx="68814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Point two : </a:t>
            </a:r>
            <a:r>
              <a:rPr b="1" i="1" lang="en">
                <a:solidFill>
                  <a:srgbClr val="FFFFFF"/>
                </a:solidFill>
              </a:rPr>
              <a:t>Hosted VMs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Hosted Virtual Machines directly installs on the host operation 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Rely on the the host OS to supply device drivers and other lower level </a:t>
            </a:r>
            <a:r>
              <a:rPr lang="en">
                <a:solidFill>
                  <a:srgbClr val="FFFFFF"/>
                </a:solidFill>
              </a:rPr>
              <a:t>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VMware GSX server is an example of hosted VM.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_gsx_inst_welcm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49" y="2529500"/>
            <a:ext cx="3469350" cy="26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932000" y="651700"/>
            <a:ext cx="3747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Point three : </a:t>
            </a:r>
            <a:r>
              <a:rPr b="1" i="1" lang="en">
                <a:solidFill>
                  <a:srgbClr val="FFFFFF"/>
                </a:solidFill>
              </a:rPr>
              <a:t>Whole-system VMs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For the </a:t>
            </a:r>
            <a:r>
              <a:rPr lang="en">
                <a:solidFill>
                  <a:srgbClr val="FFFFFF"/>
                </a:solidFill>
              </a:rPr>
              <a:t>situation</a:t>
            </a:r>
            <a:r>
              <a:rPr lang="en">
                <a:solidFill>
                  <a:srgbClr val="FFFFFF"/>
                </a:solidFill>
              </a:rPr>
              <a:t> in which the </a:t>
            </a:r>
            <a:r>
              <a:rPr lang="en">
                <a:solidFill>
                  <a:srgbClr val="FFFFFF"/>
                </a:solidFill>
              </a:rPr>
              <a:t>Instruction</a:t>
            </a:r>
            <a:r>
              <a:rPr lang="en">
                <a:solidFill>
                  <a:srgbClr val="FFFFFF"/>
                </a:solidFill>
              </a:rPr>
              <a:t> set </a:t>
            </a:r>
            <a:r>
              <a:rPr lang="en">
                <a:solidFill>
                  <a:srgbClr val="FFFFFF"/>
                </a:solidFill>
              </a:rPr>
              <a:t>architecture</a:t>
            </a:r>
            <a:r>
              <a:rPr lang="en">
                <a:solidFill>
                  <a:srgbClr val="FFFFFF"/>
                </a:solidFill>
              </a:rPr>
              <a:t> (ISA) of hosting and guest OS is different.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Virtualizing all the software including the OS and other </a:t>
            </a:r>
            <a:r>
              <a:rPr lang="en">
                <a:solidFill>
                  <a:srgbClr val="FFFFFF"/>
                </a:solidFill>
              </a:rPr>
              <a:t>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Responsible for emulating both the application and OS source code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xinstall-windows-in-virtual-machine-on-a-mac.png.pagespeed.gp+jp+jw+pj+ws+js+rj+rp+rw+ri+cp+md.ic.25g2wV8h5p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92" y="2389500"/>
            <a:ext cx="4398307" cy="2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733625" y="651700"/>
            <a:ext cx="36588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FFFF"/>
                </a:solidFill>
              </a:rPr>
              <a:t>Point four : </a:t>
            </a:r>
            <a:r>
              <a:rPr b="1" i="1" lang="en">
                <a:solidFill>
                  <a:srgbClr val="FFFFFF"/>
                </a:solidFill>
              </a:rPr>
              <a:t>Multiprocessor virtualization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Suitable for large shared </a:t>
            </a:r>
            <a:r>
              <a:rPr lang="en">
                <a:solidFill>
                  <a:srgbClr val="FFFFFF"/>
                </a:solidFill>
              </a:rPr>
              <a:t>memory</a:t>
            </a:r>
            <a:r>
              <a:rPr lang="en">
                <a:solidFill>
                  <a:srgbClr val="FFFFFF"/>
                </a:solidFill>
              </a:rPr>
              <a:t> multiprocessor.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Physical partitioning can </a:t>
            </a:r>
            <a:r>
              <a:rPr lang="en">
                <a:solidFill>
                  <a:srgbClr val="FFFFFF"/>
                </a:solidFill>
              </a:rPr>
              <a:t>guarantee</a:t>
            </a:r>
            <a:r>
              <a:rPr lang="en">
                <a:solidFill>
                  <a:srgbClr val="FFFFFF"/>
                </a:solidFill>
              </a:rPr>
              <a:t> the </a:t>
            </a:r>
            <a:r>
              <a:rPr lang="en">
                <a:solidFill>
                  <a:srgbClr val="FFFFFF"/>
                </a:solidFill>
              </a:rPr>
              <a:t>physical</a:t>
            </a:r>
            <a:r>
              <a:rPr lang="en">
                <a:solidFill>
                  <a:srgbClr val="FFFFFF"/>
                </a:solidFill>
              </a:rPr>
              <a:t> hardware resource used by one VM is not used by the other VM at the same time. (e.g.RAID)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Logical partitioning </a:t>
            </a:r>
            <a:r>
              <a:rPr lang="en">
                <a:solidFill>
                  <a:srgbClr val="FFFFFF"/>
                </a:solidFill>
              </a:rPr>
              <a:t>leverages</a:t>
            </a:r>
            <a:r>
              <a:rPr lang="en">
                <a:solidFill>
                  <a:srgbClr val="FFFFFF"/>
                </a:solidFill>
              </a:rPr>
              <a:t> the time </a:t>
            </a:r>
            <a:r>
              <a:rPr lang="en">
                <a:solidFill>
                  <a:srgbClr val="FFFFFF"/>
                </a:solidFill>
              </a:rPr>
              <a:t>multiplexed</a:t>
            </a:r>
            <a:r>
              <a:rPr lang="en">
                <a:solidFill>
                  <a:srgbClr val="FFFFFF"/>
                </a:solidFill>
              </a:rPr>
              <a:t> improve the </a:t>
            </a:r>
            <a:r>
              <a:rPr lang="en">
                <a:solidFill>
                  <a:srgbClr val="FFFFFF"/>
                </a:solidFill>
              </a:rPr>
              <a:t>efficiency</a:t>
            </a:r>
            <a:r>
              <a:rPr lang="en">
                <a:solidFill>
                  <a:srgbClr val="FFFFFF"/>
                </a:solidFill>
              </a:rPr>
              <a:t> of the system resource utilization.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1714500"/>
            <a:ext cx="4667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