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371600" y="1143000"/>
            <a:ext cx="4114800" cy="308609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lstStyle>
            <a:lvl1pPr marL="0" marR="0" lvl="0"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1pPr>
            <a:lvl2pPr marL="457200" marR="0" lvl="1"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2pPr>
            <a:lvl3pPr marL="914400" marR="0" lvl="2"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3pPr>
            <a:lvl4pPr marL="1371600" marR="0" lvl="3"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4pPr>
            <a:lvl5pPr marL="1828800" marR="0" lvl="4"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5pPr>
            <a:lvl6pPr marL="2286000" marR="0" lvl="5"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6pPr>
            <a:lvl7pPr marL="2743200" marR="0" lvl="6"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7pPr>
            <a:lvl8pPr marL="3200400" marR="0" lvl="7"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8pPr>
            <a:lvl9pPr marL="3657600" marR="0" lvl="8" indent="76200" algn="l" rtl="0">
              <a:spcBef>
                <a:spcPts val="0"/>
              </a:spcBef>
              <a:buClr>
                <a:schemeClr val="dk1"/>
              </a:buClr>
              <a:buSzPct val="1000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5"/>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NZ" sz="1200" b="0" i="0" u="none" strike="noStrike" cap="none">
                <a:solidFill>
                  <a:schemeClr val="dk1"/>
                </a:solidFill>
                <a:latin typeface="Calibri"/>
                <a:ea typeface="Calibri"/>
                <a:cs typeface="Calibri"/>
                <a:sym typeface="Calibri"/>
              </a:rPr>
              <a:t>‹#›</a:t>
            </a:fld>
            <a:endParaRPr lang="en-NZ"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1311552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87" name="Shape 87"/>
          <p:cNvSpPr txBox="1">
            <a:spLocks noGrp="1"/>
          </p:cNvSpPr>
          <p:nvPr>
            <p:ph type="sldNum" idx="12"/>
          </p:nvPr>
        </p:nvSpPr>
        <p:spPr>
          <a:xfrm>
            <a:off x="3884612" y="8685213"/>
            <a:ext cx="2971799" cy="458785"/>
          </a:xfrm>
          <a:prstGeom prst="rect">
            <a:avLst/>
          </a:prstGeom>
          <a:noFill/>
          <a:ln>
            <a:noFill/>
          </a:ln>
        </p:spPr>
        <p:txBody>
          <a:bodyPr wrap="square"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Calibri"/>
              <a:buNone/>
            </a:pPr>
            <a:fld id="{00000000-1234-1234-1234-123412341234}" type="slidenum">
              <a:rPr lang="en-NZ" sz="1200" b="0" i="0" u="none" strike="noStrike" cap="none">
                <a:solidFill>
                  <a:schemeClr val="dk1"/>
                </a:solidFill>
                <a:latin typeface="Calibri"/>
                <a:ea typeface="Calibri"/>
                <a:cs typeface="Calibri"/>
                <a:sym typeface="Calibri"/>
              </a:rPr>
              <a:t>1</a:t>
            </a:fld>
            <a:endParaRPr lang="en-NZ"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66675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67" name="Shape 16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266589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77" name="Shape 17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41709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86" name="Shape 18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92657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94" name="Shape 19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013187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03" name="Shape 20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116210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11" name="Shape 21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71973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17" name="Shape 21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599372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26" name="Shape 22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53140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35" name="Shape 23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20161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44" name="Shape 244"/>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133054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97" name="Shape 9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136599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53" name="Shape 25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65643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62" name="Shape 26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49545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70" name="Shape 27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08499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78" name="Shape 27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444202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87" name="Shape 287"/>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86871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296" name="Shape 29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232710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05" name="Shape 30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96809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13" name="Shape 313"/>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2684698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22" name="Shape 322"/>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7191220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30" name="Shape 33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25572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400550"/>
            <a:ext cx="5486399" cy="3600599"/>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05" name="Shape 10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828696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40" name="Shape 34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369654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49" name="Shape 34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6145349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Shape 359"/>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60" name="Shape 36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399036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400550"/>
            <a:ext cx="5486399" cy="3600599"/>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69" name="Shape 36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137303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Shape 379"/>
          <p:cNvSpPr txBox="1">
            <a:spLocks noGrp="1"/>
          </p:cNvSpPr>
          <p:nvPr>
            <p:ph type="body" idx="1"/>
          </p:nvPr>
        </p:nvSpPr>
        <p:spPr>
          <a:xfrm>
            <a:off x="685800" y="4400550"/>
            <a:ext cx="5486399" cy="3600599"/>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80" name="Shape 38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301627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91" name="Shape 39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5768100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Shape 398"/>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399" name="Shape 39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636282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400550"/>
            <a:ext cx="5486399" cy="3600599"/>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11" name="Shape 11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529358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21" name="Shape 12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87429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36" name="Shape 13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65937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41" name="Shape 141"/>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97605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50" name="Shape 15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874511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Calibri"/>
              <a:buNone/>
            </a:pPr>
            <a:endParaRPr sz="1200" b="0" i="0" u="none" strike="noStrike" cap="none">
              <a:solidFill>
                <a:schemeClr val="dk1"/>
              </a:solidFill>
              <a:latin typeface="Calibri"/>
              <a:ea typeface="Calibri"/>
              <a:cs typeface="Calibri"/>
              <a:sym typeface="Calibri"/>
            </a:endParaRPr>
          </a:p>
        </p:txBody>
      </p:sp>
      <p:sp>
        <p:nvSpPr>
          <p:cNvPr id="159" name="Shape 159"/>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34861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23"/>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7" name="Shape 17"/>
          <p:cNvSpPr txBox="1">
            <a:spLocks noGrp="1"/>
          </p:cNvSpPr>
          <p:nvPr>
            <p:ph type="subTitle" idx="1"/>
          </p:nvPr>
        </p:nvSpPr>
        <p:spPr>
          <a:xfrm>
            <a:off x="1371600" y="3886200"/>
            <a:ext cx="6400799" cy="1752600"/>
          </a:xfrm>
          <a:prstGeom prst="rect">
            <a:avLst/>
          </a:prstGeom>
          <a:noFill/>
          <a:ln>
            <a:noFill/>
          </a:ln>
        </p:spPr>
        <p:txBody>
          <a:bodyPr wrap="square" lIns="91425" tIns="91425" rIns="91425" bIns="91425" anchor="t" anchorCtr="0"/>
          <a:lstStyle>
            <a:lvl1pPr marL="0" marR="0" lvl="0" indent="0" algn="ctr" rtl="0">
              <a:lnSpc>
                <a:spcPct val="100000"/>
              </a:lnSpc>
              <a:spcBef>
                <a:spcPts val="640"/>
              </a:spcBef>
              <a:spcAft>
                <a:spcPts val="0"/>
              </a:spcAft>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lnSpc>
                <a:spcPct val="100000"/>
              </a:lnSpc>
              <a:spcBef>
                <a:spcPts val="560"/>
              </a:spcBef>
              <a:spcAft>
                <a:spcPts val="0"/>
              </a:spcAft>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80"/>
              </a:spcBef>
              <a:spcAft>
                <a:spcPts val="0"/>
              </a:spcAft>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598"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553200" y="6356350"/>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NZ" sz="1200" b="0" i="0" u="none" strike="noStrike" cap="none">
                <a:solidFill>
                  <a:srgbClr val="888888"/>
                </a:solidFill>
                <a:latin typeface="Calibri"/>
                <a:ea typeface="Calibri"/>
                <a:cs typeface="Calibri"/>
                <a:sym typeface="Calibri"/>
              </a:rPr>
              <a:t>‹#›</a:t>
            </a:fld>
            <a:endParaRPr lang="en-NZ"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74" name="Shape 74"/>
          <p:cNvSpPr txBox="1">
            <a:spLocks noGrp="1"/>
          </p:cNvSpPr>
          <p:nvPr>
            <p:ph type="body" idx="1"/>
          </p:nvPr>
        </p:nvSpPr>
        <p:spPr>
          <a:xfrm rot="5400000">
            <a:off x="2309017" y="-251618"/>
            <a:ext cx="4525963" cy="8229600"/>
          </a:xfrm>
          <a:prstGeom prst="rect">
            <a:avLst/>
          </a:prstGeom>
          <a:noFill/>
          <a:ln>
            <a:noFill/>
          </a:ln>
        </p:spPr>
        <p:txBody>
          <a:bodyPr wrap="square"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56350"/>
            <a:ext cx="2133598"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6553200" y="6356350"/>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NZ" sz="1200" b="0" i="0" u="none" strike="noStrike" cap="none">
                <a:solidFill>
                  <a:srgbClr val="888888"/>
                </a:solidFill>
                <a:latin typeface="Calibri"/>
                <a:ea typeface="Calibri"/>
                <a:cs typeface="Calibri"/>
                <a:sym typeface="Calibri"/>
              </a:rPr>
              <a:t>‹#›</a:t>
            </a:fld>
            <a:endParaRPr lang="en-NZ"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6" y="2171700"/>
            <a:ext cx="5851525" cy="20574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80" name="Shape 80"/>
          <p:cNvSpPr txBox="1">
            <a:spLocks noGrp="1"/>
          </p:cNvSpPr>
          <p:nvPr>
            <p:ph type="body" idx="1"/>
          </p:nvPr>
        </p:nvSpPr>
        <p:spPr>
          <a:xfrm rot="5400000">
            <a:off x="541336" y="190500"/>
            <a:ext cx="5851525" cy="6019798"/>
          </a:xfrm>
          <a:prstGeom prst="rect">
            <a:avLst/>
          </a:prstGeom>
          <a:noFill/>
          <a:ln>
            <a:noFill/>
          </a:ln>
        </p:spPr>
        <p:txBody>
          <a:bodyPr wrap="square"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57200" y="6356350"/>
            <a:ext cx="2133598"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553200" y="6356350"/>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NZ" sz="1200" b="0" i="0" u="none" strike="noStrike" cap="none">
                <a:solidFill>
                  <a:srgbClr val="888888"/>
                </a:solidFill>
                <a:latin typeface="Calibri"/>
                <a:ea typeface="Calibri"/>
                <a:cs typeface="Calibri"/>
                <a:sym typeface="Calibri"/>
              </a:rPr>
              <a:t>‹#›</a:t>
            </a:fld>
            <a:endParaRPr lang="en-NZ"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3" name="Shape 23"/>
          <p:cNvSpPr txBox="1">
            <a:spLocks noGrp="1"/>
          </p:cNvSpPr>
          <p:nvPr>
            <p:ph type="body" idx="1"/>
          </p:nvPr>
        </p:nvSpPr>
        <p:spPr>
          <a:xfrm>
            <a:off x="457200" y="1600200"/>
            <a:ext cx="8229600" cy="4525963"/>
          </a:xfrm>
          <a:prstGeom prst="rect">
            <a:avLst/>
          </a:prstGeom>
          <a:noFill/>
          <a:ln>
            <a:noFill/>
          </a:ln>
        </p:spPr>
        <p:txBody>
          <a:bodyPr wrap="square"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457200" y="6356350"/>
            <a:ext cx="2133598"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6553200" y="6356350"/>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NZ" sz="1200" b="0" i="0" u="none" strike="noStrike" cap="none">
                <a:solidFill>
                  <a:srgbClr val="888888"/>
                </a:solidFill>
                <a:latin typeface="Calibri"/>
                <a:ea typeface="Calibri"/>
                <a:cs typeface="Calibri"/>
                <a:sym typeface="Calibri"/>
              </a:rPr>
              <a:t>‹#›</a:t>
            </a:fld>
            <a:endParaRPr lang="en-NZ"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22312" y="4406900"/>
            <a:ext cx="7772400" cy="1362075"/>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Font typeface="Calibri"/>
              <a:buNone/>
              <a:defRPr sz="4000" b="1"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9" name="Shape 29"/>
          <p:cNvSpPr txBox="1">
            <a:spLocks noGrp="1"/>
          </p:cNvSpPr>
          <p:nvPr>
            <p:ph type="body" idx="1"/>
          </p:nvPr>
        </p:nvSpPr>
        <p:spPr>
          <a:xfrm>
            <a:off x="722312" y="2906713"/>
            <a:ext cx="7772400" cy="1500187"/>
          </a:xfrm>
          <a:prstGeom prst="rect">
            <a:avLst/>
          </a:prstGeom>
          <a:noFill/>
          <a:ln>
            <a:noFill/>
          </a:ln>
        </p:spPr>
        <p:txBody>
          <a:bodyPr wrap="square" lIns="91425" tIns="91425" rIns="91425" bIns="91425" anchor="b" anchorCtr="0"/>
          <a:lstStyle>
            <a:lvl1pPr marL="0" marR="0" lvl="0" indent="0" algn="l"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360"/>
              </a:spcBef>
              <a:spcAft>
                <a:spcPts val="0"/>
              </a:spcAft>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lnSpc>
                <a:spcPct val="100000"/>
              </a:lnSpc>
              <a:spcBef>
                <a:spcPts val="32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457200" y="6356350"/>
            <a:ext cx="2133598"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6553200" y="6356350"/>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NZ" sz="1200" b="0" i="0" u="none" strike="noStrike" cap="none">
                <a:solidFill>
                  <a:srgbClr val="888888"/>
                </a:solidFill>
                <a:latin typeface="Calibri"/>
                <a:ea typeface="Calibri"/>
                <a:cs typeface="Calibri"/>
                <a:sym typeface="Calibri"/>
              </a:rPr>
              <a:t>‹#›</a:t>
            </a:fld>
            <a:endParaRPr lang="en-NZ"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5" name="Shape 35"/>
          <p:cNvSpPr txBox="1">
            <a:spLocks noGrp="1"/>
          </p:cNvSpPr>
          <p:nvPr>
            <p:ph type="body" idx="1"/>
          </p:nvPr>
        </p:nvSpPr>
        <p:spPr>
          <a:xfrm>
            <a:off x="457200" y="1600200"/>
            <a:ext cx="4038598" cy="4525963"/>
          </a:xfrm>
          <a:prstGeom prst="rect">
            <a:avLst/>
          </a:prstGeom>
          <a:noFill/>
          <a:ln>
            <a:noFill/>
          </a:ln>
        </p:spPr>
        <p:txBody>
          <a:bodyPr wrap="square" lIns="91425" tIns="91425" rIns="91425" bIns="91425" anchor="t" anchorCtr="0"/>
          <a:lstStyle>
            <a:lvl1pPr marL="342900" marR="0" lvl="0" indent="1270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90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4648200" y="1600200"/>
            <a:ext cx="4038598" cy="4525963"/>
          </a:xfrm>
          <a:prstGeom prst="rect">
            <a:avLst/>
          </a:prstGeom>
          <a:noFill/>
          <a:ln>
            <a:noFill/>
          </a:ln>
        </p:spPr>
        <p:txBody>
          <a:bodyPr wrap="square" lIns="91425" tIns="91425" rIns="91425" bIns="91425" anchor="t" anchorCtr="0"/>
          <a:lstStyle>
            <a:lvl1pPr marL="342900" marR="0" lvl="0" indent="1270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90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457200" y="6356350"/>
            <a:ext cx="2133598"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6553200" y="6356350"/>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NZ" sz="1200" b="0" i="0" u="none" strike="noStrike" cap="none">
                <a:solidFill>
                  <a:srgbClr val="888888"/>
                </a:solidFill>
                <a:latin typeface="Calibri"/>
                <a:ea typeface="Calibri"/>
                <a:cs typeface="Calibri"/>
                <a:sym typeface="Calibri"/>
              </a:rPr>
              <a:t>‹#›</a:t>
            </a:fld>
            <a:endParaRPr lang="en-NZ"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42" name="Shape 42"/>
          <p:cNvSpPr txBox="1">
            <a:spLocks noGrp="1"/>
          </p:cNvSpPr>
          <p:nvPr>
            <p:ph type="body" idx="1"/>
          </p:nvPr>
        </p:nvSpPr>
        <p:spPr>
          <a:xfrm>
            <a:off x="457200" y="1535112"/>
            <a:ext cx="4040187" cy="639762"/>
          </a:xfrm>
          <a:prstGeom prst="rect">
            <a:avLst/>
          </a:prstGeom>
          <a:noFill/>
          <a:ln>
            <a:noFill/>
          </a:ln>
        </p:spPr>
        <p:txBody>
          <a:bodyPr wrap="square"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457200" y="2174875"/>
            <a:ext cx="4040187" cy="3951286"/>
          </a:xfrm>
          <a:prstGeom prst="rect">
            <a:avLst/>
          </a:prstGeom>
          <a:noFill/>
          <a:ln>
            <a:noFill/>
          </a:ln>
        </p:spPr>
        <p:txBody>
          <a:bodyPr wrap="square" lIns="91425" tIns="91425" rIns="91425" bIns="91425" anchor="t" anchorCtr="0"/>
          <a:lstStyle>
            <a:lvl1pPr marL="342900" marR="0" lvl="0" indent="-381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3175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4645025" y="1535112"/>
            <a:ext cx="4041773" cy="639762"/>
          </a:xfrm>
          <a:prstGeom prst="rect">
            <a:avLst/>
          </a:prstGeom>
          <a:noFill/>
          <a:ln>
            <a:noFill/>
          </a:ln>
        </p:spPr>
        <p:txBody>
          <a:bodyPr wrap="square"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4645025" y="2174875"/>
            <a:ext cx="4041773" cy="3951286"/>
          </a:xfrm>
          <a:prstGeom prst="rect">
            <a:avLst/>
          </a:prstGeom>
          <a:noFill/>
          <a:ln>
            <a:noFill/>
          </a:ln>
        </p:spPr>
        <p:txBody>
          <a:bodyPr wrap="square" lIns="91425" tIns="91425" rIns="91425" bIns="91425" anchor="t" anchorCtr="0"/>
          <a:lstStyle>
            <a:lvl1pPr marL="342900" marR="0" lvl="0" indent="-381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3175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457200" y="6356350"/>
            <a:ext cx="2133598"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6553200" y="6356350"/>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NZ" sz="1200" b="0" i="0" u="none" strike="noStrike" cap="none">
                <a:solidFill>
                  <a:srgbClr val="888888"/>
                </a:solidFill>
                <a:latin typeface="Calibri"/>
                <a:ea typeface="Calibri"/>
                <a:cs typeface="Calibri"/>
                <a:sym typeface="Calibri"/>
              </a:rPr>
              <a:t>‹#›</a:t>
            </a:fld>
            <a:endParaRPr lang="en-NZ"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51" name="Shape 51"/>
          <p:cNvSpPr txBox="1">
            <a:spLocks noGrp="1"/>
          </p:cNvSpPr>
          <p:nvPr>
            <p:ph type="dt" idx="10"/>
          </p:nvPr>
        </p:nvSpPr>
        <p:spPr>
          <a:xfrm>
            <a:off x="457200" y="6356350"/>
            <a:ext cx="2133598"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553200" y="6356350"/>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NZ" sz="1200" b="0" i="0" u="none" strike="noStrike" cap="none">
                <a:solidFill>
                  <a:srgbClr val="888888"/>
                </a:solidFill>
                <a:latin typeface="Calibri"/>
                <a:ea typeface="Calibri"/>
                <a:cs typeface="Calibri"/>
                <a:sym typeface="Calibri"/>
              </a:rPr>
              <a:t>‹#›</a:t>
            </a:fld>
            <a:endParaRPr lang="en-NZ"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598"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6553200" y="6356350"/>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NZ" sz="1200" b="0" i="0" u="none" strike="noStrike" cap="none">
                <a:solidFill>
                  <a:srgbClr val="888888"/>
                </a:solidFill>
                <a:latin typeface="Calibri"/>
                <a:ea typeface="Calibri"/>
                <a:cs typeface="Calibri"/>
                <a:sym typeface="Calibri"/>
              </a:rPr>
              <a:t>‹#›</a:t>
            </a:fld>
            <a:endParaRPr lang="en-NZ"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48"/>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60" name="Shape 60"/>
          <p:cNvSpPr txBox="1">
            <a:spLocks noGrp="1"/>
          </p:cNvSpPr>
          <p:nvPr>
            <p:ph type="body" idx="1"/>
          </p:nvPr>
        </p:nvSpPr>
        <p:spPr>
          <a:xfrm>
            <a:off x="3575050" y="273050"/>
            <a:ext cx="5111750" cy="5853111"/>
          </a:xfrm>
          <a:prstGeom prst="rect">
            <a:avLst/>
          </a:prstGeom>
          <a:noFill/>
          <a:ln>
            <a:noFill/>
          </a:ln>
        </p:spPr>
        <p:txBody>
          <a:bodyPr wrap="square"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wrap="square"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56350"/>
            <a:ext cx="2133598"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6356350"/>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NZ" sz="1200" b="0" i="0" u="none" strike="noStrike" cap="none">
                <a:solidFill>
                  <a:srgbClr val="888888"/>
                </a:solidFill>
                <a:latin typeface="Calibri"/>
                <a:ea typeface="Calibri"/>
                <a:cs typeface="Calibri"/>
                <a:sym typeface="Calibri"/>
              </a:rPr>
              <a:t>‹#›</a:t>
            </a:fld>
            <a:endParaRPr lang="en-NZ"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399" cy="566736"/>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67" name="Shape 67"/>
          <p:cNvSpPr>
            <a:spLocks noGrp="1"/>
          </p:cNvSpPr>
          <p:nvPr>
            <p:ph type="pic" idx="2"/>
          </p:nvPr>
        </p:nvSpPr>
        <p:spPr>
          <a:xfrm>
            <a:off x="1792288" y="612775"/>
            <a:ext cx="5486399" cy="4114800"/>
          </a:xfrm>
          <a:prstGeom prst="rect">
            <a:avLst/>
          </a:prstGeom>
          <a:noFill/>
          <a:ln>
            <a:noFill/>
          </a:ln>
        </p:spPr>
        <p:txBody>
          <a:bodyPr wrap="square" lIns="91425" tIns="91425" rIns="91425" bIns="91425" anchor="t" anchorCtr="0"/>
          <a:lstStyle>
            <a:lvl1pPr marL="0" marR="0" lvl="0" indent="0" algn="l" rtl="0">
              <a:lnSpc>
                <a:spcPct val="100000"/>
              </a:lnSpc>
              <a:spcBef>
                <a:spcPts val="640"/>
              </a:spcBef>
              <a:spcAft>
                <a:spcPts val="0"/>
              </a:spcAft>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560"/>
              </a:spcBef>
              <a:spcAft>
                <a:spcPts val="0"/>
              </a:spcAft>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480"/>
              </a:spcBef>
              <a:spcAft>
                <a:spcPts val="0"/>
              </a:spcAft>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1792288" y="5367337"/>
            <a:ext cx="5486399" cy="804861"/>
          </a:xfrm>
          <a:prstGeom prst="rect">
            <a:avLst/>
          </a:prstGeom>
          <a:noFill/>
          <a:ln>
            <a:noFill/>
          </a:ln>
        </p:spPr>
        <p:txBody>
          <a:bodyPr wrap="square"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457200" y="6356350"/>
            <a:ext cx="2133598"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6553200" y="6356350"/>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NZ" sz="1200" b="0" i="0" u="none" strike="noStrike" cap="none">
                <a:solidFill>
                  <a:srgbClr val="888888"/>
                </a:solidFill>
                <a:latin typeface="Calibri"/>
                <a:ea typeface="Calibri"/>
                <a:cs typeface="Calibri"/>
                <a:sym typeface="Calibri"/>
              </a:rPr>
              <a:t>‹#›</a:t>
            </a:fld>
            <a:endParaRPr lang="en-NZ"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wrap="square"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8"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598"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NZ" sz="1200" b="0" i="0" u="none" strike="noStrike" cap="none">
                <a:solidFill>
                  <a:srgbClr val="888888"/>
                </a:solidFill>
                <a:latin typeface="Calibri"/>
                <a:ea typeface="Calibri"/>
                <a:cs typeface="Calibri"/>
                <a:sym typeface="Calibri"/>
              </a:rPr>
              <a:t>‹#›</a:t>
            </a:fld>
            <a:endParaRPr lang="en-NZ"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4.jp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6.jpg"/></Relationships>
</file>

<file path=ppt/slides/_rels/slide2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aws.amazon.com/calculator/"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4.jp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hyperlink" Target="https://aws.amazon.com/s3/"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aws.amazon.com/calculator/"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s://aws.amazon.com/what-is-cloud-storag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Shape 89"/>
          <p:cNvPicPr preferRelativeResize="0"/>
          <p:nvPr/>
        </p:nvPicPr>
        <p:blipFill rotWithShape="1">
          <a:blip r:embed="rId3">
            <a:alphaModFix/>
          </a:blip>
          <a:srcRect l="6285" t="15007" r="5946" b="17991"/>
          <a:stretch/>
        </p:blipFill>
        <p:spPr>
          <a:xfrm>
            <a:off x="2194350" y="1350865"/>
            <a:ext cx="4755300" cy="2262299"/>
          </a:xfrm>
          <a:prstGeom prst="rect">
            <a:avLst/>
          </a:prstGeom>
          <a:noFill/>
          <a:ln>
            <a:noFill/>
          </a:ln>
        </p:spPr>
      </p:pic>
      <p:sp>
        <p:nvSpPr>
          <p:cNvPr id="90" name="Shape 90"/>
          <p:cNvSpPr txBox="1"/>
          <p:nvPr/>
        </p:nvSpPr>
        <p:spPr>
          <a:xfrm>
            <a:off x="0" y="3784900"/>
            <a:ext cx="8833499" cy="758700"/>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NZ" sz="4000" b="1" i="0" u="none" strike="noStrike" cap="none">
                <a:solidFill>
                  <a:schemeClr val="dk1"/>
                </a:solidFill>
                <a:latin typeface="Arial"/>
                <a:ea typeface="Arial"/>
                <a:cs typeface="Arial"/>
                <a:sym typeface="Arial"/>
              </a:rPr>
              <a:t>Amazon Storage- S3 and Glacier</a:t>
            </a:r>
          </a:p>
        </p:txBody>
      </p:sp>
      <p:sp>
        <p:nvSpPr>
          <p:cNvPr id="91" name="Shape 91"/>
          <p:cNvSpPr/>
          <p:nvPr/>
        </p:nvSpPr>
        <p:spPr>
          <a:xfrm>
            <a:off x="93175" y="3549500"/>
            <a:ext cx="8963700" cy="63899"/>
          </a:xfrm>
          <a:prstGeom prst="rect">
            <a:avLst/>
          </a:prstGeom>
          <a:solidFill>
            <a:srgbClr val="FFC000"/>
          </a:solidFill>
          <a:ln w="9525" cap="flat" cmpd="sng">
            <a:solidFill>
              <a:srgbClr val="FFC000"/>
            </a:solidFill>
            <a:prstDash val="solid"/>
            <a:round/>
            <a:headEnd type="none" w="med" len="med"/>
            <a:tailEnd type="none" w="med" len="med"/>
          </a:ln>
          <a:effectLst>
            <a:outerShdw blurRad="39999" dist="23000" dir="5400000" rotWithShape="0">
              <a:srgbClr val="000000">
                <a:alpha val="34509"/>
              </a:srgbClr>
            </a:outerShdw>
          </a:effectLst>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92" name="Shape 92"/>
          <p:cNvSpPr txBox="1"/>
          <p:nvPr/>
        </p:nvSpPr>
        <p:spPr>
          <a:xfrm>
            <a:off x="1985850" y="4867694"/>
            <a:ext cx="5172299" cy="1658099"/>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NZ" sz="3000" b="1" i="0" u="none" strike="noStrike" cap="none">
                <a:solidFill>
                  <a:schemeClr val="dk1"/>
                </a:solidFill>
                <a:latin typeface="Arial"/>
                <a:ea typeface="Arial"/>
                <a:cs typeface="Arial"/>
                <a:sym typeface="Arial"/>
              </a:rPr>
              <a:t>Khushboo (Khushi)</a:t>
            </a:r>
          </a:p>
          <a:p>
            <a:pPr marL="0" marR="0" lvl="0" indent="0" algn="ctr" rtl="0">
              <a:lnSpc>
                <a:spcPct val="100000"/>
              </a:lnSpc>
              <a:spcBef>
                <a:spcPts val="0"/>
              </a:spcBef>
              <a:spcAft>
                <a:spcPts val="0"/>
              </a:spcAft>
              <a:buClr>
                <a:schemeClr val="dk1"/>
              </a:buClr>
              <a:buSzPct val="25000"/>
              <a:buFont typeface="Arial"/>
              <a:buNone/>
            </a:pPr>
            <a:r>
              <a:rPr lang="en-NZ" sz="3000" b="1" i="0" u="none" strike="noStrike" cap="none">
                <a:solidFill>
                  <a:schemeClr val="dk1"/>
                </a:solidFill>
                <a:latin typeface="Arial"/>
                <a:ea typeface="Arial"/>
                <a:cs typeface="Arial"/>
                <a:sym typeface="Arial"/>
              </a:rPr>
              <a:t>STUDENT ID - 300437942</a:t>
            </a:r>
          </a:p>
          <a:p>
            <a:pPr marL="0" marR="0" lvl="0" indent="0" algn="ctr" rtl="0">
              <a:lnSpc>
                <a:spcPct val="100000"/>
              </a:lnSpc>
              <a:spcBef>
                <a:spcPts val="0"/>
              </a:spcBef>
              <a:spcAft>
                <a:spcPts val="0"/>
              </a:spcAft>
              <a:buClr>
                <a:srgbClr val="000000"/>
              </a:buClr>
              <a:buFont typeface="Arial"/>
              <a:buNone/>
            </a:pPr>
            <a:endParaRPr sz="4000" b="0" i="0" u="none" strike="noStrike" cap="none">
              <a:solidFill>
                <a:schemeClr val="dk1"/>
              </a:solidFill>
              <a:latin typeface="Arial"/>
              <a:ea typeface="Arial"/>
              <a:cs typeface="Arial"/>
              <a:sym typeface="Arial"/>
            </a:endParaRPr>
          </a:p>
        </p:txBody>
      </p:sp>
      <p:sp>
        <p:nvSpPr>
          <p:cNvPr id="93" name="Shape 93"/>
          <p:cNvSpPr txBox="1"/>
          <p:nvPr/>
        </p:nvSpPr>
        <p:spPr>
          <a:xfrm>
            <a:off x="3223200" y="126125"/>
            <a:ext cx="2697600" cy="1095899"/>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NZ" sz="3000" b="1" i="0" u="none" strike="noStrike" cap="none">
                <a:solidFill>
                  <a:schemeClr val="dk1"/>
                </a:solidFill>
                <a:latin typeface="Arial"/>
                <a:ea typeface="Arial"/>
                <a:cs typeface="Arial"/>
                <a:sym typeface="Arial"/>
              </a:rPr>
              <a:t> NWEN406</a:t>
            </a:r>
          </a:p>
          <a:p>
            <a:pPr marL="0" marR="0" lvl="0" indent="0" algn="ctr" rtl="0">
              <a:lnSpc>
                <a:spcPct val="100000"/>
              </a:lnSpc>
              <a:spcBef>
                <a:spcPts val="0"/>
              </a:spcBef>
              <a:spcAft>
                <a:spcPts val="0"/>
              </a:spcAft>
              <a:buClr>
                <a:schemeClr val="dk1"/>
              </a:buClr>
              <a:buSzPct val="25000"/>
              <a:buFont typeface="Arial"/>
              <a:buNone/>
            </a:pPr>
            <a:r>
              <a:rPr lang="en-NZ" sz="3000" b="1" i="0" u="none" strike="noStrike" cap="none">
                <a:solidFill>
                  <a:schemeClr val="dk1"/>
                </a:solidFill>
                <a:latin typeface="Arial"/>
                <a:ea typeface="Arial"/>
                <a:cs typeface="Arial"/>
                <a:sym typeface="Arial"/>
              </a:rPr>
              <a:t>19-SEP-2017</a:t>
            </a:r>
          </a:p>
        </p:txBody>
      </p:sp>
      <p:sp>
        <p:nvSpPr>
          <p:cNvPr id="94" name="Shape 94"/>
          <p:cNvSpPr/>
          <p:nvPr/>
        </p:nvSpPr>
        <p:spPr>
          <a:xfrm>
            <a:off x="93175" y="4543600"/>
            <a:ext cx="8963700" cy="63899"/>
          </a:xfrm>
          <a:prstGeom prst="rect">
            <a:avLst/>
          </a:prstGeom>
          <a:solidFill>
            <a:srgbClr val="FFC000"/>
          </a:solidFill>
          <a:ln w="9525" cap="flat" cmpd="sng">
            <a:solidFill>
              <a:srgbClr val="FFC000"/>
            </a:solidFill>
            <a:prstDash val="solid"/>
            <a:round/>
            <a:headEnd type="none" w="med" len="med"/>
            <a:tailEnd type="none" w="med" len="med"/>
          </a:ln>
          <a:effectLst>
            <a:outerShdw blurRad="39999" dist="23000" dir="5400000" rotWithShape="0">
              <a:srgbClr val="000000">
                <a:alpha val="34509"/>
              </a:srgbClr>
            </a:outerShdw>
          </a:effectLst>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NZ" sz="4800" b="1" i="0" u="none" strike="noStrike" cap="none">
                <a:solidFill>
                  <a:schemeClr val="dk1"/>
                </a:solidFill>
                <a:latin typeface="Arial"/>
                <a:ea typeface="Arial"/>
                <a:cs typeface="Arial"/>
                <a:sym typeface="Arial"/>
              </a:rPr>
              <a:t>Concept</a:t>
            </a:r>
          </a:p>
        </p:txBody>
      </p:sp>
      <p:sp>
        <p:nvSpPr>
          <p:cNvPr id="170" name="Shape 170"/>
          <p:cNvSpPr/>
          <p:nvPr/>
        </p:nvSpPr>
        <p:spPr>
          <a:xfrm>
            <a:off x="0" y="1178558"/>
            <a:ext cx="9144000" cy="45718"/>
          </a:xfrm>
          <a:prstGeom prst="rect">
            <a:avLst/>
          </a:prstGeom>
          <a:solidFill>
            <a:srgbClr val="FFC000"/>
          </a:solidFill>
          <a:ln w="9525" cap="flat" cmpd="sng">
            <a:solidFill>
              <a:srgbClr val="FFC000"/>
            </a:solidFill>
            <a:prstDash val="solid"/>
            <a:round/>
            <a:headEnd type="none" w="med" len="med"/>
            <a:tailEnd type="none" w="med" len="med"/>
          </a:ln>
          <a:effectLst>
            <a:outerShdw blurRad="39999" dist="23000" dir="5400000" rotWithShape="0">
              <a:srgbClr val="000000">
                <a:alpha val="34509"/>
              </a:srgbClr>
            </a:outerShdw>
          </a:effectLst>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171" name="Shape 171"/>
          <p:cNvPicPr preferRelativeResize="0"/>
          <p:nvPr/>
        </p:nvPicPr>
        <p:blipFill rotWithShape="1">
          <a:blip r:embed="rId3">
            <a:alphaModFix/>
          </a:blip>
          <a:srcRect l="33567" r="49819"/>
          <a:stretch/>
        </p:blipFill>
        <p:spPr>
          <a:xfrm>
            <a:off x="7782571" y="1352374"/>
            <a:ext cx="1007165" cy="4210636"/>
          </a:xfrm>
          <a:prstGeom prst="rect">
            <a:avLst/>
          </a:prstGeom>
          <a:noFill/>
          <a:ln>
            <a:noFill/>
          </a:ln>
        </p:spPr>
      </p:pic>
      <p:sp>
        <p:nvSpPr>
          <p:cNvPr id="172" name="Shape 172"/>
          <p:cNvSpPr/>
          <p:nvPr/>
        </p:nvSpPr>
        <p:spPr>
          <a:xfrm>
            <a:off x="373487" y="1637462"/>
            <a:ext cx="7054821" cy="26161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100000"/>
              <a:buFont typeface="Arial"/>
              <a:buChar char="➢"/>
            </a:pPr>
            <a:r>
              <a:rPr lang="en-NZ" sz="1800" b="1" i="0" u="none" strike="noStrike" cap="none">
                <a:solidFill>
                  <a:schemeClr val="dk1"/>
                </a:solidFill>
                <a:latin typeface="Arial"/>
                <a:ea typeface="Arial"/>
                <a:cs typeface="Arial"/>
                <a:sym typeface="Arial"/>
              </a:rPr>
              <a:t>Objects</a:t>
            </a:r>
          </a:p>
          <a:p>
            <a:pPr marL="0" marR="0" lvl="0" indent="0" algn="l" rtl="0">
              <a:lnSpc>
                <a:spcPct val="100000"/>
              </a:lnSpc>
              <a:spcBef>
                <a:spcPts val="0"/>
              </a:spcBef>
              <a:spcAft>
                <a:spcPts val="0"/>
              </a:spcAft>
              <a:buClr>
                <a:schemeClr val="dk1"/>
              </a:buClr>
              <a:buSzPct val="100000"/>
              <a:buFont typeface="Arial"/>
              <a:buChar char="•"/>
            </a:pPr>
            <a:r>
              <a:rPr lang="en-NZ" sz="1800" b="0" i="0" u="none" strike="noStrike" cap="none">
                <a:solidFill>
                  <a:schemeClr val="dk1"/>
                </a:solidFill>
                <a:latin typeface="Arial"/>
                <a:ea typeface="Arial"/>
                <a:cs typeface="Arial"/>
                <a:sym typeface="Arial"/>
              </a:rPr>
              <a:t>Objects can be any files like photos, videos or documents.</a:t>
            </a:r>
          </a:p>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Noto Sans Symbols"/>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100000"/>
              <a:buFont typeface="Arial"/>
              <a:buChar char="➢"/>
            </a:pPr>
            <a:r>
              <a:rPr lang="en-NZ" sz="1800" b="1" i="0" u="none" strike="noStrike" cap="none">
                <a:solidFill>
                  <a:schemeClr val="dk1"/>
                </a:solidFill>
                <a:latin typeface="Arial"/>
                <a:ea typeface="Arial"/>
                <a:cs typeface="Arial"/>
                <a:sym typeface="Arial"/>
              </a:rPr>
              <a:t>Buckets</a:t>
            </a:r>
          </a:p>
          <a:p>
            <a:pPr marL="12700" marR="0" lvl="0" indent="-12700" algn="l" rtl="0">
              <a:lnSpc>
                <a:spcPct val="100000"/>
              </a:lnSpc>
              <a:spcBef>
                <a:spcPts val="0"/>
              </a:spcBef>
              <a:spcAft>
                <a:spcPts val="0"/>
              </a:spcAft>
              <a:buClr>
                <a:schemeClr val="dk1"/>
              </a:buClr>
              <a:buSzPct val="100000"/>
              <a:buFont typeface="Arial"/>
              <a:buChar char="•"/>
            </a:pPr>
            <a:r>
              <a:rPr lang="en-NZ" sz="1800" b="0" i="0" u="none" strike="noStrike" cap="none">
                <a:solidFill>
                  <a:schemeClr val="dk1"/>
                </a:solidFill>
                <a:latin typeface="Arial"/>
                <a:ea typeface="Arial"/>
                <a:cs typeface="Arial"/>
                <a:sym typeface="Arial"/>
              </a:rPr>
              <a:t>Logical unit of storage in S3</a:t>
            </a:r>
          </a:p>
          <a:p>
            <a:pPr marL="12700" marR="0" lvl="0" indent="-12700" algn="l" rtl="0">
              <a:lnSpc>
                <a:spcPct val="100000"/>
              </a:lnSpc>
              <a:spcBef>
                <a:spcPts val="0"/>
              </a:spcBef>
              <a:spcAft>
                <a:spcPts val="0"/>
              </a:spcAft>
              <a:buClr>
                <a:schemeClr val="dk1"/>
              </a:buClr>
              <a:buSzPct val="100000"/>
              <a:buFont typeface="Arial"/>
              <a:buChar char="•"/>
            </a:pPr>
            <a:r>
              <a:rPr lang="en-NZ" sz="1800" b="0" i="0" u="none" strike="noStrike" cap="none">
                <a:solidFill>
                  <a:schemeClr val="dk1"/>
                </a:solidFill>
                <a:latin typeface="Arial"/>
                <a:ea typeface="Arial"/>
                <a:cs typeface="Arial"/>
                <a:sym typeface="Arial"/>
              </a:rPr>
              <a:t>Root folder to store objects.</a:t>
            </a:r>
          </a:p>
          <a:p>
            <a:pPr marL="0" marR="0" lvl="0" indent="0" algn="l" rtl="0">
              <a:lnSpc>
                <a:spcPct val="100000"/>
              </a:lnSpc>
              <a:spcBef>
                <a:spcPts val="0"/>
              </a:spcBef>
              <a:spcAft>
                <a:spcPts val="0"/>
              </a:spcAft>
              <a:buClr>
                <a:schemeClr val="dk1"/>
              </a:buClr>
              <a:buSzPct val="25000"/>
              <a:buFont typeface="Arial"/>
              <a:buNone/>
            </a:pPr>
            <a:r>
              <a:rPr lang="en-NZ" sz="1800" b="0" i="0" u="none" strike="noStrike" cap="none">
                <a:solidFill>
                  <a:schemeClr val="dk1"/>
                </a:solidFill>
                <a:latin typeface="Arial"/>
                <a:ea typeface="Arial"/>
                <a:cs typeface="Arial"/>
                <a:sym typeface="Arial"/>
              </a:rPr>
              <a:t>Containers for objects stored in S3.</a:t>
            </a:r>
          </a:p>
          <a:p>
            <a:pPr marL="0" marR="0" lvl="0" indent="0" algn="l" rtl="0">
              <a:lnSpc>
                <a:spcPct val="100000"/>
              </a:lnSpc>
              <a:spcBef>
                <a:spcPts val="0"/>
              </a:spcBef>
              <a:spcAft>
                <a:spcPts val="0"/>
              </a:spcAft>
              <a:buClr>
                <a:schemeClr val="dk1"/>
              </a:buClr>
              <a:buSzPct val="25000"/>
              <a:buFont typeface="Arial"/>
              <a:buNone/>
            </a:pPr>
            <a:r>
              <a:rPr lang="en-NZ" sz="1800" b="0" i="0" u="none" strike="noStrike" cap="none">
                <a:solidFill>
                  <a:schemeClr val="dk1"/>
                </a:solidFill>
                <a:latin typeface="Arial"/>
                <a:ea typeface="Arial"/>
                <a:cs typeface="Arial"/>
                <a:sym typeface="Arial"/>
              </a:rPr>
              <a:t>Create and upload any number of objects inside a single bucket.</a:t>
            </a:r>
          </a:p>
          <a:p>
            <a:pPr marL="0" marR="0" lvl="0" indent="0" algn="l" rtl="0">
              <a:lnSpc>
                <a:spcPct val="100000"/>
              </a:lnSpc>
              <a:spcBef>
                <a:spcPts val="0"/>
              </a:spcBef>
              <a:spcAft>
                <a:spcPts val="0"/>
              </a:spcAft>
              <a:buClr>
                <a:schemeClr val="dk1"/>
              </a:buClr>
              <a:buSzPct val="25000"/>
              <a:buFont typeface="Arial"/>
              <a:buNone/>
            </a:pPr>
            <a:r>
              <a:rPr lang="en-NZ" sz="1800" b="0" i="0" u="none" strike="noStrike" cap="none">
                <a:solidFill>
                  <a:schemeClr val="dk1"/>
                </a:solidFill>
                <a:latin typeface="Arial"/>
                <a:ea typeface="Arial"/>
                <a:cs typeface="Arial"/>
                <a:sym typeface="Arial"/>
              </a:rPr>
              <a:t>Object is uniquely identified with in a bucket by a key (name).</a:t>
            </a:r>
          </a:p>
        </p:txBody>
      </p:sp>
      <p:pic>
        <p:nvPicPr>
          <p:cNvPr id="173" name="Shape 173"/>
          <p:cNvPicPr preferRelativeResize="0"/>
          <p:nvPr/>
        </p:nvPicPr>
        <p:blipFill rotWithShape="1">
          <a:blip r:embed="rId4">
            <a:alphaModFix/>
          </a:blip>
          <a:srcRect/>
          <a:stretch/>
        </p:blipFill>
        <p:spPr>
          <a:xfrm>
            <a:off x="165489" y="4812032"/>
            <a:ext cx="6961905" cy="685714"/>
          </a:xfrm>
          <a:prstGeom prst="rect">
            <a:avLst/>
          </a:prstGeom>
          <a:noFill/>
          <a:ln>
            <a:noFill/>
          </a:ln>
        </p:spPr>
      </p:pic>
      <p:pic>
        <p:nvPicPr>
          <p:cNvPr id="174" name="Shape 174"/>
          <p:cNvPicPr preferRelativeResize="0"/>
          <p:nvPr/>
        </p:nvPicPr>
        <p:blipFill rotWithShape="1">
          <a:blip r:embed="rId5">
            <a:alphaModFix/>
          </a:blip>
          <a:srcRect t="20177" b="20924"/>
          <a:stretch/>
        </p:blipFill>
        <p:spPr>
          <a:xfrm>
            <a:off x="7026196" y="6037941"/>
            <a:ext cx="2016600" cy="740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10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457200" y="303146"/>
            <a:ext cx="8229600" cy="9516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NZ" sz="4800" b="1" i="0" u="none" strike="noStrike" cap="none">
                <a:solidFill>
                  <a:schemeClr val="dk1"/>
                </a:solidFill>
                <a:latin typeface="Arial"/>
                <a:ea typeface="Arial"/>
                <a:cs typeface="Arial"/>
                <a:sym typeface="Arial"/>
              </a:rPr>
              <a:t>Storage Classes </a:t>
            </a:r>
            <a:r>
              <a:rPr lang="en-NZ" sz="3600" b="1" i="0" u="none" strike="noStrike" cap="none">
                <a:solidFill>
                  <a:schemeClr val="dk1"/>
                </a:solidFill>
                <a:latin typeface="Arial"/>
                <a:ea typeface="Arial"/>
                <a:cs typeface="Arial"/>
                <a:sym typeface="Arial"/>
              </a:rPr>
              <a:t/>
            </a:r>
            <a:br>
              <a:rPr lang="en-NZ" sz="3600" b="1" i="0" u="none" strike="noStrike" cap="none">
                <a:solidFill>
                  <a:schemeClr val="dk1"/>
                </a:solidFill>
                <a:latin typeface="Arial"/>
                <a:ea typeface="Arial"/>
                <a:cs typeface="Arial"/>
                <a:sym typeface="Arial"/>
              </a:rPr>
            </a:br>
            <a:r>
              <a:rPr lang="en-NZ" sz="3000" b="0" i="0" u="none" strike="noStrike" cap="none">
                <a:solidFill>
                  <a:schemeClr val="dk1"/>
                </a:solidFill>
                <a:latin typeface="Arial"/>
                <a:ea typeface="Arial"/>
                <a:cs typeface="Arial"/>
                <a:sym typeface="Arial"/>
              </a:rPr>
              <a:t>Controlling the way S3 holds your data.</a:t>
            </a:r>
            <a:r>
              <a:rPr lang="en-NZ" sz="2790" b="1" i="0" u="none" strike="noStrike" cap="none">
                <a:solidFill>
                  <a:schemeClr val="dk1"/>
                </a:solidFill>
                <a:latin typeface="Arial"/>
                <a:ea typeface="Arial"/>
                <a:cs typeface="Arial"/>
                <a:sym typeface="Arial"/>
              </a:rPr>
              <a:t/>
            </a:r>
            <a:br>
              <a:rPr lang="en-NZ" sz="2790" b="1" i="0" u="none" strike="noStrike" cap="none">
                <a:solidFill>
                  <a:schemeClr val="dk1"/>
                </a:solidFill>
                <a:latin typeface="Arial"/>
                <a:ea typeface="Arial"/>
                <a:cs typeface="Arial"/>
                <a:sym typeface="Arial"/>
              </a:rPr>
            </a:br>
            <a:endParaRPr lang="en-NZ" sz="2790" b="1" i="0" u="none" strike="noStrike" cap="none">
              <a:solidFill>
                <a:schemeClr val="dk1"/>
              </a:solidFill>
              <a:latin typeface="Arial"/>
              <a:ea typeface="Arial"/>
              <a:cs typeface="Arial"/>
              <a:sym typeface="Arial"/>
            </a:endParaRPr>
          </a:p>
        </p:txBody>
      </p:sp>
      <p:sp>
        <p:nvSpPr>
          <p:cNvPr id="180" name="Shape 180"/>
          <p:cNvSpPr txBox="1">
            <a:spLocks noGrp="1"/>
          </p:cNvSpPr>
          <p:nvPr>
            <p:ph type="body" idx="1"/>
          </p:nvPr>
        </p:nvSpPr>
        <p:spPr>
          <a:xfrm>
            <a:off x="0" y="1417637"/>
            <a:ext cx="9144000" cy="4525963"/>
          </a:xfrm>
          <a:prstGeom prst="rect">
            <a:avLst/>
          </a:prstGeom>
          <a:noFill/>
          <a:ln>
            <a:noFill/>
          </a:ln>
        </p:spPr>
        <p:txBody>
          <a:bodyPr wrap="square" lIns="91425" tIns="45700" rIns="91425" bIns="45700" anchor="t" anchorCtr="0">
            <a:noAutofit/>
          </a:bodyPr>
          <a:lstStyle/>
          <a:p>
            <a:pPr marL="342900" marR="0" lvl="0" indent="-330200" algn="l" rtl="0">
              <a:lnSpc>
                <a:spcPct val="100000"/>
              </a:lnSpc>
              <a:spcBef>
                <a:spcPts val="0"/>
              </a:spcBef>
              <a:spcAft>
                <a:spcPts val="0"/>
              </a:spcAft>
              <a:buClr>
                <a:schemeClr val="dk1"/>
              </a:buClr>
              <a:buSzPct val="100000"/>
              <a:buFont typeface="Arial"/>
              <a:buChar char="•"/>
            </a:pPr>
            <a:r>
              <a:rPr lang="en-NZ" sz="2600" b="1" i="0" u="none" strike="noStrike" cap="none">
                <a:solidFill>
                  <a:schemeClr val="dk1"/>
                </a:solidFill>
                <a:latin typeface="Arial"/>
                <a:ea typeface="Arial"/>
                <a:cs typeface="Arial"/>
                <a:sym typeface="Arial"/>
              </a:rPr>
              <a:t>Amazon S3 – </a:t>
            </a:r>
            <a:r>
              <a:rPr lang="en-NZ" sz="2600" b="0" i="0" u="none" strike="noStrike" cap="none">
                <a:solidFill>
                  <a:schemeClr val="dk1"/>
                </a:solidFill>
                <a:latin typeface="Arial"/>
                <a:ea typeface="Arial"/>
                <a:cs typeface="Arial"/>
                <a:sym typeface="Arial"/>
              </a:rPr>
              <a:t>Frequently Assessed Data.</a:t>
            </a:r>
          </a:p>
          <a:p>
            <a:pPr marL="342900" marR="0" lvl="0" indent="-330200" algn="l" rtl="0">
              <a:lnSpc>
                <a:spcPct val="100000"/>
              </a:lnSpc>
              <a:spcBef>
                <a:spcPts val="560"/>
              </a:spcBef>
              <a:spcAft>
                <a:spcPts val="0"/>
              </a:spcAft>
              <a:buClr>
                <a:schemeClr val="dk1"/>
              </a:buClr>
              <a:buSzPct val="100000"/>
              <a:buFont typeface="Arial"/>
              <a:buChar char="•"/>
            </a:pPr>
            <a:r>
              <a:rPr lang="en-NZ" sz="2600" b="1" i="0" u="none" strike="noStrike" cap="none">
                <a:solidFill>
                  <a:schemeClr val="dk1"/>
                </a:solidFill>
                <a:latin typeface="Arial"/>
                <a:ea typeface="Arial"/>
                <a:cs typeface="Arial"/>
                <a:sym typeface="Arial"/>
              </a:rPr>
              <a:t>Standard S3 Standard-IA </a:t>
            </a:r>
            <a:r>
              <a:rPr lang="en-NZ" sz="2600" b="0" i="0" u="none" strike="noStrike" cap="none">
                <a:solidFill>
                  <a:schemeClr val="dk1"/>
                </a:solidFill>
                <a:latin typeface="Arial"/>
                <a:ea typeface="Arial"/>
                <a:cs typeface="Arial"/>
                <a:sym typeface="Arial"/>
              </a:rPr>
              <a:t>– Less Frequently Data.</a:t>
            </a:r>
          </a:p>
          <a:p>
            <a:pPr marL="342900" marR="0" lvl="0" indent="-330200" algn="l" rtl="0">
              <a:lnSpc>
                <a:spcPct val="100000"/>
              </a:lnSpc>
              <a:spcBef>
                <a:spcPts val="560"/>
              </a:spcBef>
              <a:spcAft>
                <a:spcPts val="0"/>
              </a:spcAft>
              <a:buClr>
                <a:schemeClr val="dk1"/>
              </a:buClr>
              <a:buSzPct val="100000"/>
              <a:buFont typeface="Arial"/>
              <a:buChar char="•"/>
            </a:pPr>
            <a:r>
              <a:rPr lang="en-NZ" sz="2600" b="1" i="0" u="none" strike="noStrike" cap="none">
                <a:solidFill>
                  <a:schemeClr val="dk1"/>
                </a:solidFill>
                <a:latin typeface="Arial"/>
                <a:ea typeface="Arial"/>
                <a:cs typeface="Arial"/>
                <a:sym typeface="Arial"/>
              </a:rPr>
              <a:t> Amazon Glacier </a:t>
            </a:r>
            <a:r>
              <a:rPr lang="en-NZ" sz="2600" b="0" i="0" u="none" strike="noStrike" cap="none">
                <a:solidFill>
                  <a:schemeClr val="dk1"/>
                </a:solidFill>
                <a:latin typeface="Arial"/>
                <a:ea typeface="Arial"/>
                <a:cs typeface="Arial"/>
                <a:sym typeface="Arial"/>
              </a:rPr>
              <a:t>– Low Cost Archival Data.</a:t>
            </a:r>
          </a:p>
          <a:p>
            <a:pPr marL="0" marR="0" lvl="0" indent="0" algn="l" rtl="0">
              <a:lnSpc>
                <a:spcPct val="100000"/>
              </a:lnSpc>
              <a:spcBef>
                <a:spcPts val="640"/>
              </a:spcBef>
              <a:spcAft>
                <a:spcPts val="0"/>
              </a:spcAft>
              <a:buClr>
                <a:schemeClr val="dk1"/>
              </a:buClr>
              <a:buSzPct val="25000"/>
              <a:buFont typeface="Arial"/>
              <a:buNone/>
            </a:pPr>
            <a:endParaRPr sz="3200" b="0" i="0" u="none" strike="noStrike" cap="none">
              <a:solidFill>
                <a:schemeClr val="dk1"/>
              </a:solidFill>
              <a:latin typeface="Arial"/>
              <a:ea typeface="Arial"/>
              <a:cs typeface="Arial"/>
              <a:sym typeface="Arial"/>
            </a:endParaRPr>
          </a:p>
        </p:txBody>
      </p:sp>
      <p:sp>
        <p:nvSpPr>
          <p:cNvPr id="181" name="Shape 181"/>
          <p:cNvSpPr/>
          <p:nvPr/>
        </p:nvSpPr>
        <p:spPr>
          <a:xfrm>
            <a:off x="0" y="1178558"/>
            <a:ext cx="9144000" cy="45718"/>
          </a:xfrm>
          <a:prstGeom prst="rect">
            <a:avLst/>
          </a:prstGeom>
          <a:solidFill>
            <a:srgbClr val="FFC000"/>
          </a:solidFill>
          <a:ln w="9525" cap="flat" cmpd="sng">
            <a:solidFill>
              <a:srgbClr val="FFC000"/>
            </a:solidFill>
            <a:prstDash val="solid"/>
            <a:round/>
            <a:headEnd type="none" w="med" len="med"/>
            <a:tailEnd type="none" w="med" len="med"/>
          </a:ln>
          <a:effectLst>
            <a:outerShdw blurRad="39999" dist="23000" dir="5400000" rotWithShape="0">
              <a:srgbClr val="000000">
                <a:alpha val="34509"/>
              </a:srgbClr>
            </a:outerShdw>
          </a:effectLst>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182" name="Shape 182"/>
          <p:cNvPicPr preferRelativeResize="0"/>
          <p:nvPr/>
        </p:nvPicPr>
        <p:blipFill rotWithShape="1">
          <a:blip r:embed="rId3">
            <a:alphaModFix/>
          </a:blip>
          <a:srcRect/>
          <a:stretch/>
        </p:blipFill>
        <p:spPr>
          <a:xfrm>
            <a:off x="246558" y="3021496"/>
            <a:ext cx="6634278" cy="3733079"/>
          </a:xfrm>
          <a:prstGeom prst="rect">
            <a:avLst/>
          </a:prstGeom>
          <a:noFill/>
          <a:ln>
            <a:noFill/>
          </a:ln>
        </p:spPr>
      </p:pic>
      <p:pic>
        <p:nvPicPr>
          <p:cNvPr id="183" name="Shape 183"/>
          <p:cNvPicPr preferRelativeResize="0"/>
          <p:nvPr/>
        </p:nvPicPr>
        <p:blipFill rotWithShape="1">
          <a:blip r:embed="rId4">
            <a:alphaModFix/>
          </a:blip>
          <a:srcRect t="20177" b="20924"/>
          <a:stretch/>
        </p:blipFill>
        <p:spPr>
          <a:xfrm>
            <a:off x="7026196" y="6037941"/>
            <a:ext cx="2016600" cy="740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anim calcmode="lin" valueType="num">
                                      <p:cBhvr additive="base">
                                        <p:cTn id="7" dur="500"/>
                                        <p:tgtEl>
                                          <p:spTgt spid="1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457200" y="202270"/>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NZ" sz="4800" b="1" i="0" u="none" strike="noStrike" cap="none">
                <a:solidFill>
                  <a:schemeClr val="dk1"/>
                </a:solidFill>
                <a:latin typeface="Arial"/>
                <a:ea typeface="Arial"/>
                <a:cs typeface="Arial"/>
                <a:sym typeface="Arial"/>
              </a:rPr>
              <a:t>Interfaces</a:t>
            </a:r>
          </a:p>
        </p:txBody>
      </p:sp>
      <p:sp>
        <p:nvSpPr>
          <p:cNvPr id="189" name="Shape 189"/>
          <p:cNvSpPr txBox="1">
            <a:spLocks noGrp="1"/>
          </p:cNvSpPr>
          <p:nvPr>
            <p:ph type="body" idx="1"/>
          </p:nvPr>
        </p:nvSpPr>
        <p:spPr>
          <a:xfrm>
            <a:off x="0" y="1600200"/>
            <a:ext cx="8036416" cy="5045298"/>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NZ" sz="1900" b="1" i="0" u="none" strike="noStrike" cap="none">
                <a:solidFill>
                  <a:schemeClr val="dk1"/>
                </a:solidFill>
                <a:latin typeface="Arial"/>
                <a:ea typeface="Arial"/>
                <a:cs typeface="Arial"/>
                <a:sym typeface="Arial"/>
              </a:rPr>
              <a:t>Simple REST-based APIs</a:t>
            </a:r>
            <a:r>
              <a:rPr lang="en-NZ" sz="1900" b="0" i="0" u="none" strike="noStrike" cap="none">
                <a:solidFill>
                  <a:schemeClr val="dk1"/>
                </a:solidFill>
                <a:latin typeface="Arial"/>
                <a:ea typeface="Arial"/>
                <a:cs typeface="Arial"/>
                <a:sym typeface="Arial"/>
              </a:rPr>
              <a:t> – Both management and data operations.</a:t>
            </a:r>
          </a:p>
          <a:p>
            <a:pPr marL="0" marR="0" lvl="0" indent="0" algn="l" rtl="0">
              <a:lnSpc>
                <a:spcPct val="100000"/>
              </a:lnSpc>
              <a:spcBef>
                <a:spcPts val="360"/>
              </a:spcBef>
              <a:spcAft>
                <a:spcPts val="0"/>
              </a:spcAft>
              <a:buClr>
                <a:schemeClr val="dk1"/>
              </a:buClr>
              <a:buSzPct val="25000"/>
              <a:buFont typeface="Arial"/>
              <a:buNone/>
            </a:pPr>
            <a:r>
              <a:rPr lang="en-NZ" sz="1900" b="0" i="0" u="none" strike="noStrike" cap="none">
                <a:solidFill>
                  <a:schemeClr val="dk1"/>
                </a:solidFill>
                <a:latin typeface="Arial"/>
                <a:ea typeface="Arial"/>
                <a:cs typeface="Arial"/>
                <a:sym typeface="Arial"/>
              </a:rPr>
              <a:t>The APIs allow Amazon S3 objects to be completely stored in uniquely named buckets.</a:t>
            </a:r>
          </a:p>
          <a:p>
            <a:pPr marL="342900" marR="0" lvl="0" indent="-342900" algn="l" rtl="0">
              <a:lnSpc>
                <a:spcPct val="100000"/>
              </a:lnSpc>
              <a:spcBef>
                <a:spcPts val="360"/>
              </a:spcBef>
              <a:spcAft>
                <a:spcPts val="0"/>
              </a:spcAft>
              <a:buClr>
                <a:schemeClr val="dk1"/>
              </a:buClr>
              <a:buSzPct val="100000"/>
              <a:buFont typeface="Arial"/>
              <a:buChar char="•"/>
            </a:pPr>
            <a:r>
              <a:rPr lang="en-NZ" sz="1900" b="1" i="0" u="none" strike="noStrike" cap="none">
                <a:solidFill>
                  <a:schemeClr val="dk1"/>
                </a:solidFill>
                <a:latin typeface="Arial"/>
                <a:ea typeface="Arial"/>
                <a:cs typeface="Arial"/>
                <a:sym typeface="Arial"/>
              </a:rPr>
              <a:t>High level tool kit or Software development kit (SDK)</a:t>
            </a:r>
          </a:p>
          <a:p>
            <a:pPr marL="0" marR="0" lvl="0" indent="0" algn="l" rtl="0">
              <a:lnSpc>
                <a:spcPct val="100000"/>
              </a:lnSpc>
              <a:spcBef>
                <a:spcPts val="360"/>
              </a:spcBef>
              <a:spcAft>
                <a:spcPts val="0"/>
              </a:spcAft>
              <a:buClr>
                <a:schemeClr val="dk1"/>
              </a:buClr>
              <a:buSzPct val="25000"/>
              <a:buFont typeface="Arial"/>
              <a:buNone/>
            </a:pPr>
            <a:r>
              <a:rPr lang="en-NZ" sz="1900" b="0" i="0" u="none" strike="noStrike" cap="none">
                <a:solidFill>
                  <a:schemeClr val="dk1"/>
                </a:solidFill>
                <a:latin typeface="Arial"/>
                <a:ea typeface="Arial"/>
                <a:cs typeface="Arial"/>
                <a:sym typeface="Arial"/>
              </a:rPr>
              <a:t>AWS SDK are available for Android, Browser, iOS, Java, .NET, Node.js, PHP, Python, Ruby, and Go.</a:t>
            </a:r>
          </a:p>
          <a:p>
            <a:pPr marL="342900" marR="0" lvl="0" indent="-342900" algn="l" rtl="0">
              <a:lnSpc>
                <a:spcPct val="100000"/>
              </a:lnSpc>
              <a:spcBef>
                <a:spcPts val="360"/>
              </a:spcBef>
              <a:spcAft>
                <a:spcPts val="0"/>
              </a:spcAft>
              <a:buClr>
                <a:schemeClr val="dk1"/>
              </a:buClr>
              <a:buSzPct val="100000"/>
              <a:buFont typeface="Arial"/>
              <a:buChar char="•"/>
            </a:pPr>
            <a:r>
              <a:rPr lang="en-NZ" sz="1900" b="1" i="0" u="none" strike="noStrike" cap="none">
                <a:solidFill>
                  <a:schemeClr val="dk1"/>
                </a:solidFill>
                <a:latin typeface="Arial"/>
                <a:ea typeface="Arial"/>
                <a:cs typeface="Arial"/>
                <a:sym typeface="Arial"/>
              </a:rPr>
              <a:t>Integrated AWS Command Line Interface (AWS CLI)</a:t>
            </a:r>
          </a:p>
          <a:p>
            <a:pPr marL="0" marR="0" lvl="0" indent="0" algn="l" rtl="0">
              <a:lnSpc>
                <a:spcPct val="100000"/>
              </a:lnSpc>
              <a:spcBef>
                <a:spcPts val="360"/>
              </a:spcBef>
              <a:spcAft>
                <a:spcPts val="0"/>
              </a:spcAft>
              <a:buClr>
                <a:schemeClr val="dk1"/>
              </a:buClr>
              <a:buSzPct val="25000"/>
              <a:buFont typeface="Arial"/>
              <a:buNone/>
            </a:pPr>
            <a:r>
              <a:rPr lang="en-NZ" sz="1900" b="0" i="0" u="none" strike="noStrike" cap="none">
                <a:solidFill>
                  <a:schemeClr val="dk1"/>
                </a:solidFill>
                <a:latin typeface="Arial"/>
                <a:ea typeface="Arial"/>
                <a:cs typeface="Arial"/>
                <a:sym typeface="Arial"/>
              </a:rPr>
              <a:t>By using AWS CDI ,you can perform recursive uploads and downloads using a single folder-level Amazon S3 command </a:t>
            </a:r>
          </a:p>
          <a:p>
            <a:pPr marL="342900" marR="0" lvl="0" indent="-342900" algn="l" rtl="0">
              <a:lnSpc>
                <a:spcPct val="100000"/>
              </a:lnSpc>
              <a:spcBef>
                <a:spcPts val="360"/>
              </a:spcBef>
              <a:spcAft>
                <a:spcPts val="0"/>
              </a:spcAft>
              <a:buClr>
                <a:schemeClr val="dk1"/>
              </a:buClr>
              <a:buSzPct val="100000"/>
              <a:buFont typeface="Arial"/>
              <a:buChar char="•"/>
            </a:pPr>
            <a:r>
              <a:rPr lang="en-NZ" sz="1900" b="1" i="0" u="none" strike="noStrike" cap="none">
                <a:solidFill>
                  <a:schemeClr val="dk1"/>
                </a:solidFill>
                <a:latin typeface="Arial"/>
                <a:ea typeface="Arial"/>
                <a:cs typeface="Arial"/>
                <a:sym typeface="Arial"/>
              </a:rPr>
              <a:t>AWS Management Console </a:t>
            </a:r>
          </a:p>
          <a:p>
            <a:pPr marL="0" marR="0" lvl="0" indent="0" algn="l" rtl="0">
              <a:lnSpc>
                <a:spcPct val="100000"/>
              </a:lnSpc>
              <a:spcBef>
                <a:spcPts val="360"/>
              </a:spcBef>
              <a:spcAft>
                <a:spcPts val="0"/>
              </a:spcAft>
              <a:buClr>
                <a:schemeClr val="dk1"/>
              </a:buClr>
              <a:buSzPct val="25000"/>
              <a:buFont typeface="Arial"/>
              <a:buNone/>
            </a:pPr>
            <a:r>
              <a:rPr lang="en-NZ" sz="1900" b="0" i="0" u="none" strike="noStrike" cap="none">
                <a:solidFill>
                  <a:schemeClr val="dk1"/>
                </a:solidFill>
                <a:latin typeface="Arial"/>
                <a:ea typeface="Arial"/>
                <a:cs typeface="Arial"/>
                <a:sym typeface="Arial"/>
              </a:rPr>
              <a:t>can easily create and manage Amazon S3 buckets, upload and download objects, and browse the contents of your S3 buckets using a simple web-based user interface. </a:t>
            </a:r>
          </a:p>
          <a:p>
            <a:pPr marL="0" marR="0" lvl="0" indent="0" algn="l" rtl="0">
              <a:lnSpc>
                <a:spcPct val="100000"/>
              </a:lnSpc>
              <a:spcBef>
                <a:spcPts val="360"/>
              </a:spcBef>
              <a:spcAft>
                <a:spcPts val="0"/>
              </a:spcAft>
              <a:buClr>
                <a:schemeClr val="dk1"/>
              </a:buClr>
              <a:buSzPct val="25000"/>
              <a:buFont typeface="Arial"/>
              <a:buNone/>
            </a:pPr>
            <a:endParaRPr sz="1900" b="0" i="0" u="none" strike="noStrike" cap="none">
              <a:solidFill>
                <a:schemeClr val="dk1"/>
              </a:solidFill>
              <a:latin typeface="Arial"/>
              <a:ea typeface="Arial"/>
              <a:cs typeface="Arial"/>
              <a:sym typeface="Arial"/>
            </a:endParaRPr>
          </a:p>
          <a:p>
            <a:pPr marL="342900" marR="0" lvl="0" indent="-342900" algn="l" rtl="0">
              <a:lnSpc>
                <a:spcPct val="100000"/>
              </a:lnSpc>
              <a:spcBef>
                <a:spcPts val="360"/>
              </a:spcBef>
              <a:spcAft>
                <a:spcPts val="0"/>
              </a:spcAft>
              <a:buClr>
                <a:schemeClr val="dk1"/>
              </a:buClr>
              <a:buSzPct val="100000"/>
              <a:buFont typeface="Arial"/>
              <a:buChar char="✓"/>
            </a:pPr>
            <a:r>
              <a:rPr lang="en-NZ" sz="1900" b="0" i="0" u="none" strike="noStrike" cap="none">
                <a:solidFill>
                  <a:schemeClr val="dk1"/>
                </a:solidFill>
                <a:latin typeface="Arial"/>
                <a:ea typeface="Arial"/>
                <a:cs typeface="Arial"/>
                <a:sym typeface="Arial"/>
              </a:rPr>
              <a:t>Amazon S3 Notification Feature.</a:t>
            </a:r>
          </a:p>
        </p:txBody>
      </p:sp>
      <p:sp>
        <p:nvSpPr>
          <p:cNvPr id="190" name="Shape 190"/>
          <p:cNvSpPr/>
          <p:nvPr/>
        </p:nvSpPr>
        <p:spPr>
          <a:xfrm>
            <a:off x="0" y="1178558"/>
            <a:ext cx="9144000" cy="45718"/>
          </a:xfrm>
          <a:prstGeom prst="rect">
            <a:avLst/>
          </a:prstGeom>
          <a:solidFill>
            <a:srgbClr val="FFC000"/>
          </a:solidFill>
          <a:ln w="9525" cap="flat" cmpd="sng">
            <a:solidFill>
              <a:srgbClr val="FFC000"/>
            </a:solidFill>
            <a:prstDash val="solid"/>
            <a:round/>
            <a:headEnd type="none" w="med" len="med"/>
            <a:tailEnd type="none" w="med" len="med"/>
          </a:ln>
          <a:effectLst>
            <a:outerShdw blurRad="39999" dist="23000" dir="5400000" rotWithShape="0">
              <a:srgbClr val="000000">
                <a:alpha val="34509"/>
              </a:srgbClr>
            </a:outerShdw>
          </a:effectLst>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191" name="Shape 191"/>
          <p:cNvPicPr preferRelativeResize="0"/>
          <p:nvPr/>
        </p:nvPicPr>
        <p:blipFill rotWithShape="1">
          <a:blip r:embed="rId3">
            <a:alphaModFix/>
          </a:blip>
          <a:srcRect t="20177" b="20924"/>
          <a:stretch/>
        </p:blipFill>
        <p:spPr>
          <a:xfrm>
            <a:off x="7026196" y="6037941"/>
            <a:ext cx="2016600" cy="740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457200" y="130448"/>
            <a:ext cx="8229600" cy="879299"/>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NZ" sz="4800" b="1" i="0" u="none" strike="noStrike" cap="none">
                <a:solidFill>
                  <a:schemeClr val="dk1"/>
                </a:solidFill>
                <a:latin typeface="Arial"/>
                <a:ea typeface="Arial"/>
                <a:cs typeface="Arial"/>
                <a:sym typeface="Arial"/>
              </a:rPr>
              <a:t>Security</a:t>
            </a:r>
            <a:r>
              <a:rPr lang="en-NZ" sz="3600" b="1" i="0" u="none" strike="noStrike" cap="none">
                <a:solidFill>
                  <a:schemeClr val="dk1"/>
                </a:solidFill>
                <a:latin typeface="Arial"/>
                <a:ea typeface="Arial"/>
                <a:cs typeface="Arial"/>
                <a:sym typeface="Arial"/>
              </a:rPr>
              <a:t/>
            </a:r>
            <a:br>
              <a:rPr lang="en-NZ" sz="3600" b="1" i="0" u="none" strike="noStrike" cap="none">
                <a:solidFill>
                  <a:schemeClr val="dk1"/>
                </a:solidFill>
                <a:latin typeface="Arial"/>
                <a:ea typeface="Arial"/>
                <a:cs typeface="Arial"/>
                <a:sym typeface="Arial"/>
              </a:rPr>
            </a:br>
            <a:r>
              <a:rPr lang="en-NZ" sz="3000" b="0" i="0" u="none" strike="noStrike" cap="none">
                <a:solidFill>
                  <a:schemeClr val="dk1"/>
                </a:solidFill>
                <a:latin typeface="Arial"/>
                <a:ea typeface="Arial"/>
                <a:cs typeface="Arial"/>
                <a:sym typeface="Arial"/>
              </a:rPr>
              <a:t>Highly secure</a:t>
            </a:r>
          </a:p>
        </p:txBody>
      </p:sp>
      <p:sp>
        <p:nvSpPr>
          <p:cNvPr id="197" name="Shape 197"/>
          <p:cNvSpPr txBox="1">
            <a:spLocks noGrp="1"/>
          </p:cNvSpPr>
          <p:nvPr>
            <p:ph type="body" idx="1"/>
          </p:nvPr>
        </p:nvSpPr>
        <p:spPr>
          <a:xfrm>
            <a:off x="0" y="1600200"/>
            <a:ext cx="8330100" cy="4903800"/>
          </a:xfrm>
          <a:prstGeom prst="rect">
            <a:avLst/>
          </a:prstGeom>
          <a:noFill/>
          <a:ln>
            <a:noFill/>
          </a:ln>
        </p:spPr>
        <p:txBody>
          <a:bodyPr wrap="square" lIns="91425" tIns="45700" rIns="91425" bIns="45700" anchor="t" anchorCtr="0">
            <a:noAutofit/>
          </a:bodyPr>
          <a:lstStyle/>
          <a:p>
            <a:pPr marL="342900" marR="0" lvl="0" indent="-317500" algn="l" rtl="0">
              <a:lnSpc>
                <a:spcPct val="80000"/>
              </a:lnSpc>
              <a:spcBef>
                <a:spcPts val="0"/>
              </a:spcBef>
              <a:spcAft>
                <a:spcPts val="0"/>
              </a:spcAft>
              <a:buClr>
                <a:schemeClr val="dk1"/>
              </a:buClr>
              <a:buSzPct val="100000"/>
              <a:buFont typeface="Arial"/>
              <a:buChar char="•"/>
            </a:pPr>
            <a:r>
              <a:rPr lang="en-NZ" sz="2400" b="1" i="0" u="none" strike="noStrike" cap="none">
                <a:solidFill>
                  <a:schemeClr val="dk1"/>
                </a:solidFill>
                <a:latin typeface="Arial"/>
                <a:ea typeface="Arial"/>
                <a:cs typeface="Arial"/>
                <a:sym typeface="Arial"/>
              </a:rPr>
              <a:t>Support Encryption </a:t>
            </a:r>
            <a:r>
              <a:rPr lang="en-NZ" sz="2400" b="0" i="0" u="none" strike="noStrike" cap="none">
                <a:solidFill>
                  <a:schemeClr val="dk1"/>
                </a:solidFill>
                <a:latin typeface="Arial"/>
                <a:ea typeface="Arial"/>
                <a:cs typeface="Arial"/>
                <a:sym typeface="Arial"/>
              </a:rPr>
              <a:t>- Multiple server-side and client-side encryption option.</a:t>
            </a:r>
          </a:p>
          <a:p>
            <a:pPr marL="342900" marR="0" lvl="0" indent="-317500" algn="l" rtl="0">
              <a:lnSpc>
                <a:spcPct val="80000"/>
              </a:lnSpc>
              <a:spcBef>
                <a:spcPts val="592"/>
              </a:spcBef>
              <a:spcAft>
                <a:spcPts val="0"/>
              </a:spcAft>
              <a:buClr>
                <a:schemeClr val="dk1"/>
              </a:buClr>
              <a:buSzPct val="100000"/>
              <a:buFont typeface="Arial"/>
              <a:buChar char="•"/>
            </a:pPr>
            <a:r>
              <a:rPr lang="en-NZ" sz="2400" b="1" i="0" u="none" strike="noStrike" cap="none">
                <a:solidFill>
                  <a:schemeClr val="dk1"/>
                </a:solidFill>
                <a:latin typeface="Arial"/>
                <a:ea typeface="Arial"/>
                <a:cs typeface="Arial"/>
                <a:sym typeface="Arial"/>
              </a:rPr>
              <a:t>Manage access </a:t>
            </a:r>
            <a:r>
              <a:rPr lang="en-NZ" sz="2400" b="0" i="0" u="none" strike="noStrike" cap="none">
                <a:solidFill>
                  <a:schemeClr val="dk1"/>
                </a:solidFill>
                <a:latin typeface="Arial"/>
                <a:ea typeface="Arial"/>
                <a:cs typeface="Arial"/>
                <a:sym typeface="Arial"/>
              </a:rPr>
              <a:t>-  flexible access control mechanisms, by writing an access policy.</a:t>
            </a:r>
          </a:p>
          <a:p>
            <a:pPr marL="342900" marR="0" lvl="0" indent="-317500" algn="l" rtl="0">
              <a:lnSpc>
                <a:spcPct val="80000"/>
              </a:lnSpc>
              <a:spcBef>
                <a:spcPts val="592"/>
              </a:spcBef>
              <a:spcAft>
                <a:spcPts val="0"/>
              </a:spcAft>
              <a:buClr>
                <a:schemeClr val="dk1"/>
              </a:buClr>
              <a:buSzPct val="100000"/>
              <a:buFont typeface="Arial"/>
              <a:buChar char="•"/>
            </a:pPr>
            <a:r>
              <a:rPr lang="en-NZ" sz="2400" b="1" i="0" u="none" strike="noStrike" cap="none">
                <a:solidFill>
                  <a:schemeClr val="dk1"/>
                </a:solidFill>
                <a:latin typeface="Arial"/>
                <a:ea typeface="Arial"/>
                <a:cs typeface="Arial"/>
                <a:sym typeface="Arial"/>
              </a:rPr>
              <a:t>Versioning</a:t>
            </a:r>
            <a:r>
              <a:rPr lang="en-NZ" sz="2400" b="0" i="0" u="none" strike="noStrike" cap="none">
                <a:solidFill>
                  <a:schemeClr val="dk1"/>
                </a:solidFill>
                <a:latin typeface="Arial"/>
                <a:ea typeface="Arial"/>
                <a:cs typeface="Arial"/>
                <a:sym typeface="Arial"/>
              </a:rPr>
              <a:t> – to preserve, retrieve and restore every version of every object stored in your Amazon S3 bucket.</a:t>
            </a:r>
          </a:p>
          <a:p>
            <a:pPr marL="342900" marR="0" lvl="0" indent="-317500" algn="l" rtl="0">
              <a:lnSpc>
                <a:spcPct val="80000"/>
              </a:lnSpc>
              <a:spcBef>
                <a:spcPts val="592"/>
              </a:spcBef>
              <a:spcAft>
                <a:spcPts val="0"/>
              </a:spcAft>
              <a:buClr>
                <a:schemeClr val="dk1"/>
              </a:buClr>
              <a:buSzPct val="100000"/>
              <a:buFont typeface="Arial"/>
              <a:buChar char="•"/>
            </a:pPr>
            <a:r>
              <a:rPr lang="en-NZ" sz="2400" b="1" i="0" u="none" strike="noStrike" cap="none">
                <a:solidFill>
                  <a:schemeClr val="dk1"/>
                </a:solidFill>
                <a:latin typeface="Arial"/>
                <a:ea typeface="Arial"/>
                <a:cs typeface="Arial"/>
                <a:sym typeface="Arial"/>
              </a:rPr>
              <a:t>MFA delete </a:t>
            </a:r>
            <a:r>
              <a:rPr lang="en-NZ" sz="2400" b="0" i="0" u="none" strike="noStrike" cap="none">
                <a:solidFill>
                  <a:schemeClr val="dk1"/>
                </a:solidFill>
                <a:latin typeface="Arial"/>
                <a:ea typeface="Arial"/>
                <a:cs typeface="Arial"/>
                <a:sym typeface="Arial"/>
              </a:rPr>
              <a:t>– Multi-Factor Authentication delete for a bucket.</a:t>
            </a:r>
          </a:p>
          <a:p>
            <a:pPr marL="342900" marR="0" lvl="0" indent="-317500" algn="l" rtl="0">
              <a:lnSpc>
                <a:spcPct val="80000"/>
              </a:lnSpc>
              <a:spcBef>
                <a:spcPts val="592"/>
              </a:spcBef>
              <a:spcAft>
                <a:spcPts val="0"/>
              </a:spcAft>
              <a:buClr>
                <a:schemeClr val="dk1"/>
              </a:buClr>
              <a:buSzPct val="100000"/>
              <a:buFont typeface="Arial"/>
              <a:buChar char="•"/>
            </a:pPr>
            <a:r>
              <a:rPr lang="en-NZ" sz="2400" b="1" i="0" u="none" strike="noStrike" cap="none">
                <a:solidFill>
                  <a:schemeClr val="dk1"/>
                </a:solidFill>
                <a:latin typeface="Arial"/>
                <a:ea typeface="Arial"/>
                <a:cs typeface="Arial"/>
                <a:sym typeface="Arial"/>
              </a:rPr>
              <a:t>Access Logging </a:t>
            </a:r>
            <a:r>
              <a:rPr lang="en-NZ" sz="2400" b="0" i="0" u="none" strike="noStrike" cap="none">
                <a:solidFill>
                  <a:schemeClr val="dk1"/>
                </a:solidFill>
                <a:latin typeface="Arial"/>
                <a:ea typeface="Arial"/>
                <a:cs typeface="Arial"/>
                <a:sym typeface="Arial"/>
              </a:rPr>
              <a:t>– to track requests for access to your bucket. </a:t>
            </a:r>
          </a:p>
        </p:txBody>
      </p:sp>
      <p:sp>
        <p:nvSpPr>
          <p:cNvPr id="198" name="Shape 198"/>
          <p:cNvSpPr/>
          <p:nvPr/>
        </p:nvSpPr>
        <p:spPr>
          <a:xfrm>
            <a:off x="0" y="1178558"/>
            <a:ext cx="9144000" cy="45718"/>
          </a:xfrm>
          <a:prstGeom prst="rect">
            <a:avLst/>
          </a:prstGeom>
          <a:solidFill>
            <a:srgbClr val="FFC000"/>
          </a:solidFill>
          <a:ln w="9525" cap="flat" cmpd="sng">
            <a:solidFill>
              <a:srgbClr val="FFC000"/>
            </a:solidFill>
            <a:prstDash val="solid"/>
            <a:round/>
            <a:headEnd type="none" w="med" len="med"/>
            <a:tailEnd type="none" w="med" len="med"/>
          </a:ln>
          <a:effectLst>
            <a:outerShdw blurRad="39999" dist="23000" dir="5400000" rotWithShape="0">
              <a:srgbClr val="000000">
                <a:alpha val="34509"/>
              </a:srgbClr>
            </a:outerShdw>
          </a:effectLst>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199" name="Shape 199"/>
          <p:cNvPicPr preferRelativeResize="0"/>
          <p:nvPr/>
        </p:nvPicPr>
        <p:blipFill rotWithShape="1">
          <a:blip r:embed="rId3">
            <a:alphaModFix/>
          </a:blip>
          <a:srcRect/>
          <a:stretch/>
        </p:blipFill>
        <p:spPr>
          <a:xfrm>
            <a:off x="149075" y="1600200"/>
            <a:ext cx="8330100" cy="3897600"/>
          </a:xfrm>
          <a:prstGeom prst="rect">
            <a:avLst/>
          </a:prstGeom>
          <a:noFill/>
          <a:ln>
            <a:noFill/>
          </a:ln>
        </p:spPr>
      </p:pic>
      <p:pic>
        <p:nvPicPr>
          <p:cNvPr id="200" name="Shape 200"/>
          <p:cNvPicPr preferRelativeResize="0"/>
          <p:nvPr/>
        </p:nvPicPr>
        <p:blipFill rotWithShape="1">
          <a:blip r:embed="rId4">
            <a:alphaModFix/>
          </a:blip>
          <a:srcRect t="20177" b="20924"/>
          <a:stretch/>
        </p:blipFill>
        <p:spPr>
          <a:xfrm>
            <a:off x="7026196" y="6037941"/>
            <a:ext cx="2016600" cy="740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20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0" y="35550"/>
            <a:ext cx="91440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NZ" sz="4800" b="1" i="0" u="none" strike="noStrike" cap="none">
                <a:solidFill>
                  <a:schemeClr val="dk1"/>
                </a:solidFill>
                <a:latin typeface="Arial"/>
                <a:ea typeface="Arial"/>
                <a:cs typeface="Arial"/>
                <a:sym typeface="Arial"/>
              </a:rPr>
              <a:t>Customer References</a:t>
            </a:r>
          </a:p>
        </p:txBody>
      </p:sp>
      <p:sp>
        <p:nvSpPr>
          <p:cNvPr id="206" name="Shape 206"/>
          <p:cNvSpPr/>
          <p:nvPr/>
        </p:nvSpPr>
        <p:spPr>
          <a:xfrm>
            <a:off x="0" y="1178558"/>
            <a:ext cx="9144000" cy="45718"/>
          </a:xfrm>
          <a:prstGeom prst="rect">
            <a:avLst/>
          </a:prstGeom>
          <a:solidFill>
            <a:srgbClr val="FFC000"/>
          </a:solidFill>
          <a:ln w="9525" cap="flat" cmpd="sng">
            <a:solidFill>
              <a:srgbClr val="FFC000"/>
            </a:solidFill>
            <a:prstDash val="solid"/>
            <a:round/>
            <a:headEnd type="none" w="med" len="med"/>
            <a:tailEnd type="none" w="med" len="med"/>
          </a:ln>
          <a:effectLst>
            <a:outerShdw blurRad="39999" dist="23000" dir="5400000" rotWithShape="0">
              <a:srgbClr val="000000">
                <a:alpha val="34509"/>
              </a:srgbClr>
            </a:outerShdw>
          </a:effectLst>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207" name="Shape 207"/>
          <p:cNvPicPr preferRelativeResize="0"/>
          <p:nvPr/>
        </p:nvPicPr>
        <p:blipFill rotWithShape="1">
          <a:blip r:embed="rId3">
            <a:alphaModFix/>
          </a:blip>
          <a:srcRect/>
          <a:stretch/>
        </p:blipFill>
        <p:spPr>
          <a:xfrm>
            <a:off x="68520" y="2507791"/>
            <a:ext cx="9031938" cy="2487837"/>
          </a:xfrm>
          <a:prstGeom prst="rect">
            <a:avLst/>
          </a:prstGeom>
          <a:noFill/>
          <a:ln>
            <a:noFill/>
          </a:ln>
        </p:spPr>
      </p:pic>
      <p:pic>
        <p:nvPicPr>
          <p:cNvPr id="208" name="Shape 208"/>
          <p:cNvPicPr preferRelativeResize="0"/>
          <p:nvPr/>
        </p:nvPicPr>
        <p:blipFill rotWithShape="1">
          <a:blip r:embed="rId4">
            <a:alphaModFix/>
          </a:blip>
          <a:srcRect t="20177" b="20924"/>
          <a:stretch/>
        </p:blipFill>
        <p:spPr>
          <a:xfrm>
            <a:off x="7026196" y="6037941"/>
            <a:ext cx="2016600" cy="740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Shape 213"/>
          <p:cNvPicPr preferRelativeResize="0"/>
          <p:nvPr/>
        </p:nvPicPr>
        <p:blipFill rotWithShape="1">
          <a:blip r:embed="rId3">
            <a:alphaModFix/>
          </a:blip>
          <a:srcRect t="37585" b="16147"/>
          <a:stretch/>
        </p:blipFill>
        <p:spPr>
          <a:xfrm>
            <a:off x="325042" y="304801"/>
            <a:ext cx="8493912" cy="2211283"/>
          </a:xfrm>
          <a:prstGeom prst="rect">
            <a:avLst/>
          </a:prstGeom>
          <a:noFill/>
          <a:ln>
            <a:noFill/>
          </a:ln>
        </p:spPr>
      </p:pic>
      <p:pic>
        <p:nvPicPr>
          <p:cNvPr id="214" name="Shape 214"/>
          <p:cNvPicPr preferRelativeResize="0"/>
          <p:nvPr/>
        </p:nvPicPr>
        <p:blipFill rotWithShape="1">
          <a:blip r:embed="rId4">
            <a:alphaModFix/>
          </a:blip>
          <a:srcRect l="15607" r="9246"/>
          <a:stretch/>
        </p:blipFill>
        <p:spPr>
          <a:xfrm>
            <a:off x="1524000" y="2537968"/>
            <a:ext cx="6096000" cy="361085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4"/>
                                        </p:tgtEl>
                                        <p:attrNameLst>
                                          <p:attrName>style.visibility</p:attrName>
                                        </p:attrNameLst>
                                      </p:cBhvr>
                                      <p:to>
                                        <p:strVal val="visible"/>
                                      </p:to>
                                    </p:set>
                                    <p:animEffect transition="in" filter="fade">
                                      <p:cBhvr>
                                        <p:cTn id="7" dur="1000"/>
                                        <p:tgtEl>
                                          <p:spTgt spid="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457200" y="198436"/>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NZ" sz="4800" b="1" i="0" u="none" strike="noStrike" cap="none">
                <a:solidFill>
                  <a:schemeClr val="dk1"/>
                </a:solidFill>
                <a:latin typeface="Arial"/>
                <a:ea typeface="Arial"/>
                <a:cs typeface="Arial"/>
                <a:sym typeface="Arial"/>
              </a:rPr>
              <a:t>Amazon Glacier</a:t>
            </a:r>
          </a:p>
        </p:txBody>
      </p:sp>
      <p:sp>
        <p:nvSpPr>
          <p:cNvPr id="220" name="Shape 220"/>
          <p:cNvSpPr txBox="1">
            <a:spLocks noGrp="1"/>
          </p:cNvSpPr>
          <p:nvPr>
            <p:ph type="body" idx="1"/>
          </p:nvPr>
        </p:nvSpPr>
        <p:spPr>
          <a:xfrm>
            <a:off x="457200" y="1600200"/>
            <a:ext cx="8229600" cy="4525963"/>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NZ" sz="3600" b="1" i="0" u="none" strike="noStrike" cap="none">
                <a:solidFill>
                  <a:schemeClr val="dk1"/>
                </a:solidFill>
                <a:latin typeface="Arial"/>
                <a:ea typeface="Arial"/>
                <a:cs typeface="Arial"/>
                <a:sym typeface="Arial"/>
              </a:rPr>
              <a:t>What is Amazon Glacier?</a:t>
            </a:r>
          </a:p>
          <a:p>
            <a:pPr marL="342900" marR="0" lvl="0" indent="-342900" algn="l" rtl="0">
              <a:lnSpc>
                <a:spcPct val="100000"/>
              </a:lnSpc>
              <a:spcBef>
                <a:spcPts val="640"/>
              </a:spcBef>
              <a:spcAft>
                <a:spcPts val="0"/>
              </a:spcAft>
              <a:buClr>
                <a:schemeClr val="dk1"/>
              </a:buClr>
              <a:buSzPct val="100000"/>
              <a:buFont typeface="Arial"/>
              <a:buChar char="•"/>
            </a:pPr>
            <a:r>
              <a:rPr lang="en-NZ" sz="3600" b="1" i="0" u="none" strike="noStrike" cap="none">
                <a:solidFill>
                  <a:schemeClr val="dk1"/>
                </a:solidFill>
                <a:latin typeface="Arial"/>
                <a:ea typeface="Arial"/>
                <a:cs typeface="Arial"/>
                <a:sym typeface="Arial"/>
              </a:rPr>
              <a:t>Key Features</a:t>
            </a:r>
          </a:p>
          <a:p>
            <a:pPr marL="342900" marR="0" lvl="0" indent="-342900" algn="l" rtl="0">
              <a:lnSpc>
                <a:spcPct val="100000"/>
              </a:lnSpc>
              <a:spcBef>
                <a:spcPts val="640"/>
              </a:spcBef>
              <a:spcAft>
                <a:spcPts val="0"/>
              </a:spcAft>
              <a:buClr>
                <a:schemeClr val="dk1"/>
              </a:buClr>
              <a:buSzPct val="100000"/>
              <a:buFont typeface="Arial"/>
              <a:buChar char="•"/>
            </a:pPr>
            <a:r>
              <a:rPr lang="en-NZ" sz="3600" b="1" i="0" u="none" strike="noStrike" cap="none">
                <a:solidFill>
                  <a:schemeClr val="dk1"/>
                </a:solidFill>
                <a:latin typeface="Arial"/>
                <a:ea typeface="Arial"/>
                <a:cs typeface="Arial"/>
                <a:sym typeface="Arial"/>
              </a:rPr>
              <a:t>Concept</a:t>
            </a:r>
          </a:p>
          <a:p>
            <a:pPr marL="342900" marR="0" lvl="0" indent="-342900" algn="l" rtl="0">
              <a:lnSpc>
                <a:spcPct val="100000"/>
              </a:lnSpc>
              <a:spcBef>
                <a:spcPts val="640"/>
              </a:spcBef>
              <a:spcAft>
                <a:spcPts val="0"/>
              </a:spcAft>
              <a:buClr>
                <a:schemeClr val="dk1"/>
              </a:buClr>
              <a:buSzPct val="100000"/>
              <a:buFont typeface="Arial"/>
              <a:buChar char="•"/>
            </a:pPr>
            <a:r>
              <a:rPr lang="en-NZ" sz="3600" b="1" i="0" u="none" strike="noStrike" cap="none">
                <a:solidFill>
                  <a:schemeClr val="dk1"/>
                </a:solidFill>
                <a:latin typeface="Arial"/>
                <a:ea typeface="Arial"/>
                <a:cs typeface="Arial"/>
                <a:sym typeface="Arial"/>
              </a:rPr>
              <a:t>Interfaces</a:t>
            </a:r>
          </a:p>
          <a:p>
            <a:pPr marL="342900" marR="0" lvl="0" indent="-342900" algn="l" rtl="0">
              <a:lnSpc>
                <a:spcPct val="100000"/>
              </a:lnSpc>
              <a:spcBef>
                <a:spcPts val="640"/>
              </a:spcBef>
              <a:spcAft>
                <a:spcPts val="0"/>
              </a:spcAft>
              <a:buClr>
                <a:schemeClr val="dk1"/>
              </a:buClr>
              <a:buSzPct val="100000"/>
              <a:buFont typeface="Arial"/>
              <a:buChar char="•"/>
            </a:pPr>
            <a:r>
              <a:rPr lang="en-NZ" sz="3600" b="1" i="0" u="none" strike="noStrike" cap="none">
                <a:solidFill>
                  <a:schemeClr val="dk1"/>
                </a:solidFill>
                <a:latin typeface="Arial"/>
                <a:ea typeface="Arial"/>
                <a:cs typeface="Arial"/>
                <a:sym typeface="Arial"/>
              </a:rPr>
              <a:t>Security</a:t>
            </a:r>
          </a:p>
          <a:p>
            <a:pPr marL="342900" marR="0" lvl="0" indent="-342900" algn="l" rtl="0">
              <a:lnSpc>
                <a:spcPct val="100000"/>
              </a:lnSpc>
              <a:spcBef>
                <a:spcPts val="640"/>
              </a:spcBef>
              <a:spcAft>
                <a:spcPts val="0"/>
              </a:spcAft>
              <a:buClr>
                <a:schemeClr val="dk1"/>
              </a:buClr>
              <a:buSzPct val="100000"/>
              <a:buFont typeface="Arial"/>
              <a:buChar char="•"/>
            </a:pPr>
            <a:r>
              <a:rPr lang="en-NZ" sz="3600" b="1" i="0" u="none" strike="noStrike" cap="none">
                <a:solidFill>
                  <a:schemeClr val="dk1"/>
                </a:solidFill>
                <a:latin typeface="Arial"/>
                <a:ea typeface="Arial"/>
                <a:cs typeface="Arial"/>
                <a:sym typeface="Arial"/>
              </a:rPr>
              <a:t>Customer References</a:t>
            </a:r>
          </a:p>
          <a:p>
            <a:pPr marL="0" marR="0" lvl="0" indent="0" algn="l" rtl="0">
              <a:lnSpc>
                <a:spcPct val="100000"/>
              </a:lnSpc>
              <a:spcBef>
                <a:spcPts val="640"/>
              </a:spcBef>
              <a:spcAft>
                <a:spcPts val="0"/>
              </a:spcAft>
              <a:buClr>
                <a:schemeClr val="dk1"/>
              </a:buClr>
              <a:buSzPct val="25000"/>
              <a:buFont typeface="Arial"/>
              <a:buNone/>
            </a:pPr>
            <a:endParaRPr sz="3200" b="0" i="0" u="none" strike="noStrike" cap="none">
              <a:solidFill>
                <a:schemeClr val="dk1"/>
              </a:solidFill>
              <a:latin typeface="Calibri"/>
              <a:ea typeface="Calibri"/>
              <a:cs typeface="Calibri"/>
              <a:sym typeface="Calibri"/>
            </a:endParaRPr>
          </a:p>
        </p:txBody>
      </p:sp>
      <p:sp>
        <p:nvSpPr>
          <p:cNvPr id="221" name="Shape 221"/>
          <p:cNvSpPr/>
          <p:nvPr/>
        </p:nvSpPr>
        <p:spPr>
          <a:xfrm>
            <a:off x="0" y="1178558"/>
            <a:ext cx="9144000" cy="45718"/>
          </a:xfrm>
          <a:prstGeom prst="rect">
            <a:avLst/>
          </a:prstGeom>
          <a:solidFill>
            <a:srgbClr val="FFC000"/>
          </a:solidFill>
          <a:ln w="9525" cap="flat" cmpd="sng">
            <a:solidFill>
              <a:srgbClr val="FFC000"/>
            </a:solidFill>
            <a:prstDash val="solid"/>
            <a:round/>
            <a:headEnd type="none" w="med" len="med"/>
            <a:tailEnd type="none" w="med" len="med"/>
          </a:ln>
          <a:effectLst>
            <a:outerShdw blurRad="39999" dist="23000" dir="5400000" rotWithShape="0">
              <a:srgbClr val="000000">
                <a:alpha val="34509"/>
              </a:srgbClr>
            </a:outerShdw>
          </a:effectLst>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222" name="Shape 222"/>
          <p:cNvPicPr preferRelativeResize="0"/>
          <p:nvPr/>
        </p:nvPicPr>
        <p:blipFill rotWithShape="1">
          <a:blip r:embed="rId3">
            <a:alphaModFix/>
          </a:blip>
          <a:srcRect l="18326" t="10088" r="17816" b="8683"/>
          <a:stretch/>
        </p:blipFill>
        <p:spPr>
          <a:xfrm>
            <a:off x="5903864" y="2480633"/>
            <a:ext cx="1656600" cy="2107200"/>
          </a:xfrm>
          <a:prstGeom prst="rect">
            <a:avLst/>
          </a:prstGeom>
          <a:noFill/>
          <a:ln>
            <a:noFill/>
          </a:ln>
        </p:spPr>
      </p:pic>
      <p:pic>
        <p:nvPicPr>
          <p:cNvPr id="223" name="Shape 223"/>
          <p:cNvPicPr preferRelativeResize="0"/>
          <p:nvPr/>
        </p:nvPicPr>
        <p:blipFill rotWithShape="1">
          <a:blip r:embed="rId4">
            <a:alphaModFix/>
          </a:blip>
          <a:srcRect t="20177" b="20924"/>
          <a:stretch/>
        </p:blipFill>
        <p:spPr>
          <a:xfrm>
            <a:off x="7026196" y="6037941"/>
            <a:ext cx="2016600" cy="740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Shape 228"/>
          <p:cNvSpPr txBox="1">
            <a:spLocks noGrp="1"/>
          </p:cNvSpPr>
          <p:nvPr>
            <p:ph type="title"/>
          </p:nvPr>
        </p:nvSpPr>
        <p:spPr>
          <a:xfrm>
            <a:off x="457200" y="198436"/>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NZ" sz="4800" b="1" i="0" u="none" strike="noStrike" cap="none">
                <a:solidFill>
                  <a:schemeClr val="dk1"/>
                </a:solidFill>
                <a:latin typeface="Arial"/>
                <a:ea typeface="Arial"/>
                <a:cs typeface="Arial"/>
                <a:sym typeface="Arial"/>
              </a:rPr>
              <a:t>What is Amazon Glacier?</a:t>
            </a:r>
          </a:p>
        </p:txBody>
      </p:sp>
      <p:sp>
        <p:nvSpPr>
          <p:cNvPr id="229" name="Shape 229"/>
          <p:cNvSpPr txBox="1">
            <a:spLocks noGrp="1"/>
          </p:cNvSpPr>
          <p:nvPr>
            <p:ph type="body" idx="1"/>
          </p:nvPr>
        </p:nvSpPr>
        <p:spPr>
          <a:xfrm>
            <a:off x="205000" y="1524000"/>
            <a:ext cx="8481900" cy="3458699"/>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NZ" sz="3000" b="0" i="0" u="none" strike="noStrike" cap="none">
                <a:solidFill>
                  <a:schemeClr val="dk1"/>
                </a:solidFill>
                <a:latin typeface="Arial"/>
                <a:ea typeface="Arial"/>
                <a:cs typeface="Arial"/>
                <a:sym typeface="Arial"/>
              </a:rPr>
              <a:t>Amazon Glacier is a</a:t>
            </a:r>
            <a:r>
              <a:rPr lang="en-NZ" sz="3000" b="1" i="0" u="none" strike="noStrike" cap="none">
                <a:solidFill>
                  <a:schemeClr val="dk1"/>
                </a:solidFill>
                <a:latin typeface="Arial"/>
                <a:ea typeface="Arial"/>
                <a:cs typeface="Arial"/>
                <a:sym typeface="Arial"/>
              </a:rPr>
              <a:t> low- cost archival data storage service </a:t>
            </a:r>
            <a:r>
              <a:rPr lang="en-NZ" sz="3000" b="0" i="0" u="none" strike="noStrike" cap="none">
                <a:solidFill>
                  <a:schemeClr val="dk1"/>
                </a:solidFill>
                <a:latin typeface="Arial"/>
                <a:ea typeface="Arial"/>
                <a:cs typeface="Arial"/>
                <a:sym typeface="Arial"/>
              </a:rPr>
              <a:t>and provides </a:t>
            </a:r>
            <a:r>
              <a:rPr lang="en-NZ" sz="3000" b="1" i="0" u="none" strike="noStrike" cap="none">
                <a:solidFill>
                  <a:schemeClr val="dk1"/>
                </a:solidFill>
                <a:latin typeface="Arial"/>
                <a:ea typeface="Arial"/>
                <a:cs typeface="Arial"/>
                <a:sym typeface="Arial"/>
              </a:rPr>
              <a:t>long-term backup.</a:t>
            </a:r>
          </a:p>
          <a:p>
            <a:pPr marL="0" marR="0" lvl="0" indent="0" algn="l" rtl="0">
              <a:lnSpc>
                <a:spcPct val="100000"/>
              </a:lnSpc>
              <a:spcBef>
                <a:spcPts val="640"/>
              </a:spcBef>
              <a:spcAft>
                <a:spcPts val="0"/>
              </a:spcAft>
              <a:buClr>
                <a:schemeClr val="dk1"/>
              </a:buClr>
              <a:buSzPct val="25000"/>
              <a:buFont typeface="Arial"/>
              <a:buNone/>
            </a:pPr>
            <a:endParaRPr sz="3000" b="0" i="0" u="none" strike="noStrike" cap="none">
              <a:solidFill>
                <a:schemeClr val="dk1"/>
              </a:solidFill>
              <a:latin typeface="Arial"/>
              <a:ea typeface="Arial"/>
              <a:cs typeface="Arial"/>
              <a:sym typeface="Arial"/>
            </a:endParaRPr>
          </a:p>
          <a:p>
            <a:pPr marL="342900" marR="0" lvl="0" indent="-330200" algn="l" rtl="0">
              <a:lnSpc>
                <a:spcPct val="100000"/>
              </a:lnSpc>
              <a:spcBef>
                <a:spcPts val="640"/>
              </a:spcBef>
              <a:spcAft>
                <a:spcPts val="0"/>
              </a:spcAft>
              <a:buClr>
                <a:schemeClr val="dk1"/>
              </a:buClr>
              <a:buSzPct val="100000"/>
              <a:buFont typeface="Arial"/>
              <a:buChar char="•"/>
            </a:pPr>
            <a:r>
              <a:rPr lang="en-NZ" sz="3000" b="0" i="0" u="none" strike="noStrike" cap="none">
                <a:solidFill>
                  <a:schemeClr val="dk1"/>
                </a:solidFill>
                <a:latin typeface="Arial"/>
                <a:ea typeface="Arial"/>
                <a:cs typeface="Arial"/>
                <a:sym typeface="Arial"/>
              </a:rPr>
              <a:t>reliably store large or small amounts of data.</a:t>
            </a:r>
          </a:p>
          <a:p>
            <a:pPr marL="0" marR="0" lvl="0" indent="0" algn="l" rtl="0">
              <a:lnSpc>
                <a:spcPct val="100000"/>
              </a:lnSpc>
              <a:spcBef>
                <a:spcPts val="640"/>
              </a:spcBef>
              <a:spcAft>
                <a:spcPts val="0"/>
              </a:spcAft>
              <a:buClr>
                <a:schemeClr val="dk1"/>
              </a:buClr>
              <a:buSzPct val="25000"/>
              <a:buFont typeface="Arial"/>
              <a:buNone/>
            </a:pPr>
            <a:r>
              <a:rPr lang="en-NZ" sz="3000" b="0" i="0" u="none" strike="noStrike" cap="none">
                <a:solidFill>
                  <a:schemeClr val="dk1"/>
                </a:solidFill>
                <a:latin typeface="Arial"/>
                <a:ea typeface="Arial"/>
                <a:cs typeface="Arial"/>
                <a:sym typeface="Arial"/>
              </a:rPr>
              <a:t>       (as little as $0.007 per GB per month.)</a:t>
            </a:r>
          </a:p>
          <a:p>
            <a:pPr marL="342900" marR="0" lvl="0" indent="-330200" algn="l" rtl="0">
              <a:lnSpc>
                <a:spcPct val="100000"/>
              </a:lnSpc>
              <a:spcBef>
                <a:spcPts val="640"/>
              </a:spcBef>
              <a:spcAft>
                <a:spcPts val="0"/>
              </a:spcAft>
              <a:buClr>
                <a:schemeClr val="dk1"/>
              </a:buClr>
              <a:buSzPct val="100000"/>
              <a:buFont typeface="Arial"/>
              <a:buChar char="•"/>
            </a:pPr>
            <a:r>
              <a:rPr lang="en-NZ" sz="3000" b="0" i="0" u="none" strike="noStrike" cap="none">
                <a:solidFill>
                  <a:schemeClr val="dk1"/>
                </a:solidFill>
                <a:latin typeface="Arial"/>
                <a:ea typeface="Arial"/>
                <a:cs typeface="Arial"/>
                <a:sym typeface="Arial"/>
              </a:rPr>
              <a:t>Designed to store infrequently accessed and long lived data.</a:t>
            </a:r>
          </a:p>
          <a:p>
            <a:pPr marL="342900" marR="0" lvl="0" indent="-330200" algn="l" rtl="0">
              <a:lnSpc>
                <a:spcPct val="100000"/>
              </a:lnSpc>
              <a:spcBef>
                <a:spcPts val="640"/>
              </a:spcBef>
              <a:spcAft>
                <a:spcPts val="0"/>
              </a:spcAft>
              <a:buClr>
                <a:schemeClr val="dk1"/>
              </a:buClr>
              <a:buSzPct val="100000"/>
              <a:buFont typeface="Arial"/>
              <a:buChar char="•"/>
            </a:pPr>
            <a:r>
              <a:rPr lang="en-NZ" sz="3000" b="0" i="0" u="none" strike="noStrike" cap="none">
                <a:solidFill>
                  <a:schemeClr val="dk1"/>
                </a:solidFill>
                <a:latin typeface="Arial"/>
                <a:ea typeface="Arial"/>
                <a:cs typeface="Arial"/>
                <a:sym typeface="Arial"/>
              </a:rPr>
              <a:t>3 – 5 hours of retrieval time.</a:t>
            </a:r>
          </a:p>
        </p:txBody>
      </p:sp>
      <p:sp>
        <p:nvSpPr>
          <p:cNvPr id="230" name="Shape 230"/>
          <p:cNvSpPr/>
          <p:nvPr/>
        </p:nvSpPr>
        <p:spPr>
          <a:xfrm>
            <a:off x="0" y="1178558"/>
            <a:ext cx="9144000" cy="45718"/>
          </a:xfrm>
          <a:prstGeom prst="rect">
            <a:avLst/>
          </a:prstGeom>
          <a:solidFill>
            <a:srgbClr val="FFC000"/>
          </a:solidFill>
          <a:ln w="9525" cap="flat" cmpd="sng">
            <a:solidFill>
              <a:srgbClr val="FFC000"/>
            </a:solidFill>
            <a:prstDash val="solid"/>
            <a:round/>
            <a:headEnd type="none" w="med" len="med"/>
            <a:tailEnd type="none" w="med" len="med"/>
          </a:ln>
          <a:effectLst>
            <a:outerShdw blurRad="39999" dist="23000" dir="5400000" rotWithShape="0">
              <a:srgbClr val="000000">
                <a:alpha val="34509"/>
              </a:srgbClr>
            </a:outerShdw>
          </a:effectLst>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231" name="Shape 231"/>
          <p:cNvPicPr preferRelativeResize="0"/>
          <p:nvPr/>
        </p:nvPicPr>
        <p:blipFill rotWithShape="1">
          <a:blip r:embed="rId3">
            <a:alphaModFix/>
          </a:blip>
          <a:srcRect t="20177" b="20924"/>
          <a:stretch/>
        </p:blipFill>
        <p:spPr>
          <a:xfrm>
            <a:off x="7026196" y="6037941"/>
            <a:ext cx="2016600" cy="740100"/>
          </a:xfrm>
          <a:prstGeom prst="rect">
            <a:avLst/>
          </a:prstGeom>
          <a:noFill/>
          <a:ln>
            <a:noFill/>
          </a:ln>
        </p:spPr>
      </p:pic>
      <p:pic>
        <p:nvPicPr>
          <p:cNvPr id="232" name="Shape 232"/>
          <p:cNvPicPr preferRelativeResize="0"/>
          <p:nvPr/>
        </p:nvPicPr>
        <p:blipFill rotWithShape="1">
          <a:blip r:embed="rId4">
            <a:alphaModFix/>
          </a:blip>
          <a:srcRect/>
          <a:stretch/>
        </p:blipFill>
        <p:spPr>
          <a:xfrm>
            <a:off x="205000" y="1600200"/>
            <a:ext cx="8143800" cy="44379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2"/>
                                        </p:tgtEl>
                                        <p:attrNameLst>
                                          <p:attrName>style.visibility</p:attrName>
                                        </p:attrNameLst>
                                      </p:cBhvr>
                                      <p:to>
                                        <p:strVal val="visible"/>
                                      </p:to>
                                    </p:set>
                                    <p:animEffect transition="in" filter="fade">
                                      <p:cBhvr>
                                        <p:cTn id="7" dur="500"/>
                                        <p:tgtEl>
                                          <p:spTgt spid="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457200" y="122236"/>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NZ" sz="4800" b="1" i="0" u="none" strike="noStrike" cap="none">
                <a:solidFill>
                  <a:schemeClr val="dk1"/>
                </a:solidFill>
                <a:latin typeface="Arial"/>
                <a:ea typeface="Arial"/>
                <a:cs typeface="Arial"/>
                <a:sym typeface="Arial"/>
              </a:rPr>
              <a:t>Concept</a:t>
            </a:r>
          </a:p>
        </p:txBody>
      </p:sp>
      <p:sp>
        <p:nvSpPr>
          <p:cNvPr id="238" name="Shape 238"/>
          <p:cNvSpPr/>
          <p:nvPr/>
        </p:nvSpPr>
        <p:spPr>
          <a:xfrm>
            <a:off x="0" y="1178558"/>
            <a:ext cx="9144000" cy="45718"/>
          </a:xfrm>
          <a:prstGeom prst="rect">
            <a:avLst/>
          </a:prstGeom>
          <a:solidFill>
            <a:srgbClr val="FFC000"/>
          </a:solidFill>
          <a:ln w="9525" cap="flat" cmpd="sng">
            <a:solidFill>
              <a:srgbClr val="FFC000"/>
            </a:solidFill>
            <a:prstDash val="solid"/>
            <a:round/>
            <a:headEnd type="none" w="med" len="med"/>
            <a:tailEnd type="none" w="med" len="med"/>
          </a:ln>
          <a:effectLst>
            <a:outerShdw blurRad="39999" dist="23000" dir="5400000" rotWithShape="0">
              <a:srgbClr val="000000">
                <a:alpha val="34509"/>
              </a:srgbClr>
            </a:outerShdw>
          </a:effectLst>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239" name="Shape 239"/>
          <p:cNvPicPr preferRelativeResize="0">
            <a:picLocks noGrp="1"/>
          </p:cNvPicPr>
          <p:nvPr>
            <p:ph type="body" idx="1"/>
          </p:nvPr>
        </p:nvPicPr>
        <p:blipFill rotWithShape="1">
          <a:blip r:embed="rId3">
            <a:alphaModFix/>
          </a:blip>
          <a:srcRect l="16962" r="66300"/>
          <a:stretch/>
        </p:blipFill>
        <p:spPr>
          <a:xfrm>
            <a:off x="7489571" y="1507791"/>
            <a:ext cx="980602" cy="4046537"/>
          </a:xfrm>
          <a:prstGeom prst="rect">
            <a:avLst/>
          </a:prstGeom>
          <a:noFill/>
          <a:ln>
            <a:noFill/>
          </a:ln>
        </p:spPr>
      </p:pic>
      <p:sp>
        <p:nvSpPr>
          <p:cNvPr id="240" name="Shape 240"/>
          <p:cNvSpPr/>
          <p:nvPr/>
        </p:nvSpPr>
        <p:spPr>
          <a:xfrm>
            <a:off x="245175" y="1631675"/>
            <a:ext cx="7027800" cy="3928799"/>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100000"/>
              <a:buFont typeface="Arial"/>
              <a:buChar char="➢"/>
            </a:pPr>
            <a:r>
              <a:rPr lang="en-NZ" sz="2000" b="1" i="0" u="none" strike="noStrike" cap="none">
                <a:solidFill>
                  <a:schemeClr val="dk1"/>
                </a:solidFill>
                <a:latin typeface="Arial"/>
                <a:ea typeface="Arial"/>
                <a:cs typeface="Arial"/>
                <a:sym typeface="Arial"/>
              </a:rPr>
              <a:t>Achieves</a:t>
            </a:r>
          </a:p>
          <a:p>
            <a:pPr marL="285750" marR="0" lvl="0" indent="-285750" algn="l" rtl="0">
              <a:lnSpc>
                <a:spcPct val="100000"/>
              </a:lnSpc>
              <a:spcBef>
                <a:spcPts val="0"/>
              </a:spcBef>
              <a:spcAft>
                <a:spcPts val="0"/>
              </a:spcAft>
              <a:buClr>
                <a:schemeClr val="dk1"/>
              </a:buClr>
              <a:buSzPct val="100000"/>
              <a:buFont typeface="Arial"/>
              <a:buChar char="•"/>
            </a:pPr>
            <a:r>
              <a:rPr lang="en-NZ" sz="2000" b="0" i="0" u="none" strike="noStrike" cap="none">
                <a:solidFill>
                  <a:schemeClr val="dk1"/>
                </a:solidFill>
                <a:latin typeface="Arial"/>
                <a:ea typeface="Arial"/>
                <a:cs typeface="Arial"/>
                <a:sym typeface="Arial"/>
              </a:rPr>
              <a:t>An Achieve is any object such as photo, video, document or compressed collection.</a:t>
            </a:r>
          </a:p>
          <a:p>
            <a:pPr marL="285750" marR="0" lvl="0" indent="-285750" algn="l" rtl="0">
              <a:lnSpc>
                <a:spcPct val="100000"/>
              </a:lnSpc>
              <a:spcBef>
                <a:spcPts val="0"/>
              </a:spcBef>
              <a:spcAft>
                <a:spcPts val="0"/>
              </a:spcAft>
              <a:buClr>
                <a:schemeClr val="dk1"/>
              </a:buClr>
              <a:buSzPct val="100000"/>
              <a:buFont typeface="Arial"/>
              <a:buChar char="•"/>
            </a:pPr>
            <a:r>
              <a:rPr lang="en-NZ" sz="2000" b="0" i="0" u="none" strike="noStrike" cap="none">
                <a:solidFill>
                  <a:schemeClr val="dk1"/>
                </a:solidFill>
                <a:latin typeface="Arial"/>
                <a:ea typeface="Arial"/>
                <a:cs typeface="Arial"/>
                <a:sym typeface="Arial"/>
              </a:rPr>
              <a:t>Data is stored in Amazon Glacier as Achieves.</a:t>
            </a:r>
          </a:p>
          <a:p>
            <a:pPr marL="285750" marR="0" lvl="0" indent="-285750" algn="l" rtl="0">
              <a:lnSpc>
                <a:spcPct val="100000"/>
              </a:lnSpc>
              <a:spcBef>
                <a:spcPts val="0"/>
              </a:spcBef>
              <a:spcAft>
                <a:spcPts val="0"/>
              </a:spcAft>
              <a:buClr>
                <a:schemeClr val="dk1"/>
              </a:buClr>
              <a:buSzPct val="100000"/>
              <a:buFont typeface="Arial"/>
              <a:buChar char="•"/>
            </a:pPr>
            <a:r>
              <a:rPr lang="en-NZ" sz="2000" b="0" i="0" u="none" strike="noStrike" cap="none">
                <a:solidFill>
                  <a:schemeClr val="dk1"/>
                </a:solidFill>
                <a:latin typeface="Arial"/>
                <a:ea typeface="Arial"/>
                <a:cs typeface="Arial"/>
                <a:sym typeface="Arial"/>
              </a:rPr>
              <a:t>Can upload data as single file or  multiple  files by using multipart upload API</a:t>
            </a:r>
          </a:p>
          <a:p>
            <a:pPr marL="0" marR="0" lvl="0" indent="0" algn="l" rtl="0">
              <a:lnSpc>
                <a:spcPct val="100000"/>
              </a:lnSpc>
              <a:spcBef>
                <a:spcPts val="0"/>
              </a:spcBef>
              <a:spcAft>
                <a:spcPts val="0"/>
              </a:spcAft>
              <a:buClr>
                <a:srgbClr val="000000"/>
              </a:buClr>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100000"/>
              <a:buFont typeface="Arial"/>
              <a:buChar char="➢"/>
            </a:pPr>
            <a:r>
              <a:rPr lang="en-NZ" sz="2000" b="1" i="0" u="none" strike="noStrike" cap="none">
                <a:solidFill>
                  <a:schemeClr val="dk1"/>
                </a:solidFill>
                <a:latin typeface="Arial"/>
                <a:ea typeface="Arial"/>
                <a:cs typeface="Arial"/>
                <a:sym typeface="Arial"/>
              </a:rPr>
              <a:t>Vault</a:t>
            </a:r>
          </a:p>
          <a:p>
            <a:pPr marL="285750" marR="0" lvl="0" indent="-285750" algn="l" rtl="0">
              <a:lnSpc>
                <a:spcPct val="100000"/>
              </a:lnSpc>
              <a:spcBef>
                <a:spcPts val="0"/>
              </a:spcBef>
              <a:spcAft>
                <a:spcPts val="0"/>
              </a:spcAft>
              <a:buClr>
                <a:schemeClr val="dk1"/>
              </a:buClr>
              <a:buSzPct val="100000"/>
              <a:buFont typeface="Arial"/>
              <a:buChar char="•"/>
            </a:pPr>
            <a:r>
              <a:rPr lang="en-NZ" sz="2000" b="0" i="0" u="none" strike="noStrike" cap="none">
                <a:solidFill>
                  <a:schemeClr val="dk1"/>
                </a:solidFill>
                <a:latin typeface="Arial"/>
                <a:ea typeface="Arial"/>
                <a:cs typeface="Arial"/>
                <a:sym typeface="Arial"/>
              </a:rPr>
              <a:t>Vaults are used to organize  data stored in Amazon Glacier. </a:t>
            </a:r>
          </a:p>
          <a:p>
            <a:pPr marL="285750" marR="0" lvl="0" indent="-285750" algn="l" rtl="0">
              <a:lnSpc>
                <a:spcPct val="100000"/>
              </a:lnSpc>
              <a:spcBef>
                <a:spcPts val="0"/>
              </a:spcBef>
              <a:spcAft>
                <a:spcPts val="0"/>
              </a:spcAft>
              <a:buClr>
                <a:schemeClr val="dk1"/>
              </a:buClr>
              <a:buSzPct val="100000"/>
              <a:buFont typeface="Arial"/>
              <a:buChar char="•"/>
            </a:pPr>
            <a:r>
              <a:rPr lang="en-NZ" sz="2000" b="0" i="0" u="none" strike="noStrike" cap="none">
                <a:solidFill>
                  <a:schemeClr val="dk1"/>
                </a:solidFill>
                <a:latin typeface="Arial"/>
                <a:ea typeface="Arial"/>
                <a:cs typeface="Arial"/>
                <a:sym typeface="Arial"/>
              </a:rPr>
              <a:t>Each archive is stored in a vault of your choice.  </a:t>
            </a:r>
          </a:p>
          <a:p>
            <a:pPr marL="285750" marR="0" lvl="0" indent="-285750" algn="l" rtl="0">
              <a:lnSpc>
                <a:spcPct val="100000"/>
              </a:lnSpc>
              <a:spcBef>
                <a:spcPts val="0"/>
              </a:spcBef>
              <a:spcAft>
                <a:spcPts val="0"/>
              </a:spcAft>
              <a:buClr>
                <a:schemeClr val="dk1"/>
              </a:buClr>
              <a:buSzPct val="100000"/>
              <a:buFont typeface="Arial"/>
              <a:buChar char="•"/>
            </a:pPr>
            <a:r>
              <a:rPr lang="en-NZ" sz="2000" b="0" i="0" u="none" strike="noStrike" cap="none">
                <a:solidFill>
                  <a:schemeClr val="dk1"/>
                </a:solidFill>
                <a:latin typeface="Arial"/>
                <a:ea typeface="Arial"/>
                <a:cs typeface="Arial"/>
                <a:sym typeface="Arial"/>
              </a:rPr>
              <a:t>Control access to your data by setting vault- level policies.</a:t>
            </a:r>
          </a:p>
        </p:txBody>
      </p:sp>
      <p:pic>
        <p:nvPicPr>
          <p:cNvPr id="241" name="Shape 241"/>
          <p:cNvPicPr preferRelativeResize="0"/>
          <p:nvPr/>
        </p:nvPicPr>
        <p:blipFill rotWithShape="1">
          <a:blip r:embed="rId4">
            <a:alphaModFix/>
          </a:blip>
          <a:srcRect t="20177" b="20924"/>
          <a:stretch/>
        </p:blipFill>
        <p:spPr>
          <a:xfrm>
            <a:off x="7026196" y="6037941"/>
            <a:ext cx="2016600" cy="740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457200" y="198436"/>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NZ" sz="4800" b="1" i="0" u="none" strike="noStrike" cap="none">
                <a:solidFill>
                  <a:schemeClr val="dk1"/>
                </a:solidFill>
                <a:latin typeface="Arial"/>
                <a:ea typeface="Arial"/>
                <a:cs typeface="Arial"/>
                <a:sym typeface="Arial"/>
              </a:rPr>
              <a:t>Need for Archival</a:t>
            </a:r>
          </a:p>
        </p:txBody>
      </p:sp>
      <p:sp>
        <p:nvSpPr>
          <p:cNvPr id="247" name="Shape 247"/>
          <p:cNvSpPr/>
          <p:nvPr/>
        </p:nvSpPr>
        <p:spPr>
          <a:xfrm>
            <a:off x="0" y="1178558"/>
            <a:ext cx="9144000" cy="45718"/>
          </a:xfrm>
          <a:prstGeom prst="rect">
            <a:avLst/>
          </a:prstGeom>
          <a:solidFill>
            <a:srgbClr val="FFC000"/>
          </a:solidFill>
          <a:ln w="9525" cap="flat" cmpd="sng">
            <a:solidFill>
              <a:srgbClr val="FFC000"/>
            </a:solidFill>
            <a:prstDash val="solid"/>
            <a:round/>
            <a:headEnd type="none" w="med" len="med"/>
            <a:tailEnd type="none" w="med" len="med"/>
          </a:ln>
          <a:effectLst>
            <a:outerShdw blurRad="39999" dist="23000" dir="5400000" rotWithShape="0">
              <a:srgbClr val="000000">
                <a:alpha val="34509"/>
              </a:srgbClr>
            </a:outerShdw>
          </a:effectLst>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248" name="Shape 248"/>
          <p:cNvPicPr preferRelativeResize="0"/>
          <p:nvPr/>
        </p:nvPicPr>
        <p:blipFill rotWithShape="1">
          <a:blip r:embed="rId3">
            <a:alphaModFix/>
          </a:blip>
          <a:srcRect r="2889"/>
          <a:stretch/>
        </p:blipFill>
        <p:spPr>
          <a:xfrm>
            <a:off x="283834" y="1319125"/>
            <a:ext cx="8294109" cy="4718812"/>
          </a:xfrm>
          <a:prstGeom prst="rect">
            <a:avLst/>
          </a:prstGeom>
          <a:noFill/>
          <a:ln>
            <a:noFill/>
          </a:ln>
        </p:spPr>
      </p:pic>
      <p:pic>
        <p:nvPicPr>
          <p:cNvPr id="249" name="Shape 249"/>
          <p:cNvPicPr preferRelativeResize="0"/>
          <p:nvPr/>
        </p:nvPicPr>
        <p:blipFill rotWithShape="1">
          <a:blip r:embed="rId4">
            <a:alphaModFix/>
          </a:blip>
          <a:srcRect l="2948" r="6290" b="7659"/>
          <a:stretch/>
        </p:blipFill>
        <p:spPr>
          <a:xfrm>
            <a:off x="478972" y="1429058"/>
            <a:ext cx="7881257" cy="4511954"/>
          </a:xfrm>
          <a:prstGeom prst="rect">
            <a:avLst/>
          </a:prstGeom>
          <a:noFill/>
          <a:ln>
            <a:noFill/>
          </a:ln>
        </p:spPr>
      </p:pic>
      <p:pic>
        <p:nvPicPr>
          <p:cNvPr id="250" name="Shape 250"/>
          <p:cNvPicPr preferRelativeResize="0"/>
          <p:nvPr/>
        </p:nvPicPr>
        <p:blipFill rotWithShape="1">
          <a:blip r:embed="rId5">
            <a:alphaModFix/>
          </a:blip>
          <a:srcRect t="20177" b="20924"/>
          <a:stretch/>
        </p:blipFill>
        <p:spPr>
          <a:xfrm>
            <a:off x="7026196" y="6037941"/>
            <a:ext cx="2016600" cy="740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9"/>
                                        </p:tgtEl>
                                        <p:attrNameLst>
                                          <p:attrName>style.visibility</p:attrName>
                                        </p:attrNameLst>
                                      </p:cBhvr>
                                      <p:to>
                                        <p:strVal val="visible"/>
                                      </p:to>
                                    </p:set>
                                    <p:animEffect transition="in" filter="fade">
                                      <p:cBhvr>
                                        <p:cTn id="7" dur="10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21325" y="457200"/>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NZ" sz="4800" b="1" i="0" u="none" strike="noStrike" cap="none">
                <a:solidFill>
                  <a:schemeClr val="dk1"/>
                </a:solidFill>
                <a:latin typeface="Arial"/>
                <a:ea typeface="Arial"/>
                <a:cs typeface="Arial"/>
                <a:sym typeface="Arial"/>
              </a:rPr>
              <a:t>Agenda</a:t>
            </a:r>
            <a:r>
              <a:rPr lang="en-NZ" sz="3600" b="1" i="0" u="none" strike="noStrike" cap="none">
                <a:solidFill>
                  <a:schemeClr val="dk1"/>
                </a:solidFill>
                <a:latin typeface="Arial"/>
                <a:ea typeface="Arial"/>
                <a:cs typeface="Arial"/>
                <a:sym typeface="Arial"/>
              </a:rPr>
              <a:t/>
            </a:r>
            <a:br>
              <a:rPr lang="en-NZ" sz="3600" b="1" i="0" u="none" strike="noStrike" cap="none">
                <a:solidFill>
                  <a:schemeClr val="dk1"/>
                </a:solidFill>
                <a:latin typeface="Arial"/>
                <a:ea typeface="Arial"/>
                <a:cs typeface="Arial"/>
                <a:sym typeface="Arial"/>
              </a:rPr>
            </a:br>
            <a:endParaRPr lang="en-NZ" sz="3600" b="1" i="0" u="none" strike="noStrike" cap="none">
              <a:solidFill>
                <a:schemeClr val="dk1"/>
              </a:solidFill>
              <a:latin typeface="Arial"/>
              <a:ea typeface="Arial"/>
              <a:cs typeface="Arial"/>
              <a:sym typeface="Arial"/>
            </a:endParaRPr>
          </a:p>
        </p:txBody>
      </p:sp>
      <p:sp>
        <p:nvSpPr>
          <p:cNvPr id="100" name="Shape 100"/>
          <p:cNvSpPr txBox="1">
            <a:spLocks noGrp="1"/>
          </p:cNvSpPr>
          <p:nvPr>
            <p:ph type="body" idx="1"/>
          </p:nvPr>
        </p:nvSpPr>
        <p:spPr>
          <a:xfrm>
            <a:off x="457200" y="1224274"/>
            <a:ext cx="8229600" cy="4944300"/>
          </a:xfrm>
          <a:prstGeom prst="rect">
            <a:avLst/>
          </a:prstGeom>
          <a:noFill/>
          <a:ln>
            <a:noFill/>
          </a:ln>
        </p:spPr>
        <p:txBody>
          <a:bodyPr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ct val="25000"/>
              <a:buFont typeface="Arial"/>
              <a:buNone/>
            </a:pPr>
            <a:endParaRPr sz="3000" b="1" i="0" u="none" strike="noStrike" cap="none">
              <a:solidFill>
                <a:schemeClr val="dk1"/>
              </a:solidFill>
              <a:latin typeface="Arial"/>
              <a:ea typeface="Arial"/>
              <a:cs typeface="Arial"/>
              <a:sym typeface="Arial"/>
            </a:endParaRPr>
          </a:p>
          <a:p>
            <a:pPr marL="342900" marR="0" lvl="0" indent="-342900" algn="l" rtl="0">
              <a:lnSpc>
                <a:spcPct val="80000"/>
              </a:lnSpc>
              <a:spcBef>
                <a:spcPts val="592"/>
              </a:spcBef>
              <a:spcAft>
                <a:spcPts val="0"/>
              </a:spcAft>
              <a:buClr>
                <a:schemeClr val="dk1"/>
              </a:buClr>
              <a:buSzPct val="100000"/>
              <a:buFont typeface="Arial"/>
              <a:buChar char="•"/>
            </a:pPr>
            <a:r>
              <a:rPr lang="en-NZ" sz="3000" b="1" i="0" u="none" strike="noStrike" cap="none">
                <a:solidFill>
                  <a:schemeClr val="dk1"/>
                </a:solidFill>
                <a:latin typeface="Arial"/>
                <a:ea typeface="Arial"/>
                <a:cs typeface="Arial"/>
                <a:sym typeface="Arial"/>
              </a:rPr>
              <a:t>Main Idea - </a:t>
            </a:r>
            <a:r>
              <a:rPr lang="en-NZ" sz="3000" b="0" i="0" u="none" strike="noStrike" cap="none">
                <a:solidFill>
                  <a:schemeClr val="dk1"/>
                </a:solidFill>
                <a:latin typeface="Arial"/>
                <a:ea typeface="Arial"/>
                <a:cs typeface="Arial"/>
                <a:sym typeface="Arial"/>
              </a:rPr>
              <a:t>AWS and Storage Services</a:t>
            </a:r>
          </a:p>
          <a:p>
            <a:pPr marL="342900" marR="0" lvl="0" indent="-342900" algn="l" rtl="0">
              <a:lnSpc>
                <a:spcPct val="80000"/>
              </a:lnSpc>
              <a:spcBef>
                <a:spcPts val="592"/>
              </a:spcBef>
              <a:spcAft>
                <a:spcPts val="0"/>
              </a:spcAft>
              <a:buClr>
                <a:schemeClr val="dk1"/>
              </a:buClr>
              <a:buSzPct val="100000"/>
              <a:buFont typeface="Arial"/>
              <a:buChar char="•"/>
            </a:pPr>
            <a:r>
              <a:rPr lang="en-NZ" sz="3000" b="1" i="0" u="none" strike="noStrike" cap="none">
                <a:solidFill>
                  <a:schemeClr val="dk1"/>
                </a:solidFill>
                <a:latin typeface="Arial"/>
                <a:ea typeface="Arial"/>
                <a:cs typeface="Arial"/>
                <a:sym typeface="Arial"/>
              </a:rPr>
              <a:t>Motivation - </a:t>
            </a:r>
            <a:r>
              <a:rPr lang="en-NZ" sz="3000" b="0" i="0" u="none" strike="noStrike" cap="none">
                <a:solidFill>
                  <a:schemeClr val="dk1"/>
                </a:solidFill>
                <a:latin typeface="Arial"/>
                <a:ea typeface="Arial"/>
                <a:cs typeface="Arial"/>
                <a:sym typeface="Arial"/>
              </a:rPr>
              <a:t>Need For Storage.</a:t>
            </a:r>
          </a:p>
          <a:p>
            <a:pPr marL="342900" marR="0" lvl="0" indent="-342900" algn="l" rtl="0">
              <a:lnSpc>
                <a:spcPct val="80000"/>
              </a:lnSpc>
              <a:spcBef>
                <a:spcPts val="592"/>
              </a:spcBef>
              <a:spcAft>
                <a:spcPts val="0"/>
              </a:spcAft>
              <a:buClr>
                <a:schemeClr val="dk1"/>
              </a:buClr>
              <a:buSzPct val="100000"/>
              <a:buFont typeface="Arial"/>
              <a:buChar char="•"/>
            </a:pPr>
            <a:r>
              <a:rPr lang="en-NZ" sz="3000" b="1" i="0" u="none" strike="noStrike" cap="none">
                <a:solidFill>
                  <a:schemeClr val="dk1"/>
                </a:solidFill>
                <a:latin typeface="Arial"/>
                <a:ea typeface="Arial"/>
                <a:cs typeface="Arial"/>
                <a:sym typeface="Arial"/>
              </a:rPr>
              <a:t>What is Amazon S3?</a:t>
            </a:r>
          </a:p>
          <a:p>
            <a:pPr marL="342900" marR="0" lvl="0" indent="-342900" algn="l" rtl="0">
              <a:lnSpc>
                <a:spcPct val="80000"/>
              </a:lnSpc>
              <a:spcBef>
                <a:spcPts val="592"/>
              </a:spcBef>
              <a:spcAft>
                <a:spcPts val="0"/>
              </a:spcAft>
              <a:buClr>
                <a:schemeClr val="dk1"/>
              </a:buClr>
              <a:buSzPct val="100000"/>
              <a:buFont typeface="Arial"/>
              <a:buChar char="•"/>
            </a:pPr>
            <a:r>
              <a:rPr lang="en-NZ" sz="3000" b="1" i="0" u="none" strike="noStrike" cap="none">
                <a:solidFill>
                  <a:schemeClr val="dk1"/>
                </a:solidFill>
                <a:latin typeface="Arial"/>
                <a:ea typeface="Arial"/>
                <a:cs typeface="Arial"/>
                <a:sym typeface="Arial"/>
              </a:rPr>
              <a:t>What is Amazon Glacier?</a:t>
            </a:r>
          </a:p>
          <a:p>
            <a:pPr marL="342900" marR="0" lvl="0" indent="-342900" algn="l" rtl="0">
              <a:lnSpc>
                <a:spcPct val="80000"/>
              </a:lnSpc>
              <a:spcBef>
                <a:spcPts val="592"/>
              </a:spcBef>
              <a:spcAft>
                <a:spcPts val="0"/>
              </a:spcAft>
              <a:buClr>
                <a:schemeClr val="dk1"/>
              </a:buClr>
              <a:buSzPct val="100000"/>
              <a:buFont typeface="Arial"/>
              <a:buChar char="•"/>
            </a:pPr>
            <a:r>
              <a:rPr lang="en-NZ" sz="3000" b="1" i="0" u="none" strike="noStrike" cap="none">
                <a:solidFill>
                  <a:schemeClr val="dk1"/>
                </a:solidFill>
                <a:latin typeface="Arial"/>
                <a:ea typeface="Arial"/>
                <a:cs typeface="Arial"/>
                <a:sym typeface="Arial"/>
              </a:rPr>
              <a:t>Amazon S3 To Amazon Glacier.</a:t>
            </a:r>
          </a:p>
          <a:p>
            <a:pPr marL="342900" marR="0" lvl="0" indent="-342900" algn="l" rtl="0">
              <a:lnSpc>
                <a:spcPct val="80000"/>
              </a:lnSpc>
              <a:spcBef>
                <a:spcPts val="592"/>
              </a:spcBef>
              <a:spcAft>
                <a:spcPts val="0"/>
              </a:spcAft>
              <a:buClr>
                <a:schemeClr val="dk1"/>
              </a:buClr>
              <a:buSzPct val="100000"/>
              <a:buFont typeface="Arial"/>
              <a:buChar char="•"/>
            </a:pPr>
            <a:r>
              <a:rPr lang="en-NZ" sz="3000" b="1" i="0" u="none" strike="noStrike" cap="none">
                <a:solidFill>
                  <a:schemeClr val="dk1"/>
                </a:solidFill>
                <a:latin typeface="Arial"/>
                <a:ea typeface="Arial"/>
                <a:cs typeface="Arial"/>
                <a:sym typeface="Arial"/>
              </a:rPr>
              <a:t>Cost Model</a:t>
            </a:r>
          </a:p>
          <a:p>
            <a:pPr marL="342900" marR="0" lvl="0" indent="-342900" algn="l" rtl="0">
              <a:lnSpc>
                <a:spcPct val="80000"/>
              </a:lnSpc>
              <a:spcBef>
                <a:spcPts val="592"/>
              </a:spcBef>
              <a:spcAft>
                <a:spcPts val="0"/>
              </a:spcAft>
              <a:buClr>
                <a:schemeClr val="dk1"/>
              </a:buClr>
              <a:buSzPct val="100000"/>
              <a:buFont typeface="Arial"/>
              <a:buChar char="•"/>
            </a:pPr>
            <a:r>
              <a:rPr lang="en-NZ" sz="3000" b="1" i="0" u="none" strike="noStrike" cap="none">
                <a:solidFill>
                  <a:schemeClr val="dk1"/>
                </a:solidFill>
                <a:latin typeface="Arial"/>
                <a:ea typeface="Arial"/>
                <a:cs typeface="Arial"/>
                <a:sym typeface="Arial"/>
              </a:rPr>
              <a:t>Future of AWS.</a:t>
            </a:r>
          </a:p>
          <a:p>
            <a:pPr marL="342900" marR="0" lvl="0" indent="-342900" algn="l" rtl="0">
              <a:lnSpc>
                <a:spcPct val="80000"/>
              </a:lnSpc>
              <a:spcBef>
                <a:spcPts val="592"/>
              </a:spcBef>
              <a:spcAft>
                <a:spcPts val="0"/>
              </a:spcAft>
              <a:buClr>
                <a:schemeClr val="dk1"/>
              </a:buClr>
              <a:buSzPct val="100000"/>
              <a:buFont typeface="Arial"/>
              <a:buChar char="•"/>
            </a:pPr>
            <a:r>
              <a:rPr lang="en-NZ" sz="3000" b="1" i="0" u="none" strike="noStrike" cap="none">
                <a:solidFill>
                  <a:schemeClr val="dk1"/>
                </a:solidFill>
                <a:latin typeface="Arial"/>
                <a:ea typeface="Arial"/>
                <a:cs typeface="Arial"/>
                <a:sym typeface="Arial"/>
              </a:rPr>
              <a:t>Questions.</a:t>
            </a:r>
          </a:p>
          <a:p>
            <a:pPr marL="0" marR="0" lvl="0" indent="0" algn="l" rtl="0">
              <a:lnSpc>
                <a:spcPct val="80000"/>
              </a:lnSpc>
              <a:spcBef>
                <a:spcPts val="592"/>
              </a:spcBef>
              <a:spcAft>
                <a:spcPts val="0"/>
              </a:spcAft>
              <a:buClr>
                <a:schemeClr val="dk1"/>
              </a:buClr>
              <a:buSzPct val="25000"/>
              <a:buFont typeface="Arial"/>
              <a:buNone/>
            </a:pPr>
            <a:endParaRPr sz="2960" b="1" i="0" u="none" strike="noStrike" cap="none">
              <a:solidFill>
                <a:schemeClr val="dk1"/>
              </a:solidFill>
              <a:latin typeface="Calibri"/>
              <a:ea typeface="Calibri"/>
              <a:cs typeface="Calibri"/>
              <a:sym typeface="Calibri"/>
            </a:endParaRPr>
          </a:p>
        </p:txBody>
      </p:sp>
      <p:sp>
        <p:nvSpPr>
          <p:cNvPr id="101" name="Shape 101"/>
          <p:cNvSpPr/>
          <p:nvPr/>
        </p:nvSpPr>
        <p:spPr>
          <a:xfrm>
            <a:off x="0" y="1178558"/>
            <a:ext cx="9144000" cy="45718"/>
          </a:xfrm>
          <a:prstGeom prst="rect">
            <a:avLst/>
          </a:prstGeom>
          <a:solidFill>
            <a:srgbClr val="FFC000"/>
          </a:solidFill>
          <a:ln w="9525" cap="flat" cmpd="sng">
            <a:solidFill>
              <a:srgbClr val="FFC000"/>
            </a:solidFill>
            <a:prstDash val="solid"/>
            <a:round/>
            <a:headEnd type="none" w="med" len="med"/>
            <a:tailEnd type="none" w="med" len="med"/>
          </a:ln>
          <a:effectLst>
            <a:outerShdw blurRad="39999" dist="23000" dir="5400000" rotWithShape="0">
              <a:srgbClr val="000000">
                <a:alpha val="34509"/>
              </a:srgbClr>
            </a:outerShdw>
          </a:effectLst>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102" name="Shape 102"/>
          <p:cNvPicPr preferRelativeResize="0"/>
          <p:nvPr/>
        </p:nvPicPr>
        <p:blipFill rotWithShape="1">
          <a:blip r:embed="rId3">
            <a:alphaModFix/>
          </a:blip>
          <a:srcRect t="20177" b="20924"/>
          <a:stretch/>
        </p:blipFill>
        <p:spPr>
          <a:xfrm>
            <a:off x="7026196" y="6037941"/>
            <a:ext cx="2016600" cy="740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457200" y="111825"/>
            <a:ext cx="8229600" cy="902999"/>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NZ" sz="4000" b="1" i="0" u="none" strike="noStrike" cap="none">
                <a:solidFill>
                  <a:schemeClr val="dk1"/>
                </a:solidFill>
                <a:latin typeface="Arial"/>
                <a:ea typeface="Arial"/>
                <a:cs typeface="Arial"/>
                <a:sym typeface="Arial"/>
              </a:rPr>
              <a:t>Archieval</a:t>
            </a:r>
          </a:p>
          <a:p>
            <a:pPr marL="0" marR="0" lvl="0" indent="0" algn="ctr" rtl="0">
              <a:lnSpc>
                <a:spcPct val="100000"/>
              </a:lnSpc>
              <a:spcBef>
                <a:spcPts val="0"/>
              </a:spcBef>
              <a:spcAft>
                <a:spcPts val="0"/>
              </a:spcAft>
              <a:buClr>
                <a:schemeClr val="dk1"/>
              </a:buClr>
              <a:buSzPct val="25000"/>
              <a:buFont typeface="Arial"/>
              <a:buNone/>
            </a:pPr>
            <a:r>
              <a:rPr lang="en-NZ" sz="4000" b="1" i="0" u="none" strike="noStrike" cap="none">
                <a:solidFill>
                  <a:schemeClr val="dk1"/>
                </a:solidFill>
                <a:latin typeface="Arial"/>
                <a:ea typeface="Arial"/>
                <a:cs typeface="Arial"/>
                <a:sym typeface="Arial"/>
              </a:rPr>
              <a:t>Traditional Vs Amazon Glacier</a:t>
            </a:r>
          </a:p>
        </p:txBody>
      </p:sp>
      <p:sp>
        <p:nvSpPr>
          <p:cNvPr id="256" name="Shape 256"/>
          <p:cNvSpPr/>
          <p:nvPr/>
        </p:nvSpPr>
        <p:spPr>
          <a:xfrm>
            <a:off x="0" y="1178558"/>
            <a:ext cx="9144000" cy="45718"/>
          </a:xfrm>
          <a:prstGeom prst="rect">
            <a:avLst/>
          </a:prstGeom>
          <a:solidFill>
            <a:srgbClr val="FFC000"/>
          </a:solidFill>
          <a:ln w="9525" cap="flat" cmpd="sng">
            <a:solidFill>
              <a:srgbClr val="FFC000"/>
            </a:solidFill>
            <a:prstDash val="solid"/>
            <a:round/>
            <a:headEnd type="none" w="med" len="med"/>
            <a:tailEnd type="none" w="med" len="med"/>
          </a:ln>
          <a:effectLst>
            <a:outerShdw blurRad="39999" dist="23000" dir="5400000" rotWithShape="0">
              <a:srgbClr val="000000">
                <a:alpha val="34509"/>
              </a:srgbClr>
            </a:outerShdw>
          </a:effectLst>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257" name="Shape 257"/>
          <p:cNvPicPr preferRelativeResize="0"/>
          <p:nvPr/>
        </p:nvPicPr>
        <p:blipFill rotWithShape="1">
          <a:blip r:embed="rId3">
            <a:alphaModFix/>
          </a:blip>
          <a:srcRect l="3101"/>
          <a:stretch/>
        </p:blipFill>
        <p:spPr>
          <a:xfrm>
            <a:off x="494804" y="1374095"/>
            <a:ext cx="8010565" cy="4651793"/>
          </a:xfrm>
          <a:prstGeom prst="rect">
            <a:avLst/>
          </a:prstGeom>
          <a:noFill/>
          <a:ln>
            <a:noFill/>
          </a:ln>
        </p:spPr>
      </p:pic>
      <p:pic>
        <p:nvPicPr>
          <p:cNvPr id="258" name="Shape 258"/>
          <p:cNvPicPr preferRelativeResize="0">
            <a:picLocks noGrp="1"/>
          </p:cNvPicPr>
          <p:nvPr>
            <p:ph type="body" idx="1"/>
          </p:nvPr>
        </p:nvPicPr>
        <p:blipFill rotWithShape="1">
          <a:blip r:embed="rId4">
            <a:alphaModFix/>
          </a:blip>
          <a:srcRect l="2724" r="2046"/>
          <a:stretch/>
        </p:blipFill>
        <p:spPr>
          <a:xfrm>
            <a:off x="268400" y="1374095"/>
            <a:ext cx="8237099" cy="4663800"/>
          </a:xfrm>
          <a:prstGeom prst="rect">
            <a:avLst/>
          </a:prstGeom>
          <a:noFill/>
          <a:ln>
            <a:noFill/>
          </a:ln>
        </p:spPr>
      </p:pic>
      <p:pic>
        <p:nvPicPr>
          <p:cNvPr id="259" name="Shape 259"/>
          <p:cNvPicPr preferRelativeResize="0"/>
          <p:nvPr/>
        </p:nvPicPr>
        <p:blipFill rotWithShape="1">
          <a:blip r:embed="rId5">
            <a:alphaModFix/>
          </a:blip>
          <a:srcRect t="20181" b="20922"/>
          <a:stretch/>
        </p:blipFill>
        <p:spPr>
          <a:xfrm>
            <a:off x="7026196" y="6037941"/>
            <a:ext cx="2016605" cy="74022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fade">
                                      <p:cBhvr>
                                        <p:cTn id="7" dur="5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457200" y="54248"/>
            <a:ext cx="8229600" cy="1008899"/>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NZ" sz="4800" b="1" i="0" u="none" strike="noStrike" cap="none">
                <a:solidFill>
                  <a:schemeClr val="dk1"/>
                </a:solidFill>
                <a:latin typeface="Arial"/>
                <a:ea typeface="Arial"/>
                <a:cs typeface="Arial"/>
                <a:sym typeface="Arial"/>
              </a:rPr>
              <a:t>Features</a:t>
            </a:r>
            <a:r>
              <a:rPr lang="en-NZ" sz="3959" b="1" i="0" u="none" strike="noStrike" cap="none">
                <a:solidFill>
                  <a:schemeClr val="dk1"/>
                </a:solidFill>
                <a:latin typeface="Arial"/>
                <a:ea typeface="Arial"/>
                <a:cs typeface="Arial"/>
                <a:sym typeface="Arial"/>
              </a:rPr>
              <a:t/>
            </a:r>
            <a:br>
              <a:rPr lang="en-NZ" sz="3959" b="1" i="0" u="none" strike="noStrike" cap="none">
                <a:solidFill>
                  <a:schemeClr val="dk1"/>
                </a:solidFill>
                <a:latin typeface="Arial"/>
                <a:ea typeface="Arial"/>
                <a:cs typeface="Arial"/>
                <a:sym typeface="Arial"/>
              </a:rPr>
            </a:br>
            <a:r>
              <a:rPr lang="en-NZ" sz="3000" b="0" i="0" u="none" strike="noStrike" cap="none">
                <a:solidFill>
                  <a:schemeClr val="dk1"/>
                </a:solidFill>
                <a:latin typeface="Arial"/>
                <a:ea typeface="Arial"/>
                <a:cs typeface="Arial"/>
                <a:sym typeface="Arial"/>
              </a:rPr>
              <a:t> most powerful object storage platform</a:t>
            </a:r>
          </a:p>
        </p:txBody>
      </p:sp>
      <p:sp>
        <p:nvSpPr>
          <p:cNvPr id="265" name="Shape 265"/>
          <p:cNvSpPr txBox="1">
            <a:spLocks noGrp="1"/>
          </p:cNvSpPr>
          <p:nvPr>
            <p:ph type="body" idx="1"/>
          </p:nvPr>
        </p:nvSpPr>
        <p:spPr>
          <a:xfrm>
            <a:off x="0" y="914400"/>
            <a:ext cx="9144000" cy="4526100"/>
          </a:xfrm>
          <a:prstGeom prst="rect">
            <a:avLst/>
          </a:prstGeom>
          <a:noFill/>
          <a:ln>
            <a:noFill/>
          </a:ln>
        </p:spPr>
        <p:txBody>
          <a:bodyPr wrap="square" lIns="91425" tIns="45700" rIns="91425" bIns="45700" anchor="t" anchorCtr="0">
            <a:noAutofit/>
          </a:bodyPr>
          <a:lstStyle/>
          <a:p>
            <a:pPr marL="0" marR="0" lvl="0" indent="0" algn="l" rtl="0">
              <a:lnSpc>
                <a:spcPct val="80000"/>
              </a:lnSpc>
              <a:spcBef>
                <a:spcPts val="0"/>
              </a:spcBef>
              <a:spcAft>
                <a:spcPts val="0"/>
              </a:spcAft>
              <a:buClr>
                <a:schemeClr val="dk1"/>
              </a:buClr>
              <a:buSzPct val="25000"/>
              <a:buFont typeface="Arial"/>
              <a:buNone/>
            </a:pPr>
            <a:endParaRPr sz="2480" b="0" i="0" u="none" strike="noStrike" cap="none">
              <a:solidFill>
                <a:schemeClr val="dk1"/>
              </a:solidFill>
              <a:latin typeface="Arial"/>
              <a:ea typeface="Arial"/>
              <a:cs typeface="Arial"/>
              <a:sym typeface="Arial"/>
            </a:endParaRPr>
          </a:p>
          <a:p>
            <a:pPr marL="342900" marR="0" lvl="0" indent="-342900" algn="l" rtl="0">
              <a:lnSpc>
                <a:spcPct val="80000"/>
              </a:lnSpc>
              <a:spcBef>
                <a:spcPts val="496"/>
              </a:spcBef>
              <a:spcAft>
                <a:spcPts val="0"/>
              </a:spcAft>
              <a:buClr>
                <a:schemeClr val="dk1"/>
              </a:buClr>
              <a:buSzPct val="100000"/>
              <a:buFont typeface="Arial"/>
              <a:buChar char="•"/>
            </a:pPr>
            <a:r>
              <a:rPr lang="en-NZ" sz="2400" b="1" i="0" u="none" strike="noStrike" cap="none">
                <a:solidFill>
                  <a:schemeClr val="dk1"/>
                </a:solidFill>
                <a:latin typeface="Arial"/>
                <a:ea typeface="Arial"/>
                <a:cs typeface="Arial"/>
                <a:sym typeface="Arial"/>
              </a:rPr>
              <a:t>Durability</a:t>
            </a:r>
            <a:r>
              <a:rPr lang="en-NZ" sz="2400" b="0" i="0" u="none" strike="noStrike" cap="none">
                <a:solidFill>
                  <a:schemeClr val="dk1"/>
                </a:solidFill>
                <a:latin typeface="Arial"/>
                <a:ea typeface="Arial"/>
                <a:cs typeface="Arial"/>
                <a:sym typeface="Arial"/>
              </a:rPr>
              <a:t>– 99.99999999999 (11 nines) for an achieve per year.</a:t>
            </a:r>
          </a:p>
          <a:p>
            <a:pPr marL="342900" marR="0" lvl="0" indent="-342900" algn="l" rtl="0">
              <a:lnSpc>
                <a:spcPct val="80000"/>
              </a:lnSpc>
              <a:spcBef>
                <a:spcPts val="496"/>
              </a:spcBef>
              <a:spcAft>
                <a:spcPts val="0"/>
              </a:spcAft>
              <a:buClr>
                <a:schemeClr val="dk1"/>
              </a:buClr>
              <a:buSzPct val="100000"/>
              <a:buFont typeface="Arial"/>
              <a:buChar char="•"/>
            </a:pPr>
            <a:r>
              <a:rPr lang="en-NZ" sz="2400" b="1" i="0" u="none" strike="noStrike" cap="none">
                <a:solidFill>
                  <a:schemeClr val="dk1"/>
                </a:solidFill>
                <a:latin typeface="Arial"/>
                <a:ea typeface="Arial"/>
                <a:cs typeface="Arial"/>
                <a:sym typeface="Arial"/>
              </a:rPr>
              <a:t>Availability</a:t>
            </a:r>
            <a:r>
              <a:rPr lang="en-NZ" sz="2400" b="0" i="0" u="none" strike="noStrike" cap="none">
                <a:solidFill>
                  <a:schemeClr val="dk1"/>
                </a:solidFill>
                <a:latin typeface="Arial"/>
                <a:ea typeface="Arial"/>
                <a:cs typeface="Arial"/>
                <a:sym typeface="Arial"/>
              </a:rPr>
              <a:t> – 99.99 % over an year period. </a:t>
            </a:r>
          </a:p>
          <a:p>
            <a:pPr marL="342900" marR="0" lvl="0" indent="-342900" algn="l" rtl="0">
              <a:lnSpc>
                <a:spcPct val="80000"/>
              </a:lnSpc>
              <a:spcBef>
                <a:spcPts val="496"/>
              </a:spcBef>
              <a:spcAft>
                <a:spcPts val="0"/>
              </a:spcAft>
              <a:buClr>
                <a:schemeClr val="dk1"/>
              </a:buClr>
              <a:buSzPct val="100000"/>
              <a:buFont typeface="Arial"/>
              <a:buChar char="•"/>
            </a:pPr>
            <a:r>
              <a:rPr lang="en-NZ" sz="2400" b="1" i="0" u="none" strike="noStrike" cap="none">
                <a:solidFill>
                  <a:schemeClr val="dk1"/>
                </a:solidFill>
                <a:latin typeface="Arial"/>
                <a:ea typeface="Arial"/>
                <a:cs typeface="Arial"/>
                <a:sym typeface="Arial"/>
              </a:rPr>
              <a:t>Storage</a:t>
            </a:r>
            <a:r>
              <a:rPr lang="en-NZ" sz="2400" b="0" i="0" u="none" strike="noStrike" cap="none">
                <a:solidFill>
                  <a:schemeClr val="dk1"/>
                </a:solidFill>
                <a:latin typeface="Arial"/>
                <a:ea typeface="Arial"/>
                <a:cs typeface="Arial"/>
                <a:sym typeface="Arial"/>
              </a:rPr>
              <a:t> –No limit to the total amount of data you can store in the service.( Single achieve is limited to 40 TB in size.</a:t>
            </a:r>
          </a:p>
          <a:p>
            <a:pPr marL="342900" marR="0" lvl="0" indent="-342900" algn="l" rtl="0">
              <a:lnSpc>
                <a:spcPct val="80000"/>
              </a:lnSpc>
              <a:spcBef>
                <a:spcPts val="496"/>
              </a:spcBef>
              <a:spcAft>
                <a:spcPts val="0"/>
              </a:spcAft>
              <a:buClr>
                <a:schemeClr val="dk1"/>
              </a:buClr>
              <a:buSzPct val="100000"/>
              <a:buFont typeface="Arial"/>
              <a:buChar char="•"/>
            </a:pPr>
            <a:r>
              <a:rPr lang="en-NZ" sz="2400" b="1" i="0" u="none" strike="noStrike" cap="none">
                <a:solidFill>
                  <a:schemeClr val="dk1"/>
                </a:solidFill>
                <a:latin typeface="Arial"/>
                <a:ea typeface="Arial"/>
                <a:cs typeface="Arial"/>
                <a:sym typeface="Arial"/>
              </a:rPr>
              <a:t>Scalability</a:t>
            </a:r>
            <a:r>
              <a:rPr lang="en-NZ" sz="2400" b="0" i="0" u="none" strike="noStrike" cap="none">
                <a:solidFill>
                  <a:schemeClr val="dk1"/>
                </a:solidFill>
                <a:latin typeface="Arial"/>
                <a:ea typeface="Arial"/>
                <a:cs typeface="Arial"/>
                <a:sym typeface="Arial"/>
              </a:rPr>
              <a:t>- Automatically Scales your storage up and down as needed.</a:t>
            </a:r>
          </a:p>
          <a:p>
            <a:pPr marL="342900" marR="0" lvl="0" indent="-342900" algn="l" rtl="0">
              <a:lnSpc>
                <a:spcPct val="80000"/>
              </a:lnSpc>
              <a:spcBef>
                <a:spcPts val="496"/>
              </a:spcBef>
              <a:spcAft>
                <a:spcPts val="0"/>
              </a:spcAft>
              <a:buClr>
                <a:schemeClr val="dk1"/>
              </a:buClr>
              <a:buSzPct val="100000"/>
              <a:buFont typeface="Arial"/>
              <a:buChar char="•"/>
            </a:pPr>
            <a:r>
              <a:rPr lang="en-NZ" sz="2400" b="1" i="0" u="none" strike="noStrike" cap="none">
                <a:solidFill>
                  <a:schemeClr val="dk1"/>
                </a:solidFill>
                <a:latin typeface="Arial"/>
                <a:ea typeface="Arial"/>
                <a:cs typeface="Arial"/>
                <a:sym typeface="Arial"/>
              </a:rPr>
              <a:t>Security</a:t>
            </a:r>
            <a:r>
              <a:rPr lang="en-NZ" sz="2400" b="0" i="0" u="none" strike="noStrike" cap="none">
                <a:solidFill>
                  <a:schemeClr val="dk1"/>
                </a:solidFill>
                <a:latin typeface="Arial"/>
                <a:ea typeface="Arial"/>
                <a:cs typeface="Arial"/>
                <a:sym typeface="Arial"/>
              </a:rPr>
              <a:t> – Highly secure, only you can access your data, set up data access controls. </a:t>
            </a:r>
          </a:p>
          <a:p>
            <a:pPr marL="342900" marR="0" lvl="0" indent="-342900" algn="l" rtl="0">
              <a:lnSpc>
                <a:spcPct val="80000"/>
              </a:lnSpc>
              <a:spcBef>
                <a:spcPts val="496"/>
              </a:spcBef>
              <a:spcAft>
                <a:spcPts val="0"/>
              </a:spcAft>
              <a:buClr>
                <a:schemeClr val="dk1"/>
              </a:buClr>
              <a:buSzPct val="100000"/>
              <a:buFont typeface="Arial"/>
              <a:buChar char="•"/>
            </a:pPr>
            <a:r>
              <a:rPr lang="en-NZ" sz="2400" b="1" i="0" u="none" strike="noStrike" cap="none">
                <a:solidFill>
                  <a:schemeClr val="dk1"/>
                </a:solidFill>
                <a:latin typeface="Arial"/>
                <a:ea typeface="Arial"/>
                <a:cs typeface="Arial"/>
                <a:sym typeface="Arial"/>
              </a:rPr>
              <a:t>Interface</a:t>
            </a:r>
            <a:r>
              <a:rPr lang="en-NZ" sz="2400" b="0" i="0" u="none" strike="noStrike" cap="none">
                <a:solidFill>
                  <a:schemeClr val="dk1"/>
                </a:solidFill>
                <a:latin typeface="Arial"/>
                <a:ea typeface="Arial"/>
                <a:cs typeface="Arial"/>
                <a:sym typeface="Arial"/>
              </a:rPr>
              <a:t> – Easy to use web service interface.</a:t>
            </a:r>
          </a:p>
          <a:p>
            <a:pPr marL="342900" marR="0" lvl="0" indent="-342900" algn="l" rtl="0">
              <a:lnSpc>
                <a:spcPct val="80000"/>
              </a:lnSpc>
              <a:spcBef>
                <a:spcPts val="496"/>
              </a:spcBef>
              <a:spcAft>
                <a:spcPts val="0"/>
              </a:spcAft>
              <a:buClr>
                <a:schemeClr val="dk1"/>
              </a:buClr>
              <a:buSzPct val="100000"/>
              <a:buFont typeface="Arial"/>
              <a:buChar char="•"/>
            </a:pPr>
            <a:r>
              <a:rPr lang="en-NZ" sz="2400" b="1" i="0" u="none" strike="noStrike" cap="none">
                <a:solidFill>
                  <a:schemeClr val="dk1"/>
                </a:solidFill>
                <a:latin typeface="Arial"/>
                <a:ea typeface="Arial"/>
                <a:cs typeface="Arial"/>
                <a:sym typeface="Arial"/>
              </a:rPr>
              <a:t>Pricing </a:t>
            </a:r>
            <a:r>
              <a:rPr lang="en-NZ" sz="2400" b="0" i="0" u="none" strike="noStrike" cap="none">
                <a:solidFill>
                  <a:schemeClr val="dk1"/>
                </a:solidFill>
                <a:latin typeface="Arial"/>
                <a:ea typeface="Arial"/>
                <a:cs typeface="Arial"/>
                <a:sym typeface="Arial"/>
              </a:rPr>
              <a:t>– very low cost.</a:t>
            </a:r>
          </a:p>
        </p:txBody>
      </p:sp>
      <p:sp>
        <p:nvSpPr>
          <p:cNvPr id="266" name="Shape 266"/>
          <p:cNvSpPr/>
          <p:nvPr/>
        </p:nvSpPr>
        <p:spPr>
          <a:xfrm>
            <a:off x="0" y="1178558"/>
            <a:ext cx="9144000" cy="45718"/>
          </a:xfrm>
          <a:prstGeom prst="rect">
            <a:avLst/>
          </a:prstGeom>
          <a:solidFill>
            <a:srgbClr val="FFC000"/>
          </a:solidFill>
          <a:ln w="9525" cap="flat" cmpd="sng">
            <a:solidFill>
              <a:srgbClr val="FFC000"/>
            </a:solidFill>
            <a:prstDash val="solid"/>
            <a:round/>
            <a:headEnd type="none" w="med" len="med"/>
            <a:tailEnd type="none" w="med" len="med"/>
          </a:ln>
          <a:effectLst>
            <a:outerShdw blurRad="39999" dist="23000" dir="5400000" rotWithShape="0">
              <a:srgbClr val="000000">
                <a:alpha val="34509"/>
              </a:srgbClr>
            </a:outerShdw>
          </a:effectLst>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267" name="Shape 267"/>
          <p:cNvPicPr preferRelativeResize="0"/>
          <p:nvPr/>
        </p:nvPicPr>
        <p:blipFill rotWithShape="1">
          <a:blip r:embed="rId3">
            <a:alphaModFix/>
          </a:blip>
          <a:srcRect t="20177" b="20924"/>
          <a:stretch/>
        </p:blipFill>
        <p:spPr>
          <a:xfrm>
            <a:off x="7026196" y="6037941"/>
            <a:ext cx="2016600" cy="740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457200" y="-21352"/>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NZ" sz="4800" b="1" i="0" u="none" strike="noStrike" cap="none">
                <a:solidFill>
                  <a:schemeClr val="dk1"/>
                </a:solidFill>
                <a:latin typeface="Arial"/>
                <a:ea typeface="Arial"/>
                <a:cs typeface="Arial"/>
                <a:sym typeface="Arial"/>
              </a:rPr>
              <a:t>Interfaces</a:t>
            </a:r>
          </a:p>
        </p:txBody>
      </p:sp>
      <p:sp>
        <p:nvSpPr>
          <p:cNvPr id="273" name="Shape 273"/>
          <p:cNvSpPr txBox="1">
            <a:spLocks noGrp="1"/>
          </p:cNvSpPr>
          <p:nvPr>
            <p:ph type="body" idx="1"/>
          </p:nvPr>
        </p:nvSpPr>
        <p:spPr>
          <a:xfrm>
            <a:off x="0" y="1600200"/>
            <a:ext cx="9144000" cy="4365171"/>
          </a:xfrm>
          <a:prstGeom prst="rect">
            <a:avLst/>
          </a:prstGeom>
          <a:noFill/>
          <a:ln>
            <a:noFill/>
          </a:ln>
        </p:spPr>
        <p:txBody>
          <a:bodyPr wrap="square" lIns="91425" tIns="45700" rIns="91425" bIns="45700" anchor="t" anchorCtr="0">
            <a:noAutofit/>
          </a:bodyPr>
          <a:lstStyle/>
          <a:p>
            <a:pPr marL="514350" marR="0" lvl="0" indent="-514350" algn="l" rtl="0">
              <a:lnSpc>
                <a:spcPct val="100000"/>
              </a:lnSpc>
              <a:spcBef>
                <a:spcPts val="0"/>
              </a:spcBef>
              <a:spcAft>
                <a:spcPts val="0"/>
              </a:spcAft>
              <a:buClr>
                <a:schemeClr val="dk1"/>
              </a:buClr>
              <a:buSzPct val="100000"/>
              <a:buFont typeface="Calibri"/>
              <a:buAutoNum type="arabicPeriod"/>
            </a:pPr>
            <a:r>
              <a:rPr lang="en-NZ" sz="2800" b="1" i="0" u="none" strike="noStrike" cap="none">
                <a:solidFill>
                  <a:schemeClr val="dk1"/>
                </a:solidFill>
                <a:latin typeface="Arial"/>
                <a:ea typeface="Arial"/>
                <a:cs typeface="Arial"/>
                <a:sym typeface="Arial"/>
              </a:rPr>
              <a:t>Standard based REST Web Services Interface.</a:t>
            </a:r>
          </a:p>
          <a:p>
            <a:pPr marL="342900" marR="0" lvl="0" indent="-342900" algn="l" rtl="0">
              <a:lnSpc>
                <a:spcPct val="100000"/>
              </a:lnSpc>
              <a:spcBef>
                <a:spcPts val="560"/>
              </a:spcBef>
              <a:spcAft>
                <a:spcPts val="0"/>
              </a:spcAft>
              <a:buClr>
                <a:schemeClr val="dk1"/>
              </a:buClr>
              <a:buSzPct val="100000"/>
              <a:buFont typeface="Arial"/>
              <a:buChar char="•"/>
            </a:pPr>
            <a:r>
              <a:rPr lang="en-NZ" sz="2800" b="0" i="0" u="none" strike="noStrike" cap="none">
                <a:solidFill>
                  <a:schemeClr val="dk1"/>
                </a:solidFill>
                <a:latin typeface="Arial"/>
                <a:ea typeface="Arial"/>
                <a:cs typeface="Arial"/>
                <a:sym typeface="Arial"/>
              </a:rPr>
              <a:t>Access using Java SDKs or .NET SDK.</a:t>
            </a:r>
          </a:p>
          <a:p>
            <a:pPr marL="342900" marR="0" lvl="0" indent="-342900" algn="l" rtl="0">
              <a:lnSpc>
                <a:spcPct val="100000"/>
              </a:lnSpc>
              <a:spcBef>
                <a:spcPts val="560"/>
              </a:spcBef>
              <a:spcAft>
                <a:spcPts val="0"/>
              </a:spcAft>
              <a:buClr>
                <a:schemeClr val="dk1"/>
              </a:buClr>
              <a:buSzPct val="100000"/>
              <a:buFont typeface="Arial"/>
              <a:buChar char="•"/>
            </a:pPr>
            <a:r>
              <a:rPr lang="en-NZ" sz="2800" b="0" i="0" u="none" strike="noStrike" cap="none">
                <a:solidFill>
                  <a:schemeClr val="dk1"/>
                </a:solidFill>
                <a:latin typeface="Arial"/>
                <a:ea typeface="Arial"/>
                <a:cs typeface="Arial"/>
                <a:sym typeface="Arial"/>
              </a:rPr>
              <a:t>AWS Management Console  or  Amazon Glacier APIs actions to create Vaults to organise the achieves.</a:t>
            </a:r>
          </a:p>
          <a:p>
            <a:pPr marL="342900" marR="0" lvl="0" indent="-342900" algn="l" rtl="0">
              <a:lnSpc>
                <a:spcPct val="100000"/>
              </a:lnSpc>
              <a:spcBef>
                <a:spcPts val="560"/>
              </a:spcBef>
              <a:spcAft>
                <a:spcPts val="0"/>
              </a:spcAft>
              <a:buClr>
                <a:schemeClr val="dk1"/>
              </a:buClr>
              <a:buSzPct val="25000"/>
              <a:buFont typeface="Arial"/>
              <a:buNone/>
            </a:pP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560"/>
              </a:spcBef>
              <a:spcAft>
                <a:spcPts val="0"/>
              </a:spcAft>
              <a:buClr>
                <a:schemeClr val="dk1"/>
              </a:buClr>
              <a:buSzPct val="25000"/>
              <a:buFont typeface="Arial"/>
              <a:buNone/>
            </a:pPr>
            <a:r>
              <a:rPr lang="en-NZ" sz="2800" b="1" i="0" u="none" strike="noStrike" cap="none">
                <a:solidFill>
                  <a:schemeClr val="dk1"/>
                </a:solidFill>
                <a:latin typeface="Arial"/>
                <a:ea typeface="Arial"/>
                <a:cs typeface="Arial"/>
                <a:sym typeface="Arial"/>
              </a:rPr>
              <a:t>     How it works?</a:t>
            </a:r>
          </a:p>
          <a:p>
            <a:pPr marL="342900" marR="0" lvl="0" indent="-342900" algn="l" rtl="0">
              <a:lnSpc>
                <a:spcPct val="100000"/>
              </a:lnSpc>
              <a:spcBef>
                <a:spcPts val="560"/>
              </a:spcBef>
              <a:spcAft>
                <a:spcPts val="0"/>
              </a:spcAft>
              <a:buClr>
                <a:schemeClr val="dk1"/>
              </a:buClr>
              <a:buSzPct val="100000"/>
              <a:buFont typeface="Arial"/>
              <a:buChar char="•"/>
            </a:pPr>
            <a:r>
              <a:rPr lang="en-NZ" sz="2800" b="0" i="0" u="none" strike="noStrike" cap="none">
                <a:solidFill>
                  <a:schemeClr val="dk1"/>
                </a:solidFill>
                <a:latin typeface="Arial"/>
                <a:ea typeface="Arial"/>
                <a:cs typeface="Arial"/>
                <a:sym typeface="Arial"/>
              </a:rPr>
              <a:t> APIs actions to upload, retrieve achieves, to monitor the status of jobs and to send notifications through Amazon SNS when job is complete.  </a:t>
            </a:r>
          </a:p>
        </p:txBody>
      </p:sp>
      <p:sp>
        <p:nvSpPr>
          <p:cNvPr id="274" name="Shape 274"/>
          <p:cNvSpPr/>
          <p:nvPr/>
        </p:nvSpPr>
        <p:spPr>
          <a:xfrm>
            <a:off x="0" y="1178558"/>
            <a:ext cx="9144000" cy="45718"/>
          </a:xfrm>
          <a:prstGeom prst="rect">
            <a:avLst/>
          </a:prstGeom>
          <a:solidFill>
            <a:srgbClr val="FFC000"/>
          </a:solidFill>
          <a:ln w="9525" cap="flat" cmpd="sng">
            <a:solidFill>
              <a:srgbClr val="FFC000"/>
            </a:solidFill>
            <a:prstDash val="solid"/>
            <a:round/>
            <a:headEnd type="none" w="med" len="med"/>
            <a:tailEnd type="none" w="med" len="med"/>
          </a:ln>
          <a:effectLst>
            <a:outerShdw blurRad="39999" dist="23000" dir="5400000" rotWithShape="0">
              <a:srgbClr val="000000">
                <a:alpha val="34509"/>
              </a:srgbClr>
            </a:outerShdw>
          </a:effectLst>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275" name="Shape 275"/>
          <p:cNvPicPr preferRelativeResize="0"/>
          <p:nvPr/>
        </p:nvPicPr>
        <p:blipFill rotWithShape="1">
          <a:blip r:embed="rId3">
            <a:alphaModFix/>
          </a:blip>
          <a:srcRect t="20177" b="20924"/>
          <a:stretch/>
        </p:blipFill>
        <p:spPr>
          <a:xfrm>
            <a:off x="7026196" y="6037941"/>
            <a:ext cx="2016600" cy="740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Shape 280"/>
          <p:cNvPicPr preferRelativeResize="0"/>
          <p:nvPr/>
        </p:nvPicPr>
        <p:blipFill rotWithShape="1">
          <a:blip r:embed="rId3">
            <a:alphaModFix/>
          </a:blip>
          <a:srcRect/>
          <a:stretch/>
        </p:blipFill>
        <p:spPr>
          <a:xfrm>
            <a:off x="832800" y="1891650"/>
            <a:ext cx="7478399" cy="4084800"/>
          </a:xfrm>
          <a:prstGeom prst="rect">
            <a:avLst/>
          </a:prstGeom>
          <a:noFill/>
          <a:ln>
            <a:noFill/>
          </a:ln>
        </p:spPr>
      </p:pic>
      <p:sp>
        <p:nvSpPr>
          <p:cNvPr id="281" name="Shape 281"/>
          <p:cNvSpPr txBox="1">
            <a:spLocks noGrp="1"/>
          </p:cNvSpPr>
          <p:nvPr>
            <p:ph type="title"/>
          </p:nvPr>
        </p:nvSpPr>
        <p:spPr>
          <a:xfrm>
            <a:off x="457200" y="-21352"/>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NZ" sz="4800" b="1" i="0" u="none" strike="noStrike" cap="none">
                <a:solidFill>
                  <a:schemeClr val="dk1"/>
                </a:solidFill>
                <a:latin typeface="Arial"/>
                <a:ea typeface="Arial"/>
                <a:cs typeface="Arial"/>
                <a:sym typeface="Arial"/>
              </a:rPr>
              <a:t>API Actions</a:t>
            </a:r>
          </a:p>
        </p:txBody>
      </p:sp>
      <p:sp>
        <p:nvSpPr>
          <p:cNvPr id="282" name="Shape 282"/>
          <p:cNvSpPr/>
          <p:nvPr/>
        </p:nvSpPr>
        <p:spPr>
          <a:xfrm>
            <a:off x="0" y="1178558"/>
            <a:ext cx="9144000" cy="45718"/>
          </a:xfrm>
          <a:prstGeom prst="rect">
            <a:avLst/>
          </a:prstGeom>
          <a:solidFill>
            <a:srgbClr val="FFC000"/>
          </a:solidFill>
          <a:ln w="9525" cap="flat" cmpd="sng">
            <a:solidFill>
              <a:srgbClr val="FFC000"/>
            </a:solidFill>
            <a:prstDash val="solid"/>
            <a:round/>
            <a:headEnd type="none" w="med" len="med"/>
            <a:tailEnd type="none" w="med" len="med"/>
          </a:ln>
          <a:effectLst>
            <a:outerShdw blurRad="39999" dist="23000" dir="5400000" rotWithShape="0">
              <a:srgbClr val="000000">
                <a:alpha val="34509"/>
              </a:srgbClr>
            </a:outerShdw>
          </a:effectLst>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283" name="Shape 283"/>
          <p:cNvPicPr preferRelativeResize="0"/>
          <p:nvPr/>
        </p:nvPicPr>
        <p:blipFill rotWithShape="1">
          <a:blip r:embed="rId4">
            <a:alphaModFix/>
          </a:blip>
          <a:srcRect/>
          <a:stretch/>
        </p:blipFill>
        <p:spPr>
          <a:xfrm>
            <a:off x="832800" y="1891650"/>
            <a:ext cx="7478399" cy="4084800"/>
          </a:xfrm>
          <a:prstGeom prst="rect">
            <a:avLst/>
          </a:prstGeom>
          <a:noFill/>
          <a:ln>
            <a:noFill/>
          </a:ln>
        </p:spPr>
      </p:pic>
      <p:pic>
        <p:nvPicPr>
          <p:cNvPr id="284" name="Shape 284"/>
          <p:cNvPicPr preferRelativeResize="0"/>
          <p:nvPr/>
        </p:nvPicPr>
        <p:blipFill rotWithShape="1">
          <a:blip r:embed="rId5">
            <a:alphaModFix/>
          </a:blip>
          <a:srcRect t="20177" b="20924"/>
          <a:stretch/>
        </p:blipFill>
        <p:spPr>
          <a:xfrm>
            <a:off x="7026196" y="6037941"/>
            <a:ext cx="2016600" cy="740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fade">
                                      <p:cBhvr>
                                        <p:cTn id="7" dur="10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457200" y="-21352"/>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NZ" sz="4800" b="1" i="0" u="none" strike="noStrike" cap="none">
                <a:solidFill>
                  <a:schemeClr val="dk1"/>
                </a:solidFill>
                <a:latin typeface="Arial"/>
                <a:ea typeface="Arial"/>
                <a:cs typeface="Arial"/>
                <a:sym typeface="Arial"/>
              </a:rPr>
              <a:t>Interfaces</a:t>
            </a:r>
          </a:p>
        </p:txBody>
      </p:sp>
      <p:sp>
        <p:nvSpPr>
          <p:cNvPr id="290" name="Shape 290"/>
          <p:cNvSpPr txBox="1">
            <a:spLocks noGrp="1"/>
          </p:cNvSpPr>
          <p:nvPr>
            <p:ph type="body" idx="1"/>
          </p:nvPr>
        </p:nvSpPr>
        <p:spPr>
          <a:xfrm>
            <a:off x="0" y="1600200"/>
            <a:ext cx="9144000" cy="4365171"/>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NZ" sz="2800" b="1" i="0" u="none" strike="noStrike" cap="none">
                <a:solidFill>
                  <a:schemeClr val="dk1"/>
                </a:solidFill>
                <a:latin typeface="Arial"/>
                <a:ea typeface="Arial"/>
                <a:cs typeface="Arial"/>
                <a:sym typeface="Arial"/>
              </a:rPr>
              <a:t>2. S3 Lifecycle Management</a:t>
            </a:r>
          </a:p>
          <a:p>
            <a:pPr marL="342900" marR="0" lvl="0" indent="-342900" algn="l" rtl="0">
              <a:lnSpc>
                <a:spcPct val="100000"/>
              </a:lnSpc>
              <a:spcBef>
                <a:spcPts val="560"/>
              </a:spcBef>
              <a:spcAft>
                <a:spcPts val="0"/>
              </a:spcAft>
              <a:buClr>
                <a:schemeClr val="dk1"/>
              </a:buClr>
              <a:buSzPct val="100000"/>
              <a:buFont typeface="Arial"/>
              <a:buChar char="•"/>
            </a:pPr>
            <a:r>
              <a:rPr lang="en-NZ" sz="2800" b="0" i="0" u="none" strike="noStrike" cap="none">
                <a:solidFill>
                  <a:schemeClr val="dk1"/>
                </a:solidFill>
                <a:latin typeface="Arial"/>
                <a:ea typeface="Arial"/>
                <a:cs typeface="Arial"/>
                <a:sym typeface="Arial"/>
              </a:rPr>
              <a:t>Use as a storage class</a:t>
            </a:r>
          </a:p>
          <a:p>
            <a:pPr marL="342900" marR="0" lvl="0" indent="-342900" algn="l" rtl="0">
              <a:lnSpc>
                <a:spcPct val="100000"/>
              </a:lnSpc>
              <a:spcBef>
                <a:spcPts val="560"/>
              </a:spcBef>
              <a:spcAft>
                <a:spcPts val="0"/>
              </a:spcAft>
              <a:buClr>
                <a:schemeClr val="dk1"/>
              </a:buClr>
              <a:buSzPct val="100000"/>
              <a:buFont typeface="Arial"/>
              <a:buChar char="•"/>
            </a:pPr>
            <a:r>
              <a:rPr lang="en-NZ" sz="2800" b="0" i="0" u="none" strike="noStrike" cap="none">
                <a:solidFill>
                  <a:schemeClr val="dk1"/>
                </a:solidFill>
                <a:latin typeface="Arial"/>
                <a:ea typeface="Arial"/>
                <a:cs typeface="Arial"/>
                <a:sym typeface="Arial"/>
              </a:rPr>
              <a:t>Provides Automatic, policy driven achieving from Amazon s3 to Amazon Glacier.</a:t>
            </a:r>
          </a:p>
          <a:p>
            <a:pPr marL="0" marR="0" lvl="0" indent="0" algn="l" rtl="0">
              <a:lnSpc>
                <a:spcPct val="100000"/>
              </a:lnSpc>
              <a:spcBef>
                <a:spcPts val="560"/>
              </a:spcBef>
              <a:spcAft>
                <a:spcPts val="0"/>
              </a:spcAft>
              <a:buClr>
                <a:schemeClr val="dk1"/>
              </a:buClr>
              <a:buSzPct val="25000"/>
              <a:buFont typeface="Arial"/>
              <a:buNone/>
            </a:pPr>
            <a:endParaRPr sz="2800" b="1" i="0" u="none" strike="noStrike" cap="none">
              <a:solidFill>
                <a:schemeClr val="dk1"/>
              </a:solidFill>
              <a:latin typeface="Arial"/>
              <a:ea typeface="Arial"/>
              <a:cs typeface="Arial"/>
              <a:sym typeface="Arial"/>
            </a:endParaRPr>
          </a:p>
          <a:p>
            <a:pPr marL="0" marR="0" lvl="0" indent="0" algn="l" rtl="0">
              <a:lnSpc>
                <a:spcPct val="100000"/>
              </a:lnSpc>
              <a:spcBef>
                <a:spcPts val="560"/>
              </a:spcBef>
              <a:spcAft>
                <a:spcPts val="0"/>
              </a:spcAft>
              <a:buClr>
                <a:schemeClr val="dk1"/>
              </a:buClr>
              <a:buSzPct val="25000"/>
              <a:buFont typeface="Arial"/>
              <a:buNone/>
            </a:pPr>
            <a:endParaRPr sz="2800" b="0" i="0" u="none" strike="noStrike" cap="none">
              <a:solidFill>
                <a:schemeClr val="dk1"/>
              </a:solidFill>
              <a:latin typeface="Arial"/>
              <a:ea typeface="Arial"/>
              <a:cs typeface="Arial"/>
              <a:sym typeface="Arial"/>
            </a:endParaRPr>
          </a:p>
          <a:p>
            <a:pPr marL="514350" marR="0" lvl="0" indent="-514350" algn="l" rtl="0">
              <a:lnSpc>
                <a:spcPct val="100000"/>
              </a:lnSpc>
              <a:spcBef>
                <a:spcPts val="560"/>
              </a:spcBef>
              <a:spcAft>
                <a:spcPts val="0"/>
              </a:spcAft>
              <a:buClr>
                <a:schemeClr val="dk1"/>
              </a:buClr>
              <a:buSzPct val="25000"/>
              <a:buFont typeface="Calibri"/>
              <a:buNone/>
            </a:pPr>
            <a:endParaRPr sz="2800" b="0" i="0" u="none" strike="noStrike" cap="none">
              <a:solidFill>
                <a:schemeClr val="dk1"/>
              </a:solidFill>
              <a:latin typeface="Arial"/>
              <a:ea typeface="Arial"/>
              <a:cs typeface="Arial"/>
              <a:sym typeface="Arial"/>
            </a:endParaRPr>
          </a:p>
          <a:p>
            <a:pPr marL="514350" marR="0" lvl="0" indent="-514350" algn="l" rtl="0">
              <a:lnSpc>
                <a:spcPct val="100000"/>
              </a:lnSpc>
              <a:spcBef>
                <a:spcPts val="560"/>
              </a:spcBef>
              <a:spcAft>
                <a:spcPts val="0"/>
              </a:spcAft>
              <a:buClr>
                <a:schemeClr val="dk1"/>
              </a:buClr>
              <a:buSzPct val="25000"/>
              <a:buFont typeface="Calibri"/>
              <a:buNone/>
            </a:pPr>
            <a:endParaRPr sz="2800" b="0" i="0" u="none" strike="noStrike" cap="none">
              <a:solidFill>
                <a:schemeClr val="dk1"/>
              </a:solidFill>
              <a:latin typeface="Arial"/>
              <a:ea typeface="Arial"/>
              <a:cs typeface="Arial"/>
              <a:sym typeface="Arial"/>
            </a:endParaRPr>
          </a:p>
        </p:txBody>
      </p:sp>
      <p:sp>
        <p:nvSpPr>
          <p:cNvPr id="291" name="Shape 291"/>
          <p:cNvSpPr/>
          <p:nvPr/>
        </p:nvSpPr>
        <p:spPr>
          <a:xfrm>
            <a:off x="0" y="1178558"/>
            <a:ext cx="9144000" cy="45718"/>
          </a:xfrm>
          <a:prstGeom prst="rect">
            <a:avLst/>
          </a:prstGeom>
          <a:solidFill>
            <a:srgbClr val="FFC000"/>
          </a:solidFill>
          <a:ln w="9525" cap="flat" cmpd="sng">
            <a:solidFill>
              <a:srgbClr val="FFC000"/>
            </a:solidFill>
            <a:prstDash val="solid"/>
            <a:round/>
            <a:headEnd type="none" w="med" len="med"/>
            <a:tailEnd type="none" w="med" len="med"/>
          </a:ln>
          <a:effectLst>
            <a:outerShdw blurRad="39999" dist="23000" dir="5400000" rotWithShape="0">
              <a:srgbClr val="000000">
                <a:alpha val="34509"/>
              </a:srgbClr>
            </a:outerShdw>
          </a:effectLst>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292" name="Shape 292"/>
          <p:cNvPicPr preferRelativeResize="0"/>
          <p:nvPr/>
        </p:nvPicPr>
        <p:blipFill rotWithShape="1">
          <a:blip r:embed="rId3">
            <a:alphaModFix/>
          </a:blip>
          <a:srcRect/>
          <a:stretch/>
        </p:blipFill>
        <p:spPr>
          <a:xfrm>
            <a:off x="329275" y="3548448"/>
            <a:ext cx="5652899" cy="3180899"/>
          </a:xfrm>
          <a:prstGeom prst="rect">
            <a:avLst/>
          </a:prstGeom>
          <a:noFill/>
          <a:ln>
            <a:noFill/>
          </a:ln>
        </p:spPr>
      </p:pic>
      <p:pic>
        <p:nvPicPr>
          <p:cNvPr id="293" name="Shape 293"/>
          <p:cNvPicPr preferRelativeResize="0"/>
          <p:nvPr/>
        </p:nvPicPr>
        <p:blipFill rotWithShape="1">
          <a:blip r:embed="rId4">
            <a:alphaModFix/>
          </a:blip>
          <a:srcRect t="20177" b="20924"/>
          <a:stretch/>
        </p:blipFill>
        <p:spPr>
          <a:xfrm>
            <a:off x="7026196" y="6037941"/>
            <a:ext cx="2016600" cy="740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457200" y="-21352"/>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NZ" sz="3600" b="1" i="0" u="none" strike="noStrike" cap="none">
                <a:solidFill>
                  <a:schemeClr val="dk1"/>
                </a:solidFill>
                <a:latin typeface="Arial"/>
                <a:ea typeface="Arial"/>
                <a:cs typeface="Arial"/>
                <a:sym typeface="Arial"/>
              </a:rPr>
              <a:t>S3 Lifecycle Mamagemnt Policy</a:t>
            </a:r>
          </a:p>
        </p:txBody>
      </p:sp>
      <p:sp>
        <p:nvSpPr>
          <p:cNvPr id="299" name="Shape 299"/>
          <p:cNvSpPr/>
          <p:nvPr/>
        </p:nvSpPr>
        <p:spPr>
          <a:xfrm>
            <a:off x="0" y="1178558"/>
            <a:ext cx="9144000" cy="45718"/>
          </a:xfrm>
          <a:prstGeom prst="rect">
            <a:avLst/>
          </a:prstGeom>
          <a:solidFill>
            <a:srgbClr val="FFC000"/>
          </a:solidFill>
          <a:ln w="9525" cap="flat" cmpd="sng">
            <a:solidFill>
              <a:srgbClr val="FFC000"/>
            </a:solidFill>
            <a:prstDash val="solid"/>
            <a:round/>
            <a:headEnd type="none" w="med" len="med"/>
            <a:tailEnd type="none" w="med" len="med"/>
          </a:ln>
          <a:effectLst>
            <a:outerShdw blurRad="39999" dist="23000" dir="5400000" rotWithShape="0">
              <a:srgbClr val="000000">
                <a:alpha val="34509"/>
              </a:srgbClr>
            </a:outerShdw>
          </a:effectLst>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300" name="Shape 300" descr="C:\Users\Admin\Downloads\How-to-archive-s3-to-glacier-cover (1).png"/>
          <p:cNvPicPr preferRelativeResize="0"/>
          <p:nvPr/>
        </p:nvPicPr>
        <p:blipFill rotWithShape="1">
          <a:blip r:embed="rId3">
            <a:alphaModFix/>
          </a:blip>
          <a:srcRect/>
          <a:stretch/>
        </p:blipFill>
        <p:spPr>
          <a:xfrm>
            <a:off x="558797" y="2550899"/>
            <a:ext cx="7858124" cy="2381249"/>
          </a:xfrm>
          <a:prstGeom prst="rect">
            <a:avLst/>
          </a:prstGeom>
          <a:noFill/>
          <a:ln>
            <a:noFill/>
          </a:ln>
        </p:spPr>
      </p:pic>
      <p:pic>
        <p:nvPicPr>
          <p:cNvPr id="301" name="Shape 301"/>
          <p:cNvPicPr preferRelativeResize="0"/>
          <p:nvPr/>
        </p:nvPicPr>
        <p:blipFill rotWithShape="1">
          <a:blip r:embed="rId4">
            <a:alphaModFix/>
          </a:blip>
          <a:srcRect/>
          <a:stretch/>
        </p:blipFill>
        <p:spPr>
          <a:xfrm>
            <a:off x="457200" y="1422404"/>
            <a:ext cx="7959599" cy="4479000"/>
          </a:xfrm>
          <a:prstGeom prst="rect">
            <a:avLst/>
          </a:prstGeom>
          <a:noFill/>
          <a:ln>
            <a:noFill/>
          </a:ln>
        </p:spPr>
      </p:pic>
      <p:pic>
        <p:nvPicPr>
          <p:cNvPr id="302" name="Shape 302"/>
          <p:cNvPicPr preferRelativeResize="0"/>
          <p:nvPr/>
        </p:nvPicPr>
        <p:blipFill rotWithShape="1">
          <a:blip r:embed="rId5">
            <a:alphaModFix/>
          </a:blip>
          <a:srcRect t="20177" b="20924"/>
          <a:stretch/>
        </p:blipFill>
        <p:spPr>
          <a:xfrm>
            <a:off x="7026196" y="6037941"/>
            <a:ext cx="2016600" cy="740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1"/>
                                        </p:tgtEl>
                                        <p:attrNameLst>
                                          <p:attrName>style.visibility</p:attrName>
                                        </p:attrNameLst>
                                      </p:cBhvr>
                                      <p:to>
                                        <p:strVal val="visible"/>
                                      </p:to>
                                    </p:set>
                                    <p:animEffect transition="in" filter="fade">
                                      <p:cBhvr>
                                        <p:cTn id="7" dur="500"/>
                                        <p:tgtEl>
                                          <p:spTgt spid="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xfrm>
            <a:off x="457200" y="131045"/>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NZ" sz="4800" b="1" i="0" u="none" strike="noStrike" cap="none">
                <a:solidFill>
                  <a:schemeClr val="dk1"/>
                </a:solidFill>
                <a:latin typeface="Arial"/>
                <a:ea typeface="Arial"/>
                <a:cs typeface="Arial"/>
                <a:sym typeface="Arial"/>
              </a:rPr>
              <a:t>Security</a:t>
            </a:r>
          </a:p>
        </p:txBody>
      </p:sp>
      <p:sp>
        <p:nvSpPr>
          <p:cNvPr id="308" name="Shape 308"/>
          <p:cNvSpPr/>
          <p:nvPr/>
        </p:nvSpPr>
        <p:spPr>
          <a:xfrm>
            <a:off x="0" y="1178558"/>
            <a:ext cx="9144000" cy="45718"/>
          </a:xfrm>
          <a:prstGeom prst="rect">
            <a:avLst/>
          </a:prstGeom>
          <a:solidFill>
            <a:srgbClr val="FFC000"/>
          </a:solidFill>
          <a:ln w="9525" cap="flat" cmpd="sng">
            <a:solidFill>
              <a:srgbClr val="FFC000"/>
            </a:solidFill>
            <a:prstDash val="solid"/>
            <a:round/>
            <a:headEnd type="none" w="med" len="med"/>
            <a:tailEnd type="none" w="med" len="med"/>
          </a:ln>
          <a:effectLst>
            <a:outerShdw blurRad="39999" dist="23000" dir="5400000" rotWithShape="0">
              <a:srgbClr val="000000">
                <a:alpha val="34509"/>
              </a:srgbClr>
            </a:outerShdw>
          </a:effectLst>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09" name="Shape 309"/>
          <p:cNvSpPr txBox="1">
            <a:spLocks noGrp="1"/>
          </p:cNvSpPr>
          <p:nvPr>
            <p:ph type="body" idx="1"/>
          </p:nvPr>
        </p:nvSpPr>
        <p:spPr>
          <a:xfrm>
            <a:off x="289475" y="1507000"/>
            <a:ext cx="8229600" cy="4526100"/>
          </a:xfrm>
          <a:prstGeom prst="rect">
            <a:avLst/>
          </a:prstGeom>
          <a:noFill/>
          <a:ln>
            <a:noFill/>
          </a:ln>
        </p:spPr>
        <p:txBody>
          <a:bodyPr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ct val="100000"/>
              <a:buFont typeface="Arial"/>
              <a:buChar char="•"/>
            </a:pPr>
            <a:r>
              <a:rPr lang="en-NZ" sz="2400" b="1" i="0" u="none" strike="noStrike" cap="none">
                <a:solidFill>
                  <a:schemeClr val="dk1"/>
                </a:solidFill>
                <a:latin typeface="Arial"/>
                <a:ea typeface="Arial"/>
                <a:cs typeface="Arial"/>
                <a:sym typeface="Arial"/>
              </a:rPr>
              <a:t>Amazon Glacier Vault Lock </a:t>
            </a:r>
            <a:r>
              <a:rPr lang="en-NZ" sz="2400" b="0" i="0" u="none" strike="noStrike" cap="none">
                <a:solidFill>
                  <a:schemeClr val="dk1"/>
                </a:solidFill>
                <a:latin typeface="Arial"/>
                <a:ea typeface="Arial"/>
                <a:cs typeface="Arial"/>
                <a:sym typeface="Arial"/>
              </a:rPr>
              <a:t>– Complaince control on individual vaults.</a:t>
            </a:r>
          </a:p>
          <a:p>
            <a:pPr marL="342900" marR="0" lvl="0" indent="-342900" algn="l" rtl="0">
              <a:lnSpc>
                <a:spcPct val="90000"/>
              </a:lnSpc>
              <a:spcBef>
                <a:spcPts val="518"/>
              </a:spcBef>
              <a:spcAft>
                <a:spcPts val="0"/>
              </a:spcAft>
              <a:buClr>
                <a:schemeClr val="dk1"/>
              </a:buClr>
              <a:buSzPct val="100000"/>
              <a:buFont typeface="Arial"/>
              <a:buChar char="•"/>
            </a:pPr>
            <a:r>
              <a:rPr lang="en-NZ" sz="2400" b="1" i="0" u="none" strike="noStrike" cap="none">
                <a:solidFill>
                  <a:schemeClr val="dk1"/>
                </a:solidFill>
                <a:latin typeface="Arial"/>
                <a:ea typeface="Arial"/>
                <a:cs typeface="Arial"/>
                <a:sym typeface="Arial"/>
              </a:rPr>
              <a:t>Vault Access Policies </a:t>
            </a:r>
            <a:r>
              <a:rPr lang="en-NZ" sz="2400" b="0" i="0" u="none" strike="noStrike" cap="none">
                <a:solidFill>
                  <a:schemeClr val="dk1"/>
                </a:solidFill>
                <a:latin typeface="Arial"/>
                <a:ea typeface="Arial"/>
                <a:cs typeface="Arial"/>
                <a:sym typeface="Arial"/>
              </a:rPr>
              <a:t>- Enforces the prescribed controls by using Lockable policies.</a:t>
            </a:r>
          </a:p>
          <a:p>
            <a:pPr marL="342900" marR="0" lvl="0" indent="-342900" algn="l" rtl="0">
              <a:lnSpc>
                <a:spcPct val="90000"/>
              </a:lnSpc>
              <a:spcBef>
                <a:spcPts val="518"/>
              </a:spcBef>
              <a:spcAft>
                <a:spcPts val="0"/>
              </a:spcAft>
              <a:buClr>
                <a:schemeClr val="dk1"/>
              </a:buClr>
              <a:buSzPct val="100000"/>
              <a:buFont typeface="Arial"/>
              <a:buChar char="•"/>
            </a:pPr>
            <a:r>
              <a:rPr lang="en-NZ" sz="2400" b="1" i="0" u="none" strike="noStrike" cap="none">
                <a:solidFill>
                  <a:schemeClr val="dk1"/>
                </a:solidFill>
                <a:latin typeface="Arial"/>
                <a:ea typeface="Arial"/>
                <a:cs typeface="Arial"/>
                <a:sym typeface="Arial"/>
              </a:rPr>
              <a:t>Access Management (IAM) Policy- </a:t>
            </a:r>
            <a:r>
              <a:rPr lang="en-NZ" sz="2400" b="0" i="0" u="none" strike="noStrike" cap="none">
                <a:solidFill>
                  <a:schemeClr val="dk1"/>
                </a:solidFill>
                <a:latin typeface="Arial"/>
                <a:ea typeface="Arial"/>
                <a:cs typeface="Arial"/>
                <a:sym typeface="Arial"/>
              </a:rPr>
              <a:t>Specifies which account users have rights to operations on a given vault.</a:t>
            </a:r>
          </a:p>
          <a:p>
            <a:pPr marL="342900" marR="0" lvl="0" indent="-342900" algn="l" rtl="0">
              <a:lnSpc>
                <a:spcPct val="90000"/>
              </a:lnSpc>
              <a:spcBef>
                <a:spcPts val="518"/>
              </a:spcBef>
              <a:spcAft>
                <a:spcPts val="0"/>
              </a:spcAft>
              <a:buClr>
                <a:schemeClr val="dk1"/>
              </a:buClr>
              <a:buSzPct val="100000"/>
              <a:buFont typeface="Arial"/>
              <a:buChar char="•"/>
            </a:pPr>
            <a:r>
              <a:rPr lang="en-NZ" sz="2400" b="1" i="0" u="none" strike="noStrike" cap="none">
                <a:solidFill>
                  <a:schemeClr val="dk1"/>
                </a:solidFill>
                <a:latin typeface="Arial"/>
                <a:ea typeface="Arial"/>
                <a:cs typeface="Arial"/>
                <a:sym typeface="Arial"/>
              </a:rPr>
              <a:t>Encryption by default </a:t>
            </a:r>
            <a:r>
              <a:rPr lang="en-NZ" sz="2400" b="0" i="0" u="none" strike="noStrike" cap="none">
                <a:solidFill>
                  <a:schemeClr val="dk1"/>
                </a:solidFill>
                <a:latin typeface="Arial"/>
                <a:ea typeface="Arial"/>
                <a:cs typeface="Arial"/>
                <a:sym typeface="Arial"/>
              </a:rPr>
              <a:t>– server side encryption.</a:t>
            </a:r>
          </a:p>
          <a:p>
            <a:pPr marL="0" marR="0" lvl="0" indent="0" algn="l" rtl="0">
              <a:lnSpc>
                <a:spcPct val="90000"/>
              </a:lnSpc>
              <a:spcBef>
                <a:spcPts val="518"/>
              </a:spcBef>
              <a:spcAft>
                <a:spcPts val="0"/>
              </a:spcAft>
              <a:buClr>
                <a:schemeClr val="dk1"/>
              </a:buClr>
              <a:buSzPct val="25000"/>
              <a:buFont typeface="Arial"/>
              <a:buNone/>
            </a:pPr>
            <a:r>
              <a:rPr lang="en-NZ" sz="2400" b="0" i="0" u="none" strike="noStrike" cap="none">
                <a:solidFill>
                  <a:schemeClr val="dk1"/>
                </a:solidFill>
                <a:latin typeface="Arial"/>
                <a:ea typeface="Arial"/>
                <a:cs typeface="Arial"/>
                <a:sym typeface="Arial"/>
              </a:rPr>
              <a:t>Amazon Glacier automatically encrypts data at rest using Advanced Encryption Standard (AES). </a:t>
            </a:r>
          </a:p>
          <a:p>
            <a:pPr marL="342900" marR="0" lvl="0" indent="-342900" algn="l" rtl="0">
              <a:lnSpc>
                <a:spcPct val="90000"/>
              </a:lnSpc>
              <a:spcBef>
                <a:spcPts val="518"/>
              </a:spcBef>
              <a:spcAft>
                <a:spcPts val="0"/>
              </a:spcAft>
              <a:buClr>
                <a:schemeClr val="dk1"/>
              </a:buClr>
              <a:buSzPct val="100000"/>
              <a:buFont typeface="Arial"/>
              <a:buChar char="•"/>
            </a:pPr>
            <a:r>
              <a:rPr lang="en-NZ" sz="2400" b="1" i="0" u="none" strike="noStrike" cap="none">
                <a:solidFill>
                  <a:schemeClr val="dk1"/>
                </a:solidFill>
                <a:latin typeface="Arial"/>
                <a:ea typeface="Arial"/>
                <a:cs typeface="Arial"/>
                <a:sym typeface="Arial"/>
              </a:rPr>
              <a:t>AWS Cloudtrail</a:t>
            </a:r>
            <a:r>
              <a:rPr lang="en-NZ" sz="2400" b="0" i="0" u="none" strike="noStrike" cap="none">
                <a:solidFill>
                  <a:schemeClr val="dk1"/>
                </a:solidFill>
                <a:latin typeface="Arial"/>
                <a:ea typeface="Arial"/>
                <a:cs typeface="Arial"/>
                <a:sym typeface="Arial"/>
              </a:rPr>
              <a:t> –Track user activity and API usage.</a:t>
            </a:r>
          </a:p>
          <a:p>
            <a:pPr marL="342900" marR="0" lvl="0" indent="-342900" algn="l" rtl="0">
              <a:lnSpc>
                <a:spcPct val="90000"/>
              </a:lnSpc>
              <a:spcBef>
                <a:spcPts val="592"/>
              </a:spcBef>
              <a:spcAft>
                <a:spcPts val="0"/>
              </a:spcAft>
              <a:buClr>
                <a:schemeClr val="dk1"/>
              </a:buClr>
              <a:buSzPct val="25000"/>
              <a:buFont typeface="Arial"/>
              <a:buNone/>
            </a:pPr>
            <a:endParaRPr sz="2960" b="0" i="0" u="none" strike="noStrike" cap="none">
              <a:solidFill>
                <a:schemeClr val="dk1"/>
              </a:solidFill>
              <a:latin typeface="Calibri"/>
              <a:ea typeface="Calibri"/>
              <a:cs typeface="Calibri"/>
              <a:sym typeface="Calibri"/>
            </a:endParaRPr>
          </a:p>
        </p:txBody>
      </p:sp>
      <p:pic>
        <p:nvPicPr>
          <p:cNvPr id="310" name="Shape 310"/>
          <p:cNvPicPr preferRelativeResize="0"/>
          <p:nvPr/>
        </p:nvPicPr>
        <p:blipFill rotWithShape="1">
          <a:blip r:embed="rId3">
            <a:alphaModFix/>
          </a:blip>
          <a:srcRect t="20177" b="20924"/>
          <a:stretch/>
        </p:blipFill>
        <p:spPr>
          <a:xfrm>
            <a:off x="7026196" y="6037941"/>
            <a:ext cx="2016600" cy="740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NZ" sz="4800" b="1" i="0" u="none" strike="noStrike" cap="none">
                <a:solidFill>
                  <a:schemeClr val="dk1"/>
                </a:solidFill>
                <a:latin typeface="Arial"/>
                <a:ea typeface="Arial"/>
                <a:cs typeface="Arial"/>
                <a:sym typeface="Arial"/>
              </a:rPr>
              <a:t>Customer References</a:t>
            </a:r>
          </a:p>
        </p:txBody>
      </p:sp>
      <p:sp>
        <p:nvSpPr>
          <p:cNvPr id="316" name="Shape 316"/>
          <p:cNvSpPr/>
          <p:nvPr/>
        </p:nvSpPr>
        <p:spPr>
          <a:xfrm>
            <a:off x="0" y="1178558"/>
            <a:ext cx="9144000" cy="45718"/>
          </a:xfrm>
          <a:prstGeom prst="rect">
            <a:avLst/>
          </a:prstGeom>
          <a:solidFill>
            <a:srgbClr val="FFC000"/>
          </a:solidFill>
          <a:ln w="9525" cap="flat" cmpd="sng">
            <a:solidFill>
              <a:srgbClr val="FFC000"/>
            </a:solidFill>
            <a:prstDash val="solid"/>
            <a:round/>
            <a:headEnd type="none" w="med" len="med"/>
            <a:tailEnd type="none" w="med" len="med"/>
          </a:ln>
          <a:effectLst>
            <a:outerShdw blurRad="39999" dist="23000" dir="5400000" rotWithShape="0">
              <a:srgbClr val="000000">
                <a:alpha val="34509"/>
              </a:srgbClr>
            </a:outerShdw>
          </a:effectLst>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317" name="Shape 317"/>
          <p:cNvPicPr preferRelativeResize="0"/>
          <p:nvPr/>
        </p:nvPicPr>
        <p:blipFill rotWithShape="1">
          <a:blip r:embed="rId3">
            <a:alphaModFix/>
          </a:blip>
          <a:srcRect l="4654" r="7291" b="13385"/>
          <a:stretch/>
        </p:blipFill>
        <p:spPr>
          <a:xfrm>
            <a:off x="283462" y="1930399"/>
            <a:ext cx="8577072" cy="1448244"/>
          </a:xfrm>
          <a:prstGeom prst="rect">
            <a:avLst/>
          </a:prstGeom>
          <a:noFill/>
          <a:ln>
            <a:noFill/>
          </a:ln>
        </p:spPr>
      </p:pic>
      <p:pic>
        <p:nvPicPr>
          <p:cNvPr id="318" name="Shape 318"/>
          <p:cNvPicPr preferRelativeResize="0"/>
          <p:nvPr/>
        </p:nvPicPr>
        <p:blipFill rotWithShape="1">
          <a:blip r:embed="rId4">
            <a:alphaModFix/>
          </a:blip>
          <a:srcRect l="4010" r="5220" b="14284"/>
          <a:stretch/>
        </p:blipFill>
        <p:spPr>
          <a:xfrm>
            <a:off x="284732" y="4064000"/>
            <a:ext cx="8574535" cy="1433748"/>
          </a:xfrm>
          <a:prstGeom prst="rect">
            <a:avLst/>
          </a:prstGeom>
          <a:noFill/>
          <a:ln>
            <a:noFill/>
          </a:ln>
        </p:spPr>
      </p:pic>
      <p:pic>
        <p:nvPicPr>
          <p:cNvPr id="319" name="Shape 319"/>
          <p:cNvPicPr preferRelativeResize="0"/>
          <p:nvPr/>
        </p:nvPicPr>
        <p:blipFill rotWithShape="1">
          <a:blip r:embed="rId5">
            <a:alphaModFix/>
          </a:blip>
          <a:srcRect t="20177" b="20924"/>
          <a:stretch/>
        </p:blipFill>
        <p:spPr>
          <a:xfrm>
            <a:off x="7026196" y="6037941"/>
            <a:ext cx="2016600" cy="740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457200" y="269238"/>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NZ" sz="4000" b="1" i="0" u="none" strike="noStrike" cap="none">
                <a:solidFill>
                  <a:schemeClr val="dk1"/>
                </a:solidFill>
                <a:latin typeface="Arial"/>
                <a:ea typeface="Arial"/>
                <a:cs typeface="Arial"/>
                <a:sym typeface="Arial"/>
              </a:rPr>
              <a:t>Cost Model for S3 and Glacier</a:t>
            </a:r>
            <a:br>
              <a:rPr lang="en-NZ" sz="4000" b="1" i="0" u="none" strike="noStrike" cap="none">
                <a:solidFill>
                  <a:schemeClr val="dk1"/>
                </a:solidFill>
                <a:latin typeface="Arial"/>
                <a:ea typeface="Arial"/>
                <a:cs typeface="Arial"/>
                <a:sym typeface="Arial"/>
              </a:rPr>
            </a:br>
            <a:r>
              <a:rPr lang="en-NZ" sz="2800" b="0" i="0" u="none" strike="noStrike" cap="none">
                <a:solidFill>
                  <a:schemeClr val="dk1"/>
                </a:solidFill>
                <a:latin typeface="Arial"/>
                <a:ea typeface="Arial"/>
                <a:cs typeface="Arial"/>
                <a:sym typeface="Arial"/>
              </a:rPr>
              <a:t>no minimum fee and no set up cost</a:t>
            </a:r>
            <a:br>
              <a:rPr lang="en-NZ" sz="2800" b="0" i="0" u="none" strike="noStrike" cap="none">
                <a:solidFill>
                  <a:schemeClr val="dk1"/>
                </a:solidFill>
                <a:latin typeface="Arial"/>
                <a:ea typeface="Arial"/>
                <a:cs typeface="Arial"/>
                <a:sym typeface="Arial"/>
              </a:rPr>
            </a:br>
            <a:endParaRPr lang="en-NZ" sz="2800" b="0" i="0" u="none" strike="noStrike" cap="none">
              <a:solidFill>
                <a:schemeClr val="dk1"/>
              </a:solidFill>
              <a:latin typeface="Arial"/>
              <a:ea typeface="Arial"/>
              <a:cs typeface="Arial"/>
              <a:sym typeface="Arial"/>
            </a:endParaRPr>
          </a:p>
        </p:txBody>
      </p:sp>
      <p:sp>
        <p:nvSpPr>
          <p:cNvPr id="325" name="Shape 325"/>
          <p:cNvSpPr txBox="1">
            <a:spLocks noGrp="1"/>
          </p:cNvSpPr>
          <p:nvPr>
            <p:ph type="body" idx="1"/>
          </p:nvPr>
        </p:nvSpPr>
        <p:spPr>
          <a:xfrm>
            <a:off x="93175" y="1412250"/>
            <a:ext cx="9050700" cy="4625700"/>
          </a:xfrm>
          <a:prstGeom prst="rect">
            <a:avLst/>
          </a:prstGeom>
          <a:noFill/>
          <a:ln>
            <a:noFill/>
          </a:ln>
        </p:spPr>
        <p:txBody>
          <a:bodyPr wrap="square" lIns="91425" tIns="45700" rIns="91425" bIns="45700" anchor="t" anchorCtr="0">
            <a:noAutofit/>
          </a:bodyPr>
          <a:lstStyle/>
          <a:p>
            <a:pPr marL="0" marR="0" lvl="0" indent="0" algn="l" rtl="0">
              <a:lnSpc>
                <a:spcPct val="80000"/>
              </a:lnSpc>
              <a:spcBef>
                <a:spcPts val="0"/>
              </a:spcBef>
              <a:spcAft>
                <a:spcPts val="0"/>
              </a:spcAft>
              <a:buClr>
                <a:schemeClr val="dk1"/>
              </a:buClr>
              <a:buSzPct val="25000"/>
              <a:buFont typeface="Arial"/>
              <a:buNone/>
            </a:pPr>
            <a:r>
              <a:rPr lang="en-NZ" sz="2975" b="0" i="0" u="none" strike="noStrike" cap="none">
                <a:solidFill>
                  <a:schemeClr val="dk1"/>
                </a:solidFill>
                <a:latin typeface="Arial"/>
                <a:ea typeface="Arial"/>
                <a:cs typeface="Arial"/>
                <a:sym typeface="Arial"/>
              </a:rPr>
              <a:t>Pay only for what you “actually use”.</a:t>
            </a:r>
          </a:p>
          <a:p>
            <a:pPr marL="0" marR="0" lvl="0" indent="0" algn="l" rtl="0">
              <a:lnSpc>
                <a:spcPct val="80000"/>
              </a:lnSpc>
              <a:spcBef>
                <a:spcPts val="595"/>
              </a:spcBef>
              <a:spcAft>
                <a:spcPts val="0"/>
              </a:spcAft>
              <a:buClr>
                <a:schemeClr val="dk1"/>
              </a:buClr>
              <a:buSzPct val="25000"/>
              <a:buFont typeface="Arial"/>
              <a:buNone/>
            </a:pPr>
            <a:r>
              <a:rPr lang="en-NZ" sz="2975" b="1" i="0" u="none" strike="noStrike" cap="none">
                <a:solidFill>
                  <a:schemeClr val="dk1"/>
                </a:solidFill>
                <a:latin typeface="Arial"/>
                <a:ea typeface="Arial"/>
                <a:cs typeface="Arial"/>
                <a:sym typeface="Arial"/>
              </a:rPr>
              <a:t>Three pricing components – </a:t>
            </a:r>
          </a:p>
          <a:p>
            <a:pPr marL="342900" marR="0" lvl="0" indent="-342900" algn="l" rtl="0">
              <a:lnSpc>
                <a:spcPct val="80000"/>
              </a:lnSpc>
              <a:spcBef>
                <a:spcPts val="595"/>
              </a:spcBef>
              <a:spcAft>
                <a:spcPts val="0"/>
              </a:spcAft>
              <a:buClr>
                <a:schemeClr val="dk1"/>
              </a:buClr>
              <a:buSzPct val="98339"/>
              <a:buFont typeface="Arial"/>
              <a:buChar char="•"/>
            </a:pPr>
            <a:r>
              <a:rPr lang="en-NZ" sz="2975" b="0" i="0" u="none" strike="noStrike" cap="none">
                <a:solidFill>
                  <a:schemeClr val="dk1"/>
                </a:solidFill>
                <a:latin typeface="Arial"/>
                <a:ea typeface="Arial"/>
                <a:cs typeface="Arial"/>
                <a:sym typeface="Arial"/>
              </a:rPr>
              <a:t>storage (per GB per month) </a:t>
            </a:r>
          </a:p>
          <a:p>
            <a:pPr marL="342900" marR="0" lvl="0" indent="-342900" algn="l" rtl="0">
              <a:lnSpc>
                <a:spcPct val="80000"/>
              </a:lnSpc>
              <a:spcBef>
                <a:spcPts val="595"/>
              </a:spcBef>
              <a:spcAft>
                <a:spcPts val="0"/>
              </a:spcAft>
              <a:buClr>
                <a:schemeClr val="dk1"/>
              </a:buClr>
              <a:buSzPct val="98339"/>
              <a:buFont typeface="Arial"/>
              <a:buChar char="•"/>
            </a:pPr>
            <a:r>
              <a:rPr lang="en-NZ" sz="2975" b="0" i="0" u="none" strike="noStrike" cap="none">
                <a:solidFill>
                  <a:schemeClr val="dk1"/>
                </a:solidFill>
                <a:latin typeface="Arial"/>
                <a:ea typeface="Arial"/>
                <a:cs typeface="Arial"/>
                <a:sym typeface="Arial"/>
              </a:rPr>
              <a:t>data transfer in or out (per GB per month)</a:t>
            </a:r>
          </a:p>
          <a:p>
            <a:pPr marL="342900" marR="0" lvl="0" indent="-342900" algn="l" rtl="0">
              <a:lnSpc>
                <a:spcPct val="80000"/>
              </a:lnSpc>
              <a:spcBef>
                <a:spcPts val="595"/>
              </a:spcBef>
              <a:spcAft>
                <a:spcPts val="0"/>
              </a:spcAft>
              <a:buClr>
                <a:schemeClr val="dk1"/>
              </a:buClr>
              <a:buSzPct val="98339"/>
              <a:buFont typeface="Arial"/>
              <a:buChar char="•"/>
            </a:pPr>
            <a:r>
              <a:rPr lang="en-NZ" sz="2975" b="0" i="0" u="none" strike="noStrike" cap="none">
                <a:solidFill>
                  <a:schemeClr val="dk1"/>
                </a:solidFill>
                <a:latin typeface="Arial"/>
                <a:ea typeface="Arial"/>
                <a:cs typeface="Arial"/>
                <a:sym typeface="Arial"/>
              </a:rPr>
              <a:t>requests (per thousand requests per month).</a:t>
            </a:r>
          </a:p>
          <a:p>
            <a:pPr marL="0" marR="0" lvl="0" indent="0" algn="l" rtl="0">
              <a:lnSpc>
                <a:spcPct val="80000"/>
              </a:lnSpc>
              <a:spcBef>
                <a:spcPts val="510"/>
              </a:spcBef>
              <a:spcAft>
                <a:spcPts val="0"/>
              </a:spcAft>
              <a:buClr>
                <a:schemeClr val="dk1"/>
              </a:buClr>
              <a:buSzPct val="25000"/>
              <a:buFont typeface="Arial"/>
              <a:buNone/>
            </a:pPr>
            <a:endParaRPr sz="2550" b="0" i="0" u="none" strike="noStrike" cap="none">
              <a:solidFill>
                <a:schemeClr val="dk1"/>
              </a:solidFill>
              <a:latin typeface="Arial"/>
              <a:ea typeface="Arial"/>
              <a:cs typeface="Arial"/>
              <a:sym typeface="Arial"/>
            </a:endParaRPr>
          </a:p>
          <a:p>
            <a:pPr marL="342900" marR="0" lvl="0" indent="-342900" algn="l" rtl="0">
              <a:lnSpc>
                <a:spcPct val="80000"/>
              </a:lnSpc>
              <a:spcBef>
                <a:spcPts val="510"/>
              </a:spcBef>
              <a:spcAft>
                <a:spcPts val="0"/>
              </a:spcAft>
              <a:buClr>
                <a:schemeClr val="dk1"/>
              </a:buClr>
              <a:buSzPct val="96189"/>
              <a:buFont typeface="Arial"/>
              <a:buChar char="✓"/>
            </a:pPr>
            <a:r>
              <a:rPr lang="en-NZ" sz="2550" b="0" i="0" u="none" strike="noStrike" cap="none">
                <a:solidFill>
                  <a:schemeClr val="dk1"/>
                </a:solidFill>
                <a:latin typeface="Arial"/>
                <a:ea typeface="Arial"/>
                <a:cs typeface="Arial"/>
                <a:sym typeface="Arial"/>
              </a:rPr>
              <a:t>Transfers between S3 buckets or from S3 to any service(s) within the same region are free.</a:t>
            </a:r>
          </a:p>
          <a:p>
            <a:pPr marL="342900" marR="0" lvl="0" indent="-342900" algn="l" rtl="0">
              <a:lnSpc>
                <a:spcPct val="80000"/>
              </a:lnSpc>
              <a:spcBef>
                <a:spcPts val="510"/>
              </a:spcBef>
              <a:spcAft>
                <a:spcPts val="0"/>
              </a:spcAft>
              <a:buClr>
                <a:schemeClr val="dk1"/>
              </a:buClr>
              <a:buSzPct val="96189"/>
              <a:buFont typeface="Arial"/>
              <a:buChar char="✓"/>
            </a:pPr>
            <a:r>
              <a:rPr lang="en-NZ" sz="2550" b="0" i="0" u="none" strike="noStrike" cap="none">
                <a:solidFill>
                  <a:schemeClr val="dk1"/>
                </a:solidFill>
                <a:latin typeface="Arial"/>
                <a:ea typeface="Arial"/>
                <a:cs typeface="Arial"/>
                <a:sym typeface="Arial"/>
              </a:rPr>
              <a:t>Retrieve up to 5% of your average monthly storage for free each month in Amazon Glacier.</a:t>
            </a:r>
          </a:p>
          <a:p>
            <a:pPr marL="0" marR="0" lvl="0" indent="0" algn="l" rtl="0">
              <a:lnSpc>
                <a:spcPct val="80000"/>
              </a:lnSpc>
              <a:spcBef>
                <a:spcPts val="595"/>
              </a:spcBef>
              <a:spcAft>
                <a:spcPts val="0"/>
              </a:spcAft>
              <a:buClr>
                <a:schemeClr val="dk1"/>
              </a:buClr>
              <a:buSzPct val="25000"/>
              <a:buFont typeface="Arial"/>
              <a:buNone/>
            </a:pPr>
            <a:endParaRPr sz="2975" b="0" i="0" u="none" strike="noStrike" cap="none">
              <a:solidFill>
                <a:schemeClr val="dk1"/>
              </a:solidFill>
              <a:latin typeface="Arial"/>
              <a:ea typeface="Arial"/>
              <a:cs typeface="Arial"/>
              <a:sym typeface="Arial"/>
            </a:endParaRPr>
          </a:p>
          <a:p>
            <a:pPr marL="0" marR="0" lvl="0" indent="0" algn="l" rtl="0">
              <a:lnSpc>
                <a:spcPct val="80000"/>
              </a:lnSpc>
              <a:spcBef>
                <a:spcPts val="595"/>
              </a:spcBef>
              <a:spcAft>
                <a:spcPts val="0"/>
              </a:spcAft>
              <a:buClr>
                <a:schemeClr val="dk1"/>
              </a:buClr>
              <a:buSzPct val="25000"/>
              <a:buFont typeface="Arial"/>
              <a:buNone/>
            </a:pPr>
            <a:r>
              <a:rPr lang="en-NZ" sz="2975" b="0" i="0" u="none" strike="noStrike" cap="none">
                <a:solidFill>
                  <a:schemeClr val="dk1"/>
                </a:solidFill>
                <a:latin typeface="Calibri"/>
                <a:ea typeface="Calibri"/>
                <a:cs typeface="Calibri"/>
                <a:sym typeface="Calibri"/>
              </a:rPr>
              <a:t> </a:t>
            </a:r>
          </a:p>
          <a:p>
            <a:pPr marL="0" marR="0" lvl="0" indent="0" algn="l" rtl="0">
              <a:lnSpc>
                <a:spcPct val="80000"/>
              </a:lnSpc>
              <a:spcBef>
                <a:spcPts val="476"/>
              </a:spcBef>
              <a:spcAft>
                <a:spcPts val="0"/>
              </a:spcAft>
              <a:buClr>
                <a:schemeClr val="dk1"/>
              </a:buClr>
              <a:buSzPct val="25000"/>
              <a:buFont typeface="Arial"/>
              <a:buNone/>
            </a:pPr>
            <a:endParaRPr sz="2380" b="0" i="0" u="none" strike="noStrike" cap="none">
              <a:solidFill>
                <a:schemeClr val="dk1"/>
              </a:solidFill>
              <a:latin typeface="Arial"/>
              <a:ea typeface="Arial"/>
              <a:cs typeface="Arial"/>
              <a:sym typeface="Arial"/>
            </a:endParaRPr>
          </a:p>
        </p:txBody>
      </p:sp>
      <p:sp>
        <p:nvSpPr>
          <p:cNvPr id="326" name="Shape 326"/>
          <p:cNvSpPr/>
          <p:nvPr/>
        </p:nvSpPr>
        <p:spPr>
          <a:xfrm>
            <a:off x="0" y="1178558"/>
            <a:ext cx="9144000" cy="45718"/>
          </a:xfrm>
          <a:prstGeom prst="rect">
            <a:avLst/>
          </a:prstGeom>
          <a:solidFill>
            <a:srgbClr val="FFC000"/>
          </a:solidFill>
          <a:ln w="9525" cap="flat" cmpd="sng">
            <a:solidFill>
              <a:srgbClr val="FFC000"/>
            </a:solidFill>
            <a:prstDash val="solid"/>
            <a:round/>
            <a:headEnd type="none" w="med" len="med"/>
            <a:tailEnd type="none" w="med" len="med"/>
          </a:ln>
          <a:effectLst>
            <a:outerShdw blurRad="39999" dist="23000" dir="5400000" rotWithShape="0">
              <a:srgbClr val="000000">
                <a:alpha val="34509"/>
              </a:srgbClr>
            </a:outerShdw>
          </a:effectLst>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327" name="Shape 327"/>
          <p:cNvPicPr preferRelativeResize="0"/>
          <p:nvPr/>
        </p:nvPicPr>
        <p:blipFill rotWithShape="1">
          <a:blip r:embed="rId3">
            <a:alphaModFix/>
          </a:blip>
          <a:srcRect t="20177" b="20924"/>
          <a:stretch/>
        </p:blipFill>
        <p:spPr>
          <a:xfrm>
            <a:off x="7026196" y="6037941"/>
            <a:ext cx="2016600" cy="740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a:spLocks noGrp="1"/>
          </p:cNvSpPr>
          <p:nvPr>
            <p:ph type="title"/>
          </p:nvPr>
        </p:nvSpPr>
        <p:spPr>
          <a:xfrm>
            <a:off x="457200" y="577700"/>
            <a:ext cx="8229600" cy="875999"/>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NZ" sz="4800" b="1" i="0" u="none" strike="noStrike" cap="none">
                <a:solidFill>
                  <a:schemeClr val="dk1"/>
                </a:solidFill>
                <a:latin typeface="Arial"/>
                <a:ea typeface="Arial"/>
                <a:cs typeface="Arial"/>
                <a:sym typeface="Arial"/>
              </a:rPr>
              <a:t>AWS Free Usage Tier</a:t>
            </a:r>
            <a:br>
              <a:rPr lang="en-NZ" sz="4800" b="1" i="0" u="none" strike="noStrike" cap="none">
                <a:solidFill>
                  <a:schemeClr val="dk1"/>
                </a:solidFill>
                <a:latin typeface="Arial"/>
                <a:ea typeface="Arial"/>
                <a:cs typeface="Arial"/>
                <a:sym typeface="Arial"/>
              </a:rPr>
            </a:br>
            <a:r>
              <a:rPr lang="en-NZ" sz="3000" b="0" i="0" u="none" strike="noStrike" cap="none">
                <a:solidFill>
                  <a:schemeClr val="dk1"/>
                </a:solidFill>
                <a:latin typeface="Arial"/>
                <a:ea typeface="Arial"/>
                <a:cs typeface="Arial"/>
                <a:sym typeface="Arial"/>
              </a:rPr>
              <a:t>For New Custmores</a:t>
            </a:r>
            <a:r>
              <a:rPr lang="en-NZ" sz="2800" b="0" i="0" u="none" strike="noStrike" cap="none">
                <a:solidFill>
                  <a:schemeClr val="dk1"/>
                </a:solidFill>
                <a:latin typeface="Calibri"/>
                <a:ea typeface="Calibri"/>
                <a:cs typeface="Calibri"/>
                <a:sym typeface="Calibri"/>
              </a:rPr>
              <a:t/>
            </a:r>
            <a:br>
              <a:rPr lang="en-NZ" sz="2800" b="0" i="0" u="none" strike="noStrike" cap="none">
                <a:solidFill>
                  <a:schemeClr val="dk1"/>
                </a:solidFill>
                <a:latin typeface="Calibri"/>
                <a:ea typeface="Calibri"/>
                <a:cs typeface="Calibri"/>
                <a:sym typeface="Calibri"/>
              </a:rPr>
            </a:br>
            <a:r>
              <a:rPr lang="en-NZ" sz="2800" b="0" i="0" u="none" strike="noStrike" cap="none">
                <a:solidFill>
                  <a:schemeClr val="dk1"/>
                </a:solidFill>
                <a:latin typeface="Arial"/>
                <a:ea typeface="Arial"/>
                <a:cs typeface="Arial"/>
                <a:sym typeface="Arial"/>
              </a:rPr>
              <a:t/>
            </a:r>
            <a:br>
              <a:rPr lang="en-NZ" sz="2800" b="0" i="0" u="none" strike="noStrike" cap="none">
                <a:solidFill>
                  <a:schemeClr val="dk1"/>
                </a:solidFill>
                <a:latin typeface="Arial"/>
                <a:ea typeface="Arial"/>
                <a:cs typeface="Arial"/>
                <a:sym typeface="Arial"/>
              </a:rPr>
            </a:br>
            <a:endParaRPr lang="en-NZ" sz="2800" b="0" i="0" u="none" strike="noStrike" cap="none">
              <a:solidFill>
                <a:schemeClr val="dk1"/>
              </a:solidFill>
              <a:latin typeface="Arial"/>
              <a:ea typeface="Arial"/>
              <a:cs typeface="Arial"/>
              <a:sym typeface="Arial"/>
            </a:endParaRPr>
          </a:p>
        </p:txBody>
      </p:sp>
      <p:sp>
        <p:nvSpPr>
          <p:cNvPr id="333" name="Shape 333"/>
          <p:cNvSpPr txBox="1">
            <a:spLocks noGrp="1"/>
          </p:cNvSpPr>
          <p:nvPr>
            <p:ph type="body" idx="1"/>
          </p:nvPr>
        </p:nvSpPr>
        <p:spPr>
          <a:xfrm>
            <a:off x="0" y="1600200"/>
            <a:ext cx="9144000" cy="4522304"/>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NZ" sz="2400" b="0" i="0" u="none" strike="noStrike" cap="none">
                <a:solidFill>
                  <a:schemeClr val="dk1"/>
                </a:solidFill>
                <a:latin typeface="Arial"/>
                <a:ea typeface="Arial"/>
                <a:cs typeface="Arial"/>
                <a:sym typeface="Arial"/>
              </a:rPr>
              <a:t>you can get started with AWS for free. </a:t>
            </a:r>
          </a:p>
          <a:p>
            <a:pPr marL="342900" marR="0" lvl="0" indent="-342900" algn="l" rtl="0">
              <a:lnSpc>
                <a:spcPct val="100000"/>
              </a:lnSpc>
              <a:spcBef>
                <a:spcPts val="518"/>
              </a:spcBef>
              <a:spcAft>
                <a:spcPts val="0"/>
              </a:spcAft>
              <a:buClr>
                <a:schemeClr val="dk1"/>
              </a:buClr>
              <a:buSzPct val="100000"/>
              <a:buFont typeface="Arial"/>
              <a:buChar char="•"/>
            </a:pPr>
            <a:r>
              <a:rPr lang="en-NZ" sz="2400" b="0" i="0" u="none" strike="noStrike" cap="none">
                <a:solidFill>
                  <a:schemeClr val="dk1"/>
                </a:solidFill>
                <a:latin typeface="Arial"/>
                <a:ea typeface="Arial"/>
                <a:cs typeface="Arial"/>
                <a:sym typeface="Arial"/>
              </a:rPr>
              <a:t>Upon sign-up - It provides AWS Free Usage Tier which includes </a:t>
            </a:r>
          </a:p>
          <a:p>
            <a:pPr marL="0" marR="0" lvl="0" indent="0" algn="l" rtl="0">
              <a:lnSpc>
                <a:spcPct val="100000"/>
              </a:lnSpc>
              <a:spcBef>
                <a:spcPts val="518"/>
              </a:spcBef>
              <a:spcAft>
                <a:spcPts val="0"/>
              </a:spcAft>
              <a:buClr>
                <a:schemeClr val="dk1"/>
              </a:buClr>
              <a:buSzPct val="25000"/>
              <a:buFont typeface="Arial"/>
              <a:buNone/>
            </a:pPr>
            <a:r>
              <a:rPr lang="en-NZ" sz="2590" b="1" i="0" u="none" strike="noStrike" cap="none">
                <a:solidFill>
                  <a:schemeClr val="dk1"/>
                </a:solidFill>
                <a:latin typeface="Arial"/>
                <a:ea typeface="Arial"/>
                <a:cs typeface="Arial"/>
                <a:sym typeface="Arial"/>
              </a:rPr>
              <a:t> </a:t>
            </a:r>
            <a:r>
              <a:rPr lang="en-NZ" sz="2400" b="1" i="0" u="none" strike="noStrike" cap="none">
                <a:solidFill>
                  <a:schemeClr val="dk1"/>
                </a:solidFill>
                <a:latin typeface="Arial"/>
                <a:ea typeface="Arial"/>
                <a:cs typeface="Arial"/>
                <a:sym typeface="Arial"/>
              </a:rPr>
              <a:t>        Amazon S3     </a:t>
            </a:r>
          </a:p>
          <a:p>
            <a:pPr marL="342900" marR="0" lvl="0" indent="-342900" algn="l" rtl="0">
              <a:lnSpc>
                <a:spcPct val="100000"/>
              </a:lnSpc>
              <a:spcBef>
                <a:spcPts val="351"/>
              </a:spcBef>
              <a:spcAft>
                <a:spcPts val="0"/>
              </a:spcAft>
              <a:buClr>
                <a:schemeClr val="dk1"/>
              </a:buClr>
              <a:buSzPct val="100000"/>
              <a:buFont typeface="Arial"/>
              <a:buChar char="•"/>
            </a:pPr>
            <a:r>
              <a:rPr lang="en-NZ" sz="2400" b="0" i="0" u="none" strike="noStrike" cap="none">
                <a:solidFill>
                  <a:schemeClr val="dk1"/>
                </a:solidFill>
                <a:latin typeface="Arial"/>
                <a:ea typeface="Arial"/>
                <a:cs typeface="Arial"/>
                <a:sym typeface="Arial"/>
              </a:rPr>
              <a:t>5 GB of storage,</a:t>
            </a:r>
          </a:p>
          <a:p>
            <a:pPr marL="342900" marR="0" lvl="0" indent="-342900" algn="l" rtl="0">
              <a:lnSpc>
                <a:spcPct val="100000"/>
              </a:lnSpc>
              <a:spcBef>
                <a:spcPts val="351"/>
              </a:spcBef>
              <a:spcAft>
                <a:spcPts val="0"/>
              </a:spcAft>
              <a:buClr>
                <a:schemeClr val="dk1"/>
              </a:buClr>
              <a:buSzPct val="100000"/>
              <a:buFont typeface="Arial"/>
              <a:buChar char="•"/>
            </a:pPr>
            <a:r>
              <a:rPr lang="en-NZ" sz="2400" b="0" i="0" u="none" strike="noStrike" cap="none">
                <a:solidFill>
                  <a:schemeClr val="dk1"/>
                </a:solidFill>
                <a:latin typeface="Arial"/>
                <a:ea typeface="Arial"/>
                <a:cs typeface="Arial"/>
                <a:sym typeface="Arial"/>
              </a:rPr>
              <a:t>20,000 Get Requests, </a:t>
            </a:r>
          </a:p>
          <a:p>
            <a:pPr marL="342900" marR="0" lvl="0" indent="-342900" algn="l" rtl="0">
              <a:lnSpc>
                <a:spcPct val="100000"/>
              </a:lnSpc>
              <a:spcBef>
                <a:spcPts val="351"/>
              </a:spcBef>
              <a:spcAft>
                <a:spcPts val="0"/>
              </a:spcAft>
              <a:buClr>
                <a:schemeClr val="dk1"/>
              </a:buClr>
              <a:buSzPct val="100000"/>
              <a:buFont typeface="Arial"/>
              <a:buChar char="•"/>
            </a:pPr>
            <a:r>
              <a:rPr lang="en-NZ" sz="2400" b="0" i="0" u="none" strike="noStrike" cap="none">
                <a:solidFill>
                  <a:schemeClr val="dk1"/>
                </a:solidFill>
                <a:latin typeface="Arial"/>
                <a:ea typeface="Arial"/>
                <a:cs typeface="Arial"/>
                <a:sym typeface="Arial"/>
              </a:rPr>
              <a:t>2,000 Put Requests, and </a:t>
            </a:r>
          </a:p>
          <a:p>
            <a:pPr marL="342900" marR="0" lvl="0" indent="-342900" algn="l" rtl="0">
              <a:lnSpc>
                <a:spcPct val="100000"/>
              </a:lnSpc>
              <a:spcBef>
                <a:spcPts val="351"/>
              </a:spcBef>
              <a:spcAft>
                <a:spcPts val="0"/>
              </a:spcAft>
              <a:buClr>
                <a:schemeClr val="dk1"/>
              </a:buClr>
              <a:buSzPct val="100000"/>
              <a:buFont typeface="Arial"/>
              <a:buChar char="•"/>
            </a:pPr>
            <a:r>
              <a:rPr lang="en-NZ" sz="2400" b="0" i="0" u="none" strike="noStrike" cap="none">
                <a:solidFill>
                  <a:schemeClr val="dk1"/>
                </a:solidFill>
                <a:latin typeface="Arial"/>
                <a:ea typeface="Arial"/>
                <a:cs typeface="Arial"/>
                <a:sym typeface="Arial"/>
              </a:rPr>
              <a:t>15 GB of data transfer out </a:t>
            </a:r>
          </a:p>
          <a:p>
            <a:pPr marL="0" marR="0" lvl="0" indent="0" algn="l" rtl="0">
              <a:lnSpc>
                <a:spcPct val="100000"/>
              </a:lnSpc>
              <a:spcBef>
                <a:spcPts val="351"/>
              </a:spcBef>
              <a:spcAft>
                <a:spcPts val="0"/>
              </a:spcAft>
              <a:buClr>
                <a:schemeClr val="dk1"/>
              </a:buClr>
              <a:buSzPct val="25000"/>
              <a:buFont typeface="Arial"/>
              <a:buNone/>
            </a:pPr>
            <a:r>
              <a:rPr lang="en-NZ" sz="2400" b="0" i="0" u="none" strike="noStrike" cap="none">
                <a:solidFill>
                  <a:schemeClr val="dk1"/>
                </a:solidFill>
                <a:latin typeface="Arial"/>
                <a:ea typeface="Arial"/>
                <a:cs typeface="Arial"/>
                <a:sym typeface="Arial"/>
              </a:rPr>
              <a:t>each month for 1year for free.</a:t>
            </a:r>
          </a:p>
          <a:p>
            <a:pPr marL="0" marR="0" lvl="0" indent="0" algn="l" rtl="0">
              <a:lnSpc>
                <a:spcPct val="100000"/>
              </a:lnSpc>
              <a:spcBef>
                <a:spcPts val="518"/>
              </a:spcBef>
              <a:spcAft>
                <a:spcPts val="0"/>
              </a:spcAft>
              <a:buClr>
                <a:schemeClr val="dk1"/>
              </a:buClr>
              <a:buSzPct val="25000"/>
              <a:buFont typeface="Arial"/>
              <a:buNone/>
            </a:pPr>
            <a:endParaRPr sz="2590" b="0" i="0" u="none" strike="noStrike" cap="none">
              <a:solidFill>
                <a:schemeClr val="dk1"/>
              </a:solidFill>
              <a:latin typeface="Calibri"/>
              <a:ea typeface="Calibri"/>
              <a:cs typeface="Calibri"/>
              <a:sym typeface="Calibri"/>
            </a:endParaRPr>
          </a:p>
          <a:p>
            <a:pPr marL="0" marR="0" lvl="0" indent="0" algn="l" rtl="0">
              <a:lnSpc>
                <a:spcPct val="100000"/>
              </a:lnSpc>
              <a:spcBef>
                <a:spcPts val="518"/>
              </a:spcBef>
              <a:spcAft>
                <a:spcPts val="0"/>
              </a:spcAft>
              <a:buClr>
                <a:schemeClr val="dk1"/>
              </a:buClr>
              <a:buSzPct val="25000"/>
              <a:buFont typeface="Arial"/>
              <a:buNone/>
            </a:pPr>
            <a:r>
              <a:rPr lang="en-NZ" sz="2400" b="0" i="0" u="none" strike="noStrike" cap="none">
                <a:solidFill>
                  <a:schemeClr val="dk1"/>
                </a:solidFill>
                <a:latin typeface="Arial"/>
                <a:ea typeface="Arial"/>
                <a:cs typeface="Arial"/>
                <a:sym typeface="Arial"/>
              </a:rPr>
              <a:t>Estimate your monthly bill using the </a:t>
            </a:r>
            <a:r>
              <a:rPr lang="en-NZ" sz="2400" b="0" i="0" u="sng" strike="noStrike" cap="none">
                <a:solidFill>
                  <a:schemeClr val="hlink"/>
                </a:solidFill>
                <a:latin typeface="Arial"/>
                <a:ea typeface="Arial"/>
                <a:cs typeface="Arial"/>
                <a:sym typeface="Arial"/>
                <a:hlinkClick r:id="rId3"/>
              </a:rPr>
              <a:t>AWS Simple Monthly Calculator</a:t>
            </a:r>
            <a:r>
              <a:rPr lang="en-NZ" sz="2400" b="0" i="0" u="sng" strike="noStrike" cap="none">
                <a:solidFill>
                  <a:schemeClr val="dk1"/>
                </a:solidFill>
                <a:latin typeface="Arial"/>
                <a:ea typeface="Arial"/>
                <a:cs typeface="Arial"/>
                <a:sym typeface="Arial"/>
              </a:rPr>
              <a:t>.</a:t>
            </a:r>
          </a:p>
          <a:p>
            <a:pPr marL="0" marR="0" lvl="0" indent="0" algn="l" rtl="0">
              <a:lnSpc>
                <a:spcPct val="100000"/>
              </a:lnSpc>
              <a:spcBef>
                <a:spcPts val="518"/>
              </a:spcBef>
              <a:spcAft>
                <a:spcPts val="0"/>
              </a:spcAft>
              <a:buClr>
                <a:schemeClr val="dk1"/>
              </a:buClr>
              <a:buSzPct val="25000"/>
              <a:buFont typeface="Arial"/>
              <a:buNone/>
            </a:pPr>
            <a:endParaRPr sz="2590" b="0" i="0" u="none" strike="noStrike" cap="none">
              <a:solidFill>
                <a:schemeClr val="dk1"/>
              </a:solidFill>
              <a:latin typeface="Arial"/>
              <a:ea typeface="Arial"/>
              <a:cs typeface="Arial"/>
              <a:sym typeface="Arial"/>
            </a:endParaRPr>
          </a:p>
        </p:txBody>
      </p:sp>
      <p:sp>
        <p:nvSpPr>
          <p:cNvPr id="334" name="Shape 334"/>
          <p:cNvSpPr/>
          <p:nvPr/>
        </p:nvSpPr>
        <p:spPr>
          <a:xfrm>
            <a:off x="0" y="1178558"/>
            <a:ext cx="9144000" cy="45718"/>
          </a:xfrm>
          <a:prstGeom prst="rect">
            <a:avLst/>
          </a:prstGeom>
          <a:solidFill>
            <a:srgbClr val="FFC000"/>
          </a:solidFill>
          <a:ln w="9525" cap="flat" cmpd="sng">
            <a:solidFill>
              <a:srgbClr val="FFC000"/>
            </a:solidFill>
            <a:prstDash val="solid"/>
            <a:round/>
            <a:headEnd type="none" w="med" len="med"/>
            <a:tailEnd type="none" w="med" len="med"/>
          </a:ln>
          <a:effectLst>
            <a:outerShdw blurRad="39999" dist="23000" dir="5400000" rotWithShape="0">
              <a:srgbClr val="000000">
                <a:alpha val="34509"/>
              </a:srgbClr>
            </a:outerShdw>
          </a:effectLst>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cxnSp>
        <p:nvCxnSpPr>
          <p:cNvPr id="335" name="Shape 335"/>
          <p:cNvCxnSpPr/>
          <p:nvPr/>
        </p:nvCxnSpPr>
        <p:spPr>
          <a:xfrm>
            <a:off x="0" y="4990666"/>
            <a:ext cx="9144000" cy="0"/>
          </a:xfrm>
          <a:prstGeom prst="straightConnector1">
            <a:avLst/>
          </a:prstGeom>
          <a:noFill/>
          <a:ln w="9525" cap="flat" cmpd="sng">
            <a:solidFill>
              <a:srgbClr val="F5913F"/>
            </a:solidFill>
            <a:prstDash val="solid"/>
            <a:round/>
            <a:headEnd type="none" w="med" len="med"/>
            <a:tailEnd type="none" w="med" len="med"/>
          </a:ln>
        </p:spPr>
      </p:cxnSp>
      <p:sp>
        <p:nvSpPr>
          <p:cNvPr id="336" name="Shape 336"/>
          <p:cNvSpPr txBox="1"/>
          <p:nvPr/>
        </p:nvSpPr>
        <p:spPr>
          <a:xfrm>
            <a:off x="4459800" y="2425211"/>
            <a:ext cx="4684200" cy="2374499"/>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NZ" sz="2400" b="1" i="0" u="none" strike="noStrike" cap="none">
                <a:solidFill>
                  <a:schemeClr val="dk1"/>
                </a:solidFill>
                <a:latin typeface="Arial"/>
                <a:ea typeface="Arial"/>
                <a:cs typeface="Arial"/>
                <a:sym typeface="Arial"/>
              </a:rPr>
              <a:t>Amazon Glacier</a:t>
            </a:r>
          </a:p>
          <a:p>
            <a:pPr marL="285750" marR="0" lvl="0" indent="-285750" algn="l" rtl="0">
              <a:lnSpc>
                <a:spcPct val="100000"/>
              </a:lnSpc>
              <a:spcBef>
                <a:spcPts val="0"/>
              </a:spcBef>
              <a:spcAft>
                <a:spcPts val="0"/>
              </a:spcAft>
              <a:buClr>
                <a:schemeClr val="dk1"/>
              </a:buClr>
              <a:buSzPct val="100000"/>
              <a:buFont typeface="Arial"/>
              <a:buChar char="•"/>
            </a:pPr>
            <a:r>
              <a:rPr lang="en-NZ" sz="2400" b="0" i="0" u="none" strike="noStrike" cap="none">
                <a:solidFill>
                  <a:schemeClr val="dk1"/>
                </a:solidFill>
                <a:latin typeface="Arial"/>
                <a:ea typeface="Arial"/>
                <a:cs typeface="Arial"/>
                <a:sym typeface="Arial"/>
              </a:rPr>
              <a:t>10 GB Retrieval of data</a:t>
            </a:r>
          </a:p>
          <a:p>
            <a:pPr marL="0" marR="0" lvl="0" indent="0" algn="l" rtl="0">
              <a:lnSpc>
                <a:spcPct val="100000"/>
              </a:lnSpc>
              <a:spcBef>
                <a:spcPts val="0"/>
              </a:spcBef>
              <a:spcAft>
                <a:spcPts val="0"/>
              </a:spcAft>
              <a:buClr>
                <a:schemeClr val="dk1"/>
              </a:buClr>
              <a:buSzPct val="25000"/>
              <a:buFont typeface="Arial"/>
              <a:buNone/>
            </a:pPr>
            <a:r>
              <a:rPr lang="en-NZ" sz="2400" b="0" i="0" u="none" strike="noStrike" cap="none">
                <a:solidFill>
                  <a:schemeClr val="dk1"/>
                </a:solidFill>
                <a:latin typeface="Arial"/>
                <a:ea typeface="Arial"/>
                <a:cs typeface="Arial"/>
                <a:sym typeface="Arial"/>
              </a:rPr>
              <a:t> per month for free. </a:t>
            </a:r>
          </a:p>
          <a:p>
            <a:pPr marL="285750" marR="0" lvl="0" indent="-285750" algn="l" rtl="0">
              <a:lnSpc>
                <a:spcPct val="100000"/>
              </a:lnSpc>
              <a:spcBef>
                <a:spcPts val="0"/>
              </a:spcBef>
              <a:spcAft>
                <a:spcPts val="0"/>
              </a:spcAft>
              <a:buClr>
                <a:schemeClr val="dk1"/>
              </a:buClr>
              <a:buSzPct val="100000"/>
              <a:buFont typeface="Arial"/>
              <a:buChar char="•"/>
            </a:pPr>
            <a:r>
              <a:rPr lang="en-NZ" sz="2400" b="0" i="0" u="none" strike="noStrike" cap="none">
                <a:solidFill>
                  <a:schemeClr val="dk1"/>
                </a:solidFill>
                <a:latin typeface="Arial"/>
                <a:ea typeface="Arial"/>
                <a:cs typeface="Arial"/>
                <a:sym typeface="Arial"/>
              </a:rPr>
              <a:t>Use any time during the month </a:t>
            </a:r>
          </a:p>
          <a:p>
            <a:pPr marL="0" marR="0" lvl="0" indent="0" algn="l" rtl="0">
              <a:lnSpc>
                <a:spcPct val="100000"/>
              </a:lnSpc>
              <a:spcBef>
                <a:spcPts val="0"/>
              </a:spcBef>
              <a:spcAft>
                <a:spcPts val="0"/>
              </a:spcAft>
              <a:buClr>
                <a:schemeClr val="dk1"/>
              </a:buClr>
              <a:buSzPct val="25000"/>
              <a:buFont typeface="Arial"/>
              <a:buNone/>
            </a:pPr>
            <a:r>
              <a:rPr lang="en-NZ" sz="2400" b="0" i="0" u="none" strike="noStrike" cap="none">
                <a:solidFill>
                  <a:schemeClr val="dk1"/>
                </a:solidFill>
                <a:latin typeface="Arial"/>
                <a:ea typeface="Arial"/>
                <a:cs typeface="Arial"/>
                <a:sym typeface="Arial"/>
              </a:rPr>
              <a:t>and applies to Standard retrievals.</a:t>
            </a:r>
          </a:p>
          <a:p>
            <a:pPr marL="0" marR="0" lvl="0" indent="0" algn="l" rtl="0">
              <a:lnSpc>
                <a:spcPct val="100000"/>
              </a:lnSpc>
              <a:spcBef>
                <a:spcPts val="0"/>
              </a:spcBef>
              <a:spcAft>
                <a:spcPts val="0"/>
              </a:spcAft>
              <a:buClr>
                <a:schemeClr val="dk1"/>
              </a:buClr>
              <a:buSzPct val="25000"/>
              <a:buFont typeface="Arial"/>
              <a:buNone/>
            </a:pPr>
            <a:r>
              <a:rPr lang="en-NZ" sz="1800" b="1" i="0" u="none" strike="noStrike" cap="none">
                <a:solidFill>
                  <a:schemeClr val="dk1"/>
                </a:solidFill>
                <a:latin typeface="Arial"/>
                <a:ea typeface="Arial"/>
                <a:cs typeface="Arial"/>
                <a:sym typeface="Arial"/>
              </a:rPr>
              <a:t>  </a:t>
            </a:r>
          </a:p>
          <a:p>
            <a:pPr marL="0" marR="0" lvl="0" indent="0" algn="l" rtl="0">
              <a:lnSpc>
                <a:spcPct val="100000"/>
              </a:lnSpc>
              <a:spcBef>
                <a:spcPts val="0"/>
              </a:spcBef>
              <a:spcAft>
                <a:spcPts val="0"/>
              </a:spcAft>
              <a:buClr>
                <a:srgbClr val="000000"/>
              </a:buClr>
              <a:buFont typeface="Arial"/>
              <a:buNone/>
            </a:pPr>
            <a:endParaRPr sz="1800" b="0" i="0" u="none" strike="noStrike" cap="none">
              <a:solidFill>
                <a:schemeClr val="dk1"/>
              </a:solidFill>
              <a:latin typeface="Calibri"/>
              <a:ea typeface="Calibri"/>
              <a:cs typeface="Calibri"/>
              <a:sym typeface="Calibri"/>
            </a:endParaRPr>
          </a:p>
        </p:txBody>
      </p:sp>
      <p:pic>
        <p:nvPicPr>
          <p:cNvPr id="337" name="Shape 337"/>
          <p:cNvPicPr preferRelativeResize="0"/>
          <p:nvPr/>
        </p:nvPicPr>
        <p:blipFill rotWithShape="1">
          <a:blip r:embed="rId4">
            <a:alphaModFix/>
          </a:blip>
          <a:srcRect t="20177" b="20924"/>
          <a:stretch/>
        </p:blipFill>
        <p:spPr>
          <a:xfrm>
            <a:off x="7026196" y="6037941"/>
            <a:ext cx="2016600" cy="74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Shape 107"/>
          <p:cNvPicPr preferRelativeResize="0"/>
          <p:nvPr/>
        </p:nvPicPr>
        <p:blipFill rotWithShape="1">
          <a:blip r:embed="rId3">
            <a:alphaModFix/>
          </a:blip>
          <a:srcRect l="21539" t="3754" r="25960" b="211"/>
          <a:stretch/>
        </p:blipFill>
        <p:spPr>
          <a:xfrm>
            <a:off x="2191649" y="1181674"/>
            <a:ext cx="4789800" cy="4930199"/>
          </a:xfrm>
          <a:prstGeom prst="rect">
            <a:avLst/>
          </a:prstGeom>
          <a:noFill/>
          <a:ln>
            <a:noFill/>
          </a:ln>
        </p:spPr>
      </p:pic>
      <p:pic>
        <p:nvPicPr>
          <p:cNvPr id="108" name="Shape 108"/>
          <p:cNvPicPr preferRelativeResize="0"/>
          <p:nvPr/>
        </p:nvPicPr>
        <p:blipFill rotWithShape="1">
          <a:blip r:embed="rId4">
            <a:alphaModFix/>
          </a:blip>
          <a:srcRect/>
          <a:stretch/>
        </p:blipFill>
        <p:spPr>
          <a:xfrm>
            <a:off x="812800" y="1094341"/>
            <a:ext cx="7518299" cy="46691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 calcmode="lin" valueType="num">
                                      <p:cBhvr additive="base">
                                        <p:cTn id="7" dur="1000"/>
                                        <p:tgtEl>
                                          <p:spTgt spid="1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title"/>
          </p:nvPr>
        </p:nvSpPr>
        <p:spPr>
          <a:xfrm>
            <a:off x="457200" y="345438"/>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NZ" sz="4800" b="1" i="0" u="none" strike="noStrike" cap="none">
                <a:solidFill>
                  <a:schemeClr val="dk1"/>
                </a:solidFill>
                <a:latin typeface="Arial"/>
                <a:ea typeface="Arial"/>
                <a:cs typeface="Arial"/>
                <a:sym typeface="Arial"/>
              </a:rPr>
              <a:t>Pricing</a:t>
            </a:r>
            <a:r>
              <a:rPr lang="en-NZ" sz="2800" b="0" i="0" u="none" strike="noStrike" cap="none">
                <a:solidFill>
                  <a:schemeClr val="dk1"/>
                </a:solidFill>
                <a:latin typeface="Arial"/>
                <a:ea typeface="Arial"/>
                <a:cs typeface="Arial"/>
                <a:sym typeface="Arial"/>
              </a:rPr>
              <a:t/>
            </a:r>
            <a:br>
              <a:rPr lang="en-NZ" sz="2800" b="0" i="0" u="none" strike="noStrike" cap="none">
                <a:solidFill>
                  <a:schemeClr val="dk1"/>
                </a:solidFill>
                <a:latin typeface="Arial"/>
                <a:ea typeface="Arial"/>
                <a:cs typeface="Arial"/>
                <a:sym typeface="Arial"/>
              </a:rPr>
            </a:br>
            <a:endParaRPr lang="en-NZ" sz="2800" b="0" i="0" u="none" strike="noStrike" cap="none">
              <a:solidFill>
                <a:schemeClr val="dk1"/>
              </a:solidFill>
              <a:latin typeface="Arial"/>
              <a:ea typeface="Arial"/>
              <a:cs typeface="Arial"/>
              <a:sym typeface="Arial"/>
            </a:endParaRPr>
          </a:p>
        </p:txBody>
      </p:sp>
      <p:sp>
        <p:nvSpPr>
          <p:cNvPr id="343" name="Shape 343"/>
          <p:cNvSpPr txBox="1">
            <a:spLocks noGrp="1"/>
          </p:cNvSpPr>
          <p:nvPr>
            <p:ph type="body" idx="1"/>
          </p:nvPr>
        </p:nvSpPr>
        <p:spPr>
          <a:xfrm>
            <a:off x="0" y="1412240"/>
            <a:ext cx="9144000" cy="5743934"/>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endParaRPr sz="3500" b="0" i="0" u="none" strike="noStrike" cap="none">
              <a:solidFill>
                <a:schemeClr val="dk1"/>
              </a:solidFill>
              <a:latin typeface="Arial"/>
              <a:ea typeface="Arial"/>
              <a:cs typeface="Arial"/>
              <a:sym typeface="Arial"/>
            </a:endParaRPr>
          </a:p>
          <a:p>
            <a:pPr marL="0" marR="0" lvl="0" indent="0" algn="l" rtl="0">
              <a:lnSpc>
                <a:spcPct val="100000"/>
              </a:lnSpc>
              <a:spcBef>
                <a:spcPts val="700"/>
              </a:spcBef>
              <a:spcAft>
                <a:spcPts val="0"/>
              </a:spcAft>
              <a:buClr>
                <a:schemeClr val="dk1"/>
              </a:buClr>
              <a:buSzPct val="25000"/>
              <a:buFont typeface="Arial"/>
              <a:buNone/>
            </a:pPr>
            <a:r>
              <a:rPr lang="en-NZ" sz="3500" b="0" i="0" u="none" strike="noStrike" cap="none">
                <a:solidFill>
                  <a:schemeClr val="dk1"/>
                </a:solidFill>
                <a:latin typeface="Calibri"/>
                <a:ea typeface="Calibri"/>
                <a:cs typeface="Calibri"/>
                <a:sym typeface="Calibri"/>
              </a:rPr>
              <a:t> </a:t>
            </a:r>
          </a:p>
          <a:p>
            <a:pPr marL="0" marR="0" lvl="0" indent="0" algn="l" rtl="0">
              <a:lnSpc>
                <a:spcPct val="100000"/>
              </a:lnSpc>
              <a:spcBef>
                <a:spcPts val="560"/>
              </a:spcBef>
              <a:spcAft>
                <a:spcPts val="0"/>
              </a:spcAft>
              <a:buClr>
                <a:schemeClr val="dk1"/>
              </a:buClr>
              <a:buSzPct val="25000"/>
              <a:buFont typeface="Arial"/>
              <a:buNone/>
            </a:pPr>
            <a:endParaRPr sz="2800" b="0" i="0" u="none" strike="noStrike" cap="none">
              <a:solidFill>
                <a:schemeClr val="dk1"/>
              </a:solidFill>
              <a:latin typeface="Arial"/>
              <a:ea typeface="Arial"/>
              <a:cs typeface="Arial"/>
              <a:sym typeface="Arial"/>
            </a:endParaRPr>
          </a:p>
        </p:txBody>
      </p:sp>
      <p:sp>
        <p:nvSpPr>
          <p:cNvPr id="344" name="Shape 344"/>
          <p:cNvSpPr/>
          <p:nvPr/>
        </p:nvSpPr>
        <p:spPr>
          <a:xfrm>
            <a:off x="0" y="1178558"/>
            <a:ext cx="9144000" cy="45718"/>
          </a:xfrm>
          <a:prstGeom prst="rect">
            <a:avLst/>
          </a:prstGeom>
          <a:solidFill>
            <a:srgbClr val="FFC000"/>
          </a:solidFill>
          <a:ln w="9525" cap="flat" cmpd="sng">
            <a:solidFill>
              <a:srgbClr val="FFC000"/>
            </a:solidFill>
            <a:prstDash val="solid"/>
            <a:round/>
            <a:headEnd type="none" w="med" len="med"/>
            <a:tailEnd type="none" w="med" len="med"/>
          </a:ln>
          <a:effectLst>
            <a:outerShdw blurRad="39999" dist="23000" dir="5400000" rotWithShape="0">
              <a:srgbClr val="000000">
                <a:alpha val="34509"/>
              </a:srgbClr>
            </a:outerShdw>
          </a:effectLst>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345" name="Shape 345"/>
          <p:cNvPicPr preferRelativeResize="0"/>
          <p:nvPr/>
        </p:nvPicPr>
        <p:blipFill rotWithShape="1">
          <a:blip r:embed="rId3">
            <a:alphaModFix/>
          </a:blip>
          <a:srcRect/>
          <a:stretch/>
        </p:blipFill>
        <p:spPr>
          <a:xfrm>
            <a:off x="1018150" y="1542699"/>
            <a:ext cx="6333000" cy="4295400"/>
          </a:xfrm>
          <a:prstGeom prst="rect">
            <a:avLst/>
          </a:prstGeom>
          <a:noFill/>
          <a:ln>
            <a:noFill/>
          </a:ln>
        </p:spPr>
      </p:pic>
      <p:pic>
        <p:nvPicPr>
          <p:cNvPr id="346" name="Shape 346"/>
          <p:cNvPicPr preferRelativeResize="0"/>
          <p:nvPr/>
        </p:nvPicPr>
        <p:blipFill rotWithShape="1">
          <a:blip r:embed="rId4">
            <a:alphaModFix/>
          </a:blip>
          <a:srcRect t="20177" b="20924"/>
          <a:stretch/>
        </p:blipFill>
        <p:spPr>
          <a:xfrm>
            <a:off x="7026196" y="6037941"/>
            <a:ext cx="2016600" cy="740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Shape 351"/>
          <p:cNvSpPr txBox="1">
            <a:spLocks noGrp="1"/>
          </p:cNvSpPr>
          <p:nvPr>
            <p:ph type="title"/>
          </p:nvPr>
        </p:nvSpPr>
        <p:spPr>
          <a:xfrm>
            <a:off x="457200" y="198436"/>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NZ" sz="4800" b="1" i="0" u="none" strike="noStrike" cap="none">
                <a:solidFill>
                  <a:schemeClr val="dk1"/>
                </a:solidFill>
                <a:latin typeface="Arial"/>
                <a:ea typeface="Arial"/>
                <a:cs typeface="Arial"/>
                <a:sym typeface="Arial"/>
              </a:rPr>
              <a:t>S3 and Glacier Overview</a:t>
            </a:r>
          </a:p>
        </p:txBody>
      </p:sp>
      <p:sp>
        <p:nvSpPr>
          <p:cNvPr id="352" name="Shape 352"/>
          <p:cNvSpPr/>
          <p:nvPr/>
        </p:nvSpPr>
        <p:spPr>
          <a:xfrm>
            <a:off x="0" y="1178558"/>
            <a:ext cx="9144000" cy="45718"/>
          </a:xfrm>
          <a:prstGeom prst="rect">
            <a:avLst/>
          </a:prstGeom>
          <a:solidFill>
            <a:srgbClr val="FFC000"/>
          </a:solidFill>
          <a:ln w="9525" cap="flat" cmpd="sng">
            <a:solidFill>
              <a:srgbClr val="FFC000"/>
            </a:solidFill>
            <a:prstDash val="solid"/>
            <a:round/>
            <a:headEnd type="none" w="med" len="med"/>
            <a:tailEnd type="none" w="med" len="med"/>
          </a:ln>
          <a:effectLst>
            <a:outerShdw blurRad="39999" dist="23000" dir="5400000" rotWithShape="0">
              <a:srgbClr val="000000">
                <a:alpha val="34509"/>
              </a:srgbClr>
            </a:outerShdw>
          </a:effectLst>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353" name="Shape 353"/>
          <p:cNvPicPr preferRelativeResize="0"/>
          <p:nvPr/>
        </p:nvPicPr>
        <p:blipFill rotWithShape="1">
          <a:blip r:embed="rId3">
            <a:alphaModFix/>
          </a:blip>
          <a:srcRect l="20175" t="15560" r="16455" b="16645"/>
          <a:stretch/>
        </p:blipFill>
        <p:spPr>
          <a:xfrm>
            <a:off x="2122317" y="2128200"/>
            <a:ext cx="3850783" cy="2318198"/>
          </a:xfrm>
          <a:prstGeom prst="rect">
            <a:avLst/>
          </a:prstGeom>
          <a:noFill/>
          <a:ln>
            <a:noFill/>
          </a:ln>
        </p:spPr>
      </p:pic>
      <p:pic>
        <p:nvPicPr>
          <p:cNvPr id="354" name="Shape 354"/>
          <p:cNvPicPr preferRelativeResize="0"/>
          <p:nvPr/>
        </p:nvPicPr>
        <p:blipFill rotWithShape="1">
          <a:blip r:embed="rId4">
            <a:alphaModFix/>
          </a:blip>
          <a:srcRect l="33567" r="49819"/>
          <a:stretch/>
        </p:blipFill>
        <p:spPr>
          <a:xfrm>
            <a:off x="464443" y="1538345"/>
            <a:ext cx="1007165" cy="4210636"/>
          </a:xfrm>
          <a:prstGeom prst="rect">
            <a:avLst/>
          </a:prstGeom>
          <a:noFill/>
          <a:ln>
            <a:noFill/>
          </a:ln>
        </p:spPr>
      </p:pic>
      <p:pic>
        <p:nvPicPr>
          <p:cNvPr id="355" name="Shape 355"/>
          <p:cNvPicPr preferRelativeResize="0"/>
          <p:nvPr/>
        </p:nvPicPr>
        <p:blipFill rotWithShape="1">
          <a:blip r:embed="rId4">
            <a:alphaModFix/>
          </a:blip>
          <a:srcRect l="16962" r="66300"/>
          <a:stretch/>
        </p:blipFill>
        <p:spPr>
          <a:xfrm>
            <a:off x="6569460" y="1538345"/>
            <a:ext cx="1020417" cy="4210636"/>
          </a:xfrm>
          <a:prstGeom prst="rect">
            <a:avLst/>
          </a:prstGeom>
          <a:noFill/>
          <a:ln>
            <a:noFill/>
          </a:ln>
        </p:spPr>
      </p:pic>
      <p:pic>
        <p:nvPicPr>
          <p:cNvPr id="356" name="Shape 356"/>
          <p:cNvPicPr preferRelativeResize="0"/>
          <p:nvPr/>
        </p:nvPicPr>
        <p:blipFill rotWithShape="1">
          <a:blip r:embed="rId5">
            <a:alphaModFix/>
          </a:blip>
          <a:srcRect/>
          <a:stretch/>
        </p:blipFill>
        <p:spPr>
          <a:xfrm>
            <a:off x="1666458" y="4934596"/>
            <a:ext cx="4762498" cy="1628775"/>
          </a:xfrm>
          <a:prstGeom prst="rect">
            <a:avLst/>
          </a:prstGeom>
          <a:noFill/>
          <a:ln>
            <a:noFill/>
          </a:ln>
        </p:spPr>
      </p:pic>
      <p:pic>
        <p:nvPicPr>
          <p:cNvPr id="357" name="Shape 357"/>
          <p:cNvPicPr preferRelativeResize="0"/>
          <p:nvPr/>
        </p:nvPicPr>
        <p:blipFill rotWithShape="1">
          <a:blip r:embed="rId6">
            <a:alphaModFix/>
          </a:blip>
          <a:srcRect t="20177" b="20924"/>
          <a:stretch/>
        </p:blipFill>
        <p:spPr>
          <a:xfrm>
            <a:off x="7026196" y="6037941"/>
            <a:ext cx="2016600" cy="740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6"/>
                                        </p:tgtEl>
                                        <p:attrNameLst>
                                          <p:attrName>style.visibility</p:attrName>
                                        </p:attrNameLst>
                                      </p:cBhvr>
                                      <p:to>
                                        <p:strVal val="visible"/>
                                      </p:to>
                                    </p:set>
                                    <p:animEffect transition="in" filter="fade">
                                      <p:cBhvr>
                                        <p:cTn id="7" dur="1000"/>
                                        <p:tgtEl>
                                          <p:spTgt spid="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a:spLocks noGrp="1"/>
          </p:cNvSpPr>
          <p:nvPr>
            <p:ph type="title"/>
          </p:nvPr>
        </p:nvSpPr>
        <p:spPr>
          <a:xfrm>
            <a:off x="457200" y="0"/>
            <a:ext cx="8229600" cy="12243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NZ" sz="3600" b="1" i="0" u="none" strike="noStrike" cap="none">
                <a:solidFill>
                  <a:schemeClr val="dk1"/>
                </a:solidFill>
                <a:latin typeface="Arial"/>
                <a:ea typeface="Arial"/>
                <a:cs typeface="Arial"/>
                <a:sym typeface="Arial"/>
              </a:rPr>
              <a:t>Start Using Amazon Web Services NOW</a:t>
            </a:r>
          </a:p>
        </p:txBody>
      </p:sp>
      <p:sp>
        <p:nvSpPr>
          <p:cNvPr id="363" name="Shape 363"/>
          <p:cNvSpPr/>
          <p:nvPr/>
        </p:nvSpPr>
        <p:spPr>
          <a:xfrm>
            <a:off x="0" y="1178558"/>
            <a:ext cx="9144000" cy="45718"/>
          </a:xfrm>
          <a:prstGeom prst="rect">
            <a:avLst/>
          </a:prstGeom>
          <a:solidFill>
            <a:srgbClr val="FFC000"/>
          </a:solidFill>
          <a:ln w="9525" cap="flat" cmpd="sng">
            <a:solidFill>
              <a:srgbClr val="FFC000"/>
            </a:solidFill>
            <a:prstDash val="solid"/>
            <a:round/>
            <a:headEnd type="none" w="med" len="med"/>
            <a:tailEnd type="none" w="med" len="med"/>
          </a:ln>
          <a:effectLst>
            <a:outerShdw blurRad="39999" dist="23000" dir="5400000" rotWithShape="0">
              <a:srgbClr val="000000">
                <a:alpha val="34509"/>
              </a:srgbClr>
            </a:outerShdw>
          </a:effectLst>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364" name="Shape 364"/>
          <p:cNvPicPr preferRelativeResize="0"/>
          <p:nvPr/>
        </p:nvPicPr>
        <p:blipFill rotWithShape="1">
          <a:blip r:embed="rId3">
            <a:alphaModFix/>
          </a:blip>
          <a:srcRect b="11963"/>
          <a:stretch/>
        </p:blipFill>
        <p:spPr>
          <a:xfrm>
            <a:off x="457200" y="1633523"/>
            <a:ext cx="4185900" cy="4516199"/>
          </a:xfrm>
          <a:prstGeom prst="rect">
            <a:avLst/>
          </a:prstGeom>
          <a:noFill/>
          <a:ln>
            <a:noFill/>
          </a:ln>
        </p:spPr>
      </p:pic>
      <p:pic>
        <p:nvPicPr>
          <p:cNvPr id="365" name="Shape 365"/>
          <p:cNvPicPr preferRelativeResize="0"/>
          <p:nvPr/>
        </p:nvPicPr>
        <p:blipFill rotWithShape="1">
          <a:blip r:embed="rId4">
            <a:alphaModFix/>
          </a:blip>
          <a:srcRect/>
          <a:stretch/>
        </p:blipFill>
        <p:spPr>
          <a:xfrm>
            <a:off x="4476750" y="2077449"/>
            <a:ext cx="4285500" cy="2921999"/>
          </a:xfrm>
          <a:prstGeom prst="rect">
            <a:avLst/>
          </a:prstGeom>
          <a:noFill/>
          <a:ln>
            <a:noFill/>
          </a:ln>
        </p:spPr>
      </p:pic>
      <p:pic>
        <p:nvPicPr>
          <p:cNvPr id="366" name="Shape 366"/>
          <p:cNvPicPr preferRelativeResize="0"/>
          <p:nvPr/>
        </p:nvPicPr>
        <p:blipFill rotWithShape="1">
          <a:blip r:embed="rId5">
            <a:alphaModFix/>
          </a:blip>
          <a:srcRect t="20177" b="20924"/>
          <a:stretch/>
        </p:blipFill>
        <p:spPr>
          <a:xfrm>
            <a:off x="7026196" y="6037941"/>
            <a:ext cx="2016600" cy="740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457200" y="0"/>
            <a:ext cx="8229600" cy="12243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NZ" sz="3600" b="1" i="0" u="none" strike="noStrike" cap="none">
                <a:solidFill>
                  <a:schemeClr val="dk1"/>
                </a:solidFill>
                <a:latin typeface="Arial"/>
                <a:ea typeface="Arial"/>
                <a:cs typeface="Arial"/>
                <a:sym typeface="Arial"/>
              </a:rPr>
              <a:t>Future of AWS</a:t>
            </a:r>
          </a:p>
        </p:txBody>
      </p:sp>
      <p:sp>
        <p:nvSpPr>
          <p:cNvPr id="372" name="Shape 372"/>
          <p:cNvSpPr/>
          <p:nvPr/>
        </p:nvSpPr>
        <p:spPr>
          <a:xfrm>
            <a:off x="0" y="1178558"/>
            <a:ext cx="9144000" cy="45600"/>
          </a:xfrm>
          <a:prstGeom prst="rect">
            <a:avLst/>
          </a:prstGeom>
          <a:solidFill>
            <a:srgbClr val="FFC000"/>
          </a:solidFill>
          <a:ln w="9525" cap="flat" cmpd="sng">
            <a:solidFill>
              <a:srgbClr val="FFC000"/>
            </a:solidFill>
            <a:prstDash val="solid"/>
            <a:round/>
            <a:headEnd type="none" w="med" len="med"/>
            <a:tailEnd type="none" w="med" len="med"/>
          </a:ln>
          <a:effectLst>
            <a:outerShdw blurRad="39999" dist="23000" dir="5400000" rotWithShape="0">
              <a:srgbClr val="000000">
                <a:alpha val="34509"/>
              </a:srgbClr>
            </a:outerShdw>
          </a:effectLst>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373" name="Shape 373"/>
          <p:cNvPicPr preferRelativeResize="0"/>
          <p:nvPr/>
        </p:nvPicPr>
        <p:blipFill rotWithShape="1">
          <a:blip r:embed="rId3">
            <a:alphaModFix/>
          </a:blip>
          <a:srcRect t="20177" b="20924"/>
          <a:stretch/>
        </p:blipFill>
        <p:spPr>
          <a:xfrm>
            <a:off x="7026196" y="6037941"/>
            <a:ext cx="2016600" cy="740100"/>
          </a:xfrm>
          <a:prstGeom prst="rect">
            <a:avLst/>
          </a:prstGeom>
          <a:noFill/>
          <a:ln>
            <a:noFill/>
          </a:ln>
        </p:spPr>
      </p:pic>
      <p:sp>
        <p:nvSpPr>
          <p:cNvPr id="374" name="Shape 374"/>
          <p:cNvSpPr txBox="1"/>
          <p:nvPr/>
        </p:nvSpPr>
        <p:spPr>
          <a:xfrm>
            <a:off x="974025" y="1455250"/>
            <a:ext cx="7350000" cy="8574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endParaRPr sz="3000" b="0" i="0" u="none" strike="noStrike" cap="none">
              <a:solidFill>
                <a:srgbClr val="000000"/>
              </a:solidFill>
              <a:latin typeface="Arial"/>
              <a:ea typeface="Arial"/>
              <a:cs typeface="Arial"/>
              <a:sym typeface="Arial"/>
            </a:endParaRPr>
          </a:p>
        </p:txBody>
      </p:sp>
      <p:sp>
        <p:nvSpPr>
          <p:cNvPr id="375" name="Shape 375"/>
          <p:cNvSpPr/>
          <p:nvPr/>
        </p:nvSpPr>
        <p:spPr>
          <a:xfrm>
            <a:off x="446400" y="5036650"/>
            <a:ext cx="7712699" cy="857400"/>
          </a:xfrm>
          <a:prstGeom prst="rect">
            <a:avLst/>
          </a:prstGeom>
          <a:solidFill>
            <a:srgbClr val="FF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333333"/>
              </a:buClr>
              <a:buSzPct val="25000"/>
              <a:buFont typeface="Arial"/>
              <a:buNone/>
            </a:pPr>
            <a:r>
              <a:rPr lang="en-NZ" sz="2400" b="1" i="0" u="none" strike="noStrike" cap="none">
                <a:solidFill>
                  <a:srgbClr val="333333"/>
                </a:solidFill>
                <a:latin typeface="Arial"/>
                <a:ea typeface="Arial"/>
                <a:cs typeface="Arial"/>
                <a:sym typeface="Arial"/>
              </a:rPr>
              <a:t>Future ?</a:t>
            </a:r>
          </a:p>
          <a:p>
            <a:pPr marL="0" marR="0" lvl="0" indent="0" algn="l" rtl="0">
              <a:lnSpc>
                <a:spcPct val="100000"/>
              </a:lnSpc>
              <a:spcBef>
                <a:spcPts val="0"/>
              </a:spcBef>
              <a:spcAft>
                <a:spcPts val="0"/>
              </a:spcAft>
              <a:buClr>
                <a:schemeClr val="dk1"/>
              </a:buClr>
              <a:buSzPct val="25000"/>
              <a:buFont typeface="Arial"/>
              <a:buNone/>
            </a:pPr>
            <a:r>
              <a:rPr lang="en-NZ" sz="2400" b="0" i="0" u="none" strike="noStrike" cap="none">
                <a:solidFill>
                  <a:srgbClr val="333333"/>
                </a:solidFill>
                <a:latin typeface="Arial"/>
                <a:ea typeface="Arial"/>
                <a:cs typeface="Arial"/>
                <a:sym typeface="Arial"/>
              </a:rPr>
              <a:t>Indeed a very bright and good future.</a:t>
            </a:r>
          </a:p>
        </p:txBody>
      </p:sp>
      <p:sp>
        <p:nvSpPr>
          <p:cNvPr id="376" name="Shape 376"/>
          <p:cNvSpPr txBox="1"/>
          <p:nvPr/>
        </p:nvSpPr>
        <p:spPr>
          <a:xfrm>
            <a:off x="446400" y="1455250"/>
            <a:ext cx="7946399" cy="1787399"/>
          </a:xfrm>
          <a:prstGeom prst="rect">
            <a:avLst/>
          </a:prstGeom>
          <a:noFill/>
          <a:ln>
            <a:noFill/>
          </a:ln>
        </p:spPr>
        <p:txBody>
          <a:bodyPr wrap="square" lIns="91425" tIns="91425" rIns="91425" bIns="91425" anchor="t" anchorCtr="0">
            <a:noAutofit/>
          </a:bodyPr>
          <a:lstStyle/>
          <a:p>
            <a:pPr marL="0" marR="279400" lvl="0" indent="0" algn="l" rtl="0">
              <a:lnSpc>
                <a:spcPct val="115000"/>
              </a:lnSpc>
              <a:spcBef>
                <a:spcPts val="0"/>
              </a:spcBef>
              <a:spcAft>
                <a:spcPts val="0"/>
              </a:spcAft>
              <a:buClr>
                <a:srgbClr val="333333"/>
              </a:buClr>
              <a:buSzPct val="25000"/>
              <a:buFont typeface="Arial"/>
              <a:buNone/>
            </a:pPr>
            <a:r>
              <a:rPr lang="en-NZ" sz="2400" b="1" i="0" u="none" strike="noStrike" cap="none">
                <a:solidFill>
                  <a:srgbClr val="333333"/>
                </a:solidFill>
                <a:latin typeface="Arial"/>
                <a:ea typeface="Arial"/>
                <a:cs typeface="Arial"/>
                <a:sym typeface="Arial"/>
              </a:rPr>
              <a:t>Past</a:t>
            </a:r>
          </a:p>
          <a:p>
            <a:pPr marL="0" marR="279400" lvl="0" indent="0" algn="l" rtl="0">
              <a:lnSpc>
                <a:spcPct val="115000"/>
              </a:lnSpc>
              <a:spcBef>
                <a:spcPts val="1100"/>
              </a:spcBef>
              <a:spcAft>
                <a:spcPts val="0"/>
              </a:spcAft>
              <a:buClr>
                <a:srgbClr val="333333"/>
              </a:buClr>
              <a:buSzPct val="25000"/>
              <a:buFont typeface="Arial"/>
              <a:buNone/>
            </a:pPr>
            <a:r>
              <a:rPr lang="en-NZ" sz="1800" b="0" i="0" u="none" strike="noStrike" cap="none">
                <a:solidFill>
                  <a:srgbClr val="333333"/>
                </a:solidFill>
                <a:latin typeface="Arial"/>
                <a:ea typeface="Arial"/>
                <a:cs typeface="Arial"/>
                <a:sym typeface="Arial"/>
              </a:rPr>
              <a:t>AWS was started way early in the year 2006, when no company was ready to set foot in the cloud computing industry, because of the risk, since no one ever tried it!</a:t>
            </a:r>
          </a:p>
          <a:p>
            <a:pPr marL="0" marR="0" lvl="0" indent="0" algn="l" rtl="0">
              <a:lnSpc>
                <a:spcPct val="115000"/>
              </a:lnSpc>
              <a:spcBef>
                <a:spcPts val="1100"/>
              </a:spcBef>
              <a:spcAft>
                <a:spcPts val="0"/>
              </a:spcAft>
              <a:buClr>
                <a:schemeClr val="dk1"/>
              </a:buClr>
              <a:buFont typeface="Arial"/>
              <a:buNone/>
            </a:pPr>
            <a:endParaRPr sz="1800" b="0" i="0" u="none" strike="noStrike" cap="none">
              <a:solidFill>
                <a:srgbClr val="333333"/>
              </a:solidFill>
              <a:latin typeface="Arial"/>
              <a:ea typeface="Arial"/>
              <a:cs typeface="Arial"/>
              <a:sym typeface="Arial"/>
            </a:endParaRPr>
          </a:p>
          <a:p>
            <a:pPr marL="0" marR="279400" lvl="0" indent="0" algn="l" rtl="0">
              <a:lnSpc>
                <a:spcPct val="115000"/>
              </a:lnSpc>
              <a:spcBef>
                <a:spcPts val="1100"/>
              </a:spcBef>
              <a:spcAft>
                <a:spcPts val="0"/>
              </a:spcAft>
              <a:buClr>
                <a:schemeClr val="dk1"/>
              </a:buClr>
              <a:buFont typeface="Arial"/>
              <a:buNone/>
            </a:pPr>
            <a:endParaRPr sz="1150" b="0" i="0" u="none" strike="noStrike" cap="none">
              <a:solidFill>
                <a:srgbClr val="333333"/>
              </a:solidFill>
              <a:latin typeface="Georgia"/>
              <a:ea typeface="Georgia"/>
              <a:cs typeface="Georgia"/>
              <a:sym typeface="Georgia"/>
            </a:endParaRPr>
          </a:p>
        </p:txBody>
      </p:sp>
      <p:sp>
        <p:nvSpPr>
          <p:cNvPr id="377" name="Shape 377"/>
          <p:cNvSpPr txBox="1"/>
          <p:nvPr/>
        </p:nvSpPr>
        <p:spPr>
          <a:xfrm>
            <a:off x="457200" y="3261275"/>
            <a:ext cx="8078099" cy="1304399"/>
          </a:xfrm>
          <a:prstGeom prst="rect">
            <a:avLst/>
          </a:prstGeom>
          <a:noFill/>
          <a:ln>
            <a:noFill/>
          </a:ln>
        </p:spPr>
        <p:txBody>
          <a:bodyPr wrap="square" lIns="91425" tIns="91425" rIns="91425" bIns="91425" anchor="t" anchorCtr="0">
            <a:noAutofit/>
          </a:bodyPr>
          <a:lstStyle/>
          <a:p>
            <a:pPr marL="0" marR="0" lvl="0" indent="0" algn="l" rtl="0">
              <a:lnSpc>
                <a:spcPct val="115000"/>
              </a:lnSpc>
              <a:spcBef>
                <a:spcPts val="0"/>
              </a:spcBef>
              <a:spcAft>
                <a:spcPts val="0"/>
              </a:spcAft>
              <a:buClr>
                <a:schemeClr val="dk1"/>
              </a:buClr>
              <a:buSzPct val="25000"/>
              <a:buFont typeface="Arial"/>
              <a:buNone/>
            </a:pPr>
            <a:r>
              <a:rPr lang="en-NZ" sz="2400" b="1" i="0" u="none" strike="noStrike" cap="none">
                <a:solidFill>
                  <a:srgbClr val="333333"/>
                </a:solidFill>
                <a:latin typeface="Arial"/>
                <a:ea typeface="Arial"/>
                <a:cs typeface="Arial"/>
                <a:sym typeface="Arial"/>
              </a:rPr>
              <a:t>Present</a:t>
            </a:r>
          </a:p>
          <a:p>
            <a:pPr marL="0" marR="0" lvl="0" indent="0" algn="l" rtl="0">
              <a:lnSpc>
                <a:spcPct val="115000"/>
              </a:lnSpc>
              <a:spcBef>
                <a:spcPts val="1100"/>
              </a:spcBef>
              <a:spcAft>
                <a:spcPts val="0"/>
              </a:spcAft>
              <a:buClr>
                <a:schemeClr val="dk1"/>
              </a:buClr>
              <a:buSzPct val="25000"/>
              <a:buFont typeface="Arial"/>
              <a:buNone/>
            </a:pPr>
            <a:r>
              <a:rPr lang="en-NZ" sz="1800" b="0" i="0" u="none" strike="noStrike" cap="none">
                <a:solidFill>
                  <a:srgbClr val="333333"/>
                </a:solidFill>
                <a:latin typeface="Arial"/>
                <a:ea typeface="Arial"/>
                <a:cs typeface="Arial"/>
                <a:sym typeface="Arial"/>
              </a:rPr>
              <a:t>This basically means AWS as a cloud provider has more experience in the field of cloud computing, and hence becomes an obvious choice when people are looking for a reliable cloud provider.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6"/>
                                        </p:tgtEl>
                                        <p:attrNameLst>
                                          <p:attrName>style.visibility</p:attrName>
                                        </p:attrNameLst>
                                      </p:cBhvr>
                                      <p:to>
                                        <p:strVal val="visible"/>
                                      </p:to>
                                    </p:set>
                                    <p:animEffect transition="in" filter="fade">
                                      <p:cBhvr>
                                        <p:cTn id="7" dur="1000"/>
                                        <p:tgtEl>
                                          <p:spTgt spid="3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7"/>
                                        </p:tgtEl>
                                        <p:attrNameLst>
                                          <p:attrName>style.visibility</p:attrName>
                                        </p:attrNameLst>
                                      </p:cBhvr>
                                      <p:to>
                                        <p:strVal val="visible"/>
                                      </p:to>
                                    </p:set>
                                    <p:animEffect transition="in" filter="fade">
                                      <p:cBhvr>
                                        <p:cTn id="12" dur="1000"/>
                                        <p:tgtEl>
                                          <p:spTgt spid="37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5"/>
                                        </p:tgtEl>
                                        <p:attrNameLst>
                                          <p:attrName>style.visibility</p:attrName>
                                        </p:attrNameLst>
                                      </p:cBhvr>
                                      <p:to>
                                        <p:strVal val="visible"/>
                                      </p:to>
                                    </p:set>
                                    <p:animEffect transition="in" filter="fade">
                                      <p:cBhvr>
                                        <p:cTn id="17" dur="1000"/>
                                        <p:tgtEl>
                                          <p:spTgt spid="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title"/>
          </p:nvPr>
        </p:nvSpPr>
        <p:spPr>
          <a:xfrm>
            <a:off x="457200" y="0"/>
            <a:ext cx="8229600" cy="12243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NZ" sz="3600" b="1" i="0" u="none" strike="noStrike" cap="none">
                <a:solidFill>
                  <a:schemeClr val="dk1"/>
                </a:solidFill>
                <a:latin typeface="Arial"/>
                <a:ea typeface="Arial"/>
                <a:cs typeface="Arial"/>
                <a:sym typeface="Arial"/>
              </a:rPr>
              <a:t>Future of AWS</a:t>
            </a:r>
          </a:p>
        </p:txBody>
      </p:sp>
      <p:sp>
        <p:nvSpPr>
          <p:cNvPr id="383" name="Shape 383"/>
          <p:cNvSpPr/>
          <p:nvPr/>
        </p:nvSpPr>
        <p:spPr>
          <a:xfrm>
            <a:off x="0" y="1178558"/>
            <a:ext cx="9144000" cy="45600"/>
          </a:xfrm>
          <a:prstGeom prst="rect">
            <a:avLst/>
          </a:prstGeom>
          <a:solidFill>
            <a:srgbClr val="FFC000"/>
          </a:solidFill>
          <a:ln w="9525" cap="flat" cmpd="sng">
            <a:solidFill>
              <a:srgbClr val="FFC000"/>
            </a:solidFill>
            <a:prstDash val="solid"/>
            <a:round/>
            <a:headEnd type="none" w="med" len="med"/>
            <a:tailEnd type="none" w="med" len="med"/>
          </a:ln>
          <a:effectLst>
            <a:outerShdw blurRad="39999" dist="23000" dir="5400000" rotWithShape="0">
              <a:srgbClr val="000000">
                <a:alpha val="34509"/>
              </a:srgbClr>
            </a:outerShdw>
          </a:effectLst>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384" name="Shape 384"/>
          <p:cNvPicPr preferRelativeResize="0"/>
          <p:nvPr/>
        </p:nvPicPr>
        <p:blipFill rotWithShape="1">
          <a:blip r:embed="rId3">
            <a:alphaModFix/>
          </a:blip>
          <a:srcRect t="20177" b="20924"/>
          <a:stretch/>
        </p:blipFill>
        <p:spPr>
          <a:xfrm>
            <a:off x="7026196" y="6037941"/>
            <a:ext cx="2016600" cy="740100"/>
          </a:xfrm>
          <a:prstGeom prst="rect">
            <a:avLst/>
          </a:prstGeom>
          <a:noFill/>
          <a:ln>
            <a:noFill/>
          </a:ln>
        </p:spPr>
      </p:pic>
      <p:sp>
        <p:nvSpPr>
          <p:cNvPr id="385" name="Shape 385"/>
          <p:cNvSpPr txBox="1"/>
          <p:nvPr/>
        </p:nvSpPr>
        <p:spPr>
          <a:xfrm>
            <a:off x="974025" y="1455250"/>
            <a:ext cx="7350000" cy="857400"/>
          </a:xfrm>
          <a:prstGeom prst="rect">
            <a:avLst/>
          </a:prstGeom>
          <a:noFill/>
          <a:ln>
            <a:noFill/>
          </a:ln>
        </p:spPr>
        <p:txBody>
          <a:bodyPr wrap="square" lIns="91425" tIns="91425" rIns="91425" bIns="91425" anchor="t" anchorCtr="0">
            <a:noAutofit/>
          </a:bodyPr>
          <a:lstStyle/>
          <a:p>
            <a:pPr marL="0" marR="0" lvl="0" indent="0" algn="l" rtl="0">
              <a:lnSpc>
                <a:spcPct val="100000"/>
              </a:lnSpc>
              <a:spcBef>
                <a:spcPts val="0"/>
              </a:spcBef>
              <a:spcAft>
                <a:spcPts val="0"/>
              </a:spcAft>
              <a:buClr>
                <a:srgbClr val="000000"/>
              </a:buClr>
              <a:buFont typeface="Arial"/>
              <a:buNone/>
            </a:pPr>
            <a:endParaRPr sz="3000" b="0" i="0" u="none" strike="noStrike" cap="none">
              <a:solidFill>
                <a:srgbClr val="000000"/>
              </a:solidFill>
              <a:latin typeface="Arial"/>
              <a:ea typeface="Arial"/>
              <a:cs typeface="Arial"/>
              <a:sym typeface="Arial"/>
            </a:endParaRPr>
          </a:p>
        </p:txBody>
      </p:sp>
      <p:pic>
        <p:nvPicPr>
          <p:cNvPr id="386" name="Shape 386"/>
          <p:cNvPicPr preferRelativeResize="0"/>
          <p:nvPr/>
        </p:nvPicPr>
        <p:blipFill rotWithShape="1">
          <a:blip r:embed="rId4">
            <a:alphaModFix/>
          </a:blip>
          <a:srcRect/>
          <a:stretch/>
        </p:blipFill>
        <p:spPr>
          <a:xfrm>
            <a:off x="521350" y="1455237"/>
            <a:ext cx="7615849" cy="2675924"/>
          </a:xfrm>
          <a:prstGeom prst="rect">
            <a:avLst/>
          </a:prstGeom>
          <a:noFill/>
          <a:ln>
            <a:noFill/>
          </a:ln>
        </p:spPr>
      </p:pic>
      <p:sp>
        <p:nvSpPr>
          <p:cNvPr id="387" name="Shape 387"/>
          <p:cNvSpPr txBox="1"/>
          <p:nvPr/>
        </p:nvSpPr>
        <p:spPr>
          <a:xfrm>
            <a:off x="654275" y="3930450"/>
            <a:ext cx="7350000" cy="3000000"/>
          </a:xfrm>
          <a:prstGeom prst="rect">
            <a:avLst/>
          </a:prstGeom>
          <a:noFill/>
          <a:ln>
            <a:noFill/>
          </a:ln>
        </p:spPr>
        <p:txBody>
          <a:bodyPr wrap="square" lIns="91425" tIns="91425" rIns="91425" bIns="91425" anchor="ctr" anchorCtr="0">
            <a:noAutofit/>
          </a:bodyPr>
          <a:lstStyle/>
          <a:p>
            <a:pPr marL="0" marR="0" lvl="0" indent="0" algn="ctr" rtl="0">
              <a:lnSpc>
                <a:spcPct val="115000"/>
              </a:lnSpc>
              <a:spcBef>
                <a:spcPts val="0"/>
              </a:spcBef>
              <a:spcAft>
                <a:spcPts val="0"/>
              </a:spcAft>
              <a:buClr>
                <a:srgbClr val="333333"/>
              </a:buClr>
              <a:buSzPct val="25000"/>
              <a:buFont typeface="Arial"/>
              <a:buNone/>
            </a:pPr>
            <a:r>
              <a:rPr lang="en-NZ" sz="1800" b="1" i="0" u="none" strike="noStrike" cap="none">
                <a:solidFill>
                  <a:srgbClr val="333333"/>
                </a:solidFill>
                <a:latin typeface="Arial"/>
                <a:ea typeface="Arial"/>
                <a:cs typeface="Arial"/>
                <a:sym typeface="Arial"/>
              </a:rPr>
              <a:t>All covered for its future,</a:t>
            </a:r>
          </a:p>
          <a:p>
            <a:pPr marL="457200" marR="0" lvl="0" indent="-342900" algn="l" rtl="0">
              <a:lnSpc>
                <a:spcPct val="115000"/>
              </a:lnSpc>
              <a:spcBef>
                <a:spcPts val="1100"/>
              </a:spcBef>
              <a:spcAft>
                <a:spcPts val="0"/>
              </a:spcAft>
              <a:buClr>
                <a:srgbClr val="333333"/>
              </a:buClr>
              <a:buSzPct val="100000"/>
              <a:buFont typeface="Arial"/>
              <a:buChar char="●"/>
            </a:pPr>
            <a:r>
              <a:rPr lang="en-NZ" sz="1800" b="0" i="0" u="none" strike="noStrike" cap="none">
                <a:solidFill>
                  <a:srgbClr val="333333"/>
                </a:solidFill>
                <a:latin typeface="Arial"/>
                <a:ea typeface="Arial"/>
                <a:cs typeface="Arial"/>
                <a:sym typeface="Arial"/>
              </a:rPr>
              <a:t>It’s competitors have build up their game. </a:t>
            </a:r>
          </a:p>
          <a:p>
            <a:pPr marL="457200" marR="0" lvl="0" indent="-342900" algn="l" rtl="0">
              <a:lnSpc>
                <a:spcPct val="115000"/>
              </a:lnSpc>
              <a:spcBef>
                <a:spcPts val="1100"/>
              </a:spcBef>
              <a:spcAft>
                <a:spcPts val="0"/>
              </a:spcAft>
              <a:buClr>
                <a:srgbClr val="333333"/>
              </a:buClr>
              <a:buSzPct val="100000"/>
              <a:buFont typeface="Arial"/>
              <a:buChar char="●"/>
            </a:pPr>
            <a:r>
              <a:rPr lang="en-NZ" sz="1800" b="0" i="0" u="none" strike="noStrike" cap="none">
                <a:solidFill>
                  <a:srgbClr val="333333"/>
                </a:solidFill>
                <a:latin typeface="Arial"/>
                <a:ea typeface="Arial"/>
                <a:cs typeface="Arial"/>
                <a:sym typeface="Arial"/>
              </a:rPr>
              <a:t>Ultimate battle of cloud Giants -  Microsoft, Google and AWS </a:t>
            </a:r>
          </a:p>
          <a:p>
            <a:pPr marL="457200" marR="0" lvl="0" indent="-342900" algn="l" rtl="0">
              <a:lnSpc>
                <a:spcPct val="115000"/>
              </a:lnSpc>
              <a:spcBef>
                <a:spcPts val="1100"/>
              </a:spcBef>
              <a:spcAft>
                <a:spcPts val="0"/>
              </a:spcAft>
              <a:buClr>
                <a:srgbClr val="333333"/>
              </a:buClr>
              <a:buSzPct val="100000"/>
              <a:buFont typeface="Arial"/>
              <a:buChar char="●"/>
            </a:pPr>
            <a:r>
              <a:rPr lang="en-NZ" sz="1800" b="0" i="0" u="none" strike="noStrike" cap="none">
                <a:solidFill>
                  <a:srgbClr val="333333"/>
                </a:solidFill>
                <a:latin typeface="Arial"/>
                <a:ea typeface="Arial"/>
                <a:cs typeface="Arial"/>
                <a:sym typeface="Arial"/>
              </a:rPr>
              <a:t>Despite crazy growth of Cloud, AWS would remain the leader.</a:t>
            </a:r>
          </a:p>
        </p:txBody>
      </p:sp>
      <p:pic>
        <p:nvPicPr>
          <p:cNvPr id="388" name="Shape 388"/>
          <p:cNvPicPr preferRelativeResize="0"/>
          <p:nvPr/>
        </p:nvPicPr>
        <p:blipFill rotWithShape="1">
          <a:blip r:embed="rId5">
            <a:alphaModFix/>
          </a:blip>
          <a:srcRect l="1016" t="13793" r="7271" b="19540"/>
          <a:stretch/>
        </p:blipFill>
        <p:spPr>
          <a:xfrm>
            <a:off x="233537" y="1379050"/>
            <a:ext cx="8678574" cy="4677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8"/>
                                        </p:tgtEl>
                                        <p:attrNameLst>
                                          <p:attrName>style.visibility</p:attrName>
                                        </p:attrNameLst>
                                      </p:cBhvr>
                                      <p:to>
                                        <p:strVal val="visible"/>
                                      </p:to>
                                    </p:set>
                                    <p:animEffect transition="in" filter="fade">
                                      <p:cBhvr>
                                        <p:cTn id="7" dur="1000"/>
                                        <p:tgtEl>
                                          <p:spTgt spid="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NZ" sz="4800" b="1" i="0" u="none" strike="noStrike" cap="none">
                <a:solidFill>
                  <a:schemeClr val="dk1"/>
                </a:solidFill>
                <a:latin typeface="Arial"/>
                <a:ea typeface="Arial"/>
                <a:cs typeface="Arial"/>
                <a:sym typeface="Arial"/>
              </a:rPr>
              <a:t>Useful Links</a:t>
            </a:r>
          </a:p>
        </p:txBody>
      </p:sp>
      <p:sp>
        <p:nvSpPr>
          <p:cNvPr id="394" name="Shape 394"/>
          <p:cNvSpPr txBox="1">
            <a:spLocks noGrp="1"/>
          </p:cNvSpPr>
          <p:nvPr>
            <p:ph type="body" idx="1"/>
          </p:nvPr>
        </p:nvSpPr>
        <p:spPr>
          <a:xfrm>
            <a:off x="0" y="1600200"/>
            <a:ext cx="9144000" cy="4525963"/>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endParaRPr sz="3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Arial"/>
              <a:buNone/>
            </a:pPr>
            <a:endParaRPr sz="3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ct val="25000"/>
              <a:buFont typeface="Arial"/>
              <a:buNone/>
            </a:pPr>
            <a:r>
              <a:rPr lang="en-NZ" sz="3200" b="0" i="0" u="sng" strike="noStrike" cap="none">
                <a:solidFill>
                  <a:schemeClr val="hlink"/>
                </a:solidFill>
                <a:latin typeface="Arial"/>
                <a:ea typeface="Arial"/>
                <a:cs typeface="Arial"/>
                <a:sym typeface="Arial"/>
                <a:hlinkClick r:id="rId3"/>
              </a:rPr>
              <a:t>https://aws.amazon.com/s3/</a:t>
            </a:r>
          </a:p>
          <a:p>
            <a:pPr marL="0" marR="0" lvl="0" indent="0" algn="l" rtl="0">
              <a:lnSpc>
                <a:spcPct val="100000"/>
              </a:lnSpc>
              <a:spcBef>
                <a:spcPts val="640"/>
              </a:spcBef>
              <a:spcAft>
                <a:spcPts val="0"/>
              </a:spcAft>
              <a:buClr>
                <a:schemeClr val="dk1"/>
              </a:buClr>
              <a:buSzPct val="25000"/>
              <a:buFont typeface="Arial"/>
              <a:buNone/>
            </a:pPr>
            <a:endParaRPr sz="3200" b="0" i="0" u="none" strike="noStrike" cap="none">
              <a:solidFill>
                <a:schemeClr val="dk1"/>
              </a:solidFill>
              <a:latin typeface="Arial"/>
              <a:ea typeface="Arial"/>
              <a:cs typeface="Arial"/>
              <a:sym typeface="Arial"/>
            </a:endParaRPr>
          </a:p>
          <a:p>
            <a:pPr marL="0" marR="0" lvl="0" indent="0" algn="l" rtl="0">
              <a:lnSpc>
                <a:spcPct val="100000"/>
              </a:lnSpc>
              <a:spcBef>
                <a:spcPts val="640"/>
              </a:spcBef>
              <a:spcAft>
                <a:spcPts val="0"/>
              </a:spcAft>
              <a:buClr>
                <a:schemeClr val="dk1"/>
              </a:buClr>
              <a:buSzPct val="25000"/>
              <a:buFont typeface="Arial"/>
              <a:buNone/>
            </a:pPr>
            <a:r>
              <a:rPr lang="en-NZ" sz="3200" b="0" i="0" u="sng" strike="noStrike" cap="none">
                <a:solidFill>
                  <a:schemeClr val="hlink"/>
                </a:solidFill>
                <a:latin typeface="Calibri"/>
                <a:ea typeface="Calibri"/>
                <a:cs typeface="Calibri"/>
                <a:sym typeface="Calibri"/>
                <a:hlinkClick r:id="rId4"/>
              </a:rPr>
              <a:t>AWS Simple Monthly Calculator</a:t>
            </a:r>
          </a:p>
          <a:p>
            <a:pPr marL="0" marR="0" lvl="0" indent="0" algn="l" rtl="0">
              <a:lnSpc>
                <a:spcPct val="100000"/>
              </a:lnSpc>
              <a:spcBef>
                <a:spcPts val="640"/>
              </a:spcBef>
              <a:spcAft>
                <a:spcPts val="0"/>
              </a:spcAft>
              <a:buClr>
                <a:schemeClr val="dk1"/>
              </a:buClr>
              <a:buSzPct val="25000"/>
              <a:buFont typeface="Arial"/>
              <a:buNone/>
            </a:pPr>
            <a:endParaRPr sz="3200" b="0" i="0" u="none" strike="noStrike" cap="none">
              <a:solidFill>
                <a:schemeClr val="dk1"/>
              </a:solidFill>
              <a:latin typeface="Arial"/>
              <a:ea typeface="Arial"/>
              <a:cs typeface="Arial"/>
              <a:sym typeface="Arial"/>
            </a:endParaRPr>
          </a:p>
          <a:p>
            <a:pPr marL="0" marR="0" lvl="0" indent="0" algn="l" rtl="0">
              <a:lnSpc>
                <a:spcPct val="100000"/>
              </a:lnSpc>
              <a:spcBef>
                <a:spcPts val="640"/>
              </a:spcBef>
              <a:spcAft>
                <a:spcPts val="0"/>
              </a:spcAft>
              <a:buClr>
                <a:schemeClr val="dk1"/>
              </a:buClr>
              <a:buSzPct val="25000"/>
              <a:buFont typeface="Arial"/>
              <a:buNone/>
            </a:pPr>
            <a:endParaRPr sz="3200" b="0" i="0" u="none" strike="noStrike" cap="none">
              <a:solidFill>
                <a:schemeClr val="dk1"/>
              </a:solidFill>
              <a:latin typeface="Arial"/>
              <a:ea typeface="Arial"/>
              <a:cs typeface="Arial"/>
              <a:sym typeface="Arial"/>
            </a:endParaRPr>
          </a:p>
        </p:txBody>
      </p:sp>
      <p:sp>
        <p:nvSpPr>
          <p:cNvPr id="395" name="Shape 395"/>
          <p:cNvSpPr/>
          <p:nvPr/>
        </p:nvSpPr>
        <p:spPr>
          <a:xfrm>
            <a:off x="0" y="1178558"/>
            <a:ext cx="9144000" cy="45718"/>
          </a:xfrm>
          <a:prstGeom prst="rect">
            <a:avLst/>
          </a:prstGeom>
          <a:solidFill>
            <a:srgbClr val="FFC000"/>
          </a:solidFill>
          <a:ln w="9525" cap="flat" cmpd="sng">
            <a:solidFill>
              <a:srgbClr val="FFC000"/>
            </a:solidFill>
            <a:prstDash val="solid"/>
            <a:round/>
            <a:headEnd type="none" w="med" len="med"/>
            <a:tailEnd type="none" w="med" len="med"/>
          </a:ln>
          <a:effectLst>
            <a:outerShdw blurRad="39999" dist="23000" dir="5400000" rotWithShape="0">
              <a:srgbClr val="000000">
                <a:alpha val="34509"/>
              </a:srgbClr>
            </a:outerShdw>
          </a:effectLst>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396" name="Shape 396"/>
          <p:cNvPicPr preferRelativeResize="0"/>
          <p:nvPr/>
        </p:nvPicPr>
        <p:blipFill rotWithShape="1">
          <a:blip r:embed="rId5">
            <a:alphaModFix/>
          </a:blip>
          <a:srcRect t="20177" b="20924"/>
          <a:stretch/>
        </p:blipFill>
        <p:spPr>
          <a:xfrm>
            <a:off x="7026196" y="6037941"/>
            <a:ext cx="2016600" cy="7401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Shape 401"/>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NZ" sz="4800" b="1" i="0" u="none" strike="noStrike" cap="none">
                <a:solidFill>
                  <a:schemeClr val="dk1"/>
                </a:solidFill>
                <a:latin typeface="Arial"/>
                <a:ea typeface="Arial"/>
                <a:cs typeface="Arial"/>
                <a:sym typeface="Arial"/>
              </a:rPr>
              <a:t>Questions</a:t>
            </a:r>
          </a:p>
        </p:txBody>
      </p:sp>
      <p:sp>
        <p:nvSpPr>
          <p:cNvPr id="402" name="Shape 402"/>
          <p:cNvSpPr/>
          <p:nvPr/>
        </p:nvSpPr>
        <p:spPr>
          <a:xfrm>
            <a:off x="0" y="1178558"/>
            <a:ext cx="9144000" cy="45718"/>
          </a:xfrm>
          <a:prstGeom prst="rect">
            <a:avLst/>
          </a:prstGeom>
          <a:solidFill>
            <a:srgbClr val="FFC000"/>
          </a:solidFill>
          <a:ln w="9525" cap="flat" cmpd="sng">
            <a:solidFill>
              <a:srgbClr val="FFC000"/>
            </a:solidFill>
            <a:prstDash val="solid"/>
            <a:round/>
            <a:headEnd type="none" w="med" len="med"/>
            <a:tailEnd type="none" w="med" len="med"/>
          </a:ln>
          <a:effectLst>
            <a:outerShdw blurRad="39999" dist="23000" dir="5400000" rotWithShape="0">
              <a:srgbClr val="000000">
                <a:alpha val="34509"/>
              </a:srgbClr>
            </a:outerShdw>
          </a:effectLst>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403" name="Shape 403"/>
          <p:cNvPicPr preferRelativeResize="0"/>
          <p:nvPr/>
        </p:nvPicPr>
        <p:blipFill rotWithShape="1">
          <a:blip r:embed="rId3">
            <a:alphaModFix/>
          </a:blip>
          <a:srcRect t="20177" b="20924"/>
          <a:stretch/>
        </p:blipFill>
        <p:spPr>
          <a:xfrm>
            <a:off x="7026196" y="6037941"/>
            <a:ext cx="2016600" cy="740100"/>
          </a:xfrm>
          <a:prstGeom prst="rect">
            <a:avLst/>
          </a:prstGeom>
          <a:noFill/>
          <a:ln>
            <a:noFill/>
          </a:ln>
        </p:spPr>
      </p:pic>
      <p:pic>
        <p:nvPicPr>
          <p:cNvPr id="404" name="Shape 404"/>
          <p:cNvPicPr preferRelativeResize="0"/>
          <p:nvPr/>
        </p:nvPicPr>
        <p:blipFill rotWithShape="1">
          <a:blip r:embed="rId4">
            <a:alphaModFix/>
          </a:blip>
          <a:srcRect/>
          <a:stretch/>
        </p:blipFill>
        <p:spPr>
          <a:xfrm>
            <a:off x="2846855" y="2344574"/>
            <a:ext cx="3450298" cy="27629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NZ" sz="4800" b="1" i="0" u="none" strike="noStrike" cap="none">
                <a:solidFill>
                  <a:schemeClr val="dk1"/>
                </a:solidFill>
                <a:latin typeface="Arial"/>
                <a:ea typeface="Arial"/>
                <a:cs typeface="Arial"/>
                <a:sym typeface="Arial"/>
              </a:rPr>
              <a:t>Main Idea</a:t>
            </a:r>
          </a:p>
        </p:txBody>
      </p:sp>
      <p:sp>
        <p:nvSpPr>
          <p:cNvPr id="114" name="Shape 114"/>
          <p:cNvSpPr txBox="1">
            <a:spLocks noGrp="1"/>
          </p:cNvSpPr>
          <p:nvPr>
            <p:ph type="body" idx="1"/>
          </p:nvPr>
        </p:nvSpPr>
        <p:spPr>
          <a:xfrm>
            <a:off x="0" y="1600200"/>
            <a:ext cx="6988499" cy="4903800"/>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endParaRPr sz="3200" b="1" i="0" u="none" strike="noStrike" cap="none">
              <a:solidFill>
                <a:schemeClr val="dk1"/>
              </a:solidFill>
              <a:latin typeface="Arial"/>
              <a:ea typeface="Arial"/>
              <a:cs typeface="Arial"/>
              <a:sym typeface="Arial"/>
            </a:endParaRPr>
          </a:p>
          <a:p>
            <a:pPr marL="0" marR="0" lvl="0" indent="0" algn="l" rtl="0">
              <a:lnSpc>
                <a:spcPct val="100000"/>
              </a:lnSpc>
              <a:spcBef>
                <a:spcPts val="640"/>
              </a:spcBef>
              <a:spcAft>
                <a:spcPts val="0"/>
              </a:spcAft>
              <a:buClr>
                <a:schemeClr val="dk1"/>
              </a:buClr>
              <a:buSzPct val="25000"/>
              <a:buFont typeface="Arial"/>
              <a:buNone/>
            </a:pPr>
            <a:endParaRPr sz="3200" b="0" i="0" u="none" strike="noStrike" cap="none">
              <a:solidFill>
                <a:schemeClr val="dk1"/>
              </a:solidFill>
              <a:latin typeface="Arial"/>
              <a:ea typeface="Arial"/>
              <a:cs typeface="Arial"/>
              <a:sym typeface="Arial"/>
            </a:endParaRPr>
          </a:p>
        </p:txBody>
      </p:sp>
      <p:sp>
        <p:nvSpPr>
          <p:cNvPr id="115" name="Shape 115"/>
          <p:cNvSpPr/>
          <p:nvPr/>
        </p:nvSpPr>
        <p:spPr>
          <a:xfrm>
            <a:off x="0" y="1178558"/>
            <a:ext cx="9144000" cy="45600"/>
          </a:xfrm>
          <a:prstGeom prst="rect">
            <a:avLst/>
          </a:prstGeom>
          <a:solidFill>
            <a:srgbClr val="FFC000"/>
          </a:solidFill>
          <a:ln w="9525" cap="flat" cmpd="sng">
            <a:solidFill>
              <a:srgbClr val="FFC000"/>
            </a:solidFill>
            <a:prstDash val="solid"/>
            <a:round/>
            <a:headEnd type="none" w="med" len="med"/>
            <a:tailEnd type="none" w="med" len="med"/>
          </a:ln>
          <a:effectLst>
            <a:outerShdw blurRad="39999" dist="23000" dir="5400000" rotWithShape="0">
              <a:srgbClr val="000000">
                <a:alpha val="34509"/>
              </a:srgbClr>
            </a:outerShdw>
          </a:effectLst>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16" name="Shape 116"/>
          <p:cNvSpPr/>
          <p:nvPr/>
        </p:nvSpPr>
        <p:spPr>
          <a:xfrm>
            <a:off x="186350" y="1417650"/>
            <a:ext cx="8647200" cy="4903800"/>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NZ" sz="2600" b="1" i="0" u="sng" strike="noStrike" cap="none">
                <a:solidFill>
                  <a:schemeClr val="dk1"/>
                </a:solidFill>
                <a:latin typeface="Arial"/>
                <a:ea typeface="Arial"/>
                <a:cs typeface="Arial"/>
                <a:sym typeface="Arial"/>
              </a:rPr>
              <a:t> Amazon Web Services </a:t>
            </a:r>
          </a:p>
          <a:p>
            <a:pPr marL="0" marR="0" lvl="0" indent="0" algn="l" rtl="0">
              <a:lnSpc>
                <a:spcPct val="100000"/>
              </a:lnSpc>
              <a:spcBef>
                <a:spcPts val="0"/>
              </a:spcBef>
              <a:spcAft>
                <a:spcPts val="0"/>
              </a:spcAft>
              <a:buClr>
                <a:srgbClr val="000000"/>
              </a:buClr>
              <a:buFont typeface="Arial"/>
              <a:buNone/>
            </a:pPr>
            <a:endParaRPr sz="2600" b="1"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ct val="100000"/>
              <a:buFont typeface="Arial"/>
              <a:buChar char="•"/>
            </a:pPr>
            <a:r>
              <a:rPr lang="en-NZ" sz="2400" b="0" i="0" u="none" strike="noStrike" cap="none">
                <a:solidFill>
                  <a:schemeClr val="dk1"/>
                </a:solidFill>
                <a:latin typeface="Arial"/>
                <a:ea typeface="Arial"/>
                <a:cs typeface="Arial"/>
                <a:sym typeface="Arial"/>
              </a:rPr>
              <a:t>Amazon Web Services (AWS) is a flexible, cost-effective, easy-to-use cloud computing platform.</a:t>
            </a:r>
          </a:p>
          <a:p>
            <a:pPr marL="0" marR="0" lvl="0" indent="0" algn="l" rtl="0">
              <a:lnSpc>
                <a:spcPct val="100000"/>
              </a:lnSpc>
              <a:spcBef>
                <a:spcPts val="0"/>
              </a:spcBef>
              <a:spcAft>
                <a:spcPts val="0"/>
              </a:spcAft>
              <a:buClr>
                <a:schemeClr val="dk1"/>
              </a:buClr>
              <a:buSzPct val="25000"/>
              <a:buFont typeface="Arial"/>
              <a:buNone/>
            </a:pPr>
            <a:r>
              <a:rPr lang="en-NZ" sz="2600" b="0" i="0" u="none" strike="noStrike" cap="none">
                <a:solidFill>
                  <a:schemeClr val="dk1"/>
                </a:solidFill>
                <a:latin typeface="Arial"/>
                <a:ea typeface="Arial"/>
                <a:cs typeface="Arial"/>
                <a:sym typeface="Arial"/>
              </a:rPr>
              <a:t> </a:t>
            </a:r>
          </a:p>
          <a:p>
            <a:pPr marL="0" marR="0" lvl="0" indent="0" algn="ctr" rtl="0">
              <a:lnSpc>
                <a:spcPct val="100000"/>
              </a:lnSpc>
              <a:spcBef>
                <a:spcPts val="0"/>
              </a:spcBef>
              <a:spcAft>
                <a:spcPts val="0"/>
              </a:spcAft>
              <a:buClr>
                <a:srgbClr val="000000"/>
              </a:buClr>
              <a:buSzPct val="25000"/>
              <a:buFont typeface="Arial"/>
              <a:buNone/>
            </a:pPr>
            <a:r>
              <a:rPr lang="en-NZ" sz="2600" b="1" i="0" u="sng" strike="noStrike" cap="none">
                <a:solidFill>
                  <a:schemeClr val="dk1"/>
                </a:solidFill>
                <a:latin typeface="Arial"/>
                <a:ea typeface="Arial"/>
                <a:cs typeface="Arial"/>
                <a:sym typeface="Arial"/>
              </a:rPr>
              <a:t>Amazon Storage Services</a:t>
            </a:r>
          </a:p>
          <a:p>
            <a:pPr marL="0" marR="0" lvl="0" indent="0" algn="ctr" rtl="0">
              <a:lnSpc>
                <a:spcPct val="100000"/>
              </a:lnSpc>
              <a:spcBef>
                <a:spcPts val="0"/>
              </a:spcBef>
              <a:spcAft>
                <a:spcPts val="0"/>
              </a:spcAft>
              <a:buClr>
                <a:srgbClr val="000000"/>
              </a:buClr>
              <a:buFont typeface="Arial"/>
              <a:buNone/>
            </a:pPr>
            <a:endParaRPr sz="2600" b="1"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ct val="100000"/>
              <a:buFont typeface="Arial"/>
              <a:buChar char="•"/>
            </a:pPr>
            <a:r>
              <a:rPr lang="en-NZ" sz="2400" b="0" i="0" u="none" strike="noStrike" cap="none">
                <a:solidFill>
                  <a:schemeClr val="dk1"/>
                </a:solidFill>
                <a:latin typeface="Arial"/>
                <a:ea typeface="Arial"/>
                <a:cs typeface="Arial"/>
                <a:sym typeface="Arial"/>
              </a:rPr>
              <a:t>It provides different data storage  services with high durability and availability.</a:t>
            </a:r>
          </a:p>
          <a:p>
            <a:pPr marL="285750" marR="0" lvl="0" indent="-285750" algn="l" rtl="0">
              <a:lnSpc>
                <a:spcPct val="100000"/>
              </a:lnSpc>
              <a:spcBef>
                <a:spcPts val="0"/>
              </a:spcBef>
              <a:spcAft>
                <a:spcPts val="0"/>
              </a:spcAft>
              <a:buClr>
                <a:schemeClr val="dk1"/>
              </a:buClr>
              <a:buSzPct val="100000"/>
              <a:buFont typeface="Arial"/>
              <a:buChar char="•"/>
            </a:pPr>
            <a:r>
              <a:rPr lang="en-NZ" sz="2400" b="0" i="0" u="none" strike="noStrike" cap="none">
                <a:solidFill>
                  <a:schemeClr val="dk1"/>
                </a:solidFill>
                <a:latin typeface="Arial"/>
                <a:ea typeface="Arial"/>
                <a:cs typeface="Arial"/>
                <a:sym typeface="Arial"/>
              </a:rPr>
              <a:t>It offers storage choices for backup, archiving, and disaster recovery use cases and provides block, file, and object storage. </a:t>
            </a:r>
          </a:p>
          <a:p>
            <a:pPr marL="285750" marR="0" lvl="0" indent="-285750" algn="l" rtl="0">
              <a:lnSpc>
                <a:spcPct val="100000"/>
              </a:lnSpc>
              <a:spcBef>
                <a:spcPts val="0"/>
              </a:spcBef>
              <a:spcAft>
                <a:spcPts val="0"/>
              </a:spcAft>
              <a:buClr>
                <a:schemeClr val="dk1"/>
              </a:buClr>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ct val="25000"/>
              <a:buFont typeface="Arial"/>
              <a:buNone/>
            </a:pPr>
            <a:r>
              <a:rPr lang="en-NZ" sz="1800" b="0" i="0" u="none" strike="noStrike" cap="none">
                <a:solidFill>
                  <a:schemeClr val="dk1"/>
                </a:solidFill>
                <a:latin typeface="Arial"/>
                <a:ea typeface="Arial"/>
                <a:cs typeface="Arial"/>
                <a:sym typeface="Arial"/>
              </a:rPr>
              <a:t> </a:t>
            </a:r>
          </a:p>
          <a:p>
            <a:pPr marL="0" marR="0" lvl="0" indent="0" algn="l" rtl="0">
              <a:lnSpc>
                <a:spcPct val="100000"/>
              </a:lnSpc>
              <a:spcBef>
                <a:spcPts val="0"/>
              </a:spcBef>
              <a:spcAft>
                <a:spcPts val="0"/>
              </a:spcAft>
              <a:buClr>
                <a:srgbClr val="000000"/>
              </a:buClr>
              <a:buFont typeface="Arial"/>
              <a:buNone/>
            </a:pPr>
            <a:endParaRPr sz="1800" b="1" i="0" u="none" strike="noStrike" cap="none">
              <a:solidFill>
                <a:schemeClr val="dk1"/>
              </a:solidFill>
              <a:latin typeface="Arial"/>
              <a:ea typeface="Arial"/>
              <a:cs typeface="Arial"/>
              <a:sym typeface="Arial"/>
            </a:endParaRPr>
          </a:p>
        </p:txBody>
      </p:sp>
      <p:pic>
        <p:nvPicPr>
          <p:cNvPr id="117" name="Shape 117"/>
          <p:cNvPicPr preferRelativeResize="0"/>
          <p:nvPr/>
        </p:nvPicPr>
        <p:blipFill rotWithShape="1">
          <a:blip r:embed="rId3">
            <a:alphaModFix/>
          </a:blip>
          <a:srcRect t="20177" b="20924"/>
          <a:stretch/>
        </p:blipFill>
        <p:spPr>
          <a:xfrm>
            <a:off x="7026196" y="6037941"/>
            <a:ext cx="2016600" cy="740100"/>
          </a:xfrm>
          <a:prstGeom prst="rect">
            <a:avLst/>
          </a:prstGeom>
          <a:noFill/>
          <a:ln>
            <a:noFill/>
          </a:ln>
        </p:spPr>
      </p:pic>
      <p:pic>
        <p:nvPicPr>
          <p:cNvPr id="118" name="Shape 118"/>
          <p:cNvPicPr preferRelativeResize="0"/>
          <p:nvPr/>
        </p:nvPicPr>
        <p:blipFill rotWithShape="1">
          <a:blip r:embed="rId4">
            <a:alphaModFix/>
          </a:blip>
          <a:srcRect t="13389" b="13600"/>
          <a:stretch/>
        </p:blipFill>
        <p:spPr>
          <a:xfrm>
            <a:off x="308150" y="1371600"/>
            <a:ext cx="8229600" cy="46202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10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234461"/>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NZ" sz="4800" b="1" i="0" u="none" strike="noStrike" cap="none">
                <a:solidFill>
                  <a:schemeClr val="dk1"/>
                </a:solidFill>
                <a:latin typeface="Arial"/>
                <a:ea typeface="Arial"/>
                <a:cs typeface="Arial"/>
                <a:sym typeface="Arial"/>
              </a:rPr>
              <a:t>Motivation</a:t>
            </a:r>
          </a:p>
        </p:txBody>
      </p:sp>
      <p:sp>
        <p:nvSpPr>
          <p:cNvPr id="124" name="Shape 124"/>
          <p:cNvSpPr txBox="1">
            <a:spLocks noGrp="1"/>
          </p:cNvSpPr>
          <p:nvPr>
            <p:ph type="body" idx="1"/>
          </p:nvPr>
        </p:nvSpPr>
        <p:spPr>
          <a:xfrm>
            <a:off x="457200" y="1600200"/>
            <a:ext cx="8229600" cy="4525963"/>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25000"/>
              <a:buFont typeface="Arial"/>
              <a:buNone/>
            </a:pPr>
            <a:endParaRPr sz="3200" b="1" i="0" u="none" strike="noStrike" cap="none">
              <a:solidFill>
                <a:schemeClr val="dk1"/>
              </a:solidFill>
              <a:latin typeface="Arial"/>
              <a:ea typeface="Arial"/>
              <a:cs typeface="Arial"/>
              <a:sym typeface="Arial"/>
            </a:endParaRPr>
          </a:p>
          <a:p>
            <a:pPr marL="0" marR="0" lvl="0" indent="0" algn="l" rtl="0">
              <a:lnSpc>
                <a:spcPct val="100000"/>
              </a:lnSpc>
              <a:spcBef>
                <a:spcPts val="640"/>
              </a:spcBef>
              <a:spcAft>
                <a:spcPts val="0"/>
              </a:spcAft>
              <a:buClr>
                <a:schemeClr val="dk1"/>
              </a:buClr>
              <a:buSzPct val="25000"/>
              <a:buFont typeface="Arial"/>
              <a:buNone/>
            </a:pPr>
            <a:endParaRPr sz="3200" b="0" i="0" u="none" strike="noStrike" cap="none">
              <a:solidFill>
                <a:schemeClr val="dk1"/>
              </a:solidFill>
              <a:latin typeface="Calibri"/>
              <a:ea typeface="Calibri"/>
              <a:cs typeface="Calibri"/>
              <a:sym typeface="Calibri"/>
            </a:endParaRPr>
          </a:p>
        </p:txBody>
      </p:sp>
      <p:sp>
        <p:nvSpPr>
          <p:cNvPr id="125" name="Shape 125"/>
          <p:cNvSpPr/>
          <p:nvPr/>
        </p:nvSpPr>
        <p:spPr>
          <a:xfrm>
            <a:off x="0" y="1178558"/>
            <a:ext cx="9144000" cy="45718"/>
          </a:xfrm>
          <a:prstGeom prst="rect">
            <a:avLst/>
          </a:prstGeom>
          <a:solidFill>
            <a:srgbClr val="FFC000"/>
          </a:solidFill>
          <a:ln w="9525" cap="flat" cmpd="sng">
            <a:solidFill>
              <a:srgbClr val="FFC000"/>
            </a:solidFill>
            <a:prstDash val="solid"/>
            <a:round/>
            <a:headEnd type="none" w="med" len="med"/>
            <a:tailEnd type="none" w="med" len="med"/>
          </a:ln>
          <a:effectLst>
            <a:outerShdw blurRad="39999" dist="23000" dir="5400000" rotWithShape="0">
              <a:srgbClr val="000000">
                <a:alpha val="34509"/>
              </a:srgbClr>
            </a:outerShdw>
          </a:effectLst>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126" name="Shape 126"/>
          <p:cNvPicPr preferRelativeResize="0"/>
          <p:nvPr/>
        </p:nvPicPr>
        <p:blipFill rotWithShape="1">
          <a:blip r:embed="rId3">
            <a:alphaModFix/>
          </a:blip>
          <a:srcRect/>
          <a:stretch/>
        </p:blipFill>
        <p:spPr>
          <a:xfrm>
            <a:off x="6634317" y="5363394"/>
            <a:ext cx="2016605" cy="1256827"/>
          </a:xfrm>
          <a:prstGeom prst="rect">
            <a:avLst/>
          </a:prstGeom>
          <a:noFill/>
          <a:ln>
            <a:noFill/>
          </a:ln>
        </p:spPr>
      </p:pic>
      <p:pic>
        <p:nvPicPr>
          <p:cNvPr id="127" name="Shape 127"/>
          <p:cNvPicPr preferRelativeResize="0"/>
          <p:nvPr/>
        </p:nvPicPr>
        <p:blipFill rotWithShape="1">
          <a:blip r:embed="rId4">
            <a:alphaModFix/>
          </a:blip>
          <a:srcRect/>
          <a:stretch/>
        </p:blipFill>
        <p:spPr>
          <a:xfrm>
            <a:off x="352402" y="1600200"/>
            <a:ext cx="3723240" cy="2094322"/>
          </a:xfrm>
          <a:prstGeom prst="rect">
            <a:avLst/>
          </a:prstGeom>
          <a:noFill/>
          <a:ln>
            <a:noFill/>
          </a:ln>
        </p:spPr>
      </p:pic>
      <p:pic>
        <p:nvPicPr>
          <p:cNvPr id="128" name="Shape 128"/>
          <p:cNvPicPr preferRelativeResize="0"/>
          <p:nvPr/>
        </p:nvPicPr>
        <p:blipFill rotWithShape="1">
          <a:blip r:embed="rId5">
            <a:alphaModFix/>
          </a:blip>
          <a:srcRect/>
          <a:stretch/>
        </p:blipFill>
        <p:spPr>
          <a:xfrm>
            <a:off x="4454769" y="1584369"/>
            <a:ext cx="3751385" cy="2110153"/>
          </a:xfrm>
          <a:prstGeom prst="rect">
            <a:avLst/>
          </a:prstGeom>
          <a:noFill/>
          <a:ln>
            <a:noFill/>
          </a:ln>
        </p:spPr>
      </p:pic>
      <p:pic>
        <p:nvPicPr>
          <p:cNvPr id="129" name="Shape 129"/>
          <p:cNvPicPr preferRelativeResize="0"/>
          <p:nvPr/>
        </p:nvPicPr>
        <p:blipFill rotWithShape="1">
          <a:blip r:embed="rId6">
            <a:alphaModFix/>
          </a:blip>
          <a:srcRect/>
          <a:stretch/>
        </p:blipFill>
        <p:spPr>
          <a:xfrm>
            <a:off x="2413449" y="3987600"/>
            <a:ext cx="4082640" cy="2297285"/>
          </a:xfrm>
          <a:prstGeom prst="rect">
            <a:avLst/>
          </a:prstGeom>
          <a:noFill/>
          <a:ln>
            <a:noFill/>
          </a:ln>
        </p:spPr>
      </p:pic>
      <p:grpSp>
        <p:nvGrpSpPr>
          <p:cNvPr id="130" name="Shape 130"/>
          <p:cNvGrpSpPr/>
          <p:nvPr/>
        </p:nvGrpSpPr>
        <p:grpSpPr>
          <a:xfrm>
            <a:off x="328601" y="1393291"/>
            <a:ext cx="8486700" cy="5242799"/>
            <a:chOff x="328601" y="1393291"/>
            <a:chExt cx="8486700" cy="5242799"/>
          </a:xfrm>
        </p:grpSpPr>
        <p:sp>
          <p:nvSpPr>
            <p:cNvPr id="131" name="Shape 131"/>
            <p:cNvSpPr/>
            <p:nvPr/>
          </p:nvSpPr>
          <p:spPr>
            <a:xfrm>
              <a:off x="328601" y="1393291"/>
              <a:ext cx="8486700" cy="5242799"/>
            </a:xfrm>
            <a:prstGeom prst="rect">
              <a:avLst/>
            </a:prstGeom>
            <a:solidFill>
              <a:schemeClr val="lt1"/>
            </a:solidFill>
            <a:ln w="38100" cap="flat" cmpd="sng">
              <a:solidFill>
                <a:srgbClr val="E8911E"/>
              </a:solidFill>
              <a:prstDash val="solid"/>
              <a:round/>
              <a:headEnd type="none" w="med" len="med"/>
              <a:tailEnd type="none" w="med" len="med"/>
            </a:ln>
            <a:effectLst>
              <a:outerShdw blurRad="39999" dist="23000" dir="5400000" rotWithShape="0">
                <a:srgbClr val="000000">
                  <a:alpha val="34509"/>
                </a:srgbClr>
              </a:outerShdw>
            </a:effectLst>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4000" b="0" i="0" u="none" strike="noStrike" cap="none">
                <a:solidFill>
                  <a:schemeClr val="dk1"/>
                </a:solidFill>
                <a:latin typeface="Arial"/>
                <a:ea typeface="Arial"/>
                <a:cs typeface="Arial"/>
                <a:sym typeface="Arial"/>
              </a:endParaRPr>
            </a:p>
          </p:txBody>
        </p:sp>
        <p:pic>
          <p:nvPicPr>
            <p:cNvPr id="132" name="Shape 132"/>
            <p:cNvPicPr preferRelativeResize="0"/>
            <p:nvPr/>
          </p:nvPicPr>
          <p:blipFill rotWithShape="1">
            <a:blip r:embed="rId7">
              <a:alphaModFix/>
            </a:blip>
            <a:srcRect l="16091" t="11573" r="17575" b="7449"/>
            <a:stretch/>
          </p:blipFill>
          <p:spPr>
            <a:xfrm>
              <a:off x="2013975" y="2441686"/>
              <a:ext cx="5350499" cy="3675300"/>
            </a:xfrm>
            <a:prstGeom prst="rect">
              <a:avLst/>
            </a:prstGeom>
            <a:noFill/>
            <a:ln>
              <a:noFill/>
            </a:ln>
          </p:spPr>
        </p:pic>
        <p:sp>
          <p:nvSpPr>
            <p:cNvPr id="133" name="Shape 133"/>
            <p:cNvSpPr txBox="1"/>
            <p:nvPr/>
          </p:nvSpPr>
          <p:spPr>
            <a:xfrm>
              <a:off x="897000" y="1655411"/>
              <a:ext cx="7350000" cy="857400"/>
            </a:xfrm>
            <a:prstGeom prst="rect">
              <a:avLst/>
            </a:prstGeom>
            <a:noFill/>
            <a:ln>
              <a:noFill/>
            </a:ln>
          </p:spPr>
          <p:txBody>
            <a:bodyPr wrap="square"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NZ" sz="3600" b="1" i="0" u="none" strike="noStrike" cap="none">
                  <a:solidFill>
                    <a:srgbClr val="000000"/>
                  </a:solidFill>
                  <a:latin typeface="Arial"/>
                  <a:ea typeface="Arial"/>
                  <a:cs typeface="Arial"/>
                  <a:sym typeface="Arial"/>
                </a:rPr>
                <a:t>Need For Storage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10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Shape 138"/>
          <p:cNvPicPr preferRelativeResize="0"/>
          <p:nvPr/>
        </p:nvPicPr>
        <p:blipFill rotWithShape="1">
          <a:blip r:embed="rId3">
            <a:alphaModFix/>
          </a:blip>
          <a:srcRect/>
          <a:stretch/>
        </p:blipFill>
        <p:spPr>
          <a:xfrm>
            <a:off x="1788215" y="1994038"/>
            <a:ext cx="5445484" cy="191742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anim calcmode="lin" valueType="num">
                                      <p:cBhvr additive="base">
                                        <p:cTn id="7" dur="500"/>
                                        <p:tgtEl>
                                          <p:spTgt spid="1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n-NZ" sz="4800" b="1" i="0" u="none" strike="noStrike" cap="none">
                <a:solidFill>
                  <a:schemeClr val="dk1"/>
                </a:solidFill>
                <a:latin typeface="Arial"/>
                <a:ea typeface="Arial"/>
                <a:cs typeface="Arial"/>
                <a:sym typeface="Arial"/>
              </a:rPr>
              <a:t>Amazon S3</a:t>
            </a:r>
          </a:p>
        </p:txBody>
      </p:sp>
      <p:sp>
        <p:nvSpPr>
          <p:cNvPr id="144" name="Shape 144"/>
          <p:cNvSpPr txBox="1">
            <a:spLocks noGrp="1"/>
          </p:cNvSpPr>
          <p:nvPr>
            <p:ph type="body" idx="1"/>
          </p:nvPr>
        </p:nvSpPr>
        <p:spPr>
          <a:xfrm>
            <a:off x="457200" y="1600200"/>
            <a:ext cx="8229600" cy="4525963"/>
          </a:xfrm>
          <a:prstGeom prst="rect">
            <a:avLst/>
          </a:prstGeom>
          <a:noFill/>
          <a:ln>
            <a:noFill/>
          </a:ln>
        </p:spPr>
        <p:txBody>
          <a:bodyPr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n-NZ" sz="3600" b="1" i="0" u="none" strike="noStrike" cap="none">
                <a:solidFill>
                  <a:schemeClr val="dk1"/>
                </a:solidFill>
                <a:latin typeface="Arial"/>
                <a:ea typeface="Arial"/>
                <a:cs typeface="Arial"/>
                <a:sym typeface="Arial"/>
              </a:rPr>
              <a:t>What is Amazon S3?</a:t>
            </a:r>
          </a:p>
          <a:p>
            <a:pPr marL="342900" marR="0" lvl="0" indent="-342900" algn="l" rtl="0">
              <a:lnSpc>
                <a:spcPct val="100000"/>
              </a:lnSpc>
              <a:spcBef>
                <a:spcPts val="640"/>
              </a:spcBef>
              <a:spcAft>
                <a:spcPts val="0"/>
              </a:spcAft>
              <a:buClr>
                <a:schemeClr val="dk1"/>
              </a:buClr>
              <a:buSzPct val="100000"/>
              <a:buFont typeface="Arial"/>
              <a:buChar char="•"/>
            </a:pPr>
            <a:r>
              <a:rPr lang="en-NZ" sz="3600" b="1" i="0" u="none" strike="noStrike" cap="none">
                <a:solidFill>
                  <a:schemeClr val="dk1"/>
                </a:solidFill>
                <a:latin typeface="Arial"/>
                <a:ea typeface="Arial"/>
                <a:cs typeface="Arial"/>
                <a:sym typeface="Arial"/>
              </a:rPr>
              <a:t>Key Features</a:t>
            </a:r>
          </a:p>
          <a:p>
            <a:pPr marL="342900" marR="0" lvl="0" indent="-342900" algn="l" rtl="0">
              <a:lnSpc>
                <a:spcPct val="100000"/>
              </a:lnSpc>
              <a:spcBef>
                <a:spcPts val="640"/>
              </a:spcBef>
              <a:spcAft>
                <a:spcPts val="0"/>
              </a:spcAft>
              <a:buClr>
                <a:schemeClr val="dk1"/>
              </a:buClr>
              <a:buSzPct val="100000"/>
              <a:buFont typeface="Arial"/>
              <a:buChar char="•"/>
            </a:pPr>
            <a:r>
              <a:rPr lang="en-NZ" sz="3600" b="1" i="0" u="none" strike="noStrike" cap="none">
                <a:solidFill>
                  <a:schemeClr val="dk1"/>
                </a:solidFill>
                <a:latin typeface="Arial"/>
                <a:ea typeface="Arial"/>
                <a:cs typeface="Arial"/>
                <a:sym typeface="Arial"/>
              </a:rPr>
              <a:t>Concept</a:t>
            </a:r>
          </a:p>
          <a:p>
            <a:pPr marL="342900" marR="0" lvl="0" indent="-342900" algn="l" rtl="0">
              <a:lnSpc>
                <a:spcPct val="100000"/>
              </a:lnSpc>
              <a:spcBef>
                <a:spcPts val="640"/>
              </a:spcBef>
              <a:spcAft>
                <a:spcPts val="0"/>
              </a:spcAft>
              <a:buClr>
                <a:schemeClr val="dk1"/>
              </a:buClr>
              <a:buSzPct val="100000"/>
              <a:buFont typeface="Arial"/>
              <a:buChar char="•"/>
            </a:pPr>
            <a:r>
              <a:rPr lang="en-NZ" sz="3600" b="1" i="0" u="none" strike="noStrike" cap="none">
                <a:solidFill>
                  <a:schemeClr val="dk1"/>
                </a:solidFill>
                <a:latin typeface="Arial"/>
                <a:ea typeface="Arial"/>
                <a:cs typeface="Arial"/>
                <a:sym typeface="Arial"/>
              </a:rPr>
              <a:t>Interfaces</a:t>
            </a:r>
          </a:p>
          <a:p>
            <a:pPr marL="342900" marR="0" lvl="0" indent="-342900" algn="l" rtl="0">
              <a:lnSpc>
                <a:spcPct val="100000"/>
              </a:lnSpc>
              <a:spcBef>
                <a:spcPts val="640"/>
              </a:spcBef>
              <a:spcAft>
                <a:spcPts val="0"/>
              </a:spcAft>
              <a:buClr>
                <a:schemeClr val="dk1"/>
              </a:buClr>
              <a:buSzPct val="100000"/>
              <a:buFont typeface="Arial"/>
              <a:buChar char="•"/>
            </a:pPr>
            <a:r>
              <a:rPr lang="en-NZ" sz="3600" b="1" i="0" u="none" strike="noStrike" cap="none">
                <a:solidFill>
                  <a:schemeClr val="dk1"/>
                </a:solidFill>
                <a:latin typeface="Arial"/>
                <a:ea typeface="Arial"/>
                <a:cs typeface="Arial"/>
                <a:sym typeface="Arial"/>
              </a:rPr>
              <a:t>Security</a:t>
            </a:r>
          </a:p>
          <a:p>
            <a:pPr marL="342900" marR="0" lvl="0" indent="-342900" algn="l" rtl="0">
              <a:lnSpc>
                <a:spcPct val="100000"/>
              </a:lnSpc>
              <a:spcBef>
                <a:spcPts val="640"/>
              </a:spcBef>
              <a:spcAft>
                <a:spcPts val="0"/>
              </a:spcAft>
              <a:buClr>
                <a:schemeClr val="dk1"/>
              </a:buClr>
              <a:buSzPct val="100000"/>
              <a:buFont typeface="Arial"/>
              <a:buChar char="•"/>
            </a:pPr>
            <a:r>
              <a:rPr lang="en-NZ" sz="3600" b="1" i="0" u="none" strike="noStrike" cap="none">
                <a:solidFill>
                  <a:schemeClr val="dk1"/>
                </a:solidFill>
                <a:latin typeface="Arial"/>
                <a:ea typeface="Arial"/>
                <a:cs typeface="Arial"/>
                <a:sym typeface="Arial"/>
              </a:rPr>
              <a:t>Customer References</a:t>
            </a:r>
          </a:p>
        </p:txBody>
      </p:sp>
      <p:sp>
        <p:nvSpPr>
          <p:cNvPr id="145" name="Shape 145"/>
          <p:cNvSpPr/>
          <p:nvPr/>
        </p:nvSpPr>
        <p:spPr>
          <a:xfrm>
            <a:off x="0" y="1178558"/>
            <a:ext cx="9144000" cy="45718"/>
          </a:xfrm>
          <a:prstGeom prst="rect">
            <a:avLst/>
          </a:prstGeom>
          <a:solidFill>
            <a:srgbClr val="FFC000"/>
          </a:solidFill>
          <a:ln w="9525" cap="flat" cmpd="sng">
            <a:solidFill>
              <a:srgbClr val="FFC000"/>
            </a:solidFill>
            <a:prstDash val="solid"/>
            <a:round/>
            <a:headEnd type="none" w="med" len="med"/>
            <a:tailEnd type="none" w="med" len="med"/>
          </a:ln>
          <a:effectLst>
            <a:outerShdw blurRad="39999" dist="23000" dir="5400000" rotWithShape="0">
              <a:srgbClr val="000000">
                <a:alpha val="34509"/>
              </a:srgbClr>
            </a:outerShdw>
          </a:effectLst>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146" name="Shape 146"/>
          <p:cNvPicPr preferRelativeResize="0"/>
          <p:nvPr/>
        </p:nvPicPr>
        <p:blipFill rotWithShape="1">
          <a:blip r:embed="rId3">
            <a:alphaModFix/>
          </a:blip>
          <a:srcRect/>
          <a:stretch/>
        </p:blipFill>
        <p:spPr>
          <a:xfrm>
            <a:off x="5016905" y="2318930"/>
            <a:ext cx="2143199" cy="2143199"/>
          </a:xfrm>
          <a:prstGeom prst="rect">
            <a:avLst/>
          </a:prstGeom>
          <a:noFill/>
          <a:ln>
            <a:noFill/>
          </a:ln>
        </p:spPr>
      </p:pic>
      <p:pic>
        <p:nvPicPr>
          <p:cNvPr id="147" name="Shape 147"/>
          <p:cNvPicPr preferRelativeResize="0"/>
          <p:nvPr/>
        </p:nvPicPr>
        <p:blipFill rotWithShape="1">
          <a:blip r:embed="rId4">
            <a:alphaModFix/>
          </a:blip>
          <a:srcRect t="20177" b="20924"/>
          <a:stretch/>
        </p:blipFill>
        <p:spPr>
          <a:xfrm>
            <a:off x="7026196" y="6037941"/>
            <a:ext cx="2016600" cy="740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457200" y="274637"/>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NZ" sz="4800" b="1" i="0" u="none" strike="noStrike" cap="none">
                <a:solidFill>
                  <a:schemeClr val="dk1"/>
                </a:solidFill>
                <a:latin typeface="Arial"/>
                <a:ea typeface="Arial"/>
                <a:cs typeface="Arial"/>
                <a:sym typeface="Arial"/>
              </a:rPr>
              <a:t>What is Amazon S3?</a:t>
            </a:r>
          </a:p>
        </p:txBody>
      </p:sp>
      <p:sp>
        <p:nvSpPr>
          <p:cNvPr id="153" name="Shape 153"/>
          <p:cNvSpPr txBox="1">
            <a:spLocks noGrp="1"/>
          </p:cNvSpPr>
          <p:nvPr>
            <p:ph type="body" idx="1"/>
          </p:nvPr>
        </p:nvSpPr>
        <p:spPr>
          <a:xfrm>
            <a:off x="0" y="1295400"/>
            <a:ext cx="9144000" cy="4526100"/>
          </a:xfrm>
          <a:prstGeom prst="rect">
            <a:avLst/>
          </a:prstGeom>
          <a:noFill/>
          <a:ln>
            <a:noFill/>
          </a:ln>
        </p:spPr>
        <p:txBody>
          <a:bodyPr wrap="square" lIns="91425" tIns="45700" rIns="91425" bIns="45700" anchor="t" anchorCtr="0">
            <a:noAutofit/>
          </a:bodyPr>
          <a:lstStyle/>
          <a:p>
            <a:pPr marL="0" marR="0" lvl="0" indent="0" algn="ctr" rtl="0">
              <a:lnSpc>
                <a:spcPct val="80000"/>
              </a:lnSpc>
              <a:spcBef>
                <a:spcPts val="0"/>
              </a:spcBef>
              <a:spcAft>
                <a:spcPts val="0"/>
              </a:spcAft>
              <a:buClr>
                <a:schemeClr val="dk1"/>
              </a:buClr>
              <a:buSzPct val="25000"/>
              <a:buFont typeface="Arial"/>
              <a:buNone/>
            </a:pPr>
            <a:endParaRPr sz="2720" b="1" i="0" u="none" strike="noStrike" cap="none">
              <a:solidFill>
                <a:schemeClr val="dk1"/>
              </a:solidFill>
              <a:latin typeface="Arial"/>
              <a:ea typeface="Arial"/>
              <a:cs typeface="Arial"/>
              <a:sym typeface="Arial"/>
            </a:endParaRPr>
          </a:p>
          <a:p>
            <a:pPr marL="0" marR="0" lvl="0" indent="0" algn="ctr" rtl="0">
              <a:lnSpc>
                <a:spcPct val="80000"/>
              </a:lnSpc>
              <a:spcBef>
                <a:spcPts val="544"/>
              </a:spcBef>
              <a:spcAft>
                <a:spcPts val="0"/>
              </a:spcAft>
              <a:buClr>
                <a:schemeClr val="dk1"/>
              </a:buClr>
              <a:buSzPct val="25000"/>
              <a:buFont typeface="Arial"/>
              <a:buNone/>
            </a:pPr>
            <a:r>
              <a:rPr lang="en-NZ" sz="2600" b="1" i="0" u="none" strike="noStrike" cap="none">
                <a:solidFill>
                  <a:schemeClr val="dk1"/>
                </a:solidFill>
                <a:latin typeface="Arial"/>
                <a:ea typeface="Arial"/>
                <a:cs typeface="Arial"/>
                <a:sym typeface="Arial"/>
              </a:rPr>
              <a:t>Amazon S3 </a:t>
            </a:r>
            <a:r>
              <a:rPr lang="en-NZ" sz="2600" b="0" i="0" u="none" strike="noStrike" cap="none">
                <a:solidFill>
                  <a:schemeClr val="dk1"/>
                </a:solidFill>
                <a:latin typeface="Arial"/>
                <a:ea typeface="Arial"/>
                <a:cs typeface="Arial"/>
                <a:sym typeface="Arial"/>
              </a:rPr>
              <a:t>– </a:t>
            </a:r>
            <a:r>
              <a:rPr lang="en-NZ" sz="2600" b="0" i="0" u="sng" strike="noStrike" cap="none">
                <a:solidFill>
                  <a:schemeClr val="dk1"/>
                </a:solidFill>
                <a:latin typeface="Arial"/>
                <a:ea typeface="Arial"/>
                <a:cs typeface="Arial"/>
                <a:sym typeface="Arial"/>
              </a:rPr>
              <a:t>Amazon Simple Storage Service.</a:t>
            </a:r>
          </a:p>
          <a:p>
            <a:pPr marL="0" marR="0" lvl="0" indent="0" algn="ctr" rtl="0">
              <a:lnSpc>
                <a:spcPct val="80000"/>
              </a:lnSpc>
              <a:spcBef>
                <a:spcPts val="544"/>
              </a:spcBef>
              <a:spcAft>
                <a:spcPts val="0"/>
              </a:spcAft>
              <a:buClr>
                <a:schemeClr val="dk1"/>
              </a:buClr>
              <a:buSzPct val="25000"/>
              <a:buFont typeface="Arial"/>
              <a:buNone/>
            </a:pPr>
            <a:r>
              <a:rPr lang="en-NZ" sz="2600" b="0" i="0" u="sng" strike="noStrike" cap="none">
                <a:solidFill>
                  <a:schemeClr val="dk1"/>
                </a:solidFill>
                <a:latin typeface="Arial"/>
                <a:ea typeface="Arial"/>
                <a:cs typeface="Arial"/>
                <a:sym typeface="Arial"/>
              </a:rPr>
              <a:t>(But It is more than a ‘simple’ storage platform.)</a:t>
            </a:r>
          </a:p>
          <a:p>
            <a:pPr marL="0" marR="0" lvl="0" indent="0" algn="l" rtl="0">
              <a:lnSpc>
                <a:spcPct val="80000"/>
              </a:lnSpc>
              <a:spcBef>
                <a:spcPts val="544"/>
              </a:spcBef>
              <a:spcAft>
                <a:spcPts val="0"/>
              </a:spcAft>
              <a:buClr>
                <a:schemeClr val="dk1"/>
              </a:buClr>
              <a:buSzPct val="25000"/>
              <a:buFont typeface="Arial"/>
              <a:buNone/>
            </a:pPr>
            <a:r>
              <a:rPr lang="en-NZ" sz="2600" b="0" i="0" u="none" strike="noStrike" cap="none">
                <a:solidFill>
                  <a:schemeClr val="dk1"/>
                </a:solidFill>
                <a:latin typeface="Arial"/>
                <a:ea typeface="Arial"/>
                <a:cs typeface="Arial"/>
                <a:sym typeface="Arial"/>
              </a:rPr>
              <a:t>              S3 is a  </a:t>
            </a:r>
            <a:r>
              <a:rPr lang="en-NZ" sz="2600" b="0" i="0" u="sng" strike="noStrike" cap="none">
                <a:solidFill>
                  <a:schemeClr val="hlink"/>
                </a:solidFill>
                <a:latin typeface="Arial"/>
                <a:ea typeface="Arial"/>
                <a:cs typeface="Arial"/>
                <a:sym typeface="Arial"/>
                <a:hlinkClick r:id="rId3"/>
              </a:rPr>
              <a:t>cloud storage service</a:t>
            </a:r>
            <a:r>
              <a:rPr lang="en-NZ" sz="2600" b="0" i="0" u="none" strike="noStrike" cap="none">
                <a:solidFill>
                  <a:schemeClr val="dk1"/>
                </a:solidFill>
                <a:latin typeface="Arial"/>
                <a:ea typeface="Arial"/>
                <a:cs typeface="Arial"/>
                <a:sym typeface="Arial"/>
              </a:rPr>
              <a:t> for Object Storage.</a:t>
            </a:r>
          </a:p>
          <a:p>
            <a:pPr marL="0" marR="0" lvl="0" indent="0" algn="ctr" rtl="0">
              <a:lnSpc>
                <a:spcPct val="80000"/>
              </a:lnSpc>
              <a:spcBef>
                <a:spcPts val="544"/>
              </a:spcBef>
              <a:spcAft>
                <a:spcPts val="0"/>
              </a:spcAft>
              <a:buClr>
                <a:schemeClr val="dk1"/>
              </a:buClr>
              <a:buSzPct val="25000"/>
              <a:buFont typeface="Arial"/>
              <a:buNone/>
            </a:pPr>
            <a:endParaRPr sz="2600" b="0" i="0" u="none" strike="noStrike" cap="none">
              <a:solidFill>
                <a:schemeClr val="dk1"/>
              </a:solidFill>
              <a:latin typeface="Arial"/>
              <a:ea typeface="Arial"/>
              <a:cs typeface="Arial"/>
              <a:sym typeface="Arial"/>
            </a:endParaRPr>
          </a:p>
          <a:p>
            <a:pPr marL="342900" marR="0" lvl="0" indent="-342900" algn="l" rtl="0">
              <a:lnSpc>
                <a:spcPct val="80000"/>
              </a:lnSpc>
              <a:spcBef>
                <a:spcPts val="544"/>
              </a:spcBef>
              <a:spcAft>
                <a:spcPts val="0"/>
              </a:spcAft>
              <a:buClr>
                <a:schemeClr val="dk1"/>
              </a:buClr>
              <a:buSzPct val="100000"/>
              <a:buFont typeface="Arial"/>
              <a:buChar char="•"/>
            </a:pPr>
            <a:r>
              <a:rPr lang="en-NZ" sz="2600" b="0" i="0" u="none" strike="noStrike" cap="none">
                <a:solidFill>
                  <a:schemeClr val="dk1"/>
                </a:solidFill>
                <a:latin typeface="Arial"/>
                <a:ea typeface="Arial"/>
                <a:cs typeface="Arial"/>
                <a:sym typeface="Arial"/>
              </a:rPr>
              <a:t>A web storage, not a file system</a:t>
            </a:r>
          </a:p>
          <a:p>
            <a:pPr marL="342900" marR="0" lvl="0" indent="-342900" algn="l" rtl="0">
              <a:lnSpc>
                <a:spcPct val="80000"/>
              </a:lnSpc>
              <a:spcBef>
                <a:spcPts val="544"/>
              </a:spcBef>
              <a:spcAft>
                <a:spcPts val="0"/>
              </a:spcAft>
              <a:buClr>
                <a:schemeClr val="dk1"/>
              </a:buClr>
              <a:buSzPct val="100000"/>
              <a:buFont typeface="Arial"/>
              <a:buChar char="•"/>
            </a:pPr>
            <a:r>
              <a:rPr lang="en-NZ" sz="2600" b="0" i="0" u="none" strike="noStrike" cap="none">
                <a:solidFill>
                  <a:schemeClr val="dk1"/>
                </a:solidFill>
                <a:latin typeface="Arial"/>
                <a:ea typeface="Arial"/>
                <a:cs typeface="Arial"/>
                <a:sym typeface="Arial"/>
              </a:rPr>
              <a:t>Store and retrieve any amount of data.</a:t>
            </a:r>
          </a:p>
          <a:p>
            <a:pPr marL="342900" marR="0" lvl="0" indent="-342900" algn="l" rtl="0">
              <a:lnSpc>
                <a:spcPct val="80000"/>
              </a:lnSpc>
              <a:spcBef>
                <a:spcPts val="544"/>
              </a:spcBef>
              <a:spcAft>
                <a:spcPts val="0"/>
              </a:spcAft>
              <a:buClr>
                <a:schemeClr val="dk1"/>
              </a:buClr>
              <a:buSzPct val="100000"/>
              <a:buFont typeface="Arial"/>
              <a:buChar char="•"/>
            </a:pPr>
            <a:r>
              <a:rPr lang="en-NZ" sz="2600" b="0" i="0" u="none" strike="noStrike" cap="none">
                <a:solidFill>
                  <a:schemeClr val="dk1"/>
                </a:solidFill>
                <a:latin typeface="Arial"/>
                <a:ea typeface="Arial"/>
                <a:cs typeface="Arial"/>
                <a:sym typeface="Arial"/>
              </a:rPr>
              <a:t>At any time.</a:t>
            </a:r>
          </a:p>
          <a:p>
            <a:pPr marL="342900" marR="0" lvl="0" indent="-342900" algn="l" rtl="0">
              <a:lnSpc>
                <a:spcPct val="80000"/>
              </a:lnSpc>
              <a:spcBef>
                <a:spcPts val="544"/>
              </a:spcBef>
              <a:spcAft>
                <a:spcPts val="0"/>
              </a:spcAft>
              <a:buClr>
                <a:schemeClr val="dk1"/>
              </a:buClr>
              <a:buSzPct val="100000"/>
              <a:buFont typeface="Arial"/>
              <a:buChar char="•"/>
            </a:pPr>
            <a:r>
              <a:rPr lang="en-NZ" sz="2600" b="0" i="0" u="none" strike="noStrike" cap="none">
                <a:solidFill>
                  <a:schemeClr val="dk1"/>
                </a:solidFill>
                <a:latin typeface="Arial"/>
                <a:ea typeface="Arial"/>
                <a:cs typeface="Arial"/>
                <a:sym typeface="Arial"/>
              </a:rPr>
              <a:t>From anywhere on the web.</a:t>
            </a:r>
          </a:p>
          <a:p>
            <a:pPr marL="342900" marR="0" lvl="0" indent="-342900" algn="l" rtl="0">
              <a:lnSpc>
                <a:spcPct val="80000"/>
              </a:lnSpc>
              <a:spcBef>
                <a:spcPts val="544"/>
              </a:spcBef>
              <a:spcAft>
                <a:spcPts val="0"/>
              </a:spcAft>
              <a:buClr>
                <a:schemeClr val="dk1"/>
              </a:buClr>
              <a:buSzPct val="100000"/>
              <a:buFont typeface="Arial"/>
              <a:buChar char="•"/>
            </a:pPr>
            <a:r>
              <a:rPr lang="en-NZ" sz="2600" b="0" i="0" u="none" strike="noStrike" cap="none">
                <a:solidFill>
                  <a:schemeClr val="dk1"/>
                </a:solidFill>
                <a:latin typeface="Arial"/>
                <a:ea typeface="Arial"/>
                <a:cs typeface="Arial"/>
                <a:sym typeface="Arial"/>
              </a:rPr>
              <a:t>Access via simple web interface.</a:t>
            </a:r>
          </a:p>
        </p:txBody>
      </p:sp>
      <p:sp>
        <p:nvSpPr>
          <p:cNvPr id="154" name="Shape 154"/>
          <p:cNvSpPr/>
          <p:nvPr/>
        </p:nvSpPr>
        <p:spPr>
          <a:xfrm>
            <a:off x="0" y="1178558"/>
            <a:ext cx="9144000" cy="45718"/>
          </a:xfrm>
          <a:prstGeom prst="rect">
            <a:avLst/>
          </a:prstGeom>
          <a:solidFill>
            <a:srgbClr val="FFC000"/>
          </a:solidFill>
          <a:ln w="9525" cap="flat" cmpd="sng">
            <a:solidFill>
              <a:srgbClr val="FFC000"/>
            </a:solidFill>
            <a:prstDash val="solid"/>
            <a:round/>
            <a:headEnd type="none" w="med" len="med"/>
            <a:tailEnd type="none" w="med" len="med"/>
          </a:ln>
          <a:effectLst>
            <a:outerShdw blurRad="39999" dist="23000" dir="5400000" rotWithShape="0">
              <a:srgbClr val="000000">
                <a:alpha val="34509"/>
              </a:srgbClr>
            </a:outerShdw>
          </a:effectLst>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155" name="Shape 155"/>
          <p:cNvPicPr preferRelativeResize="0"/>
          <p:nvPr/>
        </p:nvPicPr>
        <p:blipFill rotWithShape="1">
          <a:blip r:embed="rId4">
            <a:alphaModFix/>
          </a:blip>
          <a:srcRect t="20177" b="20924"/>
          <a:stretch/>
        </p:blipFill>
        <p:spPr>
          <a:xfrm>
            <a:off x="7026196" y="6037941"/>
            <a:ext cx="2016600" cy="740100"/>
          </a:xfrm>
          <a:prstGeom prst="rect">
            <a:avLst/>
          </a:prstGeom>
          <a:noFill/>
          <a:ln>
            <a:noFill/>
          </a:ln>
        </p:spPr>
      </p:pic>
      <p:pic>
        <p:nvPicPr>
          <p:cNvPr id="156" name="Shape 156"/>
          <p:cNvPicPr preferRelativeResize="0"/>
          <p:nvPr/>
        </p:nvPicPr>
        <p:blipFill rotWithShape="1">
          <a:blip r:embed="rId5">
            <a:alphaModFix/>
          </a:blip>
          <a:srcRect/>
          <a:stretch/>
        </p:blipFill>
        <p:spPr>
          <a:xfrm>
            <a:off x="152400" y="1452550"/>
            <a:ext cx="8438700" cy="4526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457200" y="-3656"/>
            <a:ext cx="8229600" cy="1143000"/>
          </a:xfrm>
          <a:prstGeom prst="rect">
            <a:avLst/>
          </a:prstGeom>
          <a:noFill/>
          <a:ln>
            <a:noFill/>
          </a:ln>
        </p:spPr>
        <p:txBody>
          <a:bodyPr wrap="square"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Arial"/>
              <a:buNone/>
            </a:pPr>
            <a:r>
              <a:rPr lang="en-NZ" sz="4800" b="1" i="0" u="none" strike="noStrike" cap="none">
                <a:solidFill>
                  <a:schemeClr val="dk1"/>
                </a:solidFill>
                <a:latin typeface="Arial"/>
                <a:ea typeface="Arial"/>
                <a:cs typeface="Arial"/>
                <a:sym typeface="Arial"/>
              </a:rPr>
              <a:t>Features</a:t>
            </a:r>
            <a:r>
              <a:rPr lang="en-NZ" sz="3959" b="1" i="0" u="none" strike="noStrike" cap="none">
                <a:solidFill>
                  <a:schemeClr val="dk1"/>
                </a:solidFill>
                <a:latin typeface="Arial"/>
                <a:ea typeface="Arial"/>
                <a:cs typeface="Arial"/>
                <a:sym typeface="Arial"/>
              </a:rPr>
              <a:t/>
            </a:r>
            <a:br>
              <a:rPr lang="en-NZ" sz="3959" b="1" i="0" u="none" strike="noStrike" cap="none">
                <a:solidFill>
                  <a:schemeClr val="dk1"/>
                </a:solidFill>
                <a:latin typeface="Arial"/>
                <a:ea typeface="Arial"/>
                <a:cs typeface="Arial"/>
                <a:sym typeface="Arial"/>
              </a:rPr>
            </a:br>
            <a:r>
              <a:rPr lang="en-NZ" sz="2790" b="0" i="0" u="none" strike="noStrike" cap="none">
                <a:solidFill>
                  <a:schemeClr val="dk1"/>
                </a:solidFill>
                <a:latin typeface="Calibri"/>
                <a:ea typeface="Calibri"/>
                <a:cs typeface="Calibri"/>
                <a:sym typeface="Calibri"/>
              </a:rPr>
              <a:t> </a:t>
            </a:r>
            <a:r>
              <a:rPr lang="en-NZ" sz="3000" b="0" i="0" u="none" strike="noStrike" cap="none">
                <a:solidFill>
                  <a:schemeClr val="dk1"/>
                </a:solidFill>
                <a:latin typeface="Arial"/>
                <a:ea typeface="Arial"/>
                <a:cs typeface="Arial"/>
                <a:sym typeface="Arial"/>
              </a:rPr>
              <a:t>most powerful object storage platform</a:t>
            </a:r>
          </a:p>
        </p:txBody>
      </p:sp>
      <p:sp>
        <p:nvSpPr>
          <p:cNvPr id="162" name="Shape 162"/>
          <p:cNvSpPr txBox="1">
            <a:spLocks noGrp="1"/>
          </p:cNvSpPr>
          <p:nvPr>
            <p:ph type="body" idx="1"/>
          </p:nvPr>
        </p:nvSpPr>
        <p:spPr>
          <a:xfrm>
            <a:off x="0" y="640224"/>
            <a:ext cx="9144000" cy="4274999"/>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endParaRPr sz="2200" b="1" i="0" u="none" strike="noStrike" cap="none">
              <a:solidFill>
                <a:schemeClr val="dk1"/>
              </a:solidFill>
              <a:latin typeface="Arial"/>
              <a:ea typeface="Arial"/>
              <a:cs typeface="Arial"/>
              <a:sym typeface="Arial"/>
            </a:endParaRPr>
          </a:p>
          <a:p>
            <a:pPr marL="0" marR="0" lvl="0" indent="0" algn="l" rtl="0">
              <a:lnSpc>
                <a:spcPct val="100000"/>
              </a:lnSpc>
              <a:spcBef>
                <a:spcPts val="400"/>
              </a:spcBef>
              <a:spcAft>
                <a:spcPts val="0"/>
              </a:spcAft>
              <a:buClr>
                <a:schemeClr val="dk1"/>
              </a:buClr>
              <a:buSzPct val="25000"/>
              <a:buFont typeface="Arial"/>
              <a:buNone/>
            </a:pPr>
            <a:endParaRPr sz="2200" b="0" i="0" u="none" strike="noStrike" cap="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chemeClr val="dk1"/>
              </a:buClr>
              <a:buSzPct val="100000"/>
              <a:buFont typeface="Arial"/>
              <a:buChar char="•"/>
            </a:pPr>
            <a:r>
              <a:rPr lang="en-NZ" sz="2200" b="1" i="0" u="none" strike="noStrike" cap="none">
                <a:solidFill>
                  <a:schemeClr val="dk1"/>
                </a:solidFill>
                <a:latin typeface="Arial"/>
                <a:ea typeface="Arial"/>
                <a:cs typeface="Arial"/>
                <a:sym typeface="Arial"/>
              </a:rPr>
              <a:t>Durability</a:t>
            </a:r>
            <a:r>
              <a:rPr lang="en-NZ" sz="2200" b="0" i="0" u="none" strike="noStrike" cap="none">
                <a:solidFill>
                  <a:schemeClr val="dk1"/>
                </a:solidFill>
                <a:latin typeface="Arial"/>
                <a:ea typeface="Arial"/>
                <a:cs typeface="Arial"/>
                <a:sym typeface="Arial"/>
              </a:rPr>
              <a:t>– 99.99999999999 (11 nines) per object.</a:t>
            </a:r>
          </a:p>
          <a:p>
            <a:pPr marL="342900" marR="0" lvl="0" indent="-342900" algn="l" rtl="0">
              <a:lnSpc>
                <a:spcPct val="100000"/>
              </a:lnSpc>
              <a:spcBef>
                <a:spcPts val="400"/>
              </a:spcBef>
              <a:spcAft>
                <a:spcPts val="0"/>
              </a:spcAft>
              <a:buClr>
                <a:schemeClr val="dk1"/>
              </a:buClr>
              <a:buSzPct val="100000"/>
              <a:buFont typeface="Arial"/>
              <a:buChar char="•"/>
            </a:pPr>
            <a:r>
              <a:rPr lang="en-NZ" sz="2200" b="1" i="0" u="none" strike="noStrike" cap="none">
                <a:solidFill>
                  <a:schemeClr val="dk1"/>
                </a:solidFill>
                <a:latin typeface="Arial"/>
                <a:ea typeface="Arial"/>
                <a:cs typeface="Arial"/>
                <a:sym typeface="Arial"/>
              </a:rPr>
              <a:t>Availability</a:t>
            </a:r>
            <a:r>
              <a:rPr lang="en-NZ" sz="2200" b="0" i="0" u="none" strike="noStrike" cap="none">
                <a:solidFill>
                  <a:schemeClr val="dk1"/>
                </a:solidFill>
                <a:latin typeface="Arial"/>
                <a:ea typeface="Arial"/>
                <a:cs typeface="Arial"/>
                <a:sym typeface="Arial"/>
              </a:rPr>
              <a:t> – 99.99 % over an year period. </a:t>
            </a:r>
          </a:p>
          <a:p>
            <a:pPr marL="0" marR="0" lvl="0" indent="0" algn="l" rtl="0">
              <a:lnSpc>
                <a:spcPct val="100000"/>
              </a:lnSpc>
              <a:spcBef>
                <a:spcPts val="400"/>
              </a:spcBef>
              <a:spcAft>
                <a:spcPts val="0"/>
              </a:spcAft>
              <a:buClr>
                <a:schemeClr val="dk1"/>
              </a:buClr>
              <a:buSzPct val="25000"/>
              <a:buFont typeface="Arial"/>
              <a:buNone/>
            </a:pPr>
            <a:r>
              <a:rPr lang="en-NZ" sz="2200" b="0" i="0" u="none" strike="noStrike" cap="none">
                <a:solidFill>
                  <a:schemeClr val="dk1"/>
                </a:solidFill>
                <a:latin typeface="Arial"/>
                <a:ea typeface="Arial"/>
                <a:cs typeface="Arial"/>
                <a:sym typeface="Arial"/>
              </a:rPr>
              <a:t>Automatically and synchronously store data across multiple devices within your selected geographical region.</a:t>
            </a:r>
          </a:p>
          <a:p>
            <a:pPr marL="342900" marR="0" lvl="0" indent="-342900" algn="l" rtl="0">
              <a:lnSpc>
                <a:spcPct val="100000"/>
              </a:lnSpc>
              <a:spcBef>
                <a:spcPts val="400"/>
              </a:spcBef>
              <a:spcAft>
                <a:spcPts val="0"/>
              </a:spcAft>
              <a:buClr>
                <a:schemeClr val="dk1"/>
              </a:buClr>
              <a:buSzPct val="100000"/>
              <a:buFont typeface="Arial"/>
              <a:buChar char="•"/>
            </a:pPr>
            <a:r>
              <a:rPr lang="en-NZ" sz="2200" b="1" i="0" u="none" strike="noStrike" cap="none">
                <a:solidFill>
                  <a:schemeClr val="dk1"/>
                </a:solidFill>
                <a:latin typeface="Arial"/>
                <a:ea typeface="Arial"/>
                <a:cs typeface="Arial"/>
                <a:sym typeface="Arial"/>
              </a:rPr>
              <a:t>Storage- </a:t>
            </a:r>
            <a:r>
              <a:rPr lang="en-NZ" sz="2200" b="0" i="0" u="none" strike="noStrike" cap="none">
                <a:solidFill>
                  <a:schemeClr val="dk1"/>
                </a:solidFill>
                <a:latin typeface="Arial"/>
                <a:ea typeface="Arial"/>
                <a:cs typeface="Arial"/>
                <a:sym typeface="Arial"/>
              </a:rPr>
              <a:t>Supports a virtually unlimited number of files in any bucket. </a:t>
            </a:r>
          </a:p>
          <a:p>
            <a:pPr marL="342900" marR="0" lvl="0" indent="-342900" algn="l" rtl="0">
              <a:lnSpc>
                <a:spcPct val="100000"/>
              </a:lnSpc>
              <a:spcBef>
                <a:spcPts val="400"/>
              </a:spcBef>
              <a:spcAft>
                <a:spcPts val="0"/>
              </a:spcAft>
              <a:buClr>
                <a:schemeClr val="dk1"/>
              </a:buClr>
              <a:buSzPct val="100000"/>
              <a:buFont typeface="Arial"/>
              <a:buChar char="•"/>
            </a:pPr>
            <a:r>
              <a:rPr lang="en-NZ" sz="2200" b="1" i="0" u="none" strike="noStrike" cap="none">
                <a:solidFill>
                  <a:schemeClr val="dk1"/>
                </a:solidFill>
                <a:latin typeface="Arial"/>
                <a:ea typeface="Arial"/>
                <a:cs typeface="Arial"/>
                <a:sym typeface="Arial"/>
              </a:rPr>
              <a:t>Scalability</a:t>
            </a:r>
            <a:r>
              <a:rPr lang="en-NZ" sz="2200" b="0" i="0" u="none" strike="noStrike" cap="none">
                <a:solidFill>
                  <a:schemeClr val="dk1"/>
                </a:solidFill>
                <a:latin typeface="Arial"/>
                <a:ea typeface="Arial"/>
                <a:cs typeface="Arial"/>
                <a:sym typeface="Arial"/>
              </a:rPr>
              <a:t> –Automatically manage scaling and distribute copies of your information to the other services in other locations in the same region.</a:t>
            </a:r>
          </a:p>
          <a:p>
            <a:pPr marL="342900" marR="0" lvl="0" indent="-342900" algn="l" rtl="0">
              <a:lnSpc>
                <a:spcPct val="100000"/>
              </a:lnSpc>
              <a:spcBef>
                <a:spcPts val="400"/>
              </a:spcBef>
              <a:spcAft>
                <a:spcPts val="0"/>
              </a:spcAft>
              <a:buClr>
                <a:schemeClr val="dk1"/>
              </a:buClr>
              <a:buSzPct val="100000"/>
              <a:buFont typeface="Arial"/>
              <a:buChar char="•"/>
            </a:pPr>
            <a:r>
              <a:rPr lang="en-NZ" sz="2200" b="1" i="0" u="none" strike="noStrike" cap="none">
                <a:solidFill>
                  <a:schemeClr val="dk1"/>
                </a:solidFill>
                <a:latin typeface="Arial"/>
                <a:ea typeface="Arial"/>
                <a:cs typeface="Arial"/>
                <a:sym typeface="Arial"/>
              </a:rPr>
              <a:t>Security</a:t>
            </a:r>
            <a:r>
              <a:rPr lang="en-NZ" sz="2200" b="0" i="0" u="none" strike="noStrike" cap="none">
                <a:solidFill>
                  <a:schemeClr val="dk1"/>
                </a:solidFill>
                <a:latin typeface="Arial"/>
                <a:ea typeface="Arial"/>
                <a:cs typeface="Arial"/>
                <a:sym typeface="Arial"/>
              </a:rPr>
              <a:t> – Highly secure, provide multiple mechanism for control of access to your S3 resources and it supports encryption.</a:t>
            </a:r>
          </a:p>
          <a:p>
            <a:pPr marL="342900" marR="0" lvl="0" indent="-342900" algn="l" rtl="0">
              <a:lnSpc>
                <a:spcPct val="100000"/>
              </a:lnSpc>
              <a:spcBef>
                <a:spcPts val="400"/>
              </a:spcBef>
              <a:spcAft>
                <a:spcPts val="0"/>
              </a:spcAft>
              <a:buClr>
                <a:schemeClr val="dk1"/>
              </a:buClr>
              <a:buSzPct val="100000"/>
              <a:buFont typeface="Arial"/>
              <a:buChar char="•"/>
            </a:pPr>
            <a:r>
              <a:rPr lang="en-NZ" sz="2200" b="1" i="0" u="none" strike="noStrike" cap="none">
                <a:solidFill>
                  <a:schemeClr val="dk1"/>
                </a:solidFill>
                <a:latin typeface="Arial"/>
                <a:ea typeface="Arial"/>
                <a:cs typeface="Arial"/>
                <a:sym typeface="Arial"/>
              </a:rPr>
              <a:t>Interface</a:t>
            </a:r>
            <a:r>
              <a:rPr lang="en-NZ" sz="2200" b="0" i="0" u="none" strike="noStrike" cap="none">
                <a:solidFill>
                  <a:schemeClr val="dk1"/>
                </a:solidFill>
                <a:latin typeface="Arial"/>
                <a:ea typeface="Arial"/>
                <a:cs typeface="Arial"/>
                <a:sym typeface="Arial"/>
              </a:rPr>
              <a:t> – Easy to use web service interface.</a:t>
            </a:r>
          </a:p>
          <a:p>
            <a:pPr marL="342900" marR="0" lvl="0" indent="-342900" algn="l" rtl="0">
              <a:lnSpc>
                <a:spcPct val="100000"/>
              </a:lnSpc>
              <a:spcBef>
                <a:spcPts val="400"/>
              </a:spcBef>
              <a:spcAft>
                <a:spcPts val="0"/>
              </a:spcAft>
              <a:buClr>
                <a:schemeClr val="dk1"/>
              </a:buClr>
              <a:buSzPct val="100000"/>
              <a:buFont typeface="Arial"/>
              <a:buChar char="•"/>
            </a:pPr>
            <a:r>
              <a:rPr lang="en-NZ" sz="2200" b="1" i="0" u="none" strike="noStrike" cap="none">
                <a:solidFill>
                  <a:schemeClr val="dk1"/>
                </a:solidFill>
                <a:latin typeface="Arial"/>
                <a:ea typeface="Arial"/>
                <a:cs typeface="Arial"/>
                <a:sym typeface="Arial"/>
              </a:rPr>
              <a:t>Pricing </a:t>
            </a:r>
            <a:r>
              <a:rPr lang="en-NZ" sz="2200" b="0" i="0" u="none" strike="noStrike" cap="none">
                <a:solidFill>
                  <a:schemeClr val="dk1"/>
                </a:solidFill>
                <a:latin typeface="Arial"/>
                <a:ea typeface="Arial"/>
                <a:cs typeface="Arial"/>
                <a:sym typeface="Arial"/>
              </a:rPr>
              <a:t>– very low cost.</a:t>
            </a:r>
          </a:p>
        </p:txBody>
      </p:sp>
      <p:sp>
        <p:nvSpPr>
          <p:cNvPr id="163" name="Shape 163"/>
          <p:cNvSpPr/>
          <p:nvPr/>
        </p:nvSpPr>
        <p:spPr>
          <a:xfrm>
            <a:off x="0" y="1178558"/>
            <a:ext cx="9144000" cy="45600"/>
          </a:xfrm>
          <a:prstGeom prst="rect">
            <a:avLst/>
          </a:prstGeom>
          <a:solidFill>
            <a:srgbClr val="FFC000"/>
          </a:solidFill>
          <a:ln w="9525" cap="flat" cmpd="sng">
            <a:solidFill>
              <a:srgbClr val="FFC000"/>
            </a:solidFill>
            <a:prstDash val="solid"/>
            <a:round/>
            <a:headEnd type="none" w="med" len="med"/>
            <a:tailEnd type="none" w="med" len="med"/>
          </a:ln>
          <a:effectLst>
            <a:outerShdw blurRad="39999" dist="23000" dir="5400000" rotWithShape="0">
              <a:srgbClr val="000000">
                <a:alpha val="34509"/>
              </a:srgbClr>
            </a:outerShdw>
          </a:effectLst>
        </p:spPr>
        <p:txBody>
          <a:bodyPr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164" name="Shape 164"/>
          <p:cNvPicPr preferRelativeResize="0"/>
          <p:nvPr/>
        </p:nvPicPr>
        <p:blipFill rotWithShape="1">
          <a:blip r:embed="rId3">
            <a:alphaModFix/>
          </a:blip>
          <a:srcRect t="20177" b="20924"/>
          <a:stretch/>
        </p:blipFill>
        <p:spPr>
          <a:xfrm>
            <a:off x="7026196" y="6037941"/>
            <a:ext cx="2016600" cy="7401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1280</Words>
  <Application>Microsoft Office PowerPoint</Application>
  <PresentationFormat>On-screen Show (4:3)</PresentationFormat>
  <Paragraphs>202</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Georgia</vt:lpstr>
      <vt:lpstr>Noto Sans Symbols</vt:lpstr>
      <vt:lpstr>Office Theme</vt:lpstr>
      <vt:lpstr>PowerPoint Presentation</vt:lpstr>
      <vt:lpstr>Agenda </vt:lpstr>
      <vt:lpstr>PowerPoint Presentation</vt:lpstr>
      <vt:lpstr>Main Idea</vt:lpstr>
      <vt:lpstr>Motivation</vt:lpstr>
      <vt:lpstr>PowerPoint Presentation</vt:lpstr>
      <vt:lpstr>Amazon S3</vt:lpstr>
      <vt:lpstr>What is Amazon S3?</vt:lpstr>
      <vt:lpstr>Features  most powerful object storage platform</vt:lpstr>
      <vt:lpstr>Concept</vt:lpstr>
      <vt:lpstr>Storage Classes  Controlling the way S3 holds your data. </vt:lpstr>
      <vt:lpstr>Interfaces</vt:lpstr>
      <vt:lpstr>Security Highly secure</vt:lpstr>
      <vt:lpstr>Customer References</vt:lpstr>
      <vt:lpstr>PowerPoint Presentation</vt:lpstr>
      <vt:lpstr>Amazon Glacier</vt:lpstr>
      <vt:lpstr>What is Amazon Glacier?</vt:lpstr>
      <vt:lpstr>Concept</vt:lpstr>
      <vt:lpstr>Need for Archival</vt:lpstr>
      <vt:lpstr>Archieval Traditional Vs Amazon Glacier</vt:lpstr>
      <vt:lpstr>Features  most powerful object storage platform</vt:lpstr>
      <vt:lpstr>Interfaces</vt:lpstr>
      <vt:lpstr>API Actions</vt:lpstr>
      <vt:lpstr>Interfaces</vt:lpstr>
      <vt:lpstr>S3 Lifecycle Mamagemnt Policy</vt:lpstr>
      <vt:lpstr>Security</vt:lpstr>
      <vt:lpstr>Customer References</vt:lpstr>
      <vt:lpstr>Cost Model for S3 and Glacier no minimum fee and no set up cost </vt:lpstr>
      <vt:lpstr>AWS Free Usage Tier For New Custmores  </vt:lpstr>
      <vt:lpstr>Pricing </vt:lpstr>
      <vt:lpstr>S3 and Glacier Overview</vt:lpstr>
      <vt:lpstr>Start Using Amazon Web Services NOW</vt:lpstr>
      <vt:lpstr>Future of AWS</vt:lpstr>
      <vt:lpstr>Future of AWS</vt:lpstr>
      <vt:lpstr>Useful Links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theatreautoW10L</dc:creator>
  <cp:lastModifiedBy>theatreautoW10L</cp:lastModifiedBy>
  <cp:revision>1</cp:revision>
  <dcterms:modified xsi:type="dcterms:W3CDTF">2017-09-18T11:38:33Z</dcterms:modified>
</cp:coreProperties>
</file>