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18"/>
  </p:notesMasterIdLst>
  <p:handoutMasterIdLst>
    <p:handoutMasterId r:id="rId19"/>
  </p:handoutMasterIdLst>
  <p:sldIdLst>
    <p:sldId id="383" r:id="rId2"/>
    <p:sldId id="384" r:id="rId3"/>
    <p:sldId id="385" r:id="rId4"/>
    <p:sldId id="388" r:id="rId5"/>
    <p:sldId id="386" r:id="rId6"/>
    <p:sldId id="389" r:id="rId7"/>
    <p:sldId id="396" r:id="rId8"/>
    <p:sldId id="398" r:id="rId9"/>
    <p:sldId id="395" r:id="rId10"/>
    <p:sldId id="390" r:id="rId11"/>
    <p:sldId id="391" r:id="rId12"/>
    <p:sldId id="392" r:id="rId13"/>
    <p:sldId id="393" r:id="rId14"/>
    <p:sldId id="394" r:id="rId15"/>
    <p:sldId id="397" r:id="rId16"/>
    <p:sldId id="387" r:id="rId1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988"/>
    <a:srgbClr val="E39891"/>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61163" autoAdjust="0"/>
  </p:normalViewPr>
  <p:slideViewPr>
    <p:cSldViewPr>
      <p:cViewPr varScale="1">
        <p:scale>
          <a:sx n="65" d="100"/>
          <a:sy n="65" d="100"/>
        </p:scale>
        <p:origin x="18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7/25/2017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oogle.com/press/podium/ses2006.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1853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Arial" pitchFamily="-107" charset="0"/>
                <a:ea typeface="+mn-ea"/>
                <a:cs typeface="+mn-cs"/>
              </a:rPr>
              <a:t>Berkley group do not like the previous definitions.</a:t>
            </a:r>
          </a:p>
          <a:p>
            <a:endParaRPr lang="en-NZ"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We will eschew terminology such as “X as a service (</a:t>
            </a:r>
            <a:r>
              <a:rPr lang="en-NZ" sz="1200" b="0" i="0" u="none" strike="noStrike" kern="1200" baseline="0" dirty="0" err="1" smtClean="0">
                <a:solidFill>
                  <a:schemeClr val="tx1"/>
                </a:solidFill>
                <a:latin typeface="Arial" pitchFamily="-107" charset="0"/>
                <a:ea typeface="+mn-ea"/>
                <a:cs typeface="+mn-cs"/>
              </a:rPr>
              <a:t>XaaS</a:t>
            </a:r>
            <a:r>
              <a:rPr lang="en-NZ" sz="1200" b="0" i="0" u="none" strike="noStrike" kern="1200" baseline="0" dirty="0" smtClean="0">
                <a:solidFill>
                  <a:schemeClr val="tx1"/>
                </a:solidFill>
                <a:latin typeface="Arial" pitchFamily="-107" charset="0"/>
                <a:ea typeface="+mn-ea"/>
                <a:cs typeface="+mn-cs"/>
              </a:rPr>
              <a:t>)”; values of X we have seen in print include Infrastructure, Hardware, and Platform, but we were unable to agree even among ourselves what the precise differences among them might be.</a:t>
            </a:r>
          </a:p>
          <a:p>
            <a:endParaRPr lang="en-NZ"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For Berkley -- Cloud Computing refers to both the applications delivered as services over the Internet and the hardware and systems software in the </a:t>
            </a:r>
            <a:r>
              <a:rPr lang="en-NZ" sz="1200" b="0" i="0" u="none" strike="noStrike" kern="1200" baseline="0" dirty="0" err="1" smtClean="0">
                <a:solidFill>
                  <a:schemeClr val="tx1"/>
                </a:solidFill>
                <a:latin typeface="Arial" pitchFamily="-107" charset="0"/>
                <a:ea typeface="+mn-ea"/>
                <a:cs typeface="+mn-cs"/>
              </a:rPr>
              <a:t>datacenters</a:t>
            </a:r>
            <a:r>
              <a:rPr lang="en-NZ" sz="1200" b="0" i="0" u="none" strike="noStrike" kern="1200" baseline="0" dirty="0" smtClean="0">
                <a:solidFill>
                  <a:schemeClr val="tx1"/>
                </a:solidFill>
                <a:latin typeface="Arial" pitchFamily="-107" charset="0"/>
                <a:ea typeface="+mn-ea"/>
                <a:cs typeface="+mn-cs"/>
              </a:rPr>
              <a:t> that provide those services. The services themselves have long been referred to as Software as a Service (SaaS), so we use that term. The </a:t>
            </a:r>
            <a:r>
              <a:rPr lang="en-NZ" sz="1200" b="0" i="0" u="none" strike="noStrike" kern="1200" baseline="0" dirty="0" err="1" smtClean="0">
                <a:solidFill>
                  <a:schemeClr val="tx1"/>
                </a:solidFill>
                <a:latin typeface="Arial" pitchFamily="-107" charset="0"/>
                <a:ea typeface="+mn-ea"/>
                <a:cs typeface="+mn-cs"/>
              </a:rPr>
              <a:t>datacenter</a:t>
            </a:r>
            <a:r>
              <a:rPr lang="en-NZ" sz="1200" b="0" i="0" u="none" strike="noStrike" kern="1200" baseline="0" dirty="0" smtClean="0">
                <a:solidFill>
                  <a:schemeClr val="tx1"/>
                </a:solidFill>
                <a:latin typeface="Arial" pitchFamily="-107" charset="0"/>
                <a:ea typeface="+mn-ea"/>
                <a:cs typeface="+mn-cs"/>
              </a:rPr>
              <a:t> hardware and software is what we will call a Cloud.</a:t>
            </a:r>
          </a:p>
          <a:p>
            <a:endParaRPr lang="en-NZ"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When a Cloud is made available in a pay-as-you-go manner to the public, we call it a Public Cloud; the service being sold is Utility Computing. Current examples of public Utility Computing include </a:t>
            </a:r>
            <a:r>
              <a:rPr lang="en-NZ" sz="1200" b="0" i="0" u="none" strike="noStrike" kern="1200" baseline="0" dirty="0" err="1" smtClean="0">
                <a:solidFill>
                  <a:schemeClr val="tx1"/>
                </a:solidFill>
                <a:latin typeface="Arial" pitchFamily="-107" charset="0"/>
                <a:ea typeface="+mn-ea"/>
                <a:cs typeface="+mn-cs"/>
              </a:rPr>
              <a:t>AmazonWeb</a:t>
            </a:r>
            <a:r>
              <a:rPr lang="en-NZ" sz="1200" b="0" i="0" u="none" strike="noStrike" kern="1200" baseline="0" dirty="0" smtClean="0">
                <a:solidFill>
                  <a:schemeClr val="tx1"/>
                </a:solidFill>
                <a:latin typeface="Arial" pitchFamily="-107" charset="0"/>
                <a:ea typeface="+mn-ea"/>
                <a:cs typeface="+mn-cs"/>
              </a:rPr>
              <a:t> Services, Google </a:t>
            </a:r>
            <a:r>
              <a:rPr lang="en-NZ" sz="1200" b="0" i="0" u="none" strike="noStrike" kern="1200" baseline="0" dirty="0" err="1" smtClean="0">
                <a:solidFill>
                  <a:schemeClr val="tx1"/>
                </a:solidFill>
                <a:latin typeface="Arial" pitchFamily="-107" charset="0"/>
                <a:ea typeface="+mn-ea"/>
                <a:cs typeface="+mn-cs"/>
              </a:rPr>
              <a:t>AppEngine</a:t>
            </a:r>
            <a:r>
              <a:rPr lang="en-NZ" sz="1200" b="0" i="0" u="none" strike="noStrike" kern="1200" baseline="0" dirty="0" smtClean="0">
                <a:solidFill>
                  <a:schemeClr val="tx1"/>
                </a:solidFill>
                <a:latin typeface="Arial" pitchFamily="-107" charset="0"/>
                <a:ea typeface="+mn-ea"/>
                <a:cs typeface="+mn-cs"/>
              </a:rPr>
              <a:t>, and Microsoft Azure. We use the term Private Cloud to refer to internal </a:t>
            </a:r>
            <a:r>
              <a:rPr lang="en-NZ" sz="1200" b="0" i="0" u="none" strike="noStrike" kern="1200" baseline="0" dirty="0" err="1" smtClean="0">
                <a:solidFill>
                  <a:schemeClr val="tx1"/>
                </a:solidFill>
                <a:latin typeface="Arial" pitchFamily="-107" charset="0"/>
                <a:ea typeface="+mn-ea"/>
                <a:cs typeface="+mn-cs"/>
              </a:rPr>
              <a:t>datacenters</a:t>
            </a:r>
            <a:r>
              <a:rPr lang="en-NZ" sz="1200" b="0" i="0" u="none" strike="noStrike" kern="1200" baseline="0" dirty="0" smtClean="0">
                <a:solidFill>
                  <a:schemeClr val="tx1"/>
                </a:solidFill>
                <a:latin typeface="Arial" pitchFamily="-107" charset="0"/>
                <a:ea typeface="+mn-ea"/>
                <a:cs typeface="+mn-cs"/>
              </a:rPr>
              <a:t> of a business or other organization that are not made available to the public. Thus, Cloud Computing is the sum of SaaS and Utility Computing, but does not normally include Private Clouds.</a:t>
            </a:r>
          </a:p>
          <a:p>
            <a:endParaRPr lang="en-US" sz="1200" b="0" i="0" u="none" strike="noStrike" kern="1200" baseline="0" dirty="0" smtClean="0">
              <a:solidFill>
                <a:schemeClr val="tx1"/>
              </a:solidFill>
              <a:latin typeface="Arial" pitchFamily="-107"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208804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a:t>
            </a:r>
            <a:r>
              <a:rPr lang="en-US" baseline="0" dirty="0" err="1" smtClean="0"/>
              <a:t>revist</a:t>
            </a:r>
            <a:r>
              <a:rPr lang="en-US" baseline="0" dirty="0" smtClean="0"/>
              <a:t> these later in the course.</a:t>
            </a:r>
            <a:endParaRPr lang="en-US" dirty="0" smtClean="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129679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week we will look at papers that talk about some </a:t>
            </a:r>
            <a:r>
              <a:rPr lang="en-US" smtClean="0"/>
              <a:t>related technologies</a:t>
            </a:r>
            <a:r>
              <a:rPr lang="en-US" baseline="0" smtClean="0"/>
              <a:t>.</a:t>
            </a:r>
            <a:endParaRPr lang="en-NZ"/>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3126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Utility Computing</a:t>
            </a:r>
            <a:r>
              <a:rPr lang="en-US" baseline="0" dirty="0" smtClean="0"/>
              <a:t> has been around since the beginning of the 1960s.</a:t>
            </a:r>
          </a:p>
          <a:p>
            <a:r>
              <a:rPr lang="en-US" baseline="0" dirty="0" smtClean="0"/>
              <a:t>Professor John McCarthy was the pioneer of artificial intelligence (see https://en.wikipedia.org/wiki/John_McCarthy_(computer_scientist)).</a:t>
            </a:r>
          </a:p>
          <a:p>
            <a:endParaRPr lang="en-US" baseline="0" dirty="0" smtClean="0"/>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25791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https://www.technologyreview.com/s/425970/who-coined-cloud-computing/</a:t>
            </a:r>
          </a:p>
          <a:p>
            <a:r>
              <a:rPr lang="en-US" dirty="0" smtClean="0"/>
              <a:t>October</a:t>
            </a:r>
            <a:r>
              <a:rPr lang="en-US" baseline="0" dirty="0" smtClean="0"/>
              <a:t> 2011</a:t>
            </a:r>
            <a:endParaRPr lang="en-US" dirty="0" smtClean="0"/>
          </a:p>
          <a:p>
            <a:endParaRPr lang="en-US" dirty="0" smtClean="0"/>
          </a:p>
          <a:p>
            <a:r>
              <a:rPr lang="en-NZ" sz="1200" b="0" i="0" kern="1200" dirty="0" smtClean="0">
                <a:solidFill>
                  <a:schemeClr val="tx1"/>
                </a:solidFill>
                <a:effectLst/>
                <a:latin typeface="Arial" pitchFamily="-107" charset="0"/>
                <a:ea typeface="+mn-ea"/>
                <a:cs typeface="+mn-cs"/>
              </a:rPr>
              <a:t>Unclear who exactly came up with the term. </a:t>
            </a:r>
          </a:p>
          <a:p>
            <a:endParaRPr lang="en-US" sz="1200" b="0" i="0" kern="1200" dirty="0" smtClean="0">
              <a:solidFill>
                <a:schemeClr val="tx1"/>
              </a:solidFill>
              <a:effectLst/>
              <a:latin typeface="Arial" pitchFamily="-107"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NZ" sz="1200" b="0" i="0" kern="1200" dirty="0" smtClean="0">
                <a:solidFill>
                  <a:schemeClr val="tx1"/>
                </a:solidFill>
                <a:effectLst/>
                <a:latin typeface="Arial" pitchFamily="-107" charset="0"/>
                <a:ea typeface="+mn-ea"/>
                <a:cs typeface="+mn-cs"/>
              </a:rPr>
              <a:t>Entrepreneur Sean O’Sullivan filed a trademark on “cloud computing” in 1997. </a:t>
            </a:r>
            <a:r>
              <a:rPr lang="en-NZ" sz="1200" b="0" i="0" kern="1200" baseline="0" dirty="0" smtClean="0">
                <a:solidFill>
                  <a:schemeClr val="tx1"/>
                </a:solidFill>
                <a:effectLst/>
                <a:latin typeface="Arial" pitchFamily="-107" charset="0"/>
                <a:ea typeface="+mn-ea"/>
                <a:cs typeface="+mn-cs"/>
              </a:rPr>
              <a:t> </a:t>
            </a:r>
            <a:r>
              <a:rPr lang="en-NZ" sz="1200" b="0" i="0" kern="1200" baseline="0" dirty="0" err="1" smtClean="0">
                <a:solidFill>
                  <a:schemeClr val="tx1"/>
                </a:solidFill>
                <a:effectLst/>
                <a:latin typeface="Arial" pitchFamily="-107" charset="0"/>
                <a:ea typeface="+mn-ea"/>
                <a:cs typeface="+mn-cs"/>
              </a:rPr>
              <a:t>Startup</a:t>
            </a:r>
            <a:r>
              <a:rPr lang="en-NZ" sz="1200" b="0" i="0" kern="1200" baseline="0" dirty="0" smtClean="0">
                <a:solidFill>
                  <a:schemeClr val="tx1"/>
                </a:solidFill>
                <a:effectLst/>
                <a:latin typeface="Arial" pitchFamily="-107" charset="0"/>
                <a:ea typeface="+mn-ea"/>
                <a:cs typeface="+mn-cs"/>
              </a:rPr>
              <a:t> </a:t>
            </a:r>
            <a:r>
              <a:rPr lang="en-NZ" sz="1200" b="0" i="0" kern="1200" baseline="0" dirty="0" err="1" smtClean="0">
                <a:solidFill>
                  <a:schemeClr val="tx1"/>
                </a:solidFill>
                <a:effectLst/>
                <a:latin typeface="Arial" pitchFamily="-107" charset="0"/>
                <a:ea typeface="+mn-ea"/>
                <a:cs typeface="+mn-cs"/>
              </a:rPr>
              <a:t>NetCentric</a:t>
            </a:r>
            <a:r>
              <a:rPr lang="en-NZ" sz="1200" b="0" i="0" kern="1200" baseline="0" dirty="0" smtClean="0">
                <a:solidFill>
                  <a:schemeClr val="tx1"/>
                </a:solidFill>
                <a:effectLst/>
                <a:latin typeface="Arial" pitchFamily="-107" charset="0"/>
                <a:ea typeface="+mn-ea"/>
                <a:cs typeface="+mn-cs"/>
              </a:rPr>
              <a:t> working with </a:t>
            </a:r>
            <a:r>
              <a:rPr lang="en-NZ" sz="1200" b="0" i="0" kern="1200" baseline="0" dirty="0" smtClean="0">
                <a:solidFill>
                  <a:schemeClr val="tx1"/>
                </a:solidFill>
                <a:effectLst/>
                <a:latin typeface="Arial" pitchFamily="-107" charset="0"/>
                <a:ea typeface="+mn-ea"/>
                <a:cs typeface="+mn-cs"/>
              </a:rPr>
              <a:t>Compaq.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kern="1200" baseline="0" dirty="0" smtClean="0">
                <a:solidFill>
                  <a:schemeClr val="tx1"/>
                </a:solidFill>
                <a:effectLst/>
                <a:latin typeface="Arial" pitchFamily="-107" charset="0"/>
                <a:ea typeface="+mn-ea"/>
                <a:cs typeface="+mn-cs"/>
              </a:rPr>
              <a:t>Didn’t catch on and until recently everyone forgot the term although the details of business plan anticipate many features of cloud computing.</a:t>
            </a:r>
            <a:endParaRPr lang="en-NZ" sz="1200" b="0" i="0" kern="1200" dirty="0" smtClean="0">
              <a:solidFill>
                <a:schemeClr val="tx1"/>
              </a:solidFill>
              <a:effectLst/>
              <a:latin typeface="Arial" pitchFamily="-107" charset="0"/>
              <a:ea typeface="+mn-ea"/>
              <a:cs typeface="+mn-cs"/>
            </a:endParaRPr>
          </a:p>
          <a:p>
            <a:endParaRPr lang="en-NZ" sz="1200" b="0" i="0" kern="1200" dirty="0" smtClean="0">
              <a:solidFill>
                <a:schemeClr val="tx1"/>
              </a:solidFill>
              <a:effectLst/>
              <a:latin typeface="Arial" pitchFamily="-107" charset="0"/>
              <a:ea typeface="+mn-ea"/>
              <a:cs typeface="+mn-cs"/>
            </a:endParaRPr>
          </a:p>
          <a:p>
            <a:r>
              <a:rPr lang="en-NZ" sz="1200" b="0" i="0" kern="1200" dirty="0" smtClean="0">
                <a:solidFill>
                  <a:schemeClr val="tx1"/>
                </a:solidFill>
                <a:effectLst/>
                <a:latin typeface="Arial" pitchFamily="-107" charset="0"/>
                <a:ea typeface="+mn-ea"/>
                <a:cs typeface="+mn-cs"/>
              </a:rPr>
              <a:t>Many believe the first use of “cloud computing” in its modern context occurred on August 9, 2006, when then Google CEO Eric Schmidt </a:t>
            </a:r>
            <a:r>
              <a:rPr lang="en-NZ" sz="1200" b="0" i="0" u="none" strike="noStrike" kern="1200" dirty="0" smtClean="0">
                <a:solidFill>
                  <a:schemeClr val="tx1"/>
                </a:solidFill>
                <a:effectLst/>
                <a:latin typeface="Arial" pitchFamily="-107" charset="0"/>
                <a:ea typeface="+mn-ea"/>
                <a:cs typeface="+mn-cs"/>
                <a:hlinkClick r:id="rId3"/>
              </a:rPr>
              <a:t>introduced the term to an industry conference. </a:t>
            </a:r>
            <a:r>
              <a:rPr lang="en-NZ" sz="1200" b="0" i="0" kern="1200" dirty="0" smtClean="0">
                <a:solidFill>
                  <a:schemeClr val="tx1"/>
                </a:solidFill>
                <a:effectLst/>
                <a:latin typeface="Arial" pitchFamily="-107" charset="0"/>
                <a:ea typeface="+mn-ea"/>
                <a:cs typeface="+mn-cs"/>
              </a:rPr>
              <a:t>“What’s interesting [now] is that there is an emergent new model,” Schmidt said, “I don’t think people have really understood how big this opportunity really is. It starts with the premise that the data services and architecture should be on servers. We call it cloud computing—they should be in a “cloud” somewhere.”</a:t>
            </a:r>
          </a:p>
          <a:p>
            <a:endParaRPr lang="en-US" sz="1200" b="0" i="0" kern="1200" dirty="0" smtClean="0">
              <a:solidFill>
                <a:schemeClr val="tx1"/>
              </a:solidFill>
              <a:effectLst/>
              <a:latin typeface="Arial" pitchFamily="-107" charset="0"/>
              <a:ea typeface="+mn-ea"/>
              <a:cs typeface="+mn-cs"/>
            </a:endParaRPr>
          </a:p>
          <a:p>
            <a:endParaRPr lang="en-US" sz="1200" b="0" i="0" kern="1200" dirty="0" smtClean="0">
              <a:solidFill>
                <a:schemeClr val="tx1"/>
              </a:solidFill>
              <a:effectLst/>
              <a:latin typeface="Arial" pitchFamily="-107" charset="0"/>
              <a:ea typeface="+mn-ea"/>
              <a:cs typeface="+mn-cs"/>
            </a:endParaRPr>
          </a:p>
          <a:p>
            <a:endParaRPr lang="en-NZ" sz="1200" b="0" i="0" kern="1200" dirty="0" smtClean="0">
              <a:solidFill>
                <a:schemeClr val="tx1"/>
              </a:solidFill>
              <a:effectLst/>
              <a:latin typeface="Arial" pitchFamily="-107" charset="0"/>
              <a:ea typeface="+mn-ea"/>
              <a:cs typeface="+mn-cs"/>
            </a:endParaRPr>
          </a:p>
          <a:p>
            <a:endParaRPr lang="en-US" sz="1200" b="0" i="0" kern="1200" dirty="0" smtClean="0">
              <a:solidFill>
                <a:schemeClr val="tx1"/>
              </a:solidFill>
              <a:effectLst/>
              <a:latin typeface="Arial" pitchFamily="-107" charset="0"/>
              <a:ea typeface="+mn-ea"/>
              <a:cs typeface="+mn-cs"/>
            </a:endParaRPr>
          </a:p>
          <a:p>
            <a:endParaRPr lang="en-NZ" sz="1200" b="0" i="0" kern="1200" dirty="0" smtClean="0">
              <a:solidFill>
                <a:schemeClr val="tx1"/>
              </a:solidFill>
              <a:effectLst/>
              <a:latin typeface="Arial" pitchFamily="-107" charset="0"/>
              <a:ea typeface="+mn-ea"/>
              <a:cs typeface="+mn-cs"/>
            </a:endParaRPr>
          </a:p>
          <a:p>
            <a:endParaRPr lang="en-US" sz="1200" b="0" i="0" kern="1200" dirty="0" smtClean="0">
              <a:solidFill>
                <a:schemeClr val="tx1"/>
              </a:solidFill>
              <a:effectLst/>
              <a:latin typeface="Arial" pitchFamily="-107"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5741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in 2008 people were skeptical about cloud computing and did not have a clear idea of what it was.</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10636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computing has become everyday.</a:t>
            </a:r>
          </a:p>
          <a:p>
            <a:r>
              <a:rPr lang="en-US" dirty="0" smtClean="0"/>
              <a:t>These</a:t>
            </a:r>
            <a:r>
              <a:rPr lang="en-US" baseline="0" dirty="0" smtClean="0"/>
              <a:t> definitions come from Amazon and IBM.</a:t>
            </a:r>
          </a:p>
          <a:p>
            <a:r>
              <a:rPr lang="en-US" baseline="0" dirty="0" smtClean="0"/>
              <a:t>Key features:</a:t>
            </a:r>
          </a:p>
          <a:p>
            <a:pPr marL="171450" indent="-171450">
              <a:buFontTx/>
              <a:buChar char="-"/>
            </a:pPr>
            <a:r>
              <a:rPr lang="en-US" baseline="0" dirty="0" smtClean="0"/>
              <a:t>Pay-as-you-go</a:t>
            </a:r>
          </a:p>
          <a:p>
            <a:pPr marL="171450" indent="-171450">
              <a:buFontTx/>
              <a:buChar char="-"/>
            </a:pPr>
            <a:r>
              <a:rPr lang="en-US" baseline="0" dirty="0" smtClean="0"/>
              <a:t>Scales on demand</a:t>
            </a:r>
          </a:p>
          <a:p>
            <a:pPr marL="171450" indent="-171450">
              <a:buFontTx/>
              <a:buChar char="-"/>
            </a:pPr>
            <a:r>
              <a:rPr lang="en-US" baseline="0" dirty="0" smtClean="0"/>
              <a:t>Computational resources</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00936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was new here?</a:t>
            </a:r>
          </a:p>
          <a:p>
            <a:pPr marL="228600" indent="-228600">
              <a:buAutoNum type="arabicParenR"/>
            </a:pPr>
            <a:r>
              <a:rPr lang="en-US" dirty="0" smtClean="0"/>
              <a:t>The illusion</a:t>
            </a:r>
            <a:r>
              <a:rPr lang="en-US" baseline="0" dirty="0" smtClean="0"/>
              <a:t> of infinite computing resources available on the demand thereby eliminating the need for Cloud Computing users to plan far ahead for provisioning.</a:t>
            </a:r>
          </a:p>
          <a:p>
            <a:pPr marL="228600" indent="-228600">
              <a:buAutoNum type="arabicParenR"/>
            </a:pPr>
            <a:r>
              <a:rPr lang="en-US" baseline="0" dirty="0" smtClean="0"/>
              <a:t>The elimination of up-front commitment by Cloud users, thereby allowing companies to start small and increase hardware resources only when there is an increase in their needs.</a:t>
            </a:r>
          </a:p>
          <a:p>
            <a:pPr marL="228600" indent="-228600">
              <a:buAutoNum type="arabicParenR"/>
            </a:pPr>
            <a:r>
              <a:rPr lang="en-US" dirty="0" smtClean="0"/>
              <a:t>The ability to pay for use of computing resources on a short-term basis as needed (e.g. processors by the hour and storage</a:t>
            </a:r>
            <a:r>
              <a:rPr lang="en-US" baseline="0" dirty="0" smtClean="0"/>
              <a:t> by the day) and release them as needed, thereby rewarding conservation by letting machines and storage go when there are no longer useful.</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386473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NZ" sz="1200" b="0" i="0" u="none" strike="noStrike" kern="1200" baseline="0" dirty="0" smtClean="0">
                <a:solidFill>
                  <a:schemeClr val="tx1"/>
                </a:solidFill>
                <a:latin typeface="Arial" pitchFamily="-107" charset="0"/>
                <a:ea typeface="+mn-ea"/>
                <a:cs typeface="+mn-cs"/>
              </a:rPr>
              <a:t>Even though Amazon’s pay-as-you-go pricing (for example) could be more expensive than buying and  depreciating a comparable server over the same period, we argue that the cost is outweighed by the extremely important Cloud Computing economic benefits of elasticity and transference of risk, especially the risks of overprovisioning (underutilization) and </a:t>
            </a:r>
            <a:r>
              <a:rPr lang="en-NZ" sz="1200" b="0" i="0" u="none" strike="noStrike" kern="1200" baseline="0" dirty="0" err="1" smtClean="0">
                <a:solidFill>
                  <a:schemeClr val="tx1"/>
                </a:solidFill>
                <a:latin typeface="Arial" pitchFamily="-107" charset="0"/>
                <a:ea typeface="+mn-ea"/>
                <a:cs typeface="+mn-cs"/>
              </a:rPr>
              <a:t>underprovisioning</a:t>
            </a:r>
            <a:r>
              <a:rPr lang="en-NZ" sz="1200" b="0" i="0" u="none" strike="noStrike" kern="1200" baseline="0" dirty="0" smtClean="0">
                <a:solidFill>
                  <a:schemeClr val="tx1"/>
                </a:solidFill>
                <a:latin typeface="Arial" pitchFamily="-107" charset="0"/>
                <a:ea typeface="+mn-ea"/>
                <a:cs typeface="+mn-cs"/>
              </a:rPr>
              <a:t> (saturation).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NZ" sz="1200" b="0" i="0" u="none" strike="noStrike" kern="1200" baseline="0" dirty="0" smtClean="0">
              <a:solidFill>
                <a:schemeClr val="tx1"/>
              </a:solidFill>
              <a:latin typeface="Arial" pitchFamily="-107"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NZ" sz="1200" b="0" i="0" u="none" strike="noStrike" kern="1200" baseline="0" dirty="0" smtClean="0">
                <a:solidFill>
                  <a:schemeClr val="tx1"/>
                </a:solidFill>
                <a:latin typeface="Arial" pitchFamily="-107" charset="0"/>
                <a:ea typeface="+mn-ea"/>
                <a:cs typeface="+mn-cs"/>
              </a:rPr>
              <a:t>Elasticity – being able to rapidly add or remove resources. Few users deliberately provision for less than the expected peak, and therefore they must provision for the peak and allow the resources to remain idle at nonpeak times. The more pronounced the variation, the more the waste. Elasticity allows reducing this waste and can therefore more than compensate for the potentially higher cost per server-hour of paying-as-you-go vs. buying.</a:t>
            </a:r>
            <a:endParaRPr lang="en-NZ" dirty="0" smtClean="0"/>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(would have been good to have had a slide illustrating an example here).</a:t>
            </a:r>
            <a:endParaRPr lang="en-NZ" sz="1200" b="0" i="0" u="none" strike="noStrike" kern="1200" baseline="0" dirty="0" smtClean="0">
              <a:solidFill>
                <a:schemeClr val="tx1"/>
              </a:solidFill>
              <a:latin typeface="Arial" pitchFamily="-107" charset="0"/>
              <a:ea typeface="+mn-ea"/>
              <a:cs typeface="+mn-cs"/>
            </a:endParaRP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Risk Transference – if you </a:t>
            </a:r>
            <a:r>
              <a:rPr lang="en-US" sz="1200" b="0" i="0" u="none" strike="noStrike" kern="1200" baseline="0" dirty="0" err="1" smtClean="0">
                <a:solidFill>
                  <a:schemeClr val="tx1"/>
                </a:solidFill>
                <a:latin typeface="Arial" pitchFamily="-107" charset="0"/>
                <a:ea typeface="+mn-ea"/>
                <a:cs typeface="+mn-cs"/>
              </a:rPr>
              <a:t>underprovision</a:t>
            </a:r>
            <a:r>
              <a:rPr lang="en-US" sz="1200" b="0" i="0" u="none" strike="noStrike" kern="1200" baseline="0" dirty="0" smtClean="0">
                <a:solidFill>
                  <a:schemeClr val="tx1"/>
                </a:solidFill>
                <a:latin typeface="Arial" pitchFamily="-107" charset="0"/>
                <a:ea typeface="+mn-ea"/>
                <a:cs typeface="+mn-cs"/>
              </a:rPr>
              <a:t> you will lose customers who experience bad service. Cloud allows you to scale with the risk being taken by the provider.</a:t>
            </a:r>
          </a:p>
          <a:p>
            <a:endParaRPr lang="en-US"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Share benefits of dropping hardware costs -- technology trends suggest that over the useful lifetime of some purchased equipment, hardware costs will fall and new hardware and software technologies will become available. Cloud providers, who already enjoy economy-of-scale buying power as described in Section 3, can potentially pass on some of these savings to their customers. Indeed, heavy users of AWS saw storage costs fall 20% and networking costs fall 50% over the last 2.5 years, and the addition of nine new services or features to AWS over less than one year (note as at 2008).</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No operational costs – when comparing with building your own datacenter you have to factor in the costs of employing skilled people to manage the systems as well as other costs such as power or cooling. Using the Cloud allows you to benefit from economies of scale (per machine it is cheaper to have one person managing many machines not just one, more efficient to cool many machines instead of just one).</a:t>
            </a:r>
            <a:endParaRPr lang="en-NZ" sz="1200" b="0" i="0" u="none" strike="noStrike" kern="1200" baseline="0" dirty="0" smtClean="0">
              <a:solidFill>
                <a:schemeClr val="tx1"/>
              </a:solidFill>
              <a:latin typeface="Arial" pitchFamily="-107" charset="0"/>
              <a:ea typeface="+mn-ea"/>
              <a:cs typeface="+mn-cs"/>
            </a:endParaRP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550638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Arial" pitchFamily="-107" charset="0"/>
                <a:ea typeface="+mn-ea"/>
                <a:cs typeface="+mn-cs"/>
              </a:rPr>
              <a:t>While we have yet to see fundamentally new types of applications enabled by Cloud Computing, we believe that several important classes of existing applications will become even more compelling with Cloud Computing and contribute further to its momentum.</a:t>
            </a:r>
          </a:p>
          <a:p>
            <a:endParaRPr lang="en-US"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“Earthbound” applications. Some applications that would otherwise be good candidates for the cloud’s elasticity and parallelism may be thwarted by data movement costs, the fundamental latency limits of getting into and out of the cloud, or both. For example, while the analytics associated with making long-term financial decisions are appropriate for the Cloud, stock trading that requires microsecond precision is not. Until the cost (and possibly latency) of </a:t>
            </a:r>
            <a:r>
              <a:rPr lang="en-NZ" sz="1200" b="0" i="0" u="none" strike="noStrike" kern="1200" baseline="0" dirty="0" err="1" smtClean="0">
                <a:solidFill>
                  <a:schemeClr val="tx1"/>
                </a:solidFill>
                <a:latin typeface="Arial" pitchFamily="-107" charset="0"/>
                <a:ea typeface="+mn-ea"/>
                <a:cs typeface="+mn-cs"/>
              </a:rPr>
              <a:t>wideareadata</a:t>
            </a:r>
            <a:r>
              <a:rPr lang="en-NZ" sz="1200" b="0" i="0" u="none" strike="noStrike" kern="1200" baseline="0" dirty="0" smtClean="0">
                <a:solidFill>
                  <a:schemeClr val="tx1"/>
                </a:solidFill>
                <a:latin typeface="Arial" pitchFamily="-107" charset="0"/>
                <a:ea typeface="+mn-ea"/>
                <a:cs typeface="+mn-cs"/>
              </a:rPr>
              <a:t> transfer decrease (see Section 7), such applications may be less obvious candidates for the cloud.</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66320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Arial" pitchFamily="-107" charset="0"/>
                <a:ea typeface="+mn-ea"/>
                <a:cs typeface="+mn-cs"/>
              </a:rPr>
              <a:t>1. Make a lot of money. Although 10 cents per server-hour seems low, Table 2 summarizes James Hamilton’s</a:t>
            </a:r>
          </a:p>
          <a:p>
            <a:r>
              <a:rPr lang="en-NZ" sz="1200" b="0" i="0" u="none" strike="noStrike" kern="1200" baseline="0" dirty="0" smtClean="0">
                <a:solidFill>
                  <a:schemeClr val="tx1"/>
                </a:solidFill>
                <a:latin typeface="Arial" pitchFamily="-107" charset="0"/>
                <a:ea typeface="+mn-ea"/>
                <a:cs typeface="+mn-cs"/>
              </a:rPr>
              <a:t>estimates [23] that very large </a:t>
            </a:r>
            <a:r>
              <a:rPr lang="en-NZ" sz="1200" b="0" i="0" u="none" strike="noStrike" kern="1200" baseline="0" dirty="0" err="1" smtClean="0">
                <a:solidFill>
                  <a:schemeClr val="tx1"/>
                </a:solidFill>
                <a:latin typeface="Arial" pitchFamily="-107" charset="0"/>
                <a:ea typeface="+mn-ea"/>
                <a:cs typeface="+mn-cs"/>
              </a:rPr>
              <a:t>datacenters</a:t>
            </a:r>
            <a:r>
              <a:rPr lang="en-NZ" sz="1200" b="0" i="0" u="none" strike="noStrike" kern="1200" baseline="0" dirty="0" smtClean="0">
                <a:solidFill>
                  <a:schemeClr val="tx1"/>
                </a:solidFill>
                <a:latin typeface="Arial" pitchFamily="-107" charset="0"/>
                <a:ea typeface="+mn-ea"/>
                <a:cs typeface="+mn-cs"/>
              </a:rPr>
              <a:t> (tens of thousands of computers) can purchase hardware, network</a:t>
            </a:r>
          </a:p>
          <a:p>
            <a:r>
              <a:rPr lang="en-NZ" sz="1200" b="0" i="0" u="none" strike="noStrike" kern="1200" baseline="0" dirty="0" smtClean="0">
                <a:solidFill>
                  <a:schemeClr val="tx1"/>
                </a:solidFill>
                <a:latin typeface="Arial" pitchFamily="-107" charset="0"/>
                <a:ea typeface="+mn-ea"/>
                <a:cs typeface="+mn-cs"/>
              </a:rPr>
              <a:t>bandwidth, and power for 1=5 to 1=7 the prices offered to a medium-sized (hundreds or thousands of computers)</a:t>
            </a:r>
          </a:p>
          <a:p>
            <a:r>
              <a:rPr lang="en-NZ" sz="1200" b="0" i="0" u="none" strike="noStrike" kern="1200" baseline="0" dirty="0" err="1" smtClean="0">
                <a:solidFill>
                  <a:schemeClr val="tx1"/>
                </a:solidFill>
                <a:latin typeface="Arial" pitchFamily="-107" charset="0"/>
                <a:ea typeface="+mn-ea"/>
                <a:cs typeface="+mn-cs"/>
              </a:rPr>
              <a:t>datacenter</a:t>
            </a:r>
            <a:r>
              <a:rPr lang="en-NZ" sz="1200" b="0" i="0" u="none" strike="noStrike" kern="1200" baseline="0" dirty="0" smtClean="0">
                <a:solidFill>
                  <a:schemeClr val="tx1"/>
                </a:solidFill>
                <a:latin typeface="Arial" pitchFamily="-107" charset="0"/>
                <a:ea typeface="+mn-ea"/>
                <a:cs typeface="+mn-cs"/>
              </a:rPr>
              <a:t>. Further, the fixed costs of software development and deployment can be amortized over many more</a:t>
            </a:r>
          </a:p>
          <a:p>
            <a:r>
              <a:rPr lang="en-NZ" sz="1200" b="0" i="0" u="none" strike="noStrike" kern="1200" baseline="0" dirty="0" smtClean="0">
                <a:solidFill>
                  <a:schemeClr val="tx1"/>
                </a:solidFill>
                <a:latin typeface="Arial" pitchFamily="-107" charset="0"/>
                <a:ea typeface="+mn-ea"/>
                <a:cs typeface="+mn-cs"/>
              </a:rPr>
              <a:t>machines. Others estimate the price advantage as a factor of 3 to 5 [37, 10]. Thus, a sufficiently large company</a:t>
            </a:r>
          </a:p>
          <a:p>
            <a:r>
              <a:rPr lang="en-NZ" sz="1200" b="0" i="0" u="none" strike="noStrike" kern="1200" baseline="0" dirty="0" smtClean="0">
                <a:solidFill>
                  <a:schemeClr val="tx1"/>
                </a:solidFill>
                <a:latin typeface="Arial" pitchFamily="-107" charset="0"/>
                <a:ea typeface="+mn-ea"/>
                <a:cs typeface="+mn-cs"/>
              </a:rPr>
              <a:t>could leverage these economies of scale to offer a service well below the costs of a medium-sized company and</a:t>
            </a:r>
          </a:p>
          <a:p>
            <a:r>
              <a:rPr lang="en-NZ" sz="1200" b="0" i="0" u="none" strike="noStrike" kern="1200" baseline="0" dirty="0" smtClean="0">
                <a:solidFill>
                  <a:schemeClr val="tx1"/>
                </a:solidFill>
                <a:latin typeface="Arial" pitchFamily="-107" charset="0"/>
                <a:ea typeface="+mn-ea"/>
                <a:cs typeface="+mn-cs"/>
              </a:rPr>
              <a:t>still make a tidy profit.</a:t>
            </a:r>
          </a:p>
          <a:p>
            <a:endParaRPr lang="en-NZ"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2. Leverage existing investment. Adding Cloud Computing services on top of existing infrastructure provides a</a:t>
            </a:r>
          </a:p>
          <a:p>
            <a:r>
              <a:rPr lang="en-NZ" sz="1200" b="0" i="0" u="none" strike="noStrike" kern="1200" baseline="0" dirty="0" smtClean="0">
                <a:solidFill>
                  <a:schemeClr val="tx1"/>
                </a:solidFill>
                <a:latin typeface="Arial" pitchFamily="-107" charset="0"/>
                <a:ea typeface="+mn-ea"/>
                <a:cs typeface="+mn-cs"/>
              </a:rPr>
              <a:t>new revenue stream at (ideally) low incremental cost, helping to amortize the large investments of </a:t>
            </a:r>
            <a:r>
              <a:rPr lang="en-NZ" sz="1200" b="0" i="0" u="none" strike="noStrike" kern="1200" baseline="0" dirty="0" err="1" smtClean="0">
                <a:solidFill>
                  <a:schemeClr val="tx1"/>
                </a:solidFill>
                <a:latin typeface="Arial" pitchFamily="-107" charset="0"/>
                <a:ea typeface="+mn-ea"/>
                <a:cs typeface="+mn-cs"/>
              </a:rPr>
              <a:t>datacenters</a:t>
            </a:r>
            <a:r>
              <a:rPr lang="en-NZ" sz="1200" b="0" i="0" u="none" strike="noStrike" kern="1200" baseline="0" dirty="0" smtClean="0">
                <a:solidFill>
                  <a:schemeClr val="tx1"/>
                </a:solidFill>
                <a:latin typeface="Arial" pitchFamily="-107" charset="0"/>
                <a:ea typeface="+mn-ea"/>
                <a:cs typeface="+mn-cs"/>
              </a:rPr>
              <a:t>.</a:t>
            </a:r>
          </a:p>
          <a:p>
            <a:r>
              <a:rPr lang="en-NZ" sz="1200" b="0" i="0" u="none" strike="noStrike" kern="1200" baseline="0" dirty="0" smtClean="0">
                <a:solidFill>
                  <a:schemeClr val="tx1"/>
                </a:solidFill>
                <a:latin typeface="Arial" pitchFamily="-107" charset="0"/>
                <a:ea typeface="+mn-ea"/>
                <a:cs typeface="+mn-cs"/>
              </a:rPr>
              <a:t>Indeed, according to Werner </a:t>
            </a:r>
            <a:r>
              <a:rPr lang="en-NZ" sz="1200" b="0" i="0" u="none" strike="noStrike" kern="1200" baseline="0" dirty="0" err="1" smtClean="0">
                <a:solidFill>
                  <a:schemeClr val="tx1"/>
                </a:solidFill>
                <a:latin typeface="Arial" pitchFamily="-107" charset="0"/>
                <a:ea typeface="+mn-ea"/>
                <a:cs typeface="+mn-cs"/>
              </a:rPr>
              <a:t>Vogels</a:t>
            </a:r>
            <a:r>
              <a:rPr lang="en-NZ" sz="1200" b="0" i="0" u="none" strike="noStrike" kern="1200" baseline="0" dirty="0" smtClean="0">
                <a:solidFill>
                  <a:schemeClr val="tx1"/>
                </a:solidFill>
                <a:latin typeface="Arial" pitchFamily="-107" charset="0"/>
                <a:ea typeface="+mn-ea"/>
                <a:cs typeface="+mn-cs"/>
              </a:rPr>
              <a:t>, Amazon’s CTO, many Amazon Web Services technologies were initially</a:t>
            </a:r>
          </a:p>
          <a:p>
            <a:r>
              <a:rPr lang="en-NZ" sz="1200" b="0" i="0" u="none" strike="noStrike" kern="1200" baseline="0" dirty="0" smtClean="0">
                <a:solidFill>
                  <a:schemeClr val="tx1"/>
                </a:solidFill>
                <a:latin typeface="Arial" pitchFamily="-107" charset="0"/>
                <a:ea typeface="+mn-ea"/>
                <a:cs typeface="+mn-cs"/>
              </a:rPr>
              <a:t>developed for Amazon’s internal operations [42].</a:t>
            </a:r>
          </a:p>
          <a:p>
            <a:endParaRPr lang="en-NZ"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3. Defend a franchise. As conventional server and enterprise applications embrace Cloud Computing, vendors</a:t>
            </a:r>
          </a:p>
          <a:p>
            <a:r>
              <a:rPr lang="en-NZ" sz="1200" b="0" i="0" u="none" strike="noStrike" kern="1200" baseline="0" dirty="0" smtClean="0">
                <a:solidFill>
                  <a:schemeClr val="tx1"/>
                </a:solidFill>
                <a:latin typeface="Arial" pitchFamily="-107" charset="0"/>
                <a:ea typeface="+mn-ea"/>
                <a:cs typeface="+mn-cs"/>
              </a:rPr>
              <a:t>with an established franchise in those applications would be motivated to provide a cloud option of their own.</a:t>
            </a:r>
          </a:p>
          <a:p>
            <a:r>
              <a:rPr lang="en-NZ" sz="1200" b="0" i="0" u="none" strike="noStrike" kern="1200" baseline="0" dirty="0" smtClean="0">
                <a:solidFill>
                  <a:schemeClr val="tx1"/>
                </a:solidFill>
                <a:latin typeface="Arial" pitchFamily="-107" charset="0"/>
                <a:ea typeface="+mn-ea"/>
                <a:cs typeface="+mn-cs"/>
              </a:rPr>
              <a:t>For example, Microsoft Azure provides an immediate path for migrating existing customers of Microsoft enterprise</a:t>
            </a:r>
          </a:p>
          <a:p>
            <a:r>
              <a:rPr lang="en-NZ" sz="1200" b="0" i="0" u="none" strike="noStrike" kern="1200" baseline="0" dirty="0" smtClean="0">
                <a:solidFill>
                  <a:schemeClr val="tx1"/>
                </a:solidFill>
                <a:latin typeface="Arial" pitchFamily="-107" charset="0"/>
                <a:ea typeface="+mn-ea"/>
                <a:cs typeface="+mn-cs"/>
              </a:rPr>
              <a:t>applications to a cloud environment.</a:t>
            </a:r>
          </a:p>
          <a:p>
            <a:endParaRPr lang="en-US" sz="1200" b="0" i="0" u="none" strike="noStrike" kern="1200" baseline="0" dirty="0" smtClean="0">
              <a:solidFill>
                <a:schemeClr val="tx1"/>
              </a:solidFill>
              <a:latin typeface="Arial" pitchFamily="-107" charset="0"/>
              <a:ea typeface="+mn-ea"/>
              <a:cs typeface="+mn-cs"/>
            </a:endParaRPr>
          </a:p>
          <a:p>
            <a:r>
              <a:rPr lang="en-NZ" sz="1200" b="0" i="0" u="none" strike="noStrike" kern="1200" baseline="0" dirty="0" smtClean="0">
                <a:solidFill>
                  <a:schemeClr val="tx1"/>
                </a:solidFill>
                <a:latin typeface="Arial" pitchFamily="-107" charset="0"/>
                <a:ea typeface="+mn-ea"/>
                <a:cs typeface="+mn-cs"/>
              </a:rPr>
              <a:t>4. Attack an incumbent. A company with the requisite </a:t>
            </a:r>
            <a:r>
              <a:rPr lang="en-NZ" sz="1200" b="0" i="0" u="none" strike="noStrike" kern="1200" baseline="0" dirty="0" err="1" smtClean="0">
                <a:solidFill>
                  <a:schemeClr val="tx1"/>
                </a:solidFill>
                <a:latin typeface="Arial" pitchFamily="-107" charset="0"/>
                <a:ea typeface="+mn-ea"/>
                <a:cs typeface="+mn-cs"/>
              </a:rPr>
              <a:t>datacenter</a:t>
            </a:r>
            <a:r>
              <a:rPr lang="en-NZ" sz="1200" b="0" i="0" u="none" strike="noStrike" kern="1200" baseline="0" dirty="0" smtClean="0">
                <a:solidFill>
                  <a:schemeClr val="tx1"/>
                </a:solidFill>
                <a:latin typeface="Arial" pitchFamily="-107" charset="0"/>
                <a:ea typeface="+mn-ea"/>
                <a:cs typeface="+mn-cs"/>
              </a:rPr>
              <a:t> and software resources might want to establish a</a:t>
            </a:r>
          </a:p>
          <a:p>
            <a:r>
              <a:rPr lang="en-NZ" sz="1200" b="0" i="0" u="none" strike="noStrike" kern="1200" baseline="0" dirty="0" smtClean="0">
                <a:solidFill>
                  <a:schemeClr val="tx1"/>
                </a:solidFill>
                <a:latin typeface="Arial" pitchFamily="-107" charset="0"/>
                <a:ea typeface="+mn-ea"/>
                <a:cs typeface="+mn-cs"/>
              </a:rPr>
              <a:t>beachhead in this space before a single “800 pound gorilla” emerges. Google </a:t>
            </a:r>
            <a:r>
              <a:rPr lang="en-NZ" sz="1200" b="0" i="0" u="none" strike="noStrike" kern="1200" baseline="0" dirty="0" err="1" smtClean="0">
                <a:solidFill>
                  <a:schemeClr val="tx1"/>
                </a:solidFill>
                <a:latin typeface="Arial" pitchFamily="-107" charset="0"/>
                <a:ea typeface="+mn-ea"/>
                <a:cs typeface="+mn-cs"/>
              </a:rPr>
              <a:t>AppEngine</a:t>
            </a:r>
            <a:r>
              <a:rPr lang="en-NZ" sz="1200" b="0" i="0" u="none" strike="noStrike" kern="1200" baseline="0" dirty="0" smtClean="0">
                <a:solidFill>
                  <a:schemeClr val="tx1"/>
                </a:solidFill>
                <a:latin typeface="Arial" pitchFamily="-107" charset="0"/>
                <a:ea typeface="+mn-ea"/>
                <a:cs typeface="+mn-cs"/>
              </a:rPr>
              <a:t> provides an alternative</a:t>
            </a:r>
          </a:p>
          <a:p>
            <a:r>
              <a:rPr lang="en-NZ" sz="1200" b="0" i="0" u="none" strike="noStrike" kern="1200" baseline="0" dirty="0" smtClean="0">
                <a:solidFill>
                  <a:schemeClr val="tx1"/>
                </a:solidFill>
                <a:latin typeface="Arial" pitchFamily="-107" charset="0"/>
                <a:ea typeface="+mn-ea"/>
                <a:cs typeface="+mn-cs"/>
              </a:rPr>
              <a:t>path to cloud deployment whose appeal lies in its automation of many of the scalability and load balancing</a:t>
            </a:r>
          </a:p>
          <a:p>
            <a:r>
              <a:rPr lang="en-NZ" sz="1200" b="0" i="0" u="none" strike="noStrike" kern="1200" baseline="0" dirty="0" smtClean="0">
                <a:solidFill>
                  <a:schemeClr val="tx1"/>
                </a:solidFill>
                <a:latin typeface="Arial" pitchFamily="-107" charset="0"/>
                <a:ea typeface="+mn-ea"/>
                <a:cs typeface="+mn-cs"/>
              </a:rPr>
              <a:t>features that developers might otherwise have to build for themselves.</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53248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 2016 Pearson Education, Inc., Hoboken, NJ.  All rights reserved.</a:t>
            </a:r>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 2016 Pearson Education, Inc., Hoboken, NJ.  All rights reserved.</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nologyreview.com/s/425623/the-cloud-imperativ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what-is-cloud-comput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ibm.com/cloud-computing/learn-more/what-is-cloud-comput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60649"/>
            <a:ext cx="7772400" cy="2808311"/>
          </a:xfrm>
        </p:spPr>
        <p:txBody>
          <a:bodyPr/>
          <a:lstStyle/>
          <a:p>
            <a:pPr algn="ctr"/>
            <a:r>
              <a:rPr lang="en-US" sz="5400" dirty="0" smtClean="0"/>
              <a:t>Above the Clouds: A Berkeley View of Cloud Computing</a:t>
            </a:r>
            <a:endParaRPr lang="en-US" sz="5400" dirty="0"/>
          </a:p>
        </p:txBody>
      </p:sp>
      <p:sp>
        <p:nvSpPr>
          <p:cNvPr id="13" name="Subtitle 12"/>
          <p:cNvSpPr>
            <a:spLocks noGrp="1"/>
          </p:cNvSpPr>
          <p:nvPr>
            <p:ph type="subTitle" idx="1"/>
          </p:nvPr>
        </p:nvSpPr>
        <p:spPr>
          <a:xfrm>
            <a:off x="1371600" y="3212976"/>
            <a:ext cx="6400800" cy="2448272"/>
          </a:xfrm>
        </p:spPr>
        <p:txBody>
          <a:bodyPr>
            <a:normAutofit fontScale="70000" lnSpcReduction="20000"/>
          </a:bodyPr>
          <a:lstStyle/>
          <a:p>
            <a:pPr algn="ctr"/>
            <a:endParaRPr lang="en-US" sz="3200" dirty="0" smtClean="0"/>
          </a:p>
          <a:p>
            <a:pPr algn="ctr"/>
            <a:r>
              <a:rPr lang="en-US" sz="3200" dirty="0" smtClean="0"/>
              <a:t>NWEN 406: Distributed Computing in Grids and Clouds</a:t>
            </a:r>
          </a:p>
          <a:p>
            <a:pPr algn="ctr"/>
            <a:r>
              <a:rPr lang="en-US" sz="3200" dirty="0" smtClean="0"/>
              <a:t>2017 : Ian Welch</a:t>
            </a:r>
          </a:p>
          <a:p>
            <a:pPr algn="ctr"/>
            <a:endParaRPr lang="en-US" sz="3200" dirty="0"/>
          </a:p>
          <a:p>
            <a:r>
              <a:rPr lang="en-US" sz="3200" dirty="0" smtClean="0"/>
              <a:t>Some slides from </a:t>
            </a:r>
            <a:r>
              <a:rPr lang="en-NZ" b="1" dirty="0"/>
              <a:t>ECE1779: Introduction to Cloud Computing</a:t>
            </a:r>
          </a:p>
          <a:p>
            <a:pPr algn="ctr"/>
            <a:endParaRPr lang="en-US" sz="3200" dirty="0" smtClean="0"/>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Cloud Computing Taxonomy/Classes Utility Computing</a:t>
            </a:r>
            <a:endParaRPr lang="en-NZ" sz="3600" dirty="0"/>
          </a:p>
        </p:txBody>
      </p:sp>
      <p:sp>
        <p:nvSpPr>
          <p:cNvPr id="3" name="Content Placeholder 2"/>
          <p:cNvSpPr>
            <a:spLocks noGrp="1"/>
          </p:cNvSpPr>
          <p:nvPr>
            <p:ph idx="1"/>
          </p:nvPr>
        </p:nvSpPr>
        <p:spPr/>
        <p:txBody>
          <a:bodyPr/>
          <a:lstStyle/>
          <a:p>
            <a:r>
              <a:rPr lang="en-NZ" dirty="0" smtClean="0"/>
              <a:t>Infrastructure/hardware </a:t>
            </a:r>
            <a:r>
              <a:rPr lang="en-NZ" dirty="0"/>
              <a:t>as a Service (IaaS) </a:t>
            </a:r>
            <a:endParaRPr lang="en-NZ" dirty="0" smtClean="0"/>
          </a:p>
          <a:p>
            <a:endParaRPr lang="en-NZ" dirty="0"/>
          </a:p>
          <a:p>
            <a:r>
              <a:rPr lang="en-NZ" dirty="0" smtClean="0"/>
              <a:t>Platform </a:t>
            </a:r>
            <a:r>
              <a:rPr lang="en-NZ" dirty="0"/>
              <a:t>as a Service (PaaS</a:t>
            </a:r>
            <a:r>
              <a:rPr lang="en-NZ" dirty="0" smtClean="0"/>
              <a:t>) </a:t>
            </a:r>
          </a:p>
          <a:p>
            <a:endParaRPr lang="en-NZ" dirty="0" smtClean="0"/>
          </a:p>
          <a:p>
            <a:r>
              <a:rPr lang="en-NZ" dirty="0" smtClean="0"/>
              <a:t>Software </a:t>
            </a:r>
            <a:r>
              <a:rPr lang="en-NZ" dirty="0"/>
              <a:t>as a Service (</a:t>
            </a:r>
            <a:r>
              <a:rPr lang="en-NZ" dirty="0" smtClean="0"/>
              <a:t>SaaS)</a:t>
            </a:r>
            <a:endParaRPr lang="en-NZ" dirty="0"/>
          </a:p>
        </p:txBody>
      </p:sp>
    </p:spTree>
    <p:extLst>
      <p:ext uri="{BB962C8B-B14F-4D97-AF65-F5344CB8AC3E}">
        <p14:creationId xmlns:p14="http://schemas.microsoft.com/office/powerpoint/2010/main" val="2755356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a:t>
            </a:r>
            <a:endParaRPr lang="en-NZ" dirty="0"/>
          </a:p>
        </p:txBody>
      </p:sp>
      <p:sp>
        <p:nvSpPr>
          <p:cNvPr id="3" name="Content Placeholder 2"/>
          <p:cNvSpPr>
            <a:spLocks noGrp="1"/>
          </p:cNvSpPr>
          <p:nvPr>
            <p:ph idx="1"/>
          </p:nvPr>
        </p:nvSpPr>
        <p:spPr/>
        <p:txBody>
          <a:bodyPr>
            <a:normAutofit fontScale="92500" lnSpcReduction="10000"/>
          </a:bodyPr>
          <a:lstStyle/>
          <a:p>
            <a:r>
              <a:rPr lang="en-NZ" dirty="0"/>
              <a:t>Also know as Utility Computing </a:t>
            </a:r>
          </a:p>
          <a:p>
            <a:r>
              <a:rPr lang="en-NZ" dirty="0" smtClean="0"/>
              <a:t>VM </a:t>
            </a:r>
            <a:r>
              <a:rPr lang="en-NZ" dirty="0"/>
              <a:t>images of different OS </a:t>
            </a:r>
            <a:r>
              <a:rPr lang="en-NZ" dirty="0" err="1"/>
              <a:t>flavors</a:t>
            </a:r>
            <a:r>
              <a:rPr lang="en-NZ" dirty="0"/>
              <a:t> </a:t>
            </a:r>
            <a:r>
              <a:rPr lang="en-NZ" dirty="0" smtClean="0"/>
              <a:t>•</a:t>
            </a:r>
          </a:p>
          <a:p>
            <a:r>
              <a:rPr lang="en-NZ" dirty="0" smtClean="0"/>
              <a:t>Can </a:t>
            </a:r>
            <a:r>
              <a:rPr lang="en-NZ" dirty="0"/>
              <a:t>run any application natively on chosen OS </a:t>
            </a:r>
            <a:r>
              <a:rPr lang="en-NZ" dirty="0" smtClean="0"/>
              <a:t>•</a:t>
            </a:r>
          </a:p>
          <a:p>
            <a:r>
              <a:rPr lang="en-NZ" dirty="0" smtClean="0"/>
              <a:t>User </a:t>
            </a:r>
            <a:r>
              <a:rPr lang="en-NZ" dirty="0"/>
              <a:t>administers VMs </a:t>
            </a:r>
          </a:p>
          <a:p>
            <a:r>
              <a:rPr lang="en-NZ" dirty="0" smtClean="0"/>
              <a:t>User </a:t>
            </a:r>
            <a:r>
              <a:rPr lang="en-NZ" dirty="0"/>
              <a:t>in charge of elasticity and failover </a:t>
            </a:r>
          </a:p>
          <a:p>
            <a:r>
              <a:rPr lang="en-NZ" dirty="0" smtClean="0"/>
              <a:t>Almost </a:t>
            </a:r>
            <a:r>
              <a:rPr lang="en-NZ" dirty="0"/>
              <a:t>like buying your how HW </a:t>
            </a:r>
          </a:p>
          <a:p>
            <a:r>
              <a:rPr lang="en-NZ" dirty="0" smtClean="0"/>
              <a:t>Billing</a:t>
            </a:r>
            <a:r>
              <a:rPr lang="en-NZ" dirty="0"/>
              <a:t>: </a:t>
            </a:r>
          </a:p>
          <a:p>
            <a:pPr lvl="1"/>
            <a:r>
              <a:rPr lang="en-NZ" dirty="0" smtClean="0"/>
              <a:t>CPU </a:t>
            </a:r>
            <a:r>
              <a:rPr lang="en-NZ" dirty="0"/>
              <a:t>hour </a:t>
            </a:r>
          </a:p>
          <a:p>
            <a:pPr lvl="1"/>
            <a:r>
              <a:rPr lang="en-NZ" dirty="0" smtClean="0"/>
              <a:t>Gigabyte </a:t>
            </a:r>
            <a:r>
              <a:rPr lang="en-NZ" dirty="0"/>
              <a:t>of storage per month </a:t>
            </a:r>
          </a:p>
          <a:p>
            <a:pPr lvl="1"/>
            <a:r>
              <a:rPr lang="en-NZ" dirty="0" smtClean="0"/>
              <a:t>Network </a:t>
            </a:r>
            <a:r>
              <a:rPr lang="en-NZ" dirty="0"/>
              <a:t>traffic in and out of </a:t>
            </a:r>
            <a:r>
              <a:rPr lang="en-NZ" dirty="0" smtClean="0"/>
              <a:t>datacentre</a:t>
            </a:r>
          </a:p>
          <a:p>
            <a:r>
              <a:rPr lang="en-NZ" dirty="0" smtClean="0"/>
              <a:t>Examples</a:t>
            </a:r>
            <a:r>
              <a:rPr lang="en-NZ" dirty="0"/>
              <a:t>: </a:t>
            </a:r>
          </a:p>
          <a:p>
            <a:pPr lvl="1"/>
            <a:r>
              <a:rPr lang="en-NZ" dirty="0" smtClean="0"/>
              <a:t>Amazon </a:t>
            </a:r>
            <a:r>
              <a:rPr lang="en-NZ" dirty="0"/>
              <a:t>Elastic Compute Cloud (</a:t>
            </a:r>
            <a:r>
              <a:rPr lang="en-NZ" dirty="0" smtClean="0"/>
              <a:t>EC2)</a:t>
            </a:r>
          </a:p>
          <a:p>
            <a:pPr lvl="1"/>
            <a:r>
              <a:rPr lang="en-NZ" dirty="0" err="1" smtClean="0"/>
              <a:t>Rackspace</a:t>
            </a:r>
            <a:endParaRPr lang="en-NZ" dirty="0"/>
          </a:p>
        </p:txBody>
      </p:sp>
    </p:spTree>
    <p:extLst>
      <p:ext uri="{BB962C8B-B14F-4D97-AF65-F5344CB8AC3E}">
        <p14:creationId xmlns:p14="http://schemas.microsoft.com/office/powerpoint/2010/main" val="2922171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aaS</a:t>
            </a:r>
            <a:endParaRPr lang="en-NZ" dirty="0"/>
          </a:p>
        </p:txBody>
      </p:sp>
      <p:sp>
        <p:nvSpPr>
          <p:cNvPr id="3" name="Content Placeholder 2"/>
          <p:cNvSpPr>
            <a:spLocks noGrp="1"/>
          </p:cNvSpPr>
          <p:nvPr>
            <p:ph idx="1"/>
          </p:nvPr>
        </p:nvSpPr>
        <p:spPr/>
        <p:txBody>
          <a:bodyPr>
            <a:normAutofit/>
          </a:bodyPr>
          <a:lstStyle/>
          <a:p>
            <a:r>
              <a:rPr lang="en-NZ" dirty="0"/>
              <a:t>Application need to conform to provider’s API </a:t>
            </a:r>
          </a:p>
          <a:p>
            <a:r>
              <a:rPr lang="en-NZ" dirty="0" smtClean="0"/>
              <a:t>VM </a:t>
            </a:r>
            <a:r>
              <a:rPr lang="en-NZ" dirty="0"/>
              <a:t>managed automatically by provider </a:t>
            </a:r>
          </a:p>
          <a:p>
            <a:r>
              <a:rPr lang="en-NZ" dirty="0" smtClean="0"/>
              <a:t>Automatic </a:t>
            </a:r>
            <a:r>
              <a:rPr lang="en-NZ" dirty="0"/>
              <a:t>scaling and failover </a:t>
            </a:r>
          </a:p>
          <a:p>
            <a:r>
              <a:rPr lang="en-NZ" dirty="0" smtClean="0"/>
              <a:t>Billing</a:t>
            </a:r>
            <a:r>
              <a:rPr lang="en-NZ" dirty="0"/>
              <a:t>: </a:t>
            </a:r>
          </a:p>
          <a:p>
            <a:pPr lvl="1"/>
            <a:r>
              <a:rPr lang="en-NZ" dirty="0" smtClean="0"/>
              <a:t>Per-request </a:t>
            </a:r>
          </a:p>
          <a:p>
            <a:pPr lvl="1"/>
            <a:r>
              <a:rPr lang="en-NZ" dirty="0" smtClean="0"/>
              <a:t>Gigabyte </a:t>
            </a:r>
            <a:r>
              <a:rPr lang="en-NZ" dirty="0"/>
              <a:t>of storage per month </a:t>
            </a:r>
          </a:p>
          <a:p>
            <a:pPr lvl="1"/>
            <a:r>
              <a:rPr lang="en-NZ" dirty="0" smtClean="0"/>
              <a:t>Network </a:t>
            </a:r>
            <a:r>
              <a:rPr lang="en-NZ" dirty="0"/>
              <a:t>traffic in and out of </a:t>
            </a:r>
            <a:r>
              <a:rPr lang="en-NZ" dirty="0" err="1"/>
              <a:t>datacenter</a:t>
            </a:r>
            <a:r>
              <a:rPr lang="en-NZ" dirty="0"/>
              <a:t> </a:t>
            </a:r>
          </a:p>
          <a:p>
            <a:r>
              <a:rPr lang="en-NZ" dirty="0" smtClean="0"/>
              <a:t>Examples</a:t>
            </a:r>
            <a:r>
              <a:rPr lang="en-NZ" dirty="0"/>
              <a:t>: </a:t>
            </a:r>
          </a:p>
          <a:p>
            <a:pPr lvl="1"/>
            <a:r>
              <a:rPr lang="en-NZ" dirty="0" smtClean="0"/>
              <a:t>Google </a:t>
            </a:r>
            <a:r>
              <a:rPr lang="en-NZ" dirty="0"/>
              <a:t>App Engine </a:t>
            </a:r>
            <a:endParaRPr lang="en-NZ" dirty="0" smtClean="0"/>
          </a:p>
          <a:p>
            <a:pPr lvl="1"/>
            <a:r>
              <a:rPr lang="en-NZ" dirty="0" smtClean="0"/>
              <a:t>AWS </a:t>
            </a:r>
            <a:r>
              <a:rPr lang="en-NZ" dirty="0"/>
              <a:t>Lambda</a:t>
            </a:r>
          </a:p>
        </p:txBody>
      </p:sp>
    </p:spTree>
    <p:extLst>
      <p:ext uri="{BB962C8B-B14F-4D97-AF65-F5344CB8AC3E}">
        <p14:creationId xmlns:p14="http://schemas.microsoft.com/office/powerpoint/2010/main" val="1723126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NZ" dirty="0"/>
          </a:p>
        </p:txBody>
      </p:sp>
      <p:sp>
        <p:nvSpPr>
          <p:cNvPr id="3" name="Content Placeholder 2"/>
          <p:cNvSpPr>
            <a:spLocks noGrp="1"/>
          </p:cNvSpPr>
          <p:nvPr>
            <p:ph idx="1"/>
          </p:nvPr>
        </p:nvSpPr>
        <p:spPr/>
        <p:txBody>
          <a:bodyPr/>
          <a:lstStyle/>
          <a:p>
            <a:r>
              <a:rPr lang="en-NZ" dirty="0"/>
              <a:t>SaaS: services and applications available on an </a:t>
            </a:r>
            <a:r>
              <a:rPr lang="en-NZ" dirty="0" err="1"/>
              <a:t>ondemand</a:t>
            </a:r>
            <a:r>
              <a:rPr lang="en-NZ" dirty="0"/>
              <a:t> basis. </a:t>
            </a:r>
          </a:p>
          <a:p>
            <a:r>
              <a:rPr lang="en-NZ" dirty="0" smtClean="0"/>
              <a:t>Billing</a:t>
            </a:r>
            <a:r>
              <a:rPr lang="en-NZ" dirty="0"/>
              <a:t>: </a:t>
            </a:r>
          </a:p>
          <a:p>
            <a:pPr lvl="1"/>
            <a:r>
              <a:rPr lang="en-NZ" dirty="0" smtClean="0"/>
              <a:t>Application specific</a:t>
            </a:r>
          </a:p>
          <a:p>
            <a:pPr lvl="1"/>
            <a:r>
              <a:rPr lang="en-NZ" dirty="0" smtClean="0"/>
              <a:t>Per hour</a:t>
            </a:r>
          </a:p>
          <a:p>
            <a:pPr lvl="1"/>
            <a:r>
              <a:rPr lang="en-NZ" dirty="0" smtClean="0"/>
              <a:t>Per transaction</a:t>
            </a:r>
          </a:p>
          <a:p>
            <a:r>
              <a:rPr lang="en-NZ" dirty="0" smtClean="0"/>
              <a:t>Examples</a:t>
            </a:r>
            <a:r>
              <a:rPr lang="en-NZ" dirty="0"/>
              <a:t>: </a:t>
            </a:r>
          </a:p>
          <a:p>
            <a:pPr lvl="1"/>
            <a:r>
              <a:rPr lang="en-NZ" dirty="0" err="1" smtClean="0"/>
              <a:t>Xero</a:t>
            </a:r>
            <a:r>
              <a:rPr lang="en-NZ" dirty="0" smtClean="0"/>
              <a:t> </a:t>
            </a:r>
          </a:p>
          <a:p>
            <a:pPr lvl="1"/>
            <a:r>
              <a:rPr lang="en-NZ" dirty="0" smtClean="0"/>
              <a:t>Google </a:t>
            </a:r>
            <a:r>
              <a:rPr lang="en-NZ" dirty="0"/>
              <a:t>Docs </a:t>
            </a:r>
          </a:p>
        </p:txBody>
      </p:sp>
    </p:spTree>
    <p:extLst>
      <p:ext uri="{BB962C8B-B14F-4D97-AF65-F5344CB8AC3E}">
        <p14:creationId xmlns:p14="http://schemas.microsoft.com/office/powerpoint/2010/main" val="83737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Berkley View</a:t>
            </a:r>
            <a:endParaRPr lang="en-NZ" dirty="0"/>
          </a:p>
        </p:txBody>
      </p:sp>
      <p:sp>
        <p:nvSpPr>
          <p:cNvPr id="3" name="Content Placeholder 2"/>
          <p:cNvSpPr>
            <a:spLocks noGrp="1"/>
          </p:cNvSpPr>
          <p:nvPr>
            <p:ph idx="1"/>
          </p:nvPr>
        </p:nvSpPr>
        <p:spPr/>
        <p:txBody>
          <a:bodyPr/>
          <a:lstStyle/>
          <a:p>
            <a:r>
              <a:rPr lang="en-US" dirty="0" smtClean="0"/>
              <a:t>Cloud Provider = hardware/software provider</a:t>
            </a:r>
          </a:p>
          <a:p>
            <a:r>
              <a:rPr lang="en-US" dirty="0" smtClean="0"/>
              <a:t>SaaS Provider/Cloud User= </a:t>
            </a:r>
            <a:r>
              <a:rPr lang="en-NZ" dirty="0" smtClean="0"/>
              <a:t>built on top of the Utility Computing service provided by Cloud Provider</a:t>
            </a:r>
          </a:p>
          <a:p>
            <a:r>
              <a:rPr lang="en-US" dirty="0" smtClean="0"/>
              <a:t>Web applications = SaaS interface</a:t>
            </a:r>
          </a:p>
          <a:p>
            <a:endParaRPr lang="en-US" dirty="0"/>
          </a:p>
          <a:p>
            <a:r>
              <a:rPr lang="en-US" dirty="0" smtClean="0"/>
              <a:t>They see it all as just different levels of abstraction</a:t>
            </a:r>
          </a:p>
        </p:txBody>
      </p:sp>
    </p:spTree>
    <p:extLst>
      <p:ext uri="{BB962C8B-B14F-4D97-AF65-F5344CB8AC3E}">
        <p14:creationId xmlns:p14="http://schemas.microsoft.com/office/powerpoint/2010/main" val="1398465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NZ" dirty="0"/>
          </a:p>
        </p:txBody>
      </p:sp>
      <p:pic>
        <p:nvPicPr>
          <p:cNvPr id="4" name="Picture 3"/>
          <p:cNvPicPr>
            <a:picLocks noChangeAspect="1"/>
          </p:cNvPicPr>
          <p:nvPr/>
        </p:nvPicPr>
        <p:blipFill>
          <a:blip r:embed="rId3"/>
          <a:stretch>
            <a:fillRect/>
          </a:stretch>
        </p:blipFill>
        <p:spPr>
          <a:xfrm>
            <a:off x="144274" y="1772816"/>
            <a:ext cx="8968998" cy="4248472"/>
          </a:xfrm>
          <a:prstGeom prst="rect">
            <a:avLst/>
          </a:prstGeom>
        </p:spPr>
      </p:pic>
    </p:spTree>
    <p:extLst>
      <p:ext uri="{BB962C8B-B14F-4D97-AF65-F5344CB8AC3E}">
        <p14:creationId xmlns:p14="http://schemas.microsoft.com/office/powerpoint/2010/main" val="3117010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Supercomputers, Clusters and Grid</a:t>
            </a:r>
            <a:endParaRPr lang="en-NZ"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marL="0" indent="0">
              <a:buNone/>
            </a:pPr>
            <a:r>
              <a:rPr lang="en-US" b="1" i="1" dirty="0" smtClean="0"/>
              <a:t>Supercomputers:</a:t>
            </a:r>
          </a:p>
          <a:p>
            <a:pPr>
              <a:buFontTx/>
              <a:buChar char="-"/>
            </a:pPr>
            <a:r>
              <a:rPr lang="en-US" dirty="0" smtClean="0"/>
              <a:t>accessed remotely</a:t>
            </a:r>
          </a:p>
          <a:p>
            <a:pPr>
              <a:buFontTx/>
              <a:buChar char="-"/>
            </a:pPr>
            <a:r>
              <a:rPr lang="en-US" dirty="0"/>
              <a:t>j</a:t>
            </a:r>
            <a:r>
              <a:rPr lang="en-US" dirty="0" smtClean="0"/>
              <a:t>ob processing  </a:t>
            </a:r>
          </a:p>
          <a:p>
            <a:pPr marL="0" indent="0">
              <a:buNone/>
            </a:pPr>
            <a:r>
              <a:rPr lang="en-US" b="1" i="1" dirty="0" smtClean="0"/>
              <a:t>Cluster computing:</a:t>
            </a:r>
          </a:p>
          <a:p>
            <a:pPr>
              <a:buFontTx/>
              <a:buChar char="-"/>
            </a:pPr>
            <a:r>
              <a:rPr lang="en-US" dirty="0" smtClean="0"/>
              <a:t>commodity hardware</a:t>
            </a:r>
          </a:p>
          <a:p>
            <a:pPr>
              <a:buFontTx/>
              <a:buChar char="-"/>
            </a:pPr>
            <a:r>
              <a:rPr lang="en-US" dirty="0"/>
              <a:t>j</a:t>
            </a:r>
            <a:r>
              <a:rPr lang="en-US" dirty="0" smtClean="0"/>
              <a:t>ob processing</a:t>
            </a:r>
          </a:p>
          <a:p>
            <a:pPr marL="0" indent="0">
              <a:buNone/>
            </a:pPr>
            <a:r>
              <a:rPr lang="en-US" b="1" i="1" dirty="0" smtClean="0"/>
              <a:t>Grid computing (closest to McCarthy vision):</a:t>
            </a:r>
          </a:p>
          <a:p>
            <a:pPr>
              <a:buFontTx/>
              <a:buChar char="-"/>
            </a:pPr>
            <a:r>
              <a:rPr lang="en-US" dirty="0" smtClean="0"/>
              <a:t>share access to compute and storage resources across institutions</a:t>
            </a:r>
          </a:p>
          <a:p>
            <a:pPr>
              <a:buFontTx/>
              <a:buChar char="-"/>
            </a:pPr>
            <a:r>
              <a:rPr lang="en-US" dirty="0" smtClean="0"/>
              <a:t>universities, research institutions, non-commercial</a:t>
            </a:r>
          </a:p>
          <a:p>
            <a:pPr>
              <a:buFontTx/>
              <a:buChar char="-"/>
            </a:pPr>
            <a:r>
              <a:rPr lang="en-US" dirty="0"/>
              <a:t>h</a:t>
            </a:r>
            <a:r>
              <a:rPr lang="en-US" dirty="0" smtClean="0"/>
              <a:t>ighly interoperable</a:t>
            </a:r>
          </a:p>
          <a:p>
            <a:pPr>
              <a:buFontTx/>
              <a:buChar char="-"/>
            </a:pPr>
            <a:r>
              <a:rPr lang="en-US" dirty="0"/>
              <a:t>f</a:t>
            </a:r>
            <a:r>
              <a:rPr lang="en-US" dirty="0" smtClean="0"/>
              <a:t>ocus still is job processing</a:t>
            </a:r>
          </a:p>
          <a:p>
            <a:pPr marL="0" indent="0">
              <a:buNone/>
            </a:pPr>
            <a:r>
              <a:rPr lang="en-US" b="1" i="1" dirty="0" smtClean="0"/>
              <a:t>Cloud computing:</a:t>
            </a:r>
          </a:p>
          <a:p>
            <a:pPr>
              <a:buFontTx/>
              <a:buChar char="-"/>
            </a:pPr>
            <a:r>
              <a:rPr lang="en-US" dirty="0"/>
              <a:t>c</a:t>
            </a:r>
            <a:r>
              <a:rPr lang="en-US" dirty="0" smtClean="0"/>
              <a:t>ommercial sharing of resources</a:t>
            </a:r>
          </a:p>
          <a:p>
            <a:pPr>
              <a:buFontTx/>
              <a:buChar char="-"/>
            </a:pPr>
            <a:r>
              <a:rPr lang="en-US" dirty="0" smtClean="0"/>
              <a:t>not necessarily interoperable</a:t>
            </a:r>
          </a:p>
          <a:p>
            <a:pPr>
              <a:buFontTx/>
              <a:buChar char="-"/>
            </a:pPr>
            <a:r>
              <a:rPr lang="en-US" dirty="0"/>
              <a:t>s</a:t>
            </a:r>
            <a:r>
              <a:rPr lang="en-US" dirty="0" smtClean="0"/>
              <a:t>upports interactive computing and job processing </a:t>
            </a:r>
          </a:p>
          <a:p>
            <a:pPr>
              <a:buFontTx/>
              <a:buChar char="-"/>
            </a:pPr>
            <a:endParaRPr lang="en-US" dirty="0" smtClean="0"/>
          </a:p>
        </p:txBody>
      </p:sp>
    </p:spTree>
    <p:extLst>
      <p:ext uri="{BB962C8B-B14F-4D97-AF65-F5344CB8AC3E}">
        <p14:creationId xmlns:p14="http://schemas.microsoft.com/office/powerpoint/2010/main" val="1771964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NZ" dirty="0"/>
          </a:p>
        </p:txBody>
      </p:sp>
      <p:sp>
        <p:nvSpPr>
          <p:cNvPr id="3" name="Content Placeholder 2"/>
          <p:cNvSpPr>
            <a:spLocks noGrp="1"/>
          </p:cNvSpPr>
          <p:nvPr>
            <p:ph idx="1"/>
          </p:nvPr>
        </p:nvSpPr>
        <p:spPr/>
        <p:txBody>
          <a:bodyPr>
            <a:normAutofit lnSpcReduction="10000"/>
          </a:bodyPr>
          <a:lstStyle/>
          <a:p>
            <a:pPr marL="0" indent="0">
              <a:buNone/>
            </a:pPr>
            <a:r>
              <a:rPr lang="en-NZ" dirty="0" smtClean="0"/>
              <a:t>Computing </a:t>
            </a:r>
            <a:r>
              <a:rPr lang="en-NZ" dirty="0"/>
              <a:t>may someday be organized as a public utility just as the telephone system is a public utility,” Professor John McCarthy said at MIT’s centennial celebration in 1961. </a:t>
            </a:r>
            <a:r>
              <a:rPr lang="en-NZ" u="sng" dirty="0"/>
              <a:t>“Each subscriber needs to pay only for the capacity he actually uses, but he has access to all programming languages characteristic of a very large system … Certain subscribers might offer service to other subscribers … The computer utility could become the basis of a new and important industry</a:t>
            </a:r>
            <a:r>
              <a:rPr lang="en-NZ" u="sng" dirty="0" smtClean="0"/>
              <a:t>.”</a:t>
            </a:r>
          </a:p>
          <a:p>
            <a:pPr marL="0" indent="0">
              <a:buNone/>
            </a:pPr>
            <a:r>
              <a:rPr lang="en-US" dirty="0">
                <a:hlinkClick r:id="rId3"/>
              </a:rPr>
              <a:t>https://www.technologyreview.com/s/425623/the-cloud-imperative</a:t>
            </a:r>
            <a:r>
              <a:rPr lang="en-US" dirty="0" smtClean="0">
                <a:hlinkClick r:id="rId3"/>
              </a:rPr>
              <a:t>/</a:t>
            </a:r>
            <a:r>
              <a:rPr lang="en-US" dirty="0" smtClean="0"/>
              <a:t> </a:t>
            </a:r>
            <a:endParaRPr lang="en-US" dirty="0"/>
          </a:p>
          <a:p>
            <a:pPr marL="0" indent="0">
              <a:buNone/>
            </a:pPr>
            <a:endParaRPr lang="en-NZ" dirty="0"/>
          </a:p>
        </p:txBody>
      </p:sp>
    </p:spTree>
    <p:extLst>
      <p:ext uri="{BB962C8B-B14F-4D97-AF65-F5344CB8AC3E}">
        <p14:creationId xmlns:p14="http://schemas.microsoft.com/office/powerpoint/2010/main" val="152454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term “Cloud Computing”</a:t>
            </a:r>
            <a:endParaRPr lang="en-NZ"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62" y="2545522"/>
            <a:ext cx="2688761" cy="3952478"/>
          </a:xfrm>
          <a:prstGeom prst="rect">
            <a:avLst/>
          </a:prstGeom>
        </p:spPr>
      </p:pic>
      <p:sp>
        <p:nvSpPr>
          <p:cNvPr id="7" name="Rectangle 6"/>
          <p:cNvSpPr/>
          <p:nvPr/>
        </p:nvSpPr>
        <p:spPr>
          <a:xfrm>
            <a:off x="208754" y="1628800"/>
            <a:ext cx="2702652" cy="923330"/>
          </a:xfrm>
          <a:prstGeom prst="rect">
            <a:avLst/>
          </a:prstGeom>
        </p:spPr>
        <p:txBody>
          <a:bodyPr wrap="square">
            <a:spAutoFit/>
          </a:bodyPr>
          <a:lstStyle/>
          <a:p>
            <a:r>
              <a:rPr lang="en-US" dirty="0" smtClean="0"/>
              <a:t>1994 Patent: Network cloud = someone else’s problem</a:t>
            </a:r>
            <a:endParaRPr lang="en-NZ" dirty="0"/>
          </a:p>
        </p:txBody>
      </p:sp>
      <p:pic>
        <p:nvPicPr>
          <p:cNvPr id="10" name="Picture 9" descr="&lt;strong&gt;Eric Schmidt&lt;/strong&gt; | Flickr - Photo Shar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273" y="2545522"/>
            <a:ext cx="2793191" cy="3963730"/>
          </a:xfrm>
          <a:prstGeom prst="rect">
            <a:avLst/>
          </a:prstGeom>
        </p:spPr>
      </p:pic>
      <p:sp>
        <p:nvSpPr>
          <p:cNvPr id="11" name="Rectangle 10"/>
          <p:cNvSpPr/>
          <p:nvPr/>
        </p:nvSpPr>
        <p:spPr>
          <a:xfrm>
            <a:off x="5861699" y="2037762"/>
            <a:ext cx="2702652" cy="369332"/>
          </a:xfrm>
          <a:prstGeom prst="rect">
            <a:avLst/>
          </a:prstGeom>
        </p:spPr>
        <p:txBody>
          <a:bodyPr wrap="square">
            <a:spAutoFit/>
          </a:bodyPr>
          <a:lstStyle/>
          <a:p>
            <a:r>
              <a:rPr lang="en-US" dirty="0" smtClean="0"/>
              <a:t>Eric Schmidt (2006)</a:t>
            </a:r>
            <a:endParaRPr lang="en-NZ"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8898" y="2561614"/>
            <a:ext cx="2667000" cy="3963730"/>
          </a:xfrm>
          <a:prstGeom prst="rect">
            <a:avLst/>
          </a:prstGeom>
        </p:spPr>
      </p:pic>
      <p:sp>
        <p:nvSpPr>
          <p:cNvPr id="13" name="Rectangle 12"/>
          <p:cNvSpPr/>
          <p:nvPr/>
        </p:nvSpPr>
        <p:spPr>
          <a:xfrm>
            <a:off x="3115008" y="2053854"/>
            <a:ext cx="2702652" cy="369332"/>
          </a:xfrm>
          <a:prstGeom prst="rect">
            <a:avLst/>
          </a:prstGeom>
        </p:spPr>
        <p:txBody>
          <a:bodyPr wrap="square">
            <a:spAutoFit/>
          </a:bodyPr>
          <a:lstStyle/>
          <a:p>
            <a:r>
              <a:rPr lang="en-US" dirty="0" smtClean="0"/>
              <a:t>Sean O’Sullivan (1997) </a:t>
            </a:r>
            <a:endParaRPr lang="en-NZ" dirty="0"/>
          </a:p>
        </p:txBody>
      </p:sp>
    </p:spTree>
    <p:extLst>
      <p:ext uri="{BB962C8B-B14F-4D97-AF65-F5344CB8AC3E}">
        <p14:creationId xmlns:p14="http://schemas.microsoft.com/office/powerpoint/2010/main" val="3679330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Originally a Marketing Term</a:t>
            </a:r>
            <a:endParaRPr lang="en-NZ" dirty="0"/>
          </a:p>
        </p:txBody>
      </p:sp>
      <p:sp>
        <p:nvSpPr>
          <p:cNvPr id="3" name="Content Placeholder 2"/>
          <p:cNvSpPr>
            <a:spLocks noGrp="1"/>
          </p:cNvSpPr>
          <p:nvPr>
            <p:ph idx="1"/>
          </p:nvPr>
        </p:nvSpPr>
        <p:spPr/>
        <p:txBody>
          <a:bodyPr>
            <a:normAutofit fontScale="92500" lnSpcReduction="10000"/>
          </a:bodyPr>
          <a:lstStyle/>
          <a:p>
            <a:pPr marL="0" indent="0">
              <a:buNone/>
            </a:pPr>
            <a:r>
              <a:rPr lang="en-NZ" dirty="0"/>
              <a:t>The interesting thing about Cloud Computing is that we’ve redefined Cloud Computing to include </a:t>
            </a:r>
            <a:r>
              <a:rPr lang="en-NZ" dirty="0" smtClean="0"/>
              <a:t>everything </a:t>
            </a:r>
            <a:r>
              <a:rPr lang="en-NZ" dirty="0"/>
              <a:t>that we already do. . . . I don’t understand what we would do differently in the light of Cloud </a:t>
            </a:r>
            <a:r>
              <a:rPr lang="en-NZ" dirty="0" smtClean="0"/>
              <a:t>Computing </a:t>
            </a:r>
            <a:r>
              <a:rPr lang="en-NZ" dirty="0"/>
              <a:t>other than change the wording of some of our ads. </a:t>
            </a:r>
          </a:p>
          <a:p>
            <a:pPr marL="0" indent="0">
              <a:buNone/>
            </a:pPr>
            <a:r>
              <a:rPr lang="en-NZ" b="1" i="1" dirty="0"/>
              <a:t>Larry Ellison, quoted in the Wall Street Journal, September 26, 2008 </a:t>
            </a:r>
            <a:endParaRPr lang="en-NZ" b="1" i="1" dirty="0" smtClean="0"/>
          </a:p>
          <a:p>
            <a:pPr marL="0" indent="0">
              <a:buNone/>
            </a:pPr>
            <a:r>
              <a:rPr lang="en-NZ" dirty="0" smtClean="0"/>
              <a:t/>
            </a:r>
            <a:br>
              <a:rPr lang="en-NZ" dirty="0" smtClean="0"/>
            </a:br>
            <a:r>
              <a:rPr lang="en-NZ" dirty="0" smtClean="0"/>
              <a:t>It’s </a:t>
            </a:r>
            <a:r>
              <a:rPr lang="en-NZ" dirty="0"/>
              <a:t>stupidity. It’s worse than stupidity: it’s a marketing hype campaign. Somebody is saying this is </a:t>
            </a:r>
            <a:r>
              <a:rPr lang="en-NZ" dirty="0" smtClean="0"/>
              <a:t>inevitable </a:t>
            </a:r>
            <a:r>
              <a:rPr lang="en-NZ" dirty="0"/>
              <a:t>— and whenever you hear somebody saying that, it’s very likely to be a set of businesses </a:t>
            </a:r>
            <a:r>
              <a:rPr lang="en-NZ" dirty="0" smtClean="0"/>
              <a:t>campaigning </a:t>
            </a:r>
            <a:r>
              <a:rPr lang="en-NZ" dirty="0"/>
              <a:t>to make it true. </a:t>
            </a:r>
          </a:p>
          <a:p>
            <a:pPr marL="0" indent="0">
              <a:buNone/>
            </a:pPr>
            <a:r>
              <a:rPr lang="en-NZ" b="1" i="1" dirty="0"/>
              <a:t>Richard Stallman, quoted in The Guardian, September 29, 2008 </a:t>
            </a:r>
          </a:p>
          <a:p>
            <a:pPr marL="0" indent="0">
              <a:buNone/>
            </a:pPr>
            <a:endParaRPr lang="en-NZ" b="1" i="1" dirty="0"/>
          </a:p>
          <a:p>
            <a:endParaRPr lang="en-NZ" dirty="0"/>
          </a:p>
        </p:txBody>
      </p:sp>
    </p:spTree>
    <p:extLst>
      <p:ext uri="{BB962C8B-B14F-4D97-AF65-F5344CB8AC3E}">
        <p14:creationId xmlns:p14="http://schemas.microsoft.com/office/powerpoint/2010/main" val="1516842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Definitions</a:t>
            </a:r>
            <a:endParaRPr lang="en-NZ"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t>
            </a:r>
            <a:r>
              <a:rPr lang="en-NZ" dirty="0"/>
              <a:t>Cloud computing is the on-demand delivery of compute power, database storage, applications, and other IT resources through a cloud services platform via the internet with pay-as-you-go pricing</a:t>
            </a:r>
            <a:r>
              <a:rPr lang="en-NZ" dirty="0" smtClean="0"/>
              <a:t>.”</a:t>
            </a:r>
          </a:p>
          <a:p>
            <a:pPr marL="0" indent="0">
              <a:buNone/>
            </a:pPr>
            <a:r>
              <a:rPr lang="en-US" dirty="0">
                <a:hlinkClick r:id="rId3"/>
              </a:rPr>
              <a:t>https://aws.amazon.com/what-is-cloud-computing</a:t>
            </a:r>
            <a:r>
              <a:rPr lang="en-US" dirty="0" smtClean="0">
                <a:hlinkClick r:id="rId3"/>
              </a:rPr>
              <a:t>/</a:t>
            </a:r>
            <a:endParaRPr lang="en-US" dirty="0" smtClean="0"/>
          </a:p>
          <a:p>
            <a:pPr marL="0" indent="0">
              <a:buNone/>
            </a:pPr>
            <a:endParaRPr lang="en-US" dirty="0"/>
          </a:p>
          <a:p>
            <a:pPr marL="0" indent="0" fontAlgn="base">
              <a:buNone/>
            </a:pPr>
            <a:r>
              <a:rPr lang="en-US" dirty="0" smtClean="0"/>
              <a:t>“</a:t>
            </a:r>
            <a:r>
              <a:rPr lang="en-NZ" dirty="0"/>
              <a:t>Cloud computing, often referred to as simply “the cloud,” is the delivery of on-demand computing resources—everything from applications to data </a:t>
            </a:r>
            <a:r>
              <a:rPr lang="en-NZ" dirty="0" err="1"/>
              <a:t>centers</a:t>
            </a:r>
            <a:r>
              <a:rPr lang="en-NZ" dirty="0"/>
              <a:t>—over the internet on a pay-for-use basis.</a:t>
            </a:r>
          </a:p>
          <a:p>
            <a:pPr fontAlgn="base"/>
            <a:r>
              <a:rPr lang="en-NZ" dirty="0"/>
              <a:t>Elastic resources—Scale up or down quickly and easily to meet demand</a:t>
            </a:r>
          </a:p>
          <a:p>
            <a:pPr fontAlgn="base"/>
            <a:r>
              <a:rPr lang="en-NZ" dirty="0"/>
              <a:t>Metered service so you only pay for what you use</a:t>
            </a:r>
          </a:p>
          <a:p>
            <a:pPr fontAlgn="base"/>
            <a:r>
              <a:rPr lang="en-NZ" dirty="0"/>
              <a:t>Self service—All the IT resources you need with self-service </a:t>
            </a:r>
            <a:r>
              <a:rPr lang="en-NZ" dirty="0" smtClean="0"/>
              <a:t>access”</a:t>
            </a:r>
          </a:p>
          <a:p>
            <a:pPr marL="0" indent="0" fontAlgn="base">
              <a:buNone/>
            </a:pPr>
            <a:r>
              <a:rPr lang="en-US" dirty="0">
                <a:hlinkClick r:id="rId4"/>
              </a:rPr>
              <a:t>https://www.ibm.com/cloud-computing/learn-more/what-is-cloud-computing</a:t>
            </a:r>
            <a:r>
              <a:rPr lang="en-US" dirty="0" smtClean="0">
                <a:hlinkClick r:id="rId4"/>
              </a:rPr>
              <a:t>/</a:t>
            </a:r>
            <a:r>
              <a:rPr lang="en-US" dirty="0" smtClean="0"/>
              <a:t> </a:t>
            </a:r>
            <a:endParaRPr lang="en-US" dirty="0"/>
          </a:p>
          <a:p>
            <a:pPr marL="0" indent="0">
              <a:buNone/>
            </a:pPr>
            <a:endParaRPr lang="en-NZ" dirty="0"/>
          </a:p>
        </p:txBody>
      </p:sp>
    </p:spTree>
    <p:extLst>
      <p:ext uri="{BB962C8B-B14F-4D97-AF65-F5344CB8AC3E}">
        <p14:creationId xmlns:p14="http://schemas.microsoft.com/office/powerpoint/2010/main" val="244698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appears to a User</a:t>
            </a:r>
            <a:endParaRPr lang="en-NZ" dirty="0"/>
          </a:p>
        </p:txBody>
      </p:sp>
      <p:sp>
        <p:nvSpPr>
          <p:cNvPr id="3" name="Content Placeholder 2"/>
          <p:cNvSpPr>
            <a:spLocks noGrp="1"/>
          </p:cNvSpPr>
          <p:nvPr>
            <p:ph idx="1"/>
          </p:nvPr>
        </p:nvSpPr>
        <p:spPr/>
        <p:txBody>
          <a:bodyPr/>
          <a:lstStyle/>
          <a:p>
            <a:pPr marL="457200" indent="-457200">
              <a:buAutoNum type="arabicParenR"/>
            </a:pPr>
            <a:r>
              <a:rPr lang="en-US" dirty="0" smtClean="0"/>
              <a:t>Illusion of infinite resources available on demand.</a:t>
            </a:r>
            <a:br>
              <a:rPr lang="en-US" dirty="0" smtClean="0"/>
            </a:br>
            <a:endParaRPr lang="en-US" dirty="0" smtClean="0"/>
          </a:p>
          <a:p>
            <a:pPr marL="457200" indent="-457200">
              <a:buAutoNum type="arabicParenR"/>
            </a:pPr>
            <a:r>
              <a:rPr lang="en-US" dirty="0" smtClean="0"/>
              <a:t>Elimination of up-front commitment by Cloud users.</a:t>
            </a:r>
            <a:br>
              <a:rPr lang="en-US" dirty="0" smtClean="0"/>
            </a:br>
            <a:endParaRPr lang="en-US" dirty="0" smtClean="0"/>
          </a:p>
          <a:p>
            <a:pPr marL="457200" indent="-457200">
              <a:buAutoNum type="arabicParenR"/>
            </a:pPr>
            <a:r>
              <a:rPr lang="en-US" dirty="0" smtClean="0"/>
              <a:t>Ability to pay for use on short-term basis as needed and release as needed rewarding conservation.</a:t>
            </a:r>
            <a:endParaRPr lang="en-NZ" dirty="0"/>
          </a:p>
        </p:txBody>
      </p:sp>
    </p:spTree>
    <p:extLst>
      <p:ext uri="{BB962C8B-B14F-4D97-AF65-F5344CB8AC3E}">
        <p14:creationId xmlns:p14="http://schemas.microsoft.com/office/powerpoint/2010/main" val="132718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move to the cloud?</a:t>
            </a:r>
            <a:endParaRPr lang="en-NZ" dirty="0"/>
          </a:p>
        </p:txBody>
      </p:sp>
      <p:sp>
        <p:nvSpPr>
          <p:cNvPr id="3" name="Content Placeholder 2"/>
          <p:cNvSpPr>
            <a:spLocks noGrp="1"/>
          </p:cNvSpPr>
          <p:nvPr>
            <p:ph idx="1"/>
          </p:nvPr>
        </p:nvSpPr>
        <p:spPr/>
        <p:txBody>
          <a:bodyPr/>
          <a:lstStyle/>
          <a:p>
            <a:r>
              <a:rPr lang="en-US" dirty="0" smtClean="0"/>
              <a:t>Elasticity (fast provisioning or de-provisioning)</a:t>
            </a:r>
          </a:p>
          <a:p>
            <a:pPr lvl="1"/>
            <a:r>
              <a:rPr lang="en-US" dirty="0" smtClean="0"/>
              <a:t>No risk of under or over-provisioning.</a:t>
            </a:r>
          </a:p>
          <a:p>
            <a:r>
              <a:rPr lang="en-US" dirty="0" smtClean="0"/>
              <a:t>Share benefits of dropping hardware costs</a:t>
            </a:r>
          </a:p>
          <a:p>
            <a:pPr lvl="1"/>
            <a:r>
              <a:rPr lang="en-US" dirty="0" smtClean="0"/>
              <a:t>Building your own datacenter takes time</a:t>
            </a:r>
          </a:p>
          <a:p>
            <a:pPr lvl="1"/>
            <a:r>
              <a:rPr lang="en-US" dirty="0" smtClean="0"/>
              <a:t>You are buying incremental capacity</a:t>
            </a:r>
          </a:p>
          <a:p>
            <a:pPr lvl="1"/>
            <a:r>
              <a:rPr lang="en-US" dirty="0" smtClean="0"/>
              <a:t>Flexibility </a:t>
            </a:r>
          </a:p>
          <a:p>
            <a:r>
              <a:rPr lang="en-US" dirty="0" smtClean="0"/>
              <a:t>No operational costs</a:t>
            </a:r>
          </a:p>
          <a:p>
            <a:pPr lvl="1"/>
            <a:r>
              <a:rPr lang="en-US" dirty="0" smtClean="0"/>
              <a:t>You are buying expertise as well as resources</a:t>
            </a:r>
          </a:p>
          <a:p>
            <a:pPr lvl="1"/>
            <a:r>
              <a:rPr lang="en-US" dirty="0" smtClean="0"/>
              <a:t>Power and cooling are not your problem (datacenter can be placed wherever cheapest, you can’t do this)</a:t>
            </a:r>
            <a:endParaRPr lang="en-NZ" dirty="0"/>
          </a:p>
        </p:txBody>
      </p:sp>
    </p:spTree>
    <p:extLst>
      <p:ext uri="{BB962C8B-B14F-4D97-AF65-F5344CB8AC3E}">
        <p14:creationId xmlns:p14="http://schemas.microsoft.com/office/powerpoint/2010/main" val="360667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Application Opportunities</a:t>
            </a:r>
            <a:endParaRPr lang="en-NZ" dirty="0"/>
          </a:p>
        </p:txBody>
      </p:sp>
      <p:sp>
        <p:nvSpPr>
          <p:cNvPr id="3" name="Content Placeholder 2"/>
          <p:cNvSpPr>
            <a:spLocks noGrp="1"/>
          </p:cNvSpPr>
          <p:nvPr>
            <p:ph idx="1"/>
          </p:nvPr>
        </p:nvSpPr>
        <p:spPr/>
        <p:txBody>
          <a:bodyPr>
            <a:normAutofit fontScale="92500" lnSpcReduction="10000"/>
          </a:bodyPr>
          <a:lstStyle/>
          <a:p>
            <a:r>
              <a:rPr lang="en-US" dirty="0" smtClean="0"/>
              <a:t>Mobile interactive applications</a:t>
            </a:r>
          </a:p>
          <a:p>
            <a:r>
              <a:rPr lang="en-US" dirty="0" smtClean="0"/>
              <a:t>Parallel batch processing</a:t>
            </a:r>
          </a:p>
          <a:p>
            <a:pPr lvl="1"/>
            <a:r>
              <a:rPr lang="en-US" dirty="0" smtClean="0"/>
              <a:t>Data parallelism</a:t>
            </a:r>
          </a:p>
          <a:p>
            <a:pPr lvl="1"/>
            <a:r>
              <a:rPr lang="en-US" dirty="0" smtClean="0"/>
              <a:t>Programming frameworks simplifying</a:t>
            </a:r>
          </a:p>
          <a:p>
            <a:pPr lvl="1"/>
            <a:r>
              <a:rPr lang="en-US" dirty="0" smtClean="0"/>
              <a:t>Big search</a:t>
            </a:r>
          </a:p>
          <a:p>
            <a:pPr lvl="1"/>
            <a:r>
              <a:rPr lang="en-US" dirty="0" err="1" smtClean="0"/>
              <a:t>eScience</a:t>
            </a:r>
            <a:endParaRPr lang="en-US" dirty="0" smtClean="0"/>
          </a:p>
          <a:p>
            <a:r>
              <a:rPr lang="en-US" dirty="0" smtClean="0"/>
              <a:t>Data analytics</a:t>
            </a:r>
          </a:p>
          <a:p>
            <a:pPr lvl="1"/>
            <a:r>
              <a:rPr lang="en-US" dirty="0" smtClean="0"/>
              <a:t>Data mining</a:t>
            </a:r>
          </a:p>
          <a:p>
            <a:pPr lvl="1"/>
            <a:r>
              <a:rPr lang="en-US" dirty="0" smtClean="0"/>
              <a:t>Predictive analytics</a:t>
            </a:r>
          </a:p>
          <a:p>
            <a:r>
              <a:rPr lang="en-US" dirty="0" smtClean="0"/>
              <a:t>Web applications</a:t>
            </a:r>
          </a:p>
          <a:p>
            <a:pPr lvl="1"/>
            <a:r>
              <a:rPr lang="en-US" dirty="0" smtClean="0"/>
              <a:t>Elastic demand</a:t>
            </a:r>
          </a:p>
          <a:p>
            <a:r>
              <a:rPr lang="en-US" dirty="0" smtClean="0"/>
              <a:t>Not so good “earthbound applications”</a:t>
            </a:r>
          </a:p>
          <a:p>
            <a:pPr lvl="1"/>
            <a:r>
              <a:rPr lang="en-US" dirty="0" smtClean="0"/>
              <a:t>Stock exchange</a:t>
            </a:r>
          </a:p>
          <a:p>
            <a:pPr lvl="1"/>
            <a:r>
              <a:rPr lang="en-US" dirty="0" smtClean="0"/>
              <a:t>Some image processing with time constraints</a:t>
            </a:r>
          </a:p>
          <a:p>
            <a:pPr lvl="1"/>
            <a:r>
              <a:rPr lang="en-US" dirty="0" smtClean="0"/>
              <a:t>Data </a:t>
            </a:r>
            <a:r>
              <a:rPr lang="en-US" smtClean="0"/>
              <a:t>transfer issue</a:t>
            </a:r>
            <a:endParaRPr lang="en-US" dirty="0" smtClean="0"/>
          </a:p>
          <a:p>
            <a:endParaRPr lang="en-NZ" dirty="0"/>
          </a:p>
        </p:txBody>
      </p:sp>
    </p:spTree>
    <p:extLst>
      <p:ext uri="{BB962C8B-B14F-4D97-AF65-F5344CB8AC3E}">
        <p14:creationId xmlns:p14="http://schemas.microsoft.com/office/powerpoint/2010/main" val="3232197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Become a Provider?</a:t>
            </a:r>
            <a:endParaRPr lang="en-NZ" dirty="0"/>
          </a:p>
        </p:txBody>
      </p:sp>
      <p:sp>
        <p:nvSpPr>
          <p:cNvPr id="3" name="Content Placeholder 2"/>
          <p:cNvSpPr>
            <a:spLocks noGrp="1"/>
          </p:cNvSpPr>
          <p:nvPr>
            <p:ph idx="1"/>
          </p:nvPr>
        </p:nvSpPr>
        <p:spPr/>
        <p:txBody>
          <a:bodyPr/>
          <a:lstStyle/>
          <a:p>
            <a:r>
              <a:rPr lang="en-US" sz="2800" dirty="0" smtClean="0"/>
              <a:t>Necessary but not sufficient condition: already have existing investment in infrastructure plus operational expertise.</a:t>
            </a:r>
          </a:p>
          <a:p>
            <a:r>
              <a:rPr lang="en-US" sz="2800" dirty="0" smtClean="0"/>
              <a:t>Factors:</a:t>
            </a:r>
          </a:p>
          <a:p>
            <a:pPr lvl="1"/>
            <a:r>
              <a:rPr lang="en-US" sz="2000" dirty="0" smtClean="0"/>
              <a:t>Make a lot of money (economies of scale)</a:t>
            </a:r>
          </a:p>
          <a:p>
            <a:pPr lvl="1"/>
            <a:r>
              <a:rPr lang="en-US" sz="2000" dirty="0" smtClean="0"/>
              <a:t>Leverage existing investment (offer a low incremental cost)</a:t>
            </a:r>
          </a:p>
          <a:p>
            <a:pPr lvl="1"/>
            <a:r>
              <a:rPr lang="en-US" sz="2000" dirty="0" smtClean="0"/>
              <a:t>Defend a franchise (stay with Microsoft</a:t>
            </a:r>
            <a:r>
              <a:rPr lang="en-US" sz="2000" dirty="0" smtClean="0"/>
              <a:t>)</a:t>
            </a:r>
          </a:p>
          <a:p>
            <a:pPr lvl="1"/>
            <a:r>
              <a:rPr lang="en-US" sz="2000" dirty="0" smtClean="0"/>
              <a:t>Attack an incumbent (enter the market before lose chance to enter because of costs)</a:t>
            </a:r>
            <a:endParaRPr lang="en-NZ" sz="2000" dirty="0"/>
          </a:p>
        </p:txBody>
      </p:sp>
    </p:spTree>
    <p:extLst>
      <p:ext uri="{BB962C8B-B14F-4D97-AF65-F5344CB8AC3E}">
        <p14:creationId xmlns:p14="http://schemas.microsoft.com/office/powerpoint/2010/main" val="37032901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46543</TotalTime>
  <Words>2057</Words>
  <Application>Microsoft Office PowerPoint</Application>
  <PresentationFormat>On-screen Show (4:3)</PresentationFormat>
  <Paragraphs>212</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Century Gothic</vt:lpstr>
      <vt:lpstr>Courier New</vt:lpstr>
      <vt:lpstr>Palatino Linotype</vt:lpstr>
      <vt:lpstr>Executive</vt:lpstr>
      <vt:lpstr>Above the Clouds: A Berkeley View of Cloud Computing</vt:lpstr>
      <vt:lpstr>Origins</vt:lpstr>
      <vt:lpstr>History of term “Cloud Computing”</vt:lpstr>
      <vt:lpstr>Originally a Marketing Term</vt:lpstr>
      <vt:lpstr>Current Definitions</vt:lpstr>
      <vt:lpstr>How it appears to a User</vt:lpstr>
      <vt:lpstr>Why move to the cloud?</vt:lpstr>
      <vt:lpstr>New Application Opportunities</vt:lpstr>
      <vt:lpstr>Why Become a Provider?</vt:lpstr>
      <vt:lpstr>Cloud Computing Taxonomy/Classes Utility Computing</vt:lpstr>
      <vt:lpstr>IaaS</vt:lpstr>
      <vt:lpstr>PaaS</vt:lpstr>
      <vt:lpstr>Software as a Service</vt:lpstr>
      <vt:lpstr>Berkley View</vt:lpstr>
      <vt:lpstr>Challenges</vt:lpstr>
      <vt:lpstr>Supercomputers, Clusters and Grid</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Ian Welch</cp:lastModifiedBy>
  <cp:revision>270</cp:revision>
  <dcterms:created xsi:type="dcterms:W3CDTF">2014-08-18T03:27:50Z</dcterms:created>
  <dcterms:modified xsi:type="dcterms:W3CDTF">2017-07-25T09:22:37Z</dcterms:modified>
</cp:coreProperties>
</file>