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94"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7"/>
    <p:restoredTop sz="81521"/>
  </p:normalViewPr>
  <p:slideViewPr>
    <p:cSldViewPr snapToGrid="0" snapToObjects="1">
      <p:cViewPr varScale="1">
        <p:scale>
          <a:sx n="236" d="100"/>
          <a:sy n="236" d="100"/>
        </p:scale>
        <p:origin x="24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dirty="0"/>
              <a:t>https://</a:t>
            </a:r>
            <a:r>
              <a:rPr lang="en-GB" dirty="0" err="1"/>
              <a:t>github.com</a:t>
            </a:r>
            <a:r>
              <a:rPr lang="en-GB" dirty="0"/>
              <a:t>/Netflix/</a:t>
            </a:r>
            <a:r>
              <a:rPr lang="en-GB" dirty="0" err="1"/>
              <a:t>chaosmonkey</a:t>
            </a:r>
            <a:endParaRPr lang="en-GB" dirty="0"/>
          </a:p>
          <a:p>
            <a:pPr lvl="0">
              <a:spcBef>
                <a:spcPts val="0"/>
              </a:spcBef>
              <a:buNone/>
            </a:pPr>
            <a:endParaRPr dirty="0"/>
          </a:p>
          <a:p>
            <a:pPr lvl="0">
              <a:spcBef>
                <a:spcPts val="0"/>
              </a:spcBef>
              <a:buNone/>
            </a:pPr>
            <a:r>
              <a:rPr lang="en-GB" sz="1200" dirty="0">
                <a:solidFill>
                  <a:srgbClr val="24292E"/>
                </a:solidFill>
                <a:highlight>
                  <a:srgbClr val="FFFFFF"/>
                </a:highlight>
              </a:rPr>
              <a:t>Chaos Monkey randomly terminates virtual machine instances and containers that run inside of your production environment</a:t>
            </a:r>
            <a:r>
              <a:rPr lang="en-GB" sz="1200" dirty="0" smtClean="0">
                <a:solidFill>
                  <a:srgbClr val="24292E"/>
                </a:solidFill>
                <a:highlight>
                  <a:srgbClr val="FFFFFF"/>
                </a:highlight>
              </a:rPr>
              <a:t>.</a:t>
            </a:r>
          </a:p>
          <a:p>
            <a:pPr lvl="0">
              <a:spcBef>
                <a:spcPts val="0"/>
              </a:spcBef>
              <a:buNone/>
            </a:pPr>
            <a:endParaRPr lang="en-GB" sz="1200" dirty="0" smtClean="0">
              <a:solidFill>
                <a:srgbClr val="24292E"/>
              </a:solidFill>
              <a:highlight>
                <a:srgbClr val="FFFFFF"/>
              </a:highlight>
            </a:endParaRPr>
          </a:p>
          <a:p>
            <a:pPr lvl="0">
              <a:spcBef>
                <a:spcPts val="0"/>
              </a:spcBef>
              <a:buNone/>
            </a:pPr>
            <a:r>
              <a:rPr lang="en-GB" sz="1200" dirty="0" smtClean="0">
                <a:solidFill>
                  <a:srgbClr val="24292E"/>
                </a:solidFill>
                <a:highlight>
                  <a:srgbClr val="FFFFFF"/>
                </a:highlight>
              </a:rPr>
              <a:t>The ease of deploying new resources can make the number of servers grow exponentially. This raises new issues, and monitoring tools are vital to system management. First, they play a basic role in automatic scaling on a cyclical basis and based on events. Second, they’re part of the tools needed to ensure a robust architecture, as the Netflix Chaos Monkey showed. Finally, they’re important for detecting security breaches and forensic investigation, as some security breaches have shown. </a:t>
            </a:r>
          </a:p>
          <a:p>
            <a:pPr lvl="0">
              <a:spcBef>
                <a:spcPts val="0"/>
              </a:spcBef>
              <a:buNone/>
            </a:pPr>
            <a:endParaRPr lang="en-GB" sz="1200" dirty="0">
              <a:solidFill>
                <a:srgbClr val="24292E"/>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The public cloud was the first type of cloud offered to the general public, when AWS offered its experience with its private cloud to the general public. When you’re selecting a vendor, it’s important to consider several factors, mainly cost, performance, features, data location, and availability. But because the public cloud is a fairly recent technology, you should also consider vendor positioning and future use trends (see Table 1). </a:t>
            </a:r>
          </a:p>
          <a:p>
            <a:pPr lvl="0">
              <a:spcBef>
                <a:spcPts val="0"/>
              </a:spcBef>
              <a:buNone/>
            </a:pPr>
            <a:r>
              <a:rPr lang="en-US" dirty="0" smtClean="0"/>
              <a:t>Cloud providers are battling for market position, which is leading them to reduce their public IaaS cloud prices, offering attractive solutions. </a:t>
            </a:r>
          </a:p>
          <a:p>
            <a:pPr lvl="0">
              <a:spcBef>
                <a:spcPts val="0"/>
              </a:spcBef>
              <a:buNone/>
            </a:pPr>
            <a:r>
              <a:rPr lang="en-US" dirty="0" smtClean="0"/>
              <a:t>It’s important to select the most effective vendor from a performance–cost perspective. However, your comparison should also con- sider whether the performance level is guaranteed, startup times, scalability responsiveness, and latency. These factors might vary among </a:t>
            </a:r>
          </a:p>
          <a:p>
            <a:pPr lvl="0">
              <a:spcBef>
                <a:spcPts val="0"/>
              </a:spcBef>
              <a:buNone/>
            </a:pPr>
            <a:r>
              <a:rPr lang="en-US" dirty="0" smtClean="0"/>
              <a:t>providers and impact the infrastructure’s responsiveness. </a:t>
            </a:r>
          </a:p>
          <a:p>
            <a:pPr lvl="0">
              <a:spcBef>
                <a:spcPts val="0"/>
              </a:spcBef>
              <a:buNone/>
            </a:pPr>
            <a:r>
              <a:rPr lang="en-US" dirty="0" smtClean="0"/>
              <a:t>The datacenters’ location can affect your decision. The provider should comply with data privacy laws and corporate policies; the server locations should be based on these considerations. These restrictions might vary among countries and among companies. You might find you’ll need to have all data under the same jurisdiction (for example, in Europe). In other cases, Safe Harbor principles, in which US companies comply with EU laws, can be good enough. </a:t>
            </a:r>
          </a:p>
          <a:p>
            <a:pPr lvl="0">
              <a:spcBef>
                <a:spcPts val="0"/>
              </a:spcBef>
              <a:buNone/>
            </a:pPr>
            <a:r>
              <a:rPr lang="en-US" dirty="0" smtClean="0"/>
              <a:t>Understanding each player’s SLA is important. But because almost every provider offers high-enough service levels (more than 99.95 per- cent), it’s important to evaluate the accountability the SLA offers in case of noncompliance. Normally, this won’t cover the costs of outages, so your infrastructure should be prepared for them. </a:t>
            </a:r>
          </a:p>
          <a:p>
            <a:pPr lvl="0">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a:buNone/>
            </a:pPr>
            <a:r>
              <a:rPr lang="en-US" sz="1100" kern="1200" dirty="0" smtClean="0">
                <a:solidFill>
                  <a:schemeClr val="tx1"/>
                </a:solidFill>
                <a:effectLst/>
                <a:latin typeface="+mn-lt"/>
                <a:ea typeface="+mn-ea"/>
                <a:cs typeface="+mn-cs"/>
              </a:rPr>
              <a:t>When considering adoption of a cloud architecture, it’s important to understand what the technology can offer you and the main issues you’ll have to deal with in each of these new infrastructures. Only by clearly understanding each of the approaches’ business and technical opportunities and limitations will you be able to select the best option on the basis of your needs. </a:t>
            </a:r>
            <a:endParaRPr lang="en-US" dirty="0" smtClean="0">
              <a:latin typeface="+mn-lt"/>
            </a:endParaRPr>
          </a:p>
          <a:p>
            <a:pPr>
              <a:buNone/>
            </a:pPr>
            <a:r>
              <a:rPr lang="en-US" sz="1100" kern="1200" dirty="0" smtClean="0">
                <a:solidFill>
                  <a:schemeClr val="tx1"/>
                </a:solidFill>
                <a:effectLst/>
                <a:latin typeface="+mn-lt"/>
                <a:ea typeface="+mn-ea"/>
                <a:cs typeface="+mn-cs"/>
              </a:rPr>
              <a:t>Besides the economic advantages from a cost perspective, the main competitive advantages are the flexibility and speed the cloud architecture can add to your IT environment. In particular, this kind of architecture can provide faster deployment of and access to IT resources, and ne-grain scalability. </a:t>
            </a: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100" kern="1200" dirty="0" smtClean="0">
                <a:solidFill>
                  <a:schemeClr val="tx1"/>
                </a:solidFill>
                <a:effectLst/>
                <a:latin typeface="+mn-lt"/>
                <a:ea typeface="+mn-ea"/>
                <a:cs typeface="+mn-cs"/>
              </a:rPr>
              <a:t>A recent survey indicated the issues that beginner and experienced enterprise cloud users face. </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100" kern="1200" dirty="0" smtClean="0">
                <a:solidFill>
                  <a:schemeClr val="tx1"/>
                </a:solidFill>
                <a:effectLst/>
                <a:latin typeface="+mn-lt"/>
                <a:ea typeface="+mn-ea"/>
                <a:cs typeface="+mn-cs"/>
              </a:rPr>
              <a:t>For beginners, the main issues are security, managing multiple clouds, integration with current systems, governance, and lack of expertise. Experienced companies face issues of compliance, cost, performance, managing multiple clouds, and security. </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100" kern="1200" dirty="0" smtClean="0">
                <a:solidFill>
                  <a:schemeClr val="tx1"/>
                </a:solidFill>
                <a:effectLst/>
                <a:latin typeface="+mn-lt"/>
                <a:ea typeface="+mn-ea"/>
                <a:cs typeface="+mn-cs"/>
              </a:rPr>
              <a:t>The differences are understandable. Different problems arise on the basis of the degree of advancement of cloud architecture adoption. Early on, the main issues are resource expertise and control because the company hasn’t acquired enough knowledge of and experience with the architecture. For more experienced companies, performance and cost are important because the architecture’s limitations might have started emerging. </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100" kern="1200" dirty="0" smtClean="0">
                <a:solidFill>
                  <a:schemeClr val="tx1"/>
                </a:solidFill>
                <a:effectLst/>
                <a:latin typeface="+mn-lt"/>
                <a:ea typeface="+mn-ea"/>
                <a:cs typeface="+mn-cs"/>
              </a:rPr>
              <a:t>Both groups must deal with security, compliance, and managing multiple clouds. Regarding security and compliance, some problems might arise from the multitenant architecture. Some of these problems might not be solved, which might tip the balance toward a private or hybrid cloud. Such a decision is plausible, in keeping with the issue of managing multiple clouds. </a:t>
            </a:r>
          </a:p>
          <a:p>
            <a:pPr marL="0" marR="0" indent="0" algn="l" defTabSz="914400" rtl="0" eaLnBrk="1" fontAlgn="auto" latinLnBrk="0" hangingPunct="1">
              <a:lnSpc>
                <a:spcPct val="100000"/>
              </a:lnSpc>
              <a:spcBef>
                <a:spcPts val="0"/>
              </a:spcBef>
              <a:spcAft>
                <a:spcPts val="0"/>
              </a:spcAft>
              <a:buClrTx/>
              <a:buSzPct val="100000"/>
              <a:buFontTx/>
              <a:buNone/>
              <a:tabLst/>
              <a:defRPr/>
            </a:pPr>
            <a:endParaRPr lang="en-US" dirty="0" smtClean="0">
              <a:latin typeface="+mn-lt"/>
            </a:endParaRPr>
          </a:p>
          <a:p>
            <a:pPr marL="0" lvl="0" indent="0">
              <a:spcBef>
                <a:spcPts val="0"/>
              </a:spcBef>
              <a:buNone/>
            </a:pPr>
            <a:endParaRPr dirty="0">
              <a:latin typeface="+mn-l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To solve the issues with public clouds, cloud-computing providers introduced the private cloud. This cloud might be in the organization’s buildings, in the farm of the organization’s provider, or in another provider’s datacenter. Usually, it will be virtualized, but other combinations are possible. The important element is that only the customer’s organization can operate it. </a:t>
            </a:r>
          </a:p>
          <a:p>
            <a:pPr lvl="0">
              <a:spcBef>
                <a:spcPts val="0"/>
              </a:spcBef>
              <a:buNone/>
            </a:pPr>
            <a:r>
              <a:rPr lang="en-US" dirty="0" smtClean="0"/>
              <a:t>Because all private-cloud products allow integration with public clouds, we discuss both private and hybrid clouds here.</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dirty="0"/>
              <a:t>https://</a:t>
            </a:r>
            <a:r>
              <a:rPr lang="en-GB" dirty="0" err="1"/>
              <a:t>en.wikipedia.org</a:t>
            </a:r>
            <a:r>
              <a:rPr lang="en-GB" dirty="0"/>
              <a:t>/wiki/Eucalyptus_(software</a:t>
            </a:r>
            <a:r>
              <a:rPr lang="en-GB" dirty="0" smtClean="0"/>
              <a:t>)</a:t>
            </a:r>
          </a:p>
          <a:p>
            <a:pPr lvl="0">
              <a:spcBef>
                <a:spcPts val="0"/>
              </a:spcBef>
              <a:buNone/>
            </a:pPr>
            <a:endParaRPr lang="en-GB" dirty="0" smtClean="0"/>
          </a:p>
          <a:p>
            <a:pPr lvl="0">
              <a:spcBef>
                <a:spcPts val="0"/>
              </a:spcBef>
              <a:buNone/>
            </a:pPr>
            <a:r>
              <a:rPr lang="en-GB" dirty="0" smtClean="0"/>
              <a:t>https://</a:t>
            </a:r>
            <a:r>
              <a:rPr lang="en-GB" dirty="0" err="1" smtClean="0"/>
              <a:t>www.openstack.org</a:t>
            </a:r>
            <a:r>
              <a:rPr lang="en-GB" dirty="0" smtClean="0"/>
              <a:t>/</a:t>
            </a:r>
          </a:p>
          <a:p>
            <a:pPr lvl="0">
              <a:spcBef>
                <a:spcPts val="0"/>
              </a:spcBef>
              <a:buNone/>
            </a:pPr>
            <a:endParaRPr lang="en-GB" dirty="0" smtClean="0"/>
          </a:p>
          <a:p>
            <a:r>
              <a:rPr lang="en-GB" sz="1100" kern="1200" dirty="0" smtClean="0">
                <a:solidFill>
                  <a:schemeClr val="tx1"/>
                </a:solidFill>
                <a:effectLst/>
                <a:latin typeface="+mn-lt"/>
                <a:ea typeface="+mn-ea"/>
                <a:cs typeface="+mn-cs"/>
              </a:rPr>
              <a:t>Eucalyptus (</a:t>
            </a:r>
            <a:r>
              <a:rPr lang="en-GB" sz="1100" kern="1200" dirty="0" err="1" smtClean="0">
                <a:solidFill>
                  <a:schemeClr val="tx1"/>
                </a:solidFill>
                <a:effectLst/>
                <a:latin typeface="+mn-lt"/>
                <a:ea typeface="+mn-ea"/>
                <a:cs typeface="+mn-cs"/>
              </a:rPr>
              <a:t>www.eucalyptus.com</a:t>
            </a:r>
            <a:r>
              <a:rPr lang="en-GB" sz="1100" kern="1200" dirty="0" smtClean="0">
                <a:solidFill>
                  <a:schemeClr val="tx1"/>
                </a:solidFill>
                <a:effectLst/>
                <a:latin typeface="+mn-lt"/>
                <a:ea typeface="+mn-ea"/>
                <a:cs typeface="+mn-cs"/>
              </a:rPr>
              <a:t>) released its first product in 2008. Nowadays the company provides its software as open source products and services. (Recently, Eucalyptus was bought by HP, a supporter of OpenStack.) From the company’s download area, you can install a private cloud on your computer. From its product area, you can contract servers for your private cloud. </a:t>
            </a:r>
            <a:endParaRPr lang="en-GB" dirty="0" smtClean="0"/>
          </a:p>
          <a:p>
            <a:r>
              <a:rPr lang="en-GB" sz="1100" kern="1200" dirty="0" smtClean="0">
                <a:solidFill>
                  <a:schemeClr val="tx1"/>
                </a:solidFill>
                <a:effectLst/>
                <a:latin typeface="+mn-lt"/>
                <a:ea typeface="+mn-ea"/>
                <a:cs typeface="+mn-cs"/>
              </a:rPr>
              <a:t>Eucalyptus software’s main advantage is its AWS compatibility (see Table 3), based on a partnership with Amazon. So, some features that AWS makes available for the public cloud are applicable to Eucalyptus services. </a:t>
            </a:r>
            <a:endParaRPr lang="en-GB" dirty="0" smtClean="0"/>
          </a:p>
          <a:p>
            <a:r>
              <a:rPr lang="en-GB" sz="1100" kern="1200" dirty="0" smtClean="0">
                <a:solidFill>
                  <a:schemeClr val="tx1"/>
                </a:solidFill>
                <a:effectLst/>
                <a:latin typeface="+mn-lt"/>
                <a:ea typeface="+mn-ea"/>
                <a:cs typeface="+mn-cs"/>
              </a:rPr>
              <a:t>Eucalyptus software’s weak points are the limited GUI and the risk of uncertainty generated by AWS’s private-cloud strategy: AWS offers Amazon Virtual Private Cloud and a connection to a hardware VPN (virtual private network). </a:t>
            </a:r>
            <a:endParaRPr lang="en-GB" dirty="0" smtClean="0"/>
          </a:p>
          <a:p>
            <a:pPr lvl="0">
              <a:spcBef>
                <a:spcPts val="0"/>
              </a:spcBef>
              <a:buNone/>
            </a:pPr>
            <a:endParaRPr lang="en-GB" dirty="0" smtClean="0"/>
          </a:p>
          <a:p>
            <a:r>
              <a:rPr lang="en-GB" sz="1100" kern="1200" dirty="0" smtClean="0">
                <a:solidFill>
                  <a:schemeClr val="tx1"/>
                </a:solidFill>
                <a:effectLst/>
                <a:latin typeface="+mn-lt"/>
                <a:ea typeface="+mn-ea"/>
                <a:cs typeface="+mn-cs"/>
              </a:rPr>
              <a:t>OpenStack (</a:t>
            </a:r>
            <a:r>
              <a:rPr lang="en-GB" sz="1100" kern="1200" dirty="0" err="1" smtClean="0">
                <a:solidFill>
                  <a:schemeClr val="tx1"/>
                </a:solidFill>
                <a:effectLst/>
                <a:latin typeface="+mn-lt"/>
                <a:ea typeface="+mn-ea"/>
                <a:cs typeface="+mn-cs"/>
              </a:rPr>
              <a:t>www.openstack.org</a:t>
            </a:r>
            <a:r>
              <a:rPr lang="en-GB" sz="1100" kern="1200" dirty="0" smtClean="0">
                <a:solidFill>
                  <a:schemeClr val="tx1"/>
                </a:solidFill>
                <a:effectLst/>
                <a:latin typeface="+mn-lt"/>
                <a:ea typeface="+mn-ea"/>
                <a:cs typeface="+mn-cs"/>
              </a:rPr>
              <a:t>) is the other main player in the </a:t>
            </a:r>
            <a:r>
              <a:rPr lang="en-GB" sz="1100" kern="1200" dirty="0" err="1" smtClean="0">
                <a:solidFill>
                  <a:schemeClr val="tx1"/>
                </a:solidFill>
                <a:effectLst/>
                <a:latin typeface="+mn-lt"/>
                <a:ea typeface="+mn-ea"/>
                <a:cs typeface="+mn-cs"/>
              </a:rPr>
              <a:t>privatecloud</a:t>
            </a:r>
            <a:r>
              <a:rPr lang="en-GB" sz="1100" kern="1200" dirty="0" smtClean="0">
                <a:solidFill>
                  <a:schemeClr val="tx1"/>
                </a:solidFill>
                <a:effectLst/>
                <a:latin typeface="+mn-lt"/>
                <a:ea typeface="+mn-ea"/>
                <a:cs typeface="+mn-cs"/>
              </a:rPr>
              <a:t> field. It’s also open source, and its greatest strength is its support from companies such as AT&amp;T, AMD, Cisco, Dell, HP, IBM, Intel, NEC, Red Hat, VMware, and Yahoo. </a:t>
            </a:r>
            <a:endParaRPr lang="en-GB" dirty="0" smtClean="0"/>
          </a:p>
          <a:p>
            <a:r>
              <a:rPr lang="en-GB" sz="1100" kern="1200" dirty="0" smtClean="0">
                <a:solidFill>
                  <a:schemeClr val="tx1"/>
                </a:solidFill>
                <a:effectLst/>
                <a:latin typeface="+mn-lt"/>
                <a:ea typeface="+mn-ea"/>
                <a:cs typeface="+mn-cs"/>
              </a:rPr>
              <a:t>OpenStack is complex, with different components and multiple command-line interfaces. Competitors say it’s not a product but a technology. This can be a barrier for nontechnical companies but not for public- and private-cloud providers, which are OpenStack’s main users. For them, an open source product is attractive because, just as with using Linux in server computers, there are cost and portability advantages for the end user. </a:t>
            </a:r>
            <a:endParaRPr lang="en-GB" dirty="0" smtClean="0"/>
          </a:p>
          <a:p>
            <a:pPr marL="0" marR="0" indent="0" algn="l" defTabSz="914400" rtl="0" eaLnBrk="1" fontAlgn="auto" latinLnBrk="0" hangingPunct="1">
              <a:lnSpc>
                <a:spcPct val="100000"/>
              </a:lnSpc>
              <a:spcBef>
                <a:spcPts val="0"/>
              </a:spcBef>
              <a:spcAft>
                <a:spcPts val="0"/>
              </a:spcAft>
              <a:buClrTx/>
              <a:buSzPct val="100000"/>
              <a:buFontTx/>
              <a:buChar char="●"/>
              <a:tabLst/>
              <a:defRPr/>
            </a:pPr>
            <a:r>
              <a:rPr lang="en-GB" sz="1100" kern="1200" dirty="0" smtClean="0">
                <a:solidFill>
                  <a:schemeClr val="tx1"/>
                </a:solidFill>
                <a:effectLst/>
                <a:latin typeface="+mn-lt"/>
                <a:ea typeface="+mn-ea"/>
                <a:cs typeface="+mn-cs"/>
              </a:rPr>
              <a:t>Portability is another important feature of OpenStack because end users don’t want to be locked into a particular provider. However, providing the option of portability can be an issue for providers that want to offer differentiated proprietary features </a:t>
            </a:r>
            <a:endParaRPr lang="en-GB" dirty="0" smtClean="0"/>
          </a:p>
          <a:p>
            <a:endParaRPr lang="en-GB" dirty="0" smtClean="0"/>
          </a:p>
          <a:p>
            <a:pPr lvl="0">
              <a:spcBef>
                <a:spcPts val="0"/>
              </a:spcBef>
              <a:buNone/>
            </a:pP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61111"/>
              <a:buFont typeface="Arial"/>
              <a:buNone/>
            </a:pPr>
            <a:r>
              <a:rPr lang="en-GB" sz="1800" dirty="0" smtClean="0">
                <a:solidFill>
                  <a:schemeClr val="dk2"/>
                </a:solidFill>
              </a:rPr>
              <a:t>Original article: https</a:t>
            </a:r>
            <a:r>
              <a:rPr lang="en-GB" sz="1800" dirty="0">
                <a:solidFill>
                  <a:schemeClr val="dk2"/>
                </a:solidFill>
              </a:rPr>
              <a:t>://</a:t>
            </a:r>
            <a:r>
              <a:rPr lang="en-GB" sz="1800" dirty="0" err="1">
                <a:solidFill>
                  <a:schemeClr val="dk2"/>
                </a:solidFill>
              </a:rPr>
              <a:t>victoria.rl.talis.com</a:t>
            </a:r>
            <a:r>
              <a:rPr lang="en-GB" sz="1800" dirty="0">
                <a:solidFill>
                  <a:schemeClr val="dk2"/>
                </a:solidFill>
              </a:rPr>
              <a:t>/items/559589CF-091E-422C-C113-399800882993.html?referrer=%2Flists%2FAD85CC0D-ADD8-0159-CED7-08A561461C8D.html%23item-559589CF-091E-422C-C113-399800882993</a:t>
            </a:r>
          </a:p>
          <a:p>
            <a:pPr lvl="0">
              <a:spcBef>
                <a:spcPts val="0"/>
              </a:spcBef>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Providers use three well known models (see Figure 1): IaaS (infra- structure as a service), PaaS (plat- form as a service), and SaaS (soft- ware as a service). Here, we focus on IaaS. The next step is to decide on a model for deploying cloud </a:t>
            </a:r>
            <a:r>
              <a:rPr lang="en-US" dirty="0" err="1" smtClean="0"/>
              <a:t>ser</a:t>
            </a:r>
            <a:r>
              <a:rPr lang="en-US" dirty="0" smtClean="0"/>
              <a:t>- vices. In a public cloud, a provider provides the infrastructure to any customer. A private cloud is offered only to one organization. In a hybrid cloud, a company uses a </a:t>
            </a:r>
            <a:r>
              <a:rPr lang="en-US" dirty="0" err="1" smtClean="0"/>
              <a:t>combina</a:t>
            </a:r>
            <a:r>
              <a:rPr lang="en-US" dirty="0" smtClean="0"/>
              <a:t>- </a:t>
            </a:r>
            <a:r>
              <a:rPr lang="en-US" dirty="0" err="1" smtClean="0"/>
              <a:t>tion</a:t>
            </a:r>
            <a:r>
              <a:rPr lang="en-US" dirty="0" smtClean="0"/>
              <a:t> of public and private clouds. </a:t>
            </a:r>
          </a:p>
          <a:p>
            <a:pPr lvl="0">
              <a:spcBef>
                <a:spcPts val="0"/>
              </a:spcBef>
              <a:buNone/>
            </a:pPr>
            <a:endParaRPr lang="en-US" dirty="0" smtClean="0"/>
          </a:p>
          <a:p>
            <a:pPr lvl="0">
              <a:spcBef>
                <a:spcPts val="0"/>
              </a:spcBef>
              <a:buNone/>
            </a:pPr>
            <a:r>
              <a:rPr lang="en-US" dirty="0" smtClean="0"/>
              <a:t>To choose the most appropriate cloud-computing model for your </a:t>
            </a:r>
            <a:r>
              <a:rPr lang="en-US" dirty="0" err="1" smtClean="0"/>
              <a:t>orga</a:t>
            </a:r>
            <a:r>
              <a:rPr lang="en-US" dirty="0" smtClean="0"/>
              <a:t>- </a:t>
            </a:r>
            <a:r>
              <a:rPr lang="en-US" dirty="0" err="1" smtClean="0"/>
              <a:t>nization</a:t>
            </a:r>
            <a:r>
              <a:rPr lang="en-US" dirty="0" smtClean="0"/>
              <a:t>, you must analyze your IT in- </a:t>
            </a:r>
            <a:r>
              <a:rPr lang="en-US" dirty="0" err="1" smtClean="0"/>
              <a:t>frastructure</a:t>
            </a:r>
            <a:r>
              <a:rPr lang="en-US" dirty="0" smtClean="0"/>
              <a:t>, usage, and needs. To help with this, we present here a picture of cloud computing’s current status. </a:t>
            </a:r>
          </a:p>
          <a:p>
            <a:pPr lv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sz="1100" kern="1200" dirty="0" smtClean="0">
                <a:solidFill>
                  <a:schemeClr val="tx1"/>
                </a:solidFill>
                <a:effectLst/>
                <a:latin typeface="+mn-lt"/>
                <a:ea typeface="+mn-ea"/>
                <a:cs typeface="+mn-cs"/>
              </a:rPr>
              <a:t>As with every new architectural par- </a:t>
            </a:r>
            <a:r>
              <a:rPr lang="en-US" sz="1100" kern="1200" dirty="0" err="1" smtClean="0">
                <a:solidFill>
                  <a:schemeClr val="tx1"/>
                </a:solidFill>
                <a:effectLst/>
                <a:latin typeface="+mn-lt"/>
                <a:ea typeface="+mn-ea"/>
                <a:cs typeface="+mn-cs"/>
              </a:rPr>
              <a:t>adigm</a:t>
            </a:r>
            <a:r>
              <a:rPr lang="en-US" sz="1100" kern="1200" dirty="0" smtClean="0">
                <a:solidFill>
                  <a:schemeClr val="tx1"/>
                </a:solidFill>
                <a:effectLst/>
                <a:latin typeface="+mn-lt"/>
                <a:ea typeface="+mn-ea"/>
                <a:cs typeface="+mn-cs"/>
              </a:rPr>
              <a:t>, it’s important to design your systems taking into account the new technology’s characteristics. To se- </a:t>
            </a:r>
            <a:r>
              <a:rPr lang="en-US" sz="1100" kern="1200" dirty="0" err="1" smtClean="0">
                <a:solidFill>
                  <a:schemeClr val="tx1"/>
                </a:solidFill>
                <a:effectLst/>
                <a:latin typeface="+mn-lt"/>
                <a:ea typeface="+mn-ea"/>
                <a:cs typeface="+mn-cs"/>
              </a:rPr>
              <a:t>lect</a:t>
            </a:r>
            <a:r>
              <a:rPr lang="en-US" sz="1100" kern="1200" dirty="0" smtClean="0">
                <a:solidFill>
                  <a:schemeClr val="tx1"/>
                </a:solidFill>
                <a:effectLst/>
                <a:latin typeface="+mn-lt"/>
                <a:ea typeface="+mn-ea"/>
                <a:cs typeface="+mn-cs"/>
              </a:rPr>
              <a:t> a cloud provider or technology, you should understand your require- </a:t>
            </a:r>
            <a:r>
              <a:rPr lang="en-US" sz="1100" kern="1200" dirty="0" err="1" smtClean="0">
                <a:solidFill>
                  <a:schemeClr val="tx1"/>
                </a:solidFill>
                <a:effectLst/>
                <a:latin typeface="+mn-lt"/>
                <a:ea typeface="+mn-ea"/>
                <a:cs typeface="+mn-cs"/>
              </a:rPr>
              <a:t>ments</a:t>
            </a:r>
            <a:r>
              <a:rPr lang="en-US" sz="1100" kern="1200" dirty="0" smtClean="0">
                <a:solidFill>
                  <a:schemeClr val="tx1"/>
                </a:solidFill>
                <a:effectLst/>
                <a:latin typeface="+mn-lt"/>
                <a:ea typeface="+mn-ea"/>
                <a:cs typeface="+mn-cs"/>
              </a:rPr>
              <a:t> in order to list the needed </a:t>
            </a:r>
            <a:r>
              <a:rPr lang="en-US" sz="1100" kern="1200" dirty="0" err="1" smtClean="0">
                <a:solidFill>
                  <a:schemeClr val="tx1"/>
                </a:solidFill>
                <a:effectLst/>
                <a:latin typeface="+mn-lt"/>
                <a:ea typeface="+mn-ea"/>
                <a:cs typeface="+mn-cs"/>
              </a:rPr>
              <a:t>fea</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tures</a:t>
            </a:r>
            <a:r>
              <a:rPr lang="en-US" sz="1100" kern="1200" dirty="0" smtClean="0">
                <a:solidFill>
                  <a:schemeClr val="tx1"/>
                </a:solidFill>
                <a:effectLst/>
                <a:latin typeface="+mn-lt"/>
                <a:ea typeface="+mn-ea"/>
                <a:cs typeface="+mn-cs"/>
              </a:rPr>
              <a:t>. Here are some best practices for cloud migration. </a:t>
            </a:r>
            <a:endParaRPr lang="en-US" dirty="0" smtClean="0"/>
          </a:p>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sz="1100" kern="1200" dirty="0" smtClean="0">
                <a:solidFill>
                  <a:schemeClr val="tx1"/>
                </a:solidFill>
                <a:effectLst/>
                <a:latin typeface="+mn-lt"/>
                <a:ea typeface="+mn-ea"/>
                <a:cs typeface="+mn-cs"/>
              </a:rPr>
              <a:t>IaaS offers precise scalability. The cloud can outperform physical hard- ware’s classic scale-up or scale-out strategies. To gain as much as you can from this potential, architect your systems and application with as much decoupling as possible, using a service-oriented architecture and us- </a:t>
            </a:r>
            <a:r>
              <a:rPr lang="en-US" sz="1100" kern="1200" dirty="0" err="1" smtClean="0">
                <a:solidFill>
                  <a:schemeClr val="tx1"/>
                </a:solidFill>
                <a:effectLst/>
                <a:latin typeface="+mn-lt"/>
                <a:ea typeface="+mn-ea"/>
                <a:cs typeface="+mn-cs"/>
              </a:rPr>
              <a:t>ing</a:t>
            </a:r>
            <a:r>
              <a:rPr lang="en-US" sz="1100" kern="1200" dirty="0" smtClean="0">
                <a:solidFill>
                  <a:schemeClr val="tx1"/>
                </a:solidFill>
                <a:effectLst/>
                <a:latin typeface="+mn-lt"/>
                <a:ea typeface="+mn-ea"/>
                <a:cs typeface="+mn-cs"/>
              </a:rPr>
              <a:t> queues between services. </a:t>
            </a:r>
            <a:endParaRPr lang="en-US" dirty="0" smtClean="0"/>
          </a:p>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High scalability has limitations. IaaS technology and architecture lead to a less robust system because you’re replacing hardware with </a:t>
            </a:r>
            <a:r>
              <a:rPr lang="en-US" dirty="0" err="1" smtClean="0"/>
              <a:t>sev</a:t>
            </a:r>
            <a:r>
              <a:rPr lang="en-US" dirty="0" smtClean="0"/>
              <a:t>- </a:t>
            </a:r>
            <a:r>
              <a:rPr lang="en-US" dirty="0" err="1" smtClean="0"/>
              <a:t>eral</a:t>
            </a:r>
            <a:r>
              <a:rPr lang="en-US" dirty="0" smtClean="0"/>
              <a:t> software layers, adding obvious complexity and failure points. Redundancy and fault tolerance are primary design goals. </a:t>
            </a:r>
          </a:p>
          <a:p>
            <a:pPr lvl="0" rtl="0">
              <a:spcBef>
                <a:spcPts val="0"/>
              </a:spcBef>
              <a:buNone/>
            </a:pPr>
            <a:endParaRPr lang="en-US" dirty="0" smtClean="0"/>
          </a:p>
          <a:p>
            <a:pPr lvl="0" rtl="0">
              <a:spcBef>
                <a:spcPts val="0"/>
              </a:spcBef>
              <a:buNone/>
            </a:pPr>
            <a:r>
              <a:rPr lang="en-US" dirty="0" smtClean="0"/>
              <a:t>Besides having an established backup strategy, to assure business continuity, ensure your system is pre- pared for reboots and relaunches. Automation in your deployment practice is a must, with recipes for server configuration and deployment. Providing automation requires new development practices (development and operations management, continuous integration, test-driven development, and so on) and new tools such as Chef, Puppet, or </a:t>
            </a:r>
            <a:r>
              <a:rPr lang="en-US" dirty="0" err="1" smtClean="0"/>
              <a:t>Ansible</a:t>
            </a:r>
            <a:r>
              <a:rPr lang="en-US" dirty="0" smtClean="0"/>
              <a:t>. </a:t>
            </a:r>
          </a:p>
          <a:p>
            <a:pPr lvl="0" rt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dirty="0"/>
              <a:t>XERO was down because Amazon was down.</a:t>
            </a:r>
          </a:p>
          <a:p>
            <a:pPr lvl="0">
              <a:spcBef>
                <a:spcPts val="0"/>
              </a:spcBef>
              <a:buNone/>
            </a:pPr>
            <a:r>
              <a:rPr lang="en-GB" dirty="0"/>
              <a:t>http://</a:t>
            </a:r>
            <a:r>
              <a:rPr lang="en-GB" dirty="0" err="1" smtClean="0"/>
              <a:t>www.stuff.co.nz</a:t>
            </a:r>
            <a:r>
              <a:rPr lang="en-GB" dirty="0" smtClean="0"/>
              <a:t>/business/world/89916366/</a:t>
            </a:r>
            <a:r>
              <a:rPr lang="en-GB" dirty="0" err="1" smtClean="0"/>
              <a:t>Xero</a:t>
            </a:r>
            <a:r>
              <a:rPr lang="en-GB" dirty="0" smtClean="0"/>
              <a:t>-among-cloud-companies-hit-by-Amazon-outage</a:t>
            </a:r>
          </a:p>
          <a:p>
            <a:pPr lvl="0">
              <a:spcBef>
                <a:spcPts val="0"/>
              </a:spcBef>
              <a:buNone/>
            </a:pPr>
            <a:endParaRPr lang="en-GB" dirty="0" smtClean="0"/>
          </a:p>
          <a:p>
            <a:pPr lvl="0">
              <a:spcBef>
                <a:spcPts val="0"/>
              </a:spcBef>
              <a:buNone/>
            </a:pPr>
            <a:r>
              <a:rPr lang="en-GB" dirty="0" smtClean="0"/>
              <a:t>IT resource disruption has a huge negative impact on any business. Lost control of the underlying infra- structure when moving to the cloud, and the fact than the service-level agreement (SLA) won’t cover all the </a:t>
            </a:r>
          </a:p>
          <a:p>
            <a:pPr lvl="0">
              <a:spcBef>
                <a:spcPts val="0"/>
              </a:spcBef>
              <a:buNone/>
            </a:pPr>
            <a:r>
              <a:rPr lang="en-GB" dirty="0" smtClean="0"/>
              <a:t>incurred costs, should lead you to de- sign with outages and high </a:t>
            </a:r>
            <a:r>
              <a:rPr lang="en-GB" dirty="0" err="1" smtClean="0"/>
              <a:t>availabil</a:t>
            </a:r>
            <a:r>
              <a:rPr lang="en-GB" dirty="0" smtClean="0"/>
              <a:t>- </a:t>
            </a:r>
            <a:r>
              <a:rPr lang="en-GB" dirty="0" err="1" smtClean="0"/>
              <a:t>ity</a:t>
            </a:r>
            <a:r>
              <a:rPr lang="en-GB" dirty="0" smtClean="0"/>
              <a:t> in mind. With the ease of creating virtual instances, deploying </a:t>
            </a:r>
            <a:r>
              <a:rPr lang="en-GB" dirty="0" err="1" smtClean="0"/>
              <a:t>clus</a:t>
            </a:r>
            <a:r>
              <a:rPr lang="en-GB" dirty="0" smtClean="0"/>
              <a:t>- </a:t>
            </a:r>
            <a:r>
              <a:rPr lang="en-GB" dirty="0" err="1" smtClean="0"/>
              <a:t>ters</a:t>
            </a:r>
            <a:r>
              <a:rPr lang="en-GB" dirty="0" smtClean="0"/>
              <a:t> of servers or services is a </a:t>
            </a:r>
            <a:r>
              <a:rPr lang="en-GB" dirty="0" err="1" smtClean="0"/>
              <a:t>popu</a:t>
            </a:r>
            <a:r>
              <a:rPr lang="en-GB" dirty="0" smtClean="0"/>
              <a:t>- lar approach. In this scenario, load balancing is a well-established tech- </a:t>
            </a:r>
            <a:r>
              <a:rPr lang="en-GB" dirty="0" err="1" smtClean="0"/>
              <a:t>nique</a:t>
            </a:r>
            <a:r>
              <a:rPr lang="en-GB" dirty="0" smtClean="0"/>
              <a:t> for operating with clusters; it’s an important feature to consider when selecting a cloud provider. </a:t>
            </a:r>
          </a:p>
          <a:p>
            <a:pPr lvl="0">
              <a:spcBef>
                <a:spcPts val="0"/>
              </a:spcBef>
              <a:buNone/>
            </a:pPr>
            <a:r>
              <a:rPr lang="en-GB" dirty="0" smtClean="0"/>
              <a:t>It’s also important to use several available zones or at least different </a:t>
            </a:r>
            <a:r>
              <a:rPr lang="en-GB" dirty="0" err="1" smtClean="0"/>
              <a:t>datacenters</a:t>
            </a:r>
            <a:r>
              <a:rPr lang="en-GB" dirty="0" smtClean="0"/>
              <a:t> to make your system as robust as possible. Amazon Web </a:t>
            </a:r>
            <a:r>
              <a:rPr lang="en-GB" dirty="0" err="1" smtClean="0"/>
              <a:t>Ser</a:t>
            </a:r>
            <a:r>
              <a:rPr lang="en-GB" dirty="0" smtClean="0"/>
              <a:t>- vices (AWS) experienced this in April 2011 when its systems didn’t run or ran intermittently for four days. Separating clusters into regions and </a:t>
            </a:r>
            <a:r>
              <a:rPr lang="en-GB" dirty="0" err="1" smtClean="0"/>
              <a:t>datacenters</a:t>
            </a:r>
            <a:r>
              <a:rPr lang="en-GB" dirty="0" smtClean="0"/>
              <a:t> will increase your re- </a:t>
            </a:r>
            <a:r>
              <a:rPr lang="en-GB" dirty="0" err="1" smtClean="0"/>
              <a:t>sources’resilience</a:t>
            </a:r>
            <a:r>
              <a:rPr lang="en-GB" dirty="0" smtClean="0"/>
              <a:t>. </a:t>
            </a:r>
          </a:p>
          <a:p>
            <a:pPr lvl="0">
              <a:spcBef>
                <a:spcPts val="0"/>
              </a:spcBef>
              <a:buNone/>
            </a:pP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sz="1100" kern="1200" dirty="0" smtClean="0">
                <a:solidFill>
                  <a:schemeClr val="tx1"/>
                </a:solidFill>
                <a:effectLst/>
                <a:latin typeface="+mn-lt"/>
                <a:ea typeface="+mn-ea"/>
                <a:cs typeface="+mn-cs"/>
              </a:rPr>
              <a:t>You need to consider the technology’s limitations regarding performance</a:t>
            </a:r>
            <a:r>
              <a:rPr lang="en-US" sz="1100" kern="1200" baseline="0" dirty="0" smtClean="0">
                <a:solidFill>
                  <a:schemeClr val="tx1"/>
                </a:solidFill>
                <a:effectLst/>
                <a:latin typeface="+mn-lt"/>
                <a:ea typeface="+mn-ea"/>
                <a:cs typeface="+mn-cs"/>
              </a:rPr>
              <a:t> - </a:t>
            </a:r>
            <a:r>
              <a:rPr lang="en-US" dirty="0" smtClean="0"/>
              <a:t>mainly, lack of isolation and lost robustness. In any multitenant environment, an instance’s performance can be affected by your neighbors. A usage burst in a neighbor’s instance can affect the available resources, notably compute units and disks’ IOPS. Your architecture should deal with these changes.</a:t>
            </a:r>
          </a:p>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dirty="0" smtClean="0"/>
              <a:t> </a:t>
            </a:r>
          </a:p>
          <a:p>
            <a:pPr lvl="0">
              <a:spcBef>
                <a:spcPts val="0"/>
              </a:spcBef>
              <a:buNone/>
            </a:pPr>
            <a:r>
              <a:rPr lang="en-US" dirty="0" smtClean="0"/>
              <a:t>Also, bottlenecks might arise owing to latency issues, even within instances at the same datacenter. Cloud providers offer some features to deal with this (for example, AWS placement groups). However, if your architecture has servers at differ- </a:t>
            </a:r>
            <a:r>
              <a:rPr lang="en-US" dirty="0" err="1" smtClean="0"/>
              <a:t>ent</a:t>
            </a:r>
            <a:r>
              <a:rPr lang="en-US" dirty="0" smtClean="0"/>
              <a:t> regional datacenters, you should use other techniques (for example, caching). </a:t>
            </a:r>
          </a:p>
          <a:p>
            <a:pPr lv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dirty="0" smtClean="0"/>
              <a:t>Links to the story:</a:t>
            </a:r>
          </a:p>
          <a:p>
            <a:pPr lvl="0">
              <a:spcBef>
                <a:spcPts val="0"/>
              </a:spcBef>
              <a:buNone/>
            </a:pPr>
            <a:r>
              <a:rPr lang="en-GB" dirty="0" smtClean="0"/>
              <a:t>https</a:t>
            </a:r>
            <a:r>
              <a:rPr lang="en-GB" dirty="0"/>
              <a:t>://</a:t>
            </a:r>
            <a:r>
              <a:rPr lang="en-GB" dirty="0" err="1"/>
              <a:t>www.reddit.com</a:t>
            </a:r>
            <a:r>
              <a:rPr lang="en-GB" dirty="0"/>
              <a:t>/r/</a:t>
            </a:r>
            <a:r>
              <a:rPr lang="en-GB" dirty="0" err="1"/>
              <a:t>cscareerquestions</a:t>
            </a:r>
            <a:r>
              <a:rPr lang="en-GB" dirty="0"/>
              <a:t>/comments/6ez8ag/</a:t>
            </a:r>
            <a:r>
              <a:rPr lang="en-GB" dirty="0" err="1"/>
              <a:t>accidentally_destroyed_production_database_on</a:t>
            </a:r>
            <a:r>
              <a:rPr lang="en-GB" dirty="0"/>
              <a:t>/</a:t>
            </a:r>
          </a:p>
          <a:p>
            <a:pPr lvl="0">
              <a:spcBef>
                <a:spcPts val="0"/>
              </a:spcBef>
              <a:buNone/>
            </a:pPr>
            <a:r>
              <a:rPr lang="en-GB" dirty="0"/>
              <a:t>https://</a:t>
            </a:r>
            <a:r>
              <a:rPr lang="en-GB" dirty="0" err="1" smtClean="0"/>
              <a:t>news.ycombinator.com</a:t>
            </a:r>
            <a:r>
              <a:rPr lang="en-GB" dirty="0" smtClean="0"/>
              <a:t>/</a:t>
            </a:r>
            <a:r>
              <a:rPr lang="en-GB" dirty="0" err="1" smtClean="0"/>
              <a:t>item?id</a:t>
            </a:r>
            <a:r>
              <a:rPr lang="en-GB" dirty="0" smtClean="0"/>
              <a:t>=14476421</a:t>
            </a:r>
          </a:p>
          <a:p>
            <a:pPr lvl="0">
              <a:spcBef>
                <a:spcPts val="0"/>
              </a:spcBef>
              <a:buNone/>
            </a:pPr>
            <a:endParaRPr lang="en-GB" dirty="0" smtClean="0"/>
          </a:p>
          <a:p>
            <a:pPr lvl="0">
              <a:spcBef>
                <a:spcPts val="0"/>
              </a:spcBef>
              <a:buNone/>
            </a:pPr>
            <a:r>
              <a:rPr lang="en-GB" dirty="0" smtClean="0"/>
              <a:t>Because of a public cloud’s open characteristics, designing and maintaining a secure infrastructure should be an important driver in any cloud deployment. Enforce well-established security practices: firewalls, minimal server services to reduce attack vectors, up-to-date operating systems, key-based authentication, and so on. But challenges might arise from the increased number of servers to maintain and the use of the cloud for different development environments: development, staging, and </a:t>
            </a:r>
            <a:r>
              <a:rPr lang="en-GB" sz="1100" kern="1200" dirty="0" smtClean="0">
                <a:solidFill>
                  <a:schemeClr val="tx1"/>
                </a:solidFill>
                <a:effectLst/>
                <a:latin typeface="+mn-lt"/>
                <a:ea typeface="+mn-ea"/>
                <a:cs typeface="+mn-cs"/>
              </a:rPr>
              <a:t>production. In this scenario, isolating and securing each environment is important because a breach in a prototyping server can give access through the secret keys to the whole infrastructure. </a:t>
            </a:r>
            <a:endParaRPr lang="en-GB" dirty="0" smtClean="0"/>
          </a:p>
          <a:p>
            <a:pPr lvl="0">
              <a:spcBef>
                <a:spcPts val="0"/>
              </a:spcBef>
              <a:buNone/>
            </a:pP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160EA64-D806-43AC-9DF2-F8C432F32B4C}" type="datetimeFigureOut">
              <a:rPr lang="en-US" smtClean="0"/>
              <a:t>8/6/17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lvl="0" algn="r">
              <a:spcBef>
                <a:spcPts val="0"/>
              </a:spcBef>
              <a:buNone/>
            </a:pPr>
            <a:fld id="{00000000-1234-1234-1234-123412341234}" type="slidenum">
              <a:rPr lang="en-GB" sz="1000" smtClean="0">
                <a:solidFill>
                  <a:schemeClr val="accent3"/>
                </a:solidFill>
                <a:latin typeface="Average"/>
                <a:ea typeface="Average"/>
                <a:cs typeface="Average"/>
                <a:sym typeface="Average"/>
              </a:rPr>
              <a:t>‹#›</a:t>
            </a:fld>
            <a:endParaRPr lang="en-GB" sz="1000">
              <a:solidFill>
                <a:schemeClr val="accent3"/>
              </a:solidFill>
              <a:latin typeface="Average"/>
              <a:ea typeface="Average"/>
              <a:cs typeface="Average"/>
              <a:sym typeface="Average"/>
            </a:endParaRPr>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8/6/17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accent3"/>
                </a:solidFill>
                <a:latin typeface="Average"/>
                <a:ea typeface="Average"/>
                <a:cs typeface="Average"/>
                <a:sym typeface="Average"/>
              </a:rPr>
              <a:t>‹#›</a:t>
            </a:fld>
            <a:endParaRPr lang="en-GB" sz="1000">
              <a:solidFill>
                <a:schemeClr val="accent3"/>
              </a:solidFill>
              <a:latin typeface="Average"/>
              <a:ea typeface="Average"/>
              <a:cs typeface="Average"/>
              <a:sym typeface="Average"/>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8/6/17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accent3"/>
                </a:solidFill>
                <a:latin typeface="Average"/>
                <a:ea typeface="Average"/>
                <a:cs typeface="Average"/>
                <a:sym typeface="Average"/>
              </a:rPr>
              <a:t>‹#›</a:t>
            </a:fld>
            <a:endParaRPr lang="en-GB" sz="1000">
              <a:solidFill>
                <a:schemeClr val="accent3"/>
              </a:solidFill>
              <a:latin typeface="Average"/>
              <a:ea typeface="Average"/>
              <a:cs typeface="Average"/>
              <a:sym typeface="Average"/>
            </a:endParaRPr>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extLst>
      <p:ext uri="{BB962C8B-B14F-4D97-AF65-F5344CB8AC3E}">
        <p14:creationId xmlns:p14="http://schemas.microsoft.com/office/powerpoint/2010/main" val="7667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extLst>
      <p:ext uri="{BB962C8B-B14F-4D97-AF65-F5344CB8AC3E}">
        <p14:creationId xmlns:p14="http://schemas.microsoft.com/office/powerpoint/2010/main" val="2650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8/6/17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accent3"/>
                </a:solidFill>
                <a:latin typeface="Average"/>
                <a:ea typeface="Average"/>
                <a:cs typeface="Average"/>
                <a:sym typeface="Average"/>
              </a:rPr>
              <a:t>‹#›</a:t>
            </a:fld>
            <a:endParaRPr lang="en-GB" sz="1000">
              <a:solidFill>
                <a:schemeClr val="accent3"/>
              </a:solidFill>
              <a:latin typeface="Average"/>
              <a:ea typeface="Average"/>
              <a:cs typeface="Average"/>
              <a:sym typeface="Average"/>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accent3"/>
                </a:solidFill>
                <a:latin typeface="Average"/>
                <a:ea typeface="Average"/>
                <a:cs typeface="Average"/>
                <a:sym typeface="Average"/>
              </a:rPr>
              <a:t>‹#›</a:t>
            </a:fld>
            <a:endParaRPr lang="en-GB" sz="1000">
              <a:solidFill>
                <a:schemeClr val="accent3"/>
              </a:solidFill>
              <a:latin typeface="Average"/>
              <a:ea typeface="Average"/>
              <a:cs typeface="Average"/>
              <a:sym typeface="Average"/>
            </a:endParaRPr>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hf sldNum="0"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8/6/17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accent3"/>
                </a:solidFill>
                <a:latin typeface="Average"/>
                <a:ea typeface="Average"/>
                <a:cs typeface="Average"/>
                <a:sym typeface="Average"/>
              </a:rPr>
              <a:t>‹#›</a:t>
            </a:fld>
            <a:endParaRPr lang="en-GB" sz="1000">
              <a:solidFill>
                <a:schemeClr val="accent3"/>
              </a:solidFill>
              <a:latin typeface="Average"/>
              <a:ea typeface="Average"/>
              <a:cs typeface="Average"/>
              <a:sym typeface="Average"/>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smtClean="0"/>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smtClean="0"/>
              <a:t>8/6/17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accent3"/>
                </a:solidFill>
                <a:latin typeface="Average"/>
                <a:ea typeface="Average"/>
                <a:cs typeface="Average"/>
                <a:sym typeface="Average"/>
              </a:rPr>
              <a:t>‹#›</a:t>
            </a:fld>
            <a:endParaRPr lang="en-GB" sz="1000">
              <a:solidFill>
                <a:schemeClr val="accent3"/>
              </a:solidFill>
              <a:latin typeface="Average"/>
              <a:ea typeface="Average"/>
              <a:cs typeface="Average"/>
              <a:sym typeface="Average"/>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8/6/17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accent3"/>
                </a:solidFill>
                <a:latin typeface="Average"/>
                <a:ea typeface="Average"/>
                <a:cs typeface="Average"/>
                <a:sym typeface="Average"/>
              </a:rPr>
              <a:t>‹#›</a:t>
            </a:fld>
            <a:endParaRPr lang="en-GB" sz="1000">
              <a:solidFill>
                <a:schemeClr val="accent3"/>
              </a:solidFill>
              <a:latin typeface="Average"/>
              <a:ea typeface="Average"/>
              <a:cs typeface="Average"/>
              <a:sym typeface="Average"/>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8/6/17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8/6/17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accent3"/>
                </a:solidFill>
                <a:latin typeface="Average"/>
                <a:ea typeface="Average"/>
                <a:cs typeface="Average"/>
                <a:sym typeface="Average"/>
              </a:rPr>
              <a:t>‹#›</a:t>
            </a:fld>
            <a:endParaRPr lang="en-GB" sz="1000">
              <a:solidFill>
                <a:schemeClr val="accent3"/>
              </a:solidFill>
              <a:latin typeface="Average"/>
              <a:ea typeface="Average"/>
              <a:cs typeface="Average"/>
              <a:sym typeface="Average"/>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8/6/17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accent3"/>
                </a:solidFill>
                <a:latin typeface="Average"/>
                <a:ea typeface="Average"/>
                <a:cs typeface="Average"/>
                <a:sym typeface="Average"/>
              </a:rPr>
              <a:t>‹#›</a:t>
            </a:fld>
            <a:endParaRPr lang="en-GB" sz="1000">
              <a:solidFill>
                <a:schemeClr val="accent3"/>
              </a:solidFill>
              <a:latin typeface="Average"/>
              <a:ea typeface="Average"/>
              <a:cs typeface="Average"/>
              <a:sym typeface="Average"/>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1160EA64-D806-43AC-9DF2-F8C432F32B4C}" type="datetimeFigureOut">
              <a:rPr lang="en-US" smtClean="0"/>
              <a:t>8/6/17</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pPr lvl="0" algn="r">
              <a:spcBef>
                <a:spcPts val="0"/>
              </a:spcBef>
              <a:buNone/>
            </a:pPr>
            <a:fld id="{00000000-1234-1234-1234-123412341234}" type="slidenum">
              <a:rPr lang="en-GB" sz="1000" smtClean="0">
                <a:solidFill>
                  <a:schemeClr val="accent3"/>
                </a:solidFill>
                <a:latin typeface="Average"/>
                <a:ea typeface="Average"/>
                <a:cs typeface="Average"/>
                <a:sym typeface="Average"/>
              </a:rPr>
              <a:t>‹#›</a:t>
            </a:fld>
            <a:endParaRPr lang="en-GB"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32117502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Lst>
  <p:hf sldNum="0" hdr="0" ftr="0" dt="0"/>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etflix/chaosmonkey" TargetMode="External"/><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12factor.net/" TargetMode="External"/><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hyperlink" Target="https://pages.github.com/" TargetMode="External"/><Relationship Id="rId4" Type="http://schemas.openxmlformats.org/officeDocument/2006/relationships/hyperlink" Target="http://surge.sh/" TargetMode="External"/><Relationship Id="rId5" Type="http://schemas.openxmlformats.org/officeDocument/2006/relationships/hyperlink" Target="https://www.digitalocean.com/" TargetMode="External"/><Relationship Id="rId6" Type="http://schemas.openxmlformats.org/officeDocument/2006/relationships/hyperlink" Target="http://iwstack.com/" TargetMode="External"/><Relationship Id="rId7" Type="http://schemas.openxmlformats.org/officeDocument/2006/relationships/hyperlink" Target="https://www.vultr.com/" TargetMode="External"/><Relationship Id="rId8" Type="http://schemas.openxmlformats.org/officeDocument/2006/relationships/hyperlink" Target="https://www.linode.com/" TargetMode="External"/><Relationship Id="rId9" Type="http://schemas.openxmlformats.org/officeDocument/2006/relationships/hyperlink" Target="http://heroku.com/" TargetMode="External"/><Relationship Id="rId10" Type="http://schemas.openxmlformats.org/officeDocument/2006/relationships/hyperlink" Target="https://firebase.google.com/" TargetMode="External"/><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http://www.yoember.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zoltan.nz/"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946404" y="795366"/>
            <a:ext cx="7063740" cy="2350590"/>
          </a:xfrm>
        </p:spPr>
        <p:txBody>
          <a:bodyPr/>
          <a:lstStyle/>
          <a:p>
            <a:pPr lvl="0"/>
            <a:r>
              <a:rPr lang="en-GB" smtClean="0"/>
              <a:t>Infrastructure as a Service and Cloud Technologies</a:t>
            </a:r>
            <a:endParaRPr lang="en-GB" dirty="0"/>
          </a:p>
        </p:txBody>
      </p:sp>
      <p:sp>
        <p:nvSpPr>
          <p:cNvPr id="60" name="Shape 60"/>
          <p:cNvSpPr txBox="1">
            <a:spLocks noGrp="1"/>
          </p:cNvSpPr>
          <p:nvPr>
            <p:ph type="subTitle" idx="1"/>
          </p:nvPr>
        </p:nvSpPr>
        <p:spPr/>
        <p:txBody>
          <a:bodyPr/>
          <a:lstStyle/>
          <a:p>
            <a:pPr lvl="0"/>
            <a:r>
              <a:rPr lang="en-GB" smtClean="0"/>
              <a:t>Zoltan Debre</a:t>
            </a:r>
          </a:p>
          <a:p>
            <a:pPr lvl="0"/>
            <a:r>
              <a:rPr lang="en-GB" smtClean="0"/>
              <a:t>NWEN 406</a:t>
            </a:r>
            <a:endParaRPr lang="en-GB" dirty="0"/>
          </a:p>
        </p:txBody>
      </p:sp>
      <p:sp>
        <p:nvSpPr>
          <p:cNvPr id="61" name="Shape 61"/>
          <p:cNvSpPr txBox="1"/>
          <p:nvPr/>
        </p:nvSpPr>
        <p:spPr>
          <a:xfrm>
            <a:off x="3027900" y="4647749"/>
            <a:ext cx="3088200" cy="410026"/>
          </a:xfrm>
          <a:prstGeom prst="rect">
            <a:avLst/>
          </a:prstGeom>
          <a:noFill/>
          <a:ln>
            <a:noFill/>
          </a:ln>
        </p:spPr>
        <p:txBody>
          <a:bodyPr lIns="91425" tIns="91425" rIns="91425" bIns="91425" anchor="t" anchorCtr="0">
            <a:noAutofit/>
          </a:bodyPr>
          <a:lstStyle/>
          <a:p>
            <a:pPr lvl="0" algn="ctr">
              <a:spcBef>
                <a:spcPts val="0"/>
              </a:spcBef>
              <a:buNone/>
            </a:pPr>
            <a:r>
              <a:rPr lang="en-GB" smtClean="0">
                <a:solidFill>
                  <a:schemeClr val="accent3"/>
                </a:solidFill>
                <a:latin typeface="Average"/>
                <a:ea typeface="Average"/>
                <a:cs typeface="Average"/>
                <a:sym typeface="Average"/>
              </a:rPr>
              <a:t>1</a:t>
            </a:r>
            <a:r>
              <a:rPr lang="en-GB" baseline="30000" smtClean="0">
                <a:solidFill>
                  <a:schemeClr val="accent3"/>
                </a:solidFill>
                <a:latin typeface="Average"/>
                <a:ea typeface="Average"/>
                <a:cs typeface="Average"/>
                <a:sym typeface="Average"/>
              </a:rPr>
              <a:t>st</a:t>
            </a:r>
            <a:r>
              <a:rPr lang="en-GB" smtClean="0">
                <a:solidFill>
                  <a:schemeClr val="accent3"/>
                </a:solidFill>
                <a:latin typeface="Average"/>
                <a:ea typeface="Average"/>
                <a:cs typeface="Average"/>
                <a:sym typeface="Average"/>
              </a:rPr>
              <a:t> of </a:t>
            </a:r>
            <a:r>
              <a:rPr lang="en-GB" dirty="0">
                <a:solidFill>
                  <a:schemeClr val="accent3"/>
                </a:solidFill>
                <a:latin typeface="Average"/>
                <a:ea typeface="Average"/>
                <a:cs typeface="Average"/>
                <a:sym typeface="Average"/>
              </a:rPr>
              <a:t>Aug 2017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p:txBody>
          <a:bodyPr>
            <a:normAutofit fontScale="90000"/>
          </a:bodyPr>
          <a:lstStyle/>
          <a:p>
            <a:pPr lvl="0"/>
            <a:r>
              <a:rPr lang="en-GB" dirty="0" smtClean="0"/>
              <a:t>Monitoring</a:t>
            </a:r>
            <a:endParaRPr lang="en-GB" dirty="0"/>
          </a:p>
        </p:txBody>
      </p:sp>
      <p:sp>
        <p:nvSpPr>
          <p:cNvPr id="120" name="Shape 120"/>
          <p:cNvSpPr txBox="1">
            <a:spLocks noGrp="1"/>
          </p:cNvSpPr>
          <p:nvPr>
            <p:ph type="body" idx="1"/>
          </p:nvPr>
        </p:nvSpPr>
        <p:spPr>
          <a:xfrm>
            <a:off x="311700" y="1152475"/>
            <a:ext cx="5504750" cy="3416400"/>
          </a:xfrm>
        </p:spPr>
        <p:txBody>
          <a:bodyPr/>
          <a:lstStyle/>
          <a:p>
            <a:pPr lvl="0"/>
            <a:r>
              <a:rPr lang="en-GB" dirty="0" smtClean="0"/>
              <a:t>The number of servers grow exponentially.</a:t>
            </a:r>
          </a:p>
          <a:p>
            <a:pPr lvl="0"/>
            <a:r>
              <a:rPr lang="en-GB" dirty="0" smtClean="0"/>
              <a:t>Monitoring, logging tools are vital.</a:t>
            </a:r>
          </a:p>
          <a:p>
            <a:pPr lvl="0"/>
            <a:r>
              <a:rPr lang="en-GB" dirty="0" smtClean="0"/>
              <a:t>Automatic scaling based on events.</a:t>
            </a:r>
          </a:p>
          <a:p>
            <a:r>
              <a:rPr lang="en-GB" dirty="0" smtClean="0"/>
              <a:t>Help testing how robust your infrastructure (ex. Netflix Chaos </a:t>
            </a:r>
            <a:r>
              <a:rPr lang="en-GB" dirty="0" smtClean="0"/>
              <a:t>Monkey: </a:t>
            </a:r>
            <a:r>
              <a:rPr lang="en-GB" dirty="0">
                <a:hlinkClick r:id="rId3"/>
              </a:rPr>
              <a:t>https://</a:t>
            </a:r>
            <a:r>
              <a:rPr lang="en-GB" dirty="0" smtClean="0">
                <a:hlinkClick r:id="rId3"/>
              </a:rPr>
              <a:t>github.com/Netflix/chaosmonkey</a:t>
            </a:r>
            <a:r>
              <a:rPr lang="en-GB" dirty="0" smtClean="0"/>
              <a:t> )</a:t>
            </a:r>
            <a:endParaRPr lang="en-GB" dirty="0" smtClean="0"/>
          </a:p>
          <a:p>
            <a:pPr lvl="0"/>
            <a:r>
              <a:rPr lang="en-GB" dirty="0" smtClean="0"/>
              <a:t>Important for detecting security breaches and forensics investigation</a:t>
            </a:r>
            <a:endParaRPr lang="en-GB" dirty="0"/>
          </a:p>
        </p:txBody>
      </p:sp>
      <p:pic>
        <p:nvPicPr>
          <p:cNvPr id="121" name="Shape 121"/>
          <p:cNvPicPr preferRelativeResize="0"/>
          <p:nvPr/>
        </p:nvPicPr>
        <p:blipFill>
          <a:blip r:embed="rId4">
            <a:alphaModFix/>
          </a:blip>
          <a:stretch>
            <a:fillRect/>
          </a:stretch>
        </p:blipFill>
        <p:spPr>
          <a:xfrm>
            <a:off x="6136716" y="2714718"/>
            <a:ext cx="2143125" cy="21621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4"/>
            <a:ext cx="6224366" cy="999619"/>
          </a:xfrm>
        </p:spPr>
        <p:txBody>
          <a:bodyPr>
            <a:normAutofit fontScale="90000"/>
          </a:bodyPr>
          <a:lstStyle/>
          <a:p>
            <a:pPr lvl="0"/>
            <a:r>
              <a:rPr lang="en-GB" dirty="0" smtClean="0"/>
              <a:t>Side note and reminder: </a:t>
            </a:r>
            <a:br>
              <a:rPr lang="en-GB" dirty="0" smtClean="0"/>
            </a:br>
            <a:r>
              <a:rPr lang="en-GB" dirty="0" smtClean="0"/>
              <a:t>The 12 Factor App</a:t>
            </a:r>
            <a:endParaRPr lang="en-GB" dirty="0"/>
          </a:p>
        </p:txBody>
      </p:sp>
      <p:sp>
        <p:nvSpPr>
          <p:cNvPr id="127" name="Shape 127"/>
          <p:cNvSpPr txBox="1">
            <a:spLocks noGrp="1"/>
          </p:cNvSpPr>
          <p:nvPr>
            <p:ph type="body" idx="1"/>
          </p:nvPr>
        </p:nvSpPr>
        <p:spPr>
          <a:xfrm>
            <a:off x="311700" y="1634017"/>
            <a:ext cx="6078279" cy="876525"/>
          </a:xfrm>
        </p:spPr>
        <p:txBody>
          <a:bodyPr>
            <a:normAutofit/>
          </a:bodyPr>
          <a:lstStyle/>
          <a:p>
            <a:pPr lvl="0"/>
            <a:r>
              <a:rPr lang="en-GB" dirty="0" smtClean="0">
                <a:hlinkClick r:id="rId3"/>
              </a:rPr>
              <a:t>https://12factor.net/</a:t>
            </a:r>
            <a:endParaRPr lang="en-GB" dirty="0" smtClean="0"/>
          </a:p>
          <a:p>
            <a:pPr lvl="0"/>
            <a:r>
              <a:rPr lang="en-GB" dirty="0" smtClean="0"/>
              <a:t>The twelve-factor app is a methodology for building software-as-a-service apps.</a:t>
            </a:r>
          </a:p>
          <a:p>
            <a:pPr lvl="0"/>
            <a:endParaRPr lang="en-GB" dirty="0">
              <a:sym typeface="Times New Roman"/>
            </a:endParaRPr>
          </a:p>
        </p:txBody>
      </p:sp>
      <p:pic>
        <p:nvPicPr>
          <p:cNvPr id="128" name="Shape 128"/>
          <p:cNvPicPr preferRelativeResize="0"/>
          <p:nvPr/>
        </p:nvPicPr>
        <p:blipFill>
          <a:blip r:embed="rId4">
            <a:alphaModFix/>
          </a:blip>
          <a:stretch>
            <a:fillRect/>
          </a:stretch>
        </p:blipFill>
        <p:spPr>
          <a:xfrm>
            <a:off x="311699" y="2815828"/>
            <a:ext cx="5925398" cy="2053450"/>
          </a:xfrm>
          <a:prstGeom prst="rect">
            <a:avLst/>
          </a:prstGeom>
          <a:noFill/>
          <a:ln>
            <a:noFill/>
          </a:ln>
        </p:spPr>
      </p:pic>
      <p:pic>
        <p:nvPicPr>
          <p:cNvPr id="129" name="Shape 129"/>
          <p:cNvPicPr preferRelativeResize="0"/>
          <p:nvPr/>
        </p:nvPicPr>
        <p:blipFill>
          <a:blip r:embed="rId5">
            <a:alphaModFix/>
          </a:blip>
          <a:stretch>
            <a:fillRect/>
          </a:stretch>
        </p:blipFill>
        <p:spPr>
          <a:xfrm>
            <a:off x="6631589" y="0"/>
            <a:ext cx="2512420" cy="5143498"/>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p:txBody>
          <a:bodyPr/>
          <a:lstStyle/>
          <a:p>
            <a:pPr lvl="0"/>
            <a:r>
              <a:rPr lang="en-GB" smtClean="0"/>
              <a:t>Public Clouds</a:t>
            </a:r>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4"/>
            <a:ext cx="7598672" cy="1053725"/>
          </a:xfrm>
        </p:spPr>
        <p:txBody>
          <a:bodyPr>
            <a:normAutofit fontScale="90000"/>
          </a:bodyPr>
          <a:lstStyle/>
          <a:p>
            <a:pPr lvl="0"/>
            <a:r>
              <a:rPr lang="en-GB" smtClean="0"/>
              <a:t>You should consider the followings when you choose public cloud provider</a:t>
            </a:r>
            <a:endParaRPr lang="en-GB"/>
          </a:p>
        </p:txBody>
      </p:sp>
      <p:sp>
        <p:nvSpPr>
          <p:cNvPr id="140" name="Shape 140"/>
          <p:cNvSpPr txBox="1">
            <a:spLocks noGrp="1"/>
          </p:cNvSpPr>
          <p:nvPr>
            <p:ph type="body" idx="1"/>
          </p:nvPr>
        </p:nvSpPr>
        <p:spPr>
          <a:xfrm>
            <a:off x="311700" y="1628606"/>
            <a:ext cx="8520600" cy="2045226"/>
          </a:xfrm>
        </p:spPr>
        <p:txBody>
          <a:bodyPr>
            <a:normAutofit/>
          </a:bodyPr>
          <a:lstStyle/>
          <a:p>
            <a:pPr lvl="0"/>
            <a:r>
              <a:rPr lang="en-GB" dirty="0" smtClean="0"/>
              <a:t>performance-cost ratio (pricing table)</a:t>
            </a:r>
          </a:p>
          <a:p>
            <a:pPr lvl="0"/>
            <a:r>
              <a:rPr lang="en-GB" dirty="0" smtClean="0"/>
              <a:t>guaranteed performance level</a:t>
            </a:r>
          </a:p>
          <a:p>
            <a:pPr lvl="0"/>
            <a:r>
              <a:rPr lang="en-GB" dirty="0" err="1" smtClean="0"/>
              <a:t>startup</a:t>
            </a:r>
            <a:r>
              <a:rPr lang="en-GB" dirty="0" smtClean="0"/>
              <a:t> times</a:t>
            </a:r>
          </a:p>
          <a:p>
            <a:pPr lvl="0"/>
            <a:r>
              <a:rPr lang="en-GB" dirty="0" smtClean="0"/>
              <a:t>scalability (load balancer)</a:t>
            </a:r>
          </a:p>
          <a:p>
            <a:pPr lvl="0"/>
            <a:r>
              <a:rPr lang="en-GB" dirty="0" smtClean="0"/>
              <a:t>latency (CDN)</a:t>
            </a:r>
          </a:p>
          <a:p>
            <a:pPr lvl="0"/>
            <a:r>
              <a:rPr lang="en-GB" dirty="0" err="1" smtClean="0"/>
              <a:t>datacenter</a:t>
            </a:r>
            <a:r>
              <a:rPr lang="en-GB" dirty="0" smtClean="0"/>
              <a:t> location</a:t>
            </a:r>
          </a:p>
          <a:p>
            <a:pPr lvl="0"/>
            <a:r>
              <a:rPr lang="en-GB" dirty="0" smtClean="0"/>
              <a:t>compliance with data privacy laws and corporate policies</a:t>
            </a:r>
          </a:p>
          <a:p>
            <a:pPr lvl="0"/>
            <a:r>
              <a:rPr lang="en-GB" dirty="0" smtClean="0"/>
              <a:t>evaluate the accountability the SLA offers in case of noncompliance</a:t>
            </a:r>
          </a:p>
        </p:txBody>
      </p:sp>
      <p:pic>
        <p:nvPicPr>
          <p:cNvPr id="141" name="Shape 141"/>
          <p:cNvPicPr preferRelativeResize="0"/>
          <p:nvPr/>
        </p:nvPicPr>
        <p:blipFill>
          <a:blip r:embed="rId3">
            <a:alphaModFix/>
          </a:blip>
          <a:stretch>
            <a:fillRect/>
          </a:stretch>
        </p:blipFill>
        <p:spPr>
          <a:xfrm>
            <a:off x="933575" y="3746789"/>
            <a:ext cx="6985349" cy="12756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p:txBody>
          <a:bodyPr>
            <a:normAutofit fontScale="90000"/>
          </a:bodyPr>
          <a:lstStyle/>
          <a:p>
            <a:pPr lvl="0"/>
            <a:r>
              <a:rPr lang="en-GB" smtClean="0"/>
              <a:t>Cloud Providers</a:t>
            </a:r>
            <a:endParaRPr lang="en-GB"/>
          </a:p>
        </p:txBody>
      </p:sp>
      <p:sp>
        <p:nvSpPr>
          <p:cNvPr id="147" name="Shape 147"/>
          <p:cNvSpPr txBox="1">
            <a:spLocks noGrp="1"/>
          </p:cNvSpPr>
          <p:nvPr>
            <p:ph type="body" idx="1"/>
          </p:nvPr>
        </p:nvSpPr>
        <p:spPr/>
        <p:txBody>
          <a:bodyPr/>
          <a:lstStyle/>
          <a:p>
            <a:pPr lvl="0"/>
            <a:r>
              <a:rPr lang="en-GB" dirty="0" smtClean="0"/>
              <a:t>Amazon (dominant, from 2006, pay-as-you-go, valuable for </a:t>
            </a:r>
            <a:r>
              <a:rPr lang="en-GB" dirty="0" err="1" smtClean="0"/>
              <a:t>startups</a:t>
            </a:r>
            <a:r>
              <a:rPr lang="en-GB" dirty="0" smtClean="0"/>
              <a:t> and agile projects, extensive technical support is a premium feature)</a:t>
            </a:r>
          </a:p>
          <a:p>
            <a:pPr lvl="0"/>
            <a:r>
              <a:rPr lang="en-GB" dirty="0" smtClean="0"/>
              <a:t>Microsoft Azure (from 2010, UI is easy to use)</a:t>
            </a:r>
          </a:p>
          <a:p>
            <a:pPr lvl="0"/>
            <a:r>
              <a:rPr lang="en-GB" dirty="0" err="1" smtClean="0"/>
              <a:t>Rackspace</a:t>
            </a:r>
            <a:r>
              <a:rPr lang="en-GB" dirty="0" smtClean="0"/>
              <a:t> (from 1998, founder of OpenStack, focusing on small-to-medium enterprises)</a:t>
            </a:r>
          </a:p>
          <a:p>
            <a:pPr lvl="0"/>
            <a:r>
              <a:rPr lang="en-GB" dirty="0" smtClean="0"/>
              <a:t>Google (Google Compute Engine relatively new)</a:t>
            </a:r>
          </a:p>
          <a:p>
            <a:pPr lvl="0"/>
            <a:r>
              <a:rPr lang="en-GB" dirty="0" smtClean="0"/>
              <a:t>HP (from 2012, HP Cloud Compute, built on OpenStack, great for hybrid cloud)</a:t>
            </a:r>
          </a:p>
          <a:p>
            <a:pPr lvl="0"/>
            <a:r>
              <a:rPr lang="en-GB" dirty="0" smtClean="0"/>
              <a:t>IBM (for large enterprises, heavy data processing needs and security)</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p:txBody>
          <a:bodyPr>
            <a:normAutofit fontScale="90000"/>
          </a:bodyPr>
          <a:lstStyle/>
          <a:p>
            <a:pPr lvl="0"/>
            <a:r>
              <a:rPr lang="en-GB" smtClean="0"/>
              <a:t>(Issues and Concerns)</a:t>
            </a:r>
            <a:endParaRPr lang="en-GB" dirty="0"/>
          </a:p>
        </p:txBody>
      </p:sp>
      <p:sp>
        <p:nvSpPr>
          <p:cNvPr id="153" name="Shape 153"/>
          <p:cNvSpPr txBox="1">
            <a:spLocks noGrp="1"/>
          </p:cNvSpPr>
          <p:nvPr>
            <p:ph type="body" idx="1"/>
          </p:nvPr>
        </p:nvSpPr>
        <p:spPr/>
        <p:txBody>
          <a:bodyPr/>
          <a:lstStyle/>
          <a:p>
            <a:pPr marL="0" lvl="0" indent="0">
              <a:buNone/>
            </a:pPr>
            <a:r>
              <a:rPr lang="en-GB" dirty="0" smtClean="0"/>
              <a:t>Issues that cloud users face:</a:t>
            </a:r>
          </a:p>
          <a:p>
            <a:pPr lvl="0"/>
            <a:r>
              <a:rPr lang="en-GB" dirty="0" smtClean="0"/>
              <a:t>expertise</a:t>
            </a:r>
          </a:p>
          <a:p>
            <a:pPr lvl="0"/>
            <a:r>
              <a:rPr lang="en-GB" dirty="0" smtClean="0"/>
              <a:t>security</a:t>
            </a:r>
          </a:p>
          <a:p>
            <a:pPr lvl="0"/>
            <a:r>
              <a:rPr lang="en-GB" dirty="0" smtClean="0"/>
              <a:t>compliance</a:t>
            </a:r>
          </a:p>
          <a:p>
            <a:pPr lvl="0"/>
            <a:r>
              <a:rPr lang="en-GB" dirty="0" smtClean="0"/>
              <a:t>cost</a:t>
            </a:r>
          </a:p>
          <a:p>
            <a:pPr lvl="0"/>
            <a:r>
              <a:rPr lang="en-GB" dirty="0" smtClean="0"/>
              <a:t>performance</a:t>
            </a:r>
          </a:p>
          <a:p>
            <a:pPr lvl="0"/>
            <a:r>
              <a:rPr lang="en-GB" dirty="0" smtClean="0"/>
              <a:t>managing multiple clouds</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p:txBody>
          <a:bodyPr/>
          <a:lstStyle/>
          <a:p>
            <a:pPr lvl="0"/>
            <a:r>
              <a:rPr lang="en-GB" smtClean="0"/>
              <a:t>Private and Hybrid Clouds</a:t>
            </a:r>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p:txBody>
          <a:bodyPr>
            <a:normAutofit fontScale="90000"/>
          </a:bodyPr>
          <a:lstStyle/>
          <a:p>
            <a:pPr lvl="0"/>
            <a:r>
              <a:rPr lang="en-GB" smtClean="0"/>
              <a:t>Motivation</a:t>
            </a:r>
            <a:endParaRPr lang="en-GB"/>
          </a:p>
        </p:txBody>
      </p:sp>
      <p:sp>
        <p:nvSpPr>
          <p:cNvPr id="164" name="Shape 164"/>
          <p:cNvSpPr txBox="1">
            <a:spLocks noGrp="1"/>
          </p:cNvSpPr>
          <p:nvPr>
            <p:ph type="body" idx="1"/>
          </p:nvPr>
        </p:nvSpPr>
        <p:spPr/>
        <p:txBody>
          <a:bodyPr/>
          <a:lstStyle/>
          <a:p>
            <a:pPr marL="0" lvl="0" indent="0">
              <a:buNone/>
            </a:pPr>
            <a:r>
              <a:rPr lang="en-GB" dirty="0" smtClean="0"/>
              <a:t>Public clouds main issues: security, compliance, multitenancy.</a:t>
            </a:r>
          </a:p>
          <a:p>
            <a:pPr marL="0" lvl="0" indent="0">
              <a:buNone/>
            </a:pPr>
            <a:r>
              <a:rPr lang="en-GB" dirty="0" smtClean="0"/>
              <a:t>Solutions is private and hybrid clouds.</a:t>
            </a:r>
          </a:p>
          <a:p>
            <a:pPr lvl="0"/>
            <a:r>
              <a:rPr lang="en-GB" dirty="0" smtClean="0"/>
              <a:t>usually virtual machines</a:t>
            </a:r>
          </a:p>
          <a:p>
            <a:pPr lvl="0"/>
            <a:r>
              <a:rPr lang="en-GB" dirty="0" smtClean="0"/>
              <a:t>only the customer's organization can operate it</a:t>
            </a:r>
          </a:p>
          <a:p>
            <a:pPr lvl="0"/>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p:txBody>
          <a:bodyPr>
            <a:normAutofit fontScale="90000"/>
          </a:bodyPr>
          <a:lstStyle/>
          <a:p>
            <a:pPr lvl="0"/>
            <a:r>
              <a:rPr lang="en-GB" dirty="0" smtClean="0"/>
              <a:t>Solutions / Products / Technologies</a:t>
            </a:r>
            <a:endParaRPr lang="en-GB" dirty="0"/>
          </a:p>
        </p:txBody>
      </p:sp>
      <p:sp>
        <p:nvSpPr>
          <p:cNvPr id="170" name="Shape 170"/>
          <p:cNvSpPr txBox="1">
            <a:spLocks noGrp="1"/>
          </p:cNvSpPr>
          <p:nvPr>
            <p:ph type="body" idx="1"/>
          </p:nvPr>
        </p:nvSpPr>
        <p:spPr>
          <a:xfrm>
            <a:off x="311700" y="1152475"/>
            <a:ext cx="4709384" cy="3911894"/>
          </a:xfrm>
        </p:spPr>
        <p:txBody>
          <a:bodyPr>
            <a:normAutofit/>
          </a:bodyPr>
          <a:lstStyle/>
          <a:p>
            <a:pPr marL="0" lvl="0" indent="0">
              <a:buNone/>
            </a:pPr>
            <a:r>
              <a:rPr lang="en-GB" dirty="0" smtClean="0"/>
              <a:t>Open Source Solutions:</a:t>
            </a:r>
          </a:p>
          <a:p>
            <a:pPr lvl="0"/>
            <a:r>
              <a:rPr lang="en-GB" dirty="0" smtClean="0"/>
              <a:t>Eucalyptus (bought by HP, open source, AWS compatible)</a:t>
            </a:r>
          </a:p>
          <a:p>
            <a:pPr lvl="0"/>
            <a:r>
              <a:rPr lang="en-GB" dirty="0" smtClean="0"/>
              <a:t>OpenStack (open source, support from big companies such as AT&amp;T, AMD, Cisco, Dell, HP, IBM, Intel, NEC, Red Hat, VMware, Yahoo)</a:t>
            </a:r>
          </a:p>
          <a:p>
            <a:pPr lvl="1"/>
            <a:r>
              <a:rPr lang="en-GB" dirty="0" smtClean="0"/>
              <a:t>need more expertise</a:t>
            </a:r>
          </a:p>
          <a:p>
            <a:pPr lvl="1"/>
            <a:r>
              <a:rPr lang="en-GB" dirty="0" smtClean="0"/>
              <a:t>advantage: portability, you can change provider</a:t>
            </a:r>
          </a:p>
          <a:p>
            <a:pPr lvl="0"/>
            <a:r>
              <a:rPr lang="en-GB" dirty="0" err="1" smtClean="0"/>
              <a:t>CloudStack</a:t>
            </a:r>
            <a:r>
              <a:rPr lang="en-GB" dirty="0" smtClean="0"/>
              <a:t> (Citrix, Apache Foundation, complete GUI, monolithic architecture, AWS compatible)</a:t>
            </a:r>
          </a:p>
          <a:p>
            <a:pPr marL="0" lvl="0" indent="0">
              <a:buNone/>
            </a:pPr>
            <a:endParaRPr lang="en-GB" dirty="0" smtClean="0"/>
          </a:p>
          <a:p>
            <a:pPr marL="0" lvl="0" indent="0">
              <a:buNone/>
            </a:pPr>
            <a:r>
              <a:rPr lang="en-GB" dirty="0" smtClean="0"/>
              <a:t>Proprietary Solutions:</a:t>
            </a:r>
          </a:p>
          <a:p>
            <a:pPr lvl="0"/>
            <a:r>
              <a:rPr lang="en-GB" dirty="0" smtClean="0"/>
              <a:t>VMware (</a:t>
            </a:r>
            <a:r>
              <a:rPr lang="en-GB" dirty="0" err="1" smtClean="0"/>
              <a:t>vCloud</a:t>
            </a:r>
            <a:r>
              <a:rPr lang="en-GB" dirty="0" smtClean="0"/>
              <a:t> Hybrid Service, </a:t>
            </a:r>
            <a:r>
              <a:rPr lang="en-GB" dirty="0" err="1" smtClean="0"/>
              <a:t>vCloud</a:t>
            </a:r>
            <a:r>
              <a:rPr lang="en-GB" dirty="0" smtClean="0"/>
              <a:t> Connector, vSphere)</a:t>
            </a:r>
          </a:p>
          <a:p>
            <a:pPr lvl="0"/>
            <a:r>
              <a:rPr lang="en-GB" dirty="0" smtClean="0"/>
              <a:t>Microsoft (Azure, Windows Server, System </a:t>
            </a:r>
            <a:r>
              <a:rPr lang="en-GB" dirty="0" err="1" smtClean="0"/>
              <a:t>Center</a:t>
            </a:r>
            <a:r>
              <a:rPr lang="en-GB" dirty="0" smtClean="0"/>
              <a:t>)</a:t>
            </a:r>
          </a:p>
          <a:p>
            <a:pPr lvl="0"/>
            <a:r>
              <a:rPr lang="en-GB" dirty="0" smtClean="0"/>
              <a:t>Lack of portability</a:t>
            </a:r>
            <a:endParaRPr lang="en-GB" dirty="0"/>
          </a:p>
        </p:txBody>
      </p:sp>
      <p:pic>
        <p:nvPicPr>
          <p:cNvPr id="171" name="Shape 171"/>
          <p:cNvPicPr preferRelativeResize="0"/>
          <p:nvPr/>
        </p:nvPicPr>
        <p:blipFill>
          <a:blip r:embed="rId3">
            <a:alphaModFix/>
          </a:blip>
          <a:stretch>
            <a:fillRect/>
          </a:stretch>
        </p:blipFill>
        <p:spPr>
          <a:xfrm>
            <a:off x="5265655" y="2669895"/>
            <a:ext cx="3089374" cy="2321449"/>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p:txBody>
          <a:bodyPr>
            <a:normAutofit fontScale="90000"/>
          </a:bodyPr>
          <a:lstStyle/>
          <a:p>
            <a:pPr lvl="0"/>
            <a:r>
              <a:rPr lang="en-GB" dirty="0" smtClean="0"/>
              <a:t>Low Budget Solutions</a:t>
            </a:r>
            <a:endParaRPr lang="en-GB" dirty="0"/>
          </a:p>
        </p:txBody>
      </p:sp>
      <p:sp>
        <p:nvSpPr>
          <p:cNvPr id="177" name="Shape 177"/>
          <p:cNvSpPr txBox="1">
            <a:spLocks noGrp="1"/>
          </p:cNvSpPr>
          <p:nvPr>
            <p:ph type="body" idx="1"/>
          </p:nvPr>
        </p:nvSpPr>
        <p:spPr/>
        <p:txBody>
          <a:bodyPr/>
          <a:lstStyle/>
          <a:p>
            <a:pPr marL="0" lvl="0" indent="0">
              <a:buNone/>
            </a:pPr>
            <a:r>
              <a:rPr lang="en-GB" dirty="0" smtClean="0"/>
              <a:t>Static website providers (free)</a:t>
            </a:r>
          </a:p>
          <a:p>
            <a:pPr lvl="0"/>
            <a:r>
              <a:rPr lang="en-GB" dirty="0" err="1" smtClean="0"/>
              <a:t>Github</a:t>
            </a:r>
            <a:r>
              <a:rPr lang="en-GB" dirty="0" smtClean="0"/>
              <a:t> </a:t>
            </a:r>
            <a:r>
              <a:rPr lang="en-GB" dirty="0" smtClean="0"/>
              <a:t>Pages (</a:t>
            </a:r>
            <a:r>
              <a:rPr lang="en-GB" dirty="0" smtClean="0">
                <a:hlinkClick r:id="rId3"/>
              </a:rPr>
              <a:t>https://pages.github.com/</a:t>
            </a:r>
            <a:r>
              <a:rPr lang="en-GB" dirty="0" smtClean="0"/>
              <a:t>)</a:t>
            </a:r>
            <a:endParaRPr lang="en-GB" dirty="0" smtClean="0"/>
          </a:p>
          <a:p>
            <a:pPr lvl="0"/>
            <a:r>
              <a:rPr lang="en-GB" dirty="0" err="1" smtClean="0"/>
              <a:t>Surge.sh</a:t>
            </a:r>
            <a:r>
              <a:rPr lang="en-GB" dirty="0" smtClean="0"/>
              <a:t> (</a:t>
            </a:r>
            <a:r>
              <a:rPr lang="en-GB" dirty="0" smtClean="0">
                <a:hlinkClick r:id="rId4"/>
              </a:rPr>
              <a:t>http://surge.sh/</a:t>
            </a:r>
            <a:r>
              <a:rPr lang="en-GB" dirty="0" smtClean="0"/>
              <a:t>) </a:t>
            </a:r>
            <a:endParaRPr lang="en-GB" dirty="0" smtClean="0"/>
          </a:p>
          <a:p>
            <a:pPr lvl="0"/>
            <a:endParaRPr lang="en-GB" dirty="0" smtClean="0"/>
          </a:p>
          <a:p>
            <a:pPr marL="0" lvl="0" indent="0">
              <a:buNone/>
            </a:pPr>
            <a:r>
              <a:rPr lang="en-GB" dirty="0" smtClean="0"/>
              <a:t>Cheap cloud services</a:t>
            </a:r>
          </a:p>
          <a:p>
            <a:pPr lvl="0"/>
            <a:r>
              <a:rPr lang="en-GB" dirty="0" smtClean="0"/>
              <a:t>Digital </a:t>
            </a:r>
            <a:r>
              <a:rPr lang="en-GB" dirty="0" smtClean="0"/>
              <a:t>Ocean (</a:t>
            </a:r>
            <a:r>
              <a:rPr lang="en-GB" dirty="0" smtClean="0">
                <a:hlinkClick r:id="rId5"/>
              </a:rPr>
              <a:t>https://www.digitalocean.com/</a:t>
            </a:r>
            <a:r>
              <a:rPr lang="en-GB" dirty="0" smtClean="0"/>
              <a:t>)</a:t>
            </a:r>
            <a:endParaRPr lang="en-GB" dirty="0" smtClean="0"/>
          </a:p>
          <a:p>
            <a:pPr lvl="0"/>
            <a:r>
              <a:rPr lang="en-GB" dirty="0" err="1" smtClean="0"/>
              <a:t>IWStack</a:t>
            </a:r>
            <a:r>
              <a:rPr lang="en-GB" dirty="0" smtClean="0"/>
              <a:t> (</a:t>
            </a:r>
            <a:r>
              <a:rPr lang="en-GB" dirty="0" smtClean="0">
                <a:hlinkClick r:id="rId6"/>
              </a:rPr>
              <a:t>http://iwstack.com/</a:t>
            </a:r>
            <a:r>
              <a:rPr lang="en-GB" dirty="0" smtClean="0"/>
              <a:t>) </a:t>
            </a:r>
            <a:endParaRPr lang="en-GB" dirty="0" smtClean="0"/>
          </a:p>
          <a:p>
            <a:pPr lvl="0"/>
            <a:r>
              <a:rPr lang="en-GB" dirty="0" err="1" smtClean="0"/>
              <a:t>Vultr</a:t>
            </a:r>
            <a:r>
              <a:rPr lang="en-GB" dirty="0" smtClean="0"/>
              <a:t> (</a:t>
            </a:r>
            <a:r>
              <a:rPr lang="en-GB" dirty="0" smtClean="0">
                <a:hlinkClick r:id="rId7"/>
              </a:rPr>
              <a:t>https://www.vultr.com/</a:t>
            </a:r>
            <a:r>
              <a:rPr lang="en-GB" dirty="0" smtClean="0"/>
              <a:t>) </a:t>
            </a:r>
            <a:endParaRPr lang="en-GB" dirty="0" smtClean="0"/>
          </a:p>
          <a:p>
            <a:pPr lvl="0"/>
            <a:r>
              <a:rPr lang="en-GB" dirty="0" err="1" smtClean="0"/>
              <a:t>Linode</a:t>
            </a:r>
            <a:r>
              <a:rPr lang="en-GB" dirty="0" smtClean="0"/>
              <a:t> (</a:t>
            </a:r>
            <a:r>
              <a:rPr lang="en-GB" dirty="0" smtClean="0">
                <a:hlinkClick r:id="rId8"/>
              </a:rPr>
              <a:t>https://www.linode.com/</a:t>
            </a:r>
            <a:r>
              <a:rPr lang="en-GB" dirty="0" smtClean="0"/>
              <a:t>) </a:t>
            </a:r>
            <a:endParaRPr lang="en-GB" dirty="0" smtClean="0"/>
          </a:p>
          <a:p>
            <a:pPr lvl="0"/>
            <a:endParaRPr lang="en-GB" dirty="0" smtClean="0"/>
          </a:p>
          <a:p>
            <a:pPr marL="0" lvl="0" indent="0">
              <a:buNone/>
            </a:pPr>
            <a:r>
              <a:rPr lang="en-GB" dirty="0" smtClean="0"/>
              <a:t>Always a good option:</a:t>
            </a:r>
          </a:p>
          <a:p>
            <a:pPr lvl="0"/>
            <a:r>
              <a:rPr lang="en-GB" dirty="0" err="1" smtClean="0"/>
              <a:t>Heroku</a:t>
            </a:r>
            <a:r>
              <a:rPr lang="en-GB" dirty="0" smtClean="0"/>
              <a:t> (</a:t>
            </a:r>
            <a:r>
              <a:rPr lang="en-GB" dirty="0" smtClean="0">
                <a:hlinkClick r:id="rId9"/>
              </a:rPr>
              <a:t>http://heroku.com/</a:t>
            </a:r>
            <a:r>
              <a:rPr lang="en-GB" dirty="0" smtClean="0"/>
              <a:t>)</a:t>
            </a:r>
            <a:endParaRPr lang="en-GB" dirty="0" smtClean="0"/>
          </a:p>
          <a:p>
            <a:pPr lvl="0"/>
            <a:r>
              <a:rPr lang="en-GB" dirty="0" smtClean="0"/>
              <a:t>Firebase from </a:t>
            </a:r>
            <a:r>
              <a:rPr lang="en-GB" dirty="0" smtClean="0"/>
              <a:t>Google (</a:t>
            </a:r>
            <a:r>
              <a:rPr lang="en-GB" dirty="0" smtClean="0">
                <a:hlinkClick r:id="rId10"/>
              </a:rPr>
              <a:t>https://firebase.google.com/</a:t>
            </a:r>
            <a:r>
              <a:rPr lang="en-GB" dirty="0" smtClean="0"/>
              <a:t>)</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p:txBody>
          <a:bodyPr>
            <a:normAutofit fontScale="90000"/>
          </a:bodyPr>
          <a:lstStyle/>
          <a:p>
            <a:pPr lvl="0"/>
            <a:r>
              <a:rPr lang="en-GB" smtClean="0"/>
              <a:t>Content</a:t>
            </a:r>
            <a:endParaRPr lang="en-GB"/>
          </a:p>
        </p:txBody>
      </p:sp>
      <p:sp>
        <p:nvSpPr>
          <p:cNvPr id="67" name="Shape 67"/>
          <p:cNvSpPr txBox="1">
            <a:spLocks noGrp="1"/>
          </p:cNvSpPr>
          <p:nvPr>
            <p:ph type="body" idx="1"/>
          </p:nvPr>
        </p:nvSpPr>
        <p:spPr/>
        <p:txBody>
          <a:bodyPr/>
          <a:lstStyle/>
          <a:p>
            <a:pPr lvl="0"/>
            <a:r>
              <a:rPr lang="en-GB" dirty="0" smtClean="0"/>
              <a:t>Main topic and the motivation</a:t>
            </a:r>
          </a:p>
          <a:p>
            <a:pPr lvl="0"/>
            <a:r>
              <a:rPr lang="en-GB" dirty="0" smtClean="0"/>
              <a:t>Cloud Computing - Best Practices</a:t>
            </a:r>
          </a:p>
          <a:p>
            <a:pPr lvl="0"/>
            <a:r>
              <a:rPr lang="en-GB" dirty="0" smtClean="0"/>
              <a:t>Public Cloud Providers</a:t>
            </a:r>
          </a:p>
          <a:p>
            <a:pPr lvl="0"/>
            <a:r>
              <a:rPr lang="en-GB" dirty="0" smtClean="0"/>
              <a:t>Private Cloud Solutions</a:t>
            </a:r>
          </a:p>
          <a:p>
            <a:pPr lvl="0"/>
            <a:r>
              <a:rPr lang="en-GB" dirty="0" smtClean="0"/>
              <a:t>Homework</a:t>
            </a:r>
            <a:endParaRPr lang="en-GB" dirty="0"/>
          </a:p>
        </p:txBody>
      </p:sp>
      <p:sp>
        <p:nvSpPr>
          <p:cNvPr id="68" name="Shape 68"/>
          <p:cNvSpPr txBox="1">
            <a:spLocks noGrp="1"/>
          </p:cNvSpPr>
          <p:nvPr>
            <p:ph type="body" idx="4294967295"/>
          </p:nvPr>
        </p:nvSpPr>
        <p:spPr>
          <a:xfrm>
            <a:off x="311700" y="3938954"/>
            <a:ext cx="5326198" cy="1075959"/>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GB" dirty="0">
                <a:sym typeface="Oswald"/>
              </a:rPr>
              <a:t>Original Paper:</a:t>
            </a:r>
          </a:p>
          <a:p>
            <a:pPr marL="457200" lvl="0" indent="-228600" rtl="0">
              <a:lnSpc>
                <a:spcPct val="100000"/>
              </a:lnSpc>
              <a:spcBef>
                <a:spcPts val="0"/>
              </a:spcBef>
              <a:spcAft>
                <a:spcPts val="0"/>
              </a:spcAft>
            </a:pPr>
            <a:r>
              <a:rPr lang="en-GB" dirty="0"/>
              <a:t>Nicolas Serrano, </a:t>
            </a:r>
            <a:r>
              <a:rPr lang="en-GB" dirty="0" err="1"/>
              <a:t>Gorka</a:t>
            </a:r>
            <a:r>
              <a:rPr lang="en-GB" dirty="0"/>
              <a:t> Gallardo, and </a:t>
            </a:r>
            <a:r>
              <a:rPr lang="en-GB" dirty="0" err="1"/>
              <a:t>Josune</a:t>
            </a:r>
            <a:r>
              <a:rPr lang="en-GB" dirty="0"/>
              <a:t> </a:t>
            </a:r>
            <a:r>
              <a:rPr lang="en-GB" dirty="0" err="1"/>
              <a:t>Hernantes</a:t>
            </a:r>
            <a:r>
              <a:rPr lang="en-GB" dirty="0"/>
              <a:t>: </a:t>
            </a:r>
            <a:br>
              <a:rPr lang="en-GB" dirty="0"/>
            </a:br>
            <a:r>
              <a:rPr lang="en-GB" dirty="0" err="1"/>
              <a:t>Infrastrucutre</a:t>
            </a:r>
            <a:r>
              <a:rPr lang="en-GB" dirty="0"/>
              <a:t> as a Service and Cloud Technologies (2014)</a:t>
            </a:r>
          </a:p>
          <a:p>
            <a:pPr lvl="0" rtl="0">
              <a:spcBef>
                <a:spcPts val="0"/>
              </a:spcBef>
              <a:buNone/>
            </a:pPr>
            <a:endParaRPr dirty="0"/>
          </a:p>
        </p:txBody>
      </p:sp>
      <p:pic>
        <p:nvPicPr>
          <p:cNvPr id="69" name="Shape 69"/>
          <p:cNvPicPr preferRelativeResize="0"/>
          <p:nvPr/>
        </p:nvPicPr>
        <p:blipFill>
          <a:blip r:embed="rId3">
            <a:alphaModFix/>
          </a:blip>
          <a:stretch>
            <a:fillRect/>
          </a:stretch>
        </p:blipFill>
        <p:spPr>
          <a:xfrm>
            <a:off x="5337278" y="445025"/>
            <a:ext cx="2796150" cy="35547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p:txBody>
          <a:bodyPr>
            <a:normAutofit fontScale="90000"/>
          </a:bodyPr>
          <a:lstStyle/>
          <a:p>
            <a:pPr lvl="0"/>
            <a:r>
              <a:rPr lang="en-GB" smtClean="0"/>
              <a:t>Homework</a:t>
            </a:r>
            <a:endParaRPr lang="en-GB"/>
          </a:p>
        </p:txBody>
      </p:sp>
      <p:sp>
        <p:nvSpPr>
          <p:cNvPr id="183" name="Shape 183"/>
          <p:cNvSpPr txBox="1">
            <a:spLocks noGrp="1"/>
          </p:cNvSpPr>
          <p:nvPr>
            <p:ph type="body" idx="1"/>
          </p:nvPr>
        </p:nvSpPr>
        <p:spPr/>
        <p:txBody>
          <a:bodyPr/>
          <a:lstStyle/>
          <a:p>
            <a:pPr lvl="0"/>
            <a:endParaRPr lang="en-US" dirty="0" smtClean="0"/>
          </a:p>
          <a:p>
            <a:pPr lvl="0"/>
            <a:r>
              <a:rPr lang="en-US" dirty="0" smtClean="0"/>
              <a:t>12 factor app</a:t>
            </a:r>
          </a:p>
          <a:p>
            <a:pPr lvl="0"/>
            <a:r>
              <a:rPr lang="en-US" dirty="0" smtClean="0"/>
              <a:t>Playing with static website hosting services</a:t>
            </a:r>
          </a:p>
          <a:p>
            <a:pPr lvl="0"/>
            <a:r>
              <a:rPr lang="en-US" dirty="0" smtClean="0"/>
              <a:t>Playing with </a:t>
            </a:r>
            <a:r>
              <a:rPr lang="en-US" dirty="0" err="1" smtClean="0"/>
              <a:t>Heroku</a:t>
            </a:r>
            <a:endParaRPr lang="en-US" dirty="0" smtClean="0"/>
          </a:p>
          <a:p>
            <a:pPr lvl="0"/>
            <a:r>
              <a:rPr lang="en-US" dirty="0" smtClean="0"/>
              <a:t>Build and deploy and app on Firebase (</a:t>
            </a:r>
            <a:r>
              <a:rPr lang="en-US" dirty="0" smtClean="0">
                <a:hlinkClick r:id="rId3"/>
              </a:rPr>
              <a:t>www.yoember.com</a:t>
            </a:r>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p:txBody>
          <a:bodyPr>
            <a:normAutofit fontScale="90000"/>
          </a:bodyPr>
          <a:lstStyle/>
          <a:p>
            <a:pPr lvl="0"/>
            <a:r>
              <a:rPr lang="en-GB" smtClean="0"/>
              <a:t>Thank You!</a:t>
            </a:r>
          </a:p>
          <a:p>
            <a:pPr lvl="0"/>
            <a:endParaRPr lang="en-GB" smtClean="0"/>
          </a:p>
          <a:p>
            <a:pPr lvl="0"/>
            <a:r>
              <a:rPr lang="en-GB" smtClean="0">
                <a:hlinkClick r:id="rId3"/>
              </a:rPr>
              <a:t>http://zoltan.nz</a:t>
            </a:r>
            <a:r>
              <a:rPr lang="en-GB" smtClean="0"/>
              <a:t>  </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Shape 74"/>
          <p:cNvPicPr preferRelativeResize="0"/>
          <p:nvPr/>
        </p:nvPicPr>
        <p:blipFill>
          <a:blip r:embed="rId3">
            <a:alphaModFix/>
          </a:blip>
          <a:stretch>
            <a:fillRect/>
          </a:stretch>
        </p:blipFill>
        <p:spPr>
          <a:xfrm>
            <a:off x="3684653" y="1017725"/>
            <a:ext cx="4765302" cy="3577491"/>
          </a:xfrm>
          <a:prstGeom prst="rect">
            <a:avLst/>
          </a:prstGeom>
          <a:noFill/>
          <a:ln>
            <a:noFill/>
          </a:ln>
        </p:spPr>
      </p:pic>
      <p:sp>
        <p:nvSpPr>
          <p:cNvPr id="76" name="Shape 76"/>
          <p:cNvSpPr txBox="1">
            <a:spLocks noGrp="1"/>
          </p:cNvSpPr>
          <p:nvPr>
            <p:ph type="title"/>
          </p:nvPr>
        </p:nvSpPr>
        <p:spPr/>
        <p:txBody>
          <a:bodyPr>
            <a:normAutofit fontScale="90000"/>
          </a:bodyPr>
          <a:lstStyle/>
          <a:p>
            <a:pPr lvl="0"/>
            <a:r>
              <a:rPr lang="en-GB" smtClean="0"/>
              <a:t>Main idea and motivation</a:t>
            </a:r>
            <a:endParaRPr lang="en-GB" dirty="0"/>
          </a:p>
        </p:txBody>
      </p:sp>
      <p:sp>
        <p:nvSpPr>
          <p:cNvPr id="19" name="Text Placeholder 18"/>
          <p:cNvSpPr>
            <a:spLocks noGrp="1"/>
          </p:cNvSpPr>
          <p:nvPr>
            <p:ph type="body" idx="1"/>
          </p:nvPr>
        </p:nvSpPr>
        <p:spPr>
          <a:xfrm>
            <a:off x="311700" y="1152475"/>
            <a:ext cx="3481166" cy="3890252"/>
          </a:xfrm>
        </p:spPr>
        <p:txBody>
          <a:bodyPr>
            <a:normAutofit lnSpcReduction="10000"/>
          </a:bodyPr>
          <a:lstStyle/>
          <a:p>
            <a:pPr marL="0" lvl="0" indent="0">
              <a:buNone/>
            </a:pPr>
            <a:r>
              <a:rPr lang="en-GB" dirty="0" smtClean="0">
                <a:sym typeface="Oswald"/>
              </a:rPr>
              <a:t>Our main </a:t>
            </a:r>
            <a:r>
              <a:rPr lang="en-GB" smtClean="0">
                <a:sym typeface="Oswald"/>
              </a:rPr>
              <a:t>focus:</a:t>
            </a:r>
          </a:p>
          <a:p>
            <a:pPr marL="0" lvl="0" indent="0">
              <a:buNone/>
            </a:pPr>
            <a:endParaRPr lang="en-GB" dirty="0" smtClean="0">
              <a:sym typeface="Oswald"/>
            </a:endParaRPr>
          </a:p>
          <a:p>
            <a:pPr lvl="0"/>
            <a:r>
              <a:rPr lang="en-GB" dirty="0" smtClean="0">
                <a:sym typeface="Average"/>
              </a:rPr>
              <a:t>IaaS (infrastructure as a service)</a:t>
            </a:r>
          </a:p>
          <a:p>
            <a:pPr lvl="0"/>
            <a:endParaRPr lang="en-GB" dirty="0" smtClean="0">
              <a:sym typeface="Average"/>
            </a:endParaRPr>
          </a:p>
          <a:p>
            <a:pPr marL="0" lvl="0" indent="0">
              <a:buNone/>
            </a:pPr>
            <a:r>
              <a:rPr lang="en-GB" dirty="0" smtClean="0">
                <a:sym typeface="Oswald"/>
              </a:rPr>
              <a:t>Options:</a:t>
            </a:r>
          </a:p>
          <a:p>
            <a:pPr marL="0" lvl="0" indent="0">
              <a:buNone/>
            </a:pPr>
            <a:endParaRPr lang="en-GB" dirty="0" smtClean="0">
              <a:sym typeface="Oswald"/>
            </a:endParaRPr>
          </a:p>
          <a:p>
            <a:pPr lvl="0"/>
            <a:r>
              <a:rPr lang="en-GB" dirty="0" smtClean="0">
                <a:sym typeface="Average"/>
              </a:rPr>
              <a:t>Public Cloud</a:t>
            </a:r>
          </a:p>
          <a:p>
            <a:pPr lvl="0"/>
            <a:r>
              <a:rPr lang="en-GB" dirty="0" smtClean="0">
                <a:sym typeface="Average"/>
              </a:rPr>
              <a:t>Private Cloud</a:t>
            </a:r>
          </a:p>
          <a:p>
            <a:pPr lvl="0"/>
            <a:r>
              <a:rPr lang="en-GB" dirty="0" smtClean="0">
                <a:sym typeface="Average"/>
              </a:rPr>
              <a:t>Hybrid Cloud</a:t>
            </a:r>
          </a:p>
          <a:p>
            <a:pPr lvl="0"/>
            <a:endParaRPr lang="en-GB" dirty="0" smtClean="0">
              <a:sym typeface="Average"/>
            </a:endParaRPr>
          </a:p>
          <a:p>
            <a:pPr marL="0" lvl="0" indent="0">
              <a:buNone/>
            </a:pPr>
            <a:r>
              <a:rPr lang="en-GB" dirty="0" smtClean="0">
                <a:sym typeface="Oswald"/>
              </a:rPr>
              <a:t>Main motivation:</a:t>
            </a:r>
          </a:p>
          <a:p>
            <a:pPr marL="0" lvl="0" indent="0">
              <a:buNone/>
            </a:pPr>
            <a:endParaRPr lang="en-GB" dirty="0" smtClean="0">
              <a:sym typeface="Oswald"/>
            </a:endParaRPr>
          </a:p>
          <a:p>
            <a:pPr lvl="0"/>
            <a:r>
              <a:rPr lang="en-GB" dirty="0" smtClean="0">
                <a:sym typeface="Average"/>
              </a:rPr>
              <a:t>How can we choose the most appropriate cloud-computing model?</a:t>
            </a:r>
          </a:p>
          <a:p>
            <a:pPr lvl="0"/>
            <a:endParaRPr lang="en-GB" dirty="0" smtClean="0">
              <a:sym typeface="Average"/>
            </a:endParaRPr>
          </a:p>
          <a:p>
            <a:pPr lvl="0"/>
            <a:r>
              <a:rPr lang="en-GB" dirty="0" smtClean="0">
                <a:sym typeface="Average"/>
              </a:rPr>
              <a:t>To choose the most appropriate cloud-computing model, we must analyse our IT infrastructure, usage and needs.</a:t>
            </a:r>
          </a:p>
          <a:p>
            <a:pPr lvl="0"/>
            <a:endParaRPr lang="en-GB" dirty="0" smtClean="0">
              <a:sym typeface="Average"/>
            </a:endParaRPr>
          </a:p>
          <a:p>
            <a:pPr lvl="0"/>
            <a:endParaRPr lang="en-GB" dirty="0" smtClean="0">
              <a:sym typeface="Average"/>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p:txBody>
          <a:bodyPr>
            <a:normAutofit fontScale="90000"/>
          </a:bodyPr>
          <a:lstStyle/>
          <a:p>
            <a:pPr lvl="0"/>
            <a:r>
              <a:rPr lang="en-GB" smtClean="0"/>
              <a:t>Cloud Computing</a:t>
            </a:r>
            <a:br>
              <a:rPr lang="en-GB" smtClean="0"/>
            </a:br>
            <a:r>
              <a:rPr lang="en-GB" smtClean="0"/>
              <a:t>Best Practices</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p:txBody>
          <a:bodyPr>
            <a:normAutofit fontScale="90000"/>
          </a:bodyPr>
          <a:lstStyle/>
          <a:p>
            <a:pPr lvl="0"/>
            <a:r>
              <a:rPr lang="en-GB" smtClean="0"/>
              <a:t>Elastic Architecture</a:t>
            </a:r>
            <a:endParaRPr lang="en-GB" dirty="0"/>
          </a:p>
        </p:txBody>
      </p:sp>
      <p:sp>
        <p:nvSpPr>
          <p:cNvPr id="87" name="Shape 87"/>
          <p:cNvSpPr txBox="1">
            <a:spLocks noGrp="1"/>
          </p:cNvSpPr>
          <p:nvPr>
            <p:ph type="body" idx="1"/>
          </p:nvPr>
        </p:nvSpPr>
        <p:spPr/>
        <p:txBody>
          <a:bodyPr/>
          <a:lstStyle/>
          <a:p>
            <a:pPr lvl="0"/>
            <a:r>
              <a:rPr lang="en-GB" dirty="0" smtClean="0"/>
              <a:t>IaaS offers precise scalability</a:t>
            </a:r>
          </a:p>
          <a:p>
            <a:pPr lvl="0"/>
            <a:endParaRPr lang="en-GB" dirty="0" smtClean="0"/>
          </a:p>
          <a:p>
            <a:pPr lvl="0"/>
            <a:r>
              <a:rPr lang="en-GB" dirty="0" smtClean="0"/>
              <a:t>How should you architect your system to be able to migrate to Cloud Computing?</a:t>
            </a:r>
          </a:p>
          <a:p>
            <a:pPr lvl="0"/>
            <a:endParaRPr lang="en-GB" dirty="0" smtClean="0"/>
          </a:p>
          <a:p>
            <a:pPr marL="0" lvl="0" indent="0">
              <a:buNone/>
            </a:pPr>
            <a:r>
              <a:rPr lang="en-GB" dirty="0" smtClean="0"/>
              <a:t>Your architecture should be:</a:t>
            </a:r>
          </a:p>
          <a:p>
            <a:pPr lvl="0"/>
            <a:r>
              <a:rPr lang="en-GB" dirty="0" smtClean="0"/>
              <a:t>Service-oriented architecture</a:t>
            </a:r>
          </a:p>
          <a:p>
            <a:pPr lvl="0"/>
            <a:r>
              <a:rPr lang="en-GB" dirty="0" smtClean="0"/>
              <a:t>Architect your applications with as much decoupling as possible, </a:t>
            </a:r>
          </a:p>
          <a:p>
            <a:pPr lvl="0"/>
            <a:r>
              <a:rPr lang="en-GB" dirty="0" smtClean="0"/>
              <a:t>Using queues between services.</a:t>
            </a:r>
          </a:p>
          <a:p>
            <a:pPr lvl="0"/>
            <a:endParaRPr lang="en-GB" dirty="0" smtClean="0"/>
          </a:p>
          <a:p>
            <a:pPr marL="0" lvl="0" indent="0">
              <a:buNone/>
            </a:pPr>
            <a:r>
              <a:rPr lang="en-GB" dirty="0" smtClean="0"/>
              <a:t>Buzzwords to remember: </a:t>
            </a:r>
          </a:p>
          <a:p>
            <a:pPr lvl="0"/>
            <a:r>
              <a:rPr lang="en-GB" dirty="0" smtClean="0"/>
              <a:t>containers (</a:t>
            </a:r>
            <a:r>
              <a:rPr lang="en-GB" dirty="0" err="1" smtClean="0"/>
              <a:t>docker</a:t>
            </a:r>
            <a:r>
              <a:rPr lang="en-GB" dirty="0" smtClean="0"/>
              <a:t> container, </a:t>
            </a:r>
            <a:r>
              <a:rPr lang="en-GB" dirty="0" err="1" smtClean="0"/>
              <a:t>kubernetes</a:t>
            </a:r>
            <a:r>
              <a:rPr lang="en-GB" dirty="0" smtClean="0"/>
              <a:t>)</a:t>
            </a:r>
          </a:p>
          <a:p>
            <a:pPr lvl="0"/>
            <a:r>
              <a:rPr lang="en-GB" dirty="0" smtClean="0"/>
              <a:t>micro-services (vs. monolith)</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p:txBody>
          <a:bodyPr>
            <a:normAutofit fontScale="90000"/>
          </a:bodyPr>
          <a:lstStyle/>
          <a:p>
            <a:pPr lvl="0"/>
            <a:r>
              <a:rPr lang="en-GB" smtClean="0"/>
              <a:t>Design For Failure</a:t>
            </a:r>
            <a:endParaRPr lang="en-GB"/>
          </a:p>
        </p:txBody>
      </p:sp>
      <p:sp>
        <p:nvSpPr>
          <p:cNvPr id="93" name="Shape 93"/>
          <p:cNvSpPr txBox="1">
            <a:spLocks noGrp="1"/>
          </p:cNvSpPr>
          <p:nvPr>
            <p:ph type="body" idx="1"/>
          </p:nvPr>
        </p:nvSpPr>
        <p:spPr>
          <a:xfrm>
            <a:off x="311700" y="1152475"/>
            <a:ext cx="8112683" cy="3416400"/>
          </a:xfrm>
        </p:spPr>
        <p:txBody>
          <a:bodyPr/>
          <a:lstStyle/>
          <a:p>
            <a:pPr lvl="0"/>
            <a:r>
              <a:rPr lang="en-GB" dirty="0" smtClean="0"/>
              <a:t>More services, more software layers, less robust system, more complexity and failure points.</a:t>
            </a:r>
          </a:p>
          <a:p>
            <a:pPr lvl="0"/>
            <a:endParaRPr lang="en-GB" dirty="0" smtClean="0"/>
          </a:p>
          <a:p>
            <a:pPr marL="0" lvl="0" indent="0">
              <a:buNone/>
            </a:pPr>
            <a:r>
              <a:rPr lang="en-GB" dirty="0" smtClean="0"/>
              <a:t>Your system has to be</a:t>
            </a:r>
          </a:p>
          <a:p>
            <a:r>
              <a:rPr lang="en-GB" dirty="0" smtClean="0"/>
              <a:t>more redundant,</a:t>
            </a:r>
          </a:p>
          <a:p>
            <a:r>
              <a:rPr lang="en-GB" dirty="0" smtClean="0"/>
              <a:t>more fault tolerant,</a:t>
            </a:r>
          </a:p>
          <a:p>
            <a:r>
              <a:rPr lang="en-GB" dirty="0" smtClean="0"/>
              <a:t>automatic reboot, relaunch,</a:t>
            </a:r>
          </a:p>
          <a:p>
            <a:r>
              <a:rPr lang="en-GB" dirty="0" smtClean="0"/>
              <a:t>has to have a clear backup strategy.</a:t>
            </a:r>
          </a:p>
          <a:p>
            <a:endParaRPr lang="en-GB" dirty="0" smtClean="0"/>
          </a:p>
          <a:p>
            <a:pPr marL="0" lvl="0" indent="0">
              <a:buNone/>
            </a:pPr>
            <a:r>
              <a:rPr lang="en-GB" dirty="0" smtClean="0">
                <a:sym typeface="Oswald"/>
              </a:rPr>
              <a:t>You have to adapt modern development practices</a:t>
            </a:r>
            <a:r>
              <a:rPr lang="en-GB" dirty="0" smtClean="0"/>
              <a:t>:</a:t>
            </a:r>
          </a:p>
          <a:p>
            <a:pPr lvl="0"/>
            <a:r>
              <a:rPr lang="en-GB" dirty="0" smtClean="0"/>
              <a:t>Automatic Deployment, Continuous Integration, Test-driven development (TDD)</a:t>
            </a:r>
            <a:br>
              <a:rPr lang="en-GB" dirty="0" smtClean="0"/>
            </a:br>
            <a:r>
              <a:rPr lang="en-GB" dirty="0" smtClean="0"/>
              <a:t>For example: a customer feedback about a bug </a:t>
            </a:r>
            <a:r>
              <a:rPr lang="en-GB" dirty="0" smtClean="0">
                <a:sym typeface="Wingdings"/>
              </a:rPr>
              <a:t></a:t>
            </a:r>
            <a:r>
              <a:rPr lang="en-GB" dirty="0" smtClean="0"/>
              <a:t> manual test (confirming the issue) </a:t>
            </a:r>
            <a:r>
              <a:rPr lang="en-GB" dirty="0" smtClean="0">
                <a:sym typeface="Wingdings"/>
              </a:rPr>
              <a:t></a:t>
            </a:r>
            <a:r>
              <a:rPr lang="en-GB" dirty="0" smtClean="0"/>
              <a:t> write automatic test </a:t>
            </a:r>
            <a:r>
              <a:rPr lang="en-GB" dirty="0" smtClean="0">
                <a:sym typeface="Wingdings"/>
              </a:rPr>
              <a:t></a:t>
            </a:r>
            <a:r>
              <a:rPr lang="en-GB" dirty="0" smtClean="0"/>
              <a:t> implement the solution </a:t>
            </a:r>
            <a:r>
              <a:rPr lang="en-GB" dirty="0" smtClean="0">
                <a:sym typeface="Wingdings"/>
              </a:rPr>
              <a:t></a:t>
            </a:r>
            <a:r>
              <a:rPr lang="en-GB" dirty="0" smtClean="0"/>
              <a:t> QA manual test </a:t>
            </a:r>
            <a:r>
              <a:rPr lang="en-GB" dirty="0" smtClean="0">
                <a:sym typeface="Wingdings"/>
              </a:rPr>
              <a:t></a:t>
            </a:r>
            <a:r>
              <a:rPr lang="en-GB" dirty="0" smtClean="0"/>
              <a:t> CI server runs full automatic test </a:t>
            </a:r>
            <a:r>
              <a:rPr lang="en-GB" dirty="0" smtClean="0">
                <a:sym typeface="Wingdings"/>
              </a:rPr>
              <a:t></a:t>
            </a:r>
            <a:r>
              <a:rPr lang="en-GB" dirty="0" smtClean="0"/>
              <a:t> CI server deploy on staging </a:t>
            </a:r>
            <a:r>
              <a:rPr lang="en-GB" dirty="0" smtClean="0">
                <a:sym typeface="Wingdings"/>
              </a:rPr>
              <a:t></a:t>
            </a:r>
            <a:r>
              <a:rPr lang="en-GB" dirty="0" smtClean="0"/>
              <a:t> CI server deploy on production)</a:t>
            </a:r>
          </a:p>
          <a:p>
            <a:pPr lvl="0"/>
            <a:r>
              <a:rPr lang="en-GB" dirty="0" smtClean="0"/>
              <a:t>Using Chef, Puppet, </a:t>
            </a:r>
            <a:r>
              <a:rPr lang="en-GB" dirty="0" err="1" smtClean="0"/>
              <a:t>Ansible</a:t>
            </a:r>
            <a:r>
              <a:rPr lang="en-GB" dirty="0" smtClean="0"/>
              <a:t>, Jenkins, etc.</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p:txBody>
          <a:bodyPr>
            <a:normAutofit fontScale="90000"/>
          </a:bodyPr>
          <a:lstStyle/>
          <a:p>
            <a:pPr lvl="0"/>
            <a:r>
              <a:rPr lang="en-GB" smtClean="0"/>
              <a:t>High Availability</a:t>
            </a:r>
            <a:endParaRPr lang="en-GB" dirty="0"/>
          </a:p>
        </p:txBody>
      </p:sp>
      <p:sp>
        <p:nvSpPr>
          <p:cNvPr id="99" name="Shape 99"/>
          <p:cNvSpPr txBox="1">
            <a:spLocks noGrp="1"/>
          </p:cNvSpPr>
          <p:nvPr>
            <p:ph type="body" idx="1"/>
          </p:nvPr>
        </p:nvSpPr>
        <p:spPr>
          <a:xfrm>
            <a:off x="311700" y="1152475"/>
            <a:ext cx="4319817" cy="3416400"/>
          </a:xfrm>
        </p:spPr>
        <p:txBody>
          <a:bodyPr/>
          <a:lstStyle/>
          <a:p>
            <a:pPr lvl="0"/>
            <a:r>
              <a:rPr lang="en-GB" smtClean="0"/>
              <a:t>We lose the control of the underlying infrastructure. </a:t>
            </a:r>
            <a:r>
              <a:rPr lang="en-GB" dirty="0" smtClean="0"/>
              <a:t>Generally, the service-level agreement (SLA) won't cover all the cost. We have to be prepared for any outages.</a:t>
            </a:r>
          </a:p>
          <a:p>
            <a:pPr lvl="0"/>
            <a:r>
              <a:rPr lang="en-GB" dirty="0" smtClean="0"/>
              <a:t>Easy to create instances, deploying clusters of servers</a:t>
            </a:r>
          </a:p>
          <a:p>
            <a:pPr lvl="0"/>
            <a:r>
              <a:rPr lang="en-GB" dirty="0" smtClean="0"/>
              <a:t>Load balancing (important feature to consider when selecting a cloud provider)</a:t>
            </a:r>
          </a:p>
          <a:p>
            <a:pPr lvl="0"/>
            <a:r>
              <a:rPr lang="en-GB" dirty="0" smtClean="0"/>
              <a:t>Use several available zones in different </a:t>
            </a:r>
            <a:r>
              <a:rPr lang="en-GB" dirty="0" err="1" smtClean="0"/>
              <a:t>datacenters</a:t>
            </a:r>
            <a:r>
              <a:rPr lang="en-GB" dirty="0" smtClean="0"/>
              <a:t>, in different regions.</a:t>
            </a:r>
          </a:p>
          <a:p>
            <a:pPr lvl="0"/>
            <a:r>
              <a:rPr lang="en-GB" dirty="0" smtClean="0"/>
              <a:t>(AWS / </a:t>
            </a:r>
            <a:r>
              <a:rPr lang="en-GB" dirty="0" err="1" smtClean="0"/>
              <a:t>Xero</a:t>
            </a:r>
            <a:r>
              <a:rPr lang="en-GB" dirty="0" smtClean="0"/>
              <a:t> outage on 1st of March.)</a:t>
            </a:r>
            <a:endParaRPr lang="en-GB" dirty="0"/>
          </a:p>
        </p:txBody>
      </p:sp>
      <p:pic>
        <p:nvPicPr>
          <p:cNvPr id="100" name="Shape 100"/>
          <p:cNvPicPr preferRelativeResize="0"/>
          <p:nvPr/>
        </p:nvPicPr>
        <p:blipFill>
          <a:blip r:embed="rId3">
            <a:alphaModFix/>
          </a:blip>
          <a:stretch>
            <a:fillRect/>
          </a:stretch>
        </p:blipFill>
        <p:spPr>
          <a:xfrm>
            <a:off x="5562149" y="121311"/>
            <a:ext cx="2859706" cy="1082217"/>
          </a:xfrm>
          <a:prstGeom prst="rect">
            <a:avLst/>
          </a:prstGeom>
          <a:noFill/>
          <a:ln>
            <a:noFill/>
          </a:ln>
        </p:spPr>
      </p:pic>
      <p:pic>
        <p:nvPicPr>
          <p:cNvPr id="101" name="Shape 101"/>
          <p:cNvPicPr preferRelativeResize="0"/>
          <p:nvPr/>
        </p:nvPicPr>
        <p:blipFill>
          <a:blip r:embed="rId4">
            <a:alphaModFix/>
          </a:blip>
          <a:stretch>
            <a:fillRect/>
          </a:stretch>
        </p:blipFill>
        <p:spPr>
          <a:xfrm>
            <a:off x="5588797" y="1247881"/>
            <a:ext cx="2806409" cy="3107693"/>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p:txBody>
          <a:bodyPr>
            <a:normAutofit fontScale="90000"/>
          </a:bodyPr>
          <a:lstStyle/>
          <a:p>
            <a:pPr lvl="0"/>
            <a:r>
              <a:rPr lang="en-GB" smtClean="0"/>
              <a:t>Performance</a:t>
            </a:r>
            <a:endParaRPr lang="en-GB"/>
          </a:p>
        </p:txBody>
      </p:sp>
      <p:sp>
        <p:nvSpPr>
          <p:cNvPr id="107" name="Shape 107"/>
          <p:cNvSpPr txBox="1">
            <a:spLocks noGrp="1"/>
          </p:cNvSpPr>
          <p:nvPr>
            <p:ph type="body" idx="1"/>
          </p:nvPr>
        </p:nvSpPr>
        <p:spPr/>
        <p:txBody>
          <a:bodyPr/>
          <a:lstStyle/>
          <a:p>
            <a:pPr marL="0" lvl="0" indent="0">
              <a:buNone/>
            </a:pPr>
            <a:r>
              <a:rPr lang="en-GB" dirty="0" smtClean="0"/>
              <a:t>Limitations. </a:t>
            </a:r>
          </a:p>
          <a:p>
            <a:r>
              <a:rPr lang="en-GB" dirty="0" smtClean="0"/>
              <a:t>Lack of isolation and lost robustness.</a:t>
            </a:r>
          </a:p>
          <a:p>
            <a:pPr lvl="0"/>
            <a:r>
              <a:rPr lang="en-GB" dirty="0" smtClean="0"/>
              <a:t>Multitenant environment.</a:t>
            </a:r>
          </a:p>
          <a:p>
            <a:pPr lvl="0"/>
            <a:r>
              <a:rPr lang="en-GB" dirty="0" smtClean="0"/>
              <a:t>A usage burst in a neighbour's instance can affect the available resources.</a:t>
            </a:r>
          </a:p>
          <a:p>
            <a:pPr lvl="0"/>
            <a:r>
              <a:rPr lang="en-GB" dirty="0" smtClean="0"/>
              <a:t>Latency issues.</a:t>
            </a:r>
          </a:p>
          <a:p>
            <a:pPr lvl="0"/>
            <a:endParaRPr lang="en-GB" dirty="0" smtClean="0"/>
          </a:p>
          <a:p>
            <a:pPr marL="0" lvl="0" indent="0">
              <a:buNone/>
            </a:pPr>
            <a:r>
              <a:rPr lang="en-GB" dirty="0" smtClean="0"/>
              <a:t>Possible solution: </a:t>
            </a:r>
          </a:p>
          <a:p>
            <a:pPr lvl="0"/>
            <a:r>
              <a:rPr lang="en-GB" dirty="0" smtClean="0"/>
              <a:t>Caching.</a:t>
            </a:r>
          </a:p>
          <a:p>
            <a:pPr lvl="0"/>
            <a:r>
              <a:rPr lang="en-GB" dirty="0" smtClean="0"/>
              <a:t>Using third party content delivery networks (CDN).</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p:txBody>
          <a:bodyPr>
            <a:normAutofit fontScale="90000"/>
          </a:bodyPr>
          <a:lstStyle/>
          <a:p>
            <a:pPr lvl="0"/>
            <a:r>
              <a:rPr lang="en-GB" smtClean="0"/>
              <a:t>Security</a:t>
            </a:r>
            <a:endParaRPr lang="en-GB"/>
          </a:p>
        </p:txBody>
      </p:sp>
      <p:sp>
        <p:nvSpPr>
          <p:cNvPr id="113" name="Shape 113"/>
          <p:cNvSpPr txBox="1">
            <a:spLocks noGrp="1"/>
          </p:cNvSpPr>
          <p:nvPr>
            <p:ph type="body" idx="1"/>
          </p:nvPr>
        </p:nvSpPr>
        <p:spPr>
          <a:xfrm>
            <a:off x="311700" y="1152475"/>
            <a:ext cx="3946482" cy="3830734"/>
          </a:xfrm>
        </p:spPr>
        <p:txBody>
          <a:bodyPr>
            <a:normAutofit/>
          </a:bodyPr>
          <a:lstStyle/>
          <a:p>
            <a:pPr lvl="0"/>
            <a:r>
              <a:rPr lang="en-GB" dirty="0" smtClean="0"/>
              <a:t>Public cloud. It is open, you basically store data on "someone else's computer".</a:t>
            </a:r>
          </a:p>
          <a:p>
            <a:pPr lvl="0"/>
            <a:endParaRPr lang="en-GB" dirty="0" smtClean="0"/>
          </a:p>
          <a:p>
            <a:pPr marL="0" lvl="0" indent="0">
              <a:buNone/>
            </a:pPr>
            <a:r>
              <a:rPr lang="en-GB" dirty="0" smtClean="0"/>
              <a:t>Well-established security practices:</a:t>
            </a:r>
          </a:p>
          <a:p>
            <a:pPr lvl="0"/>
            <a:r>
              <a:rPr lang="en-GB" dirty="0" smtClean="0"/>
              <a:t>Firewalls.</a:t>
            </a:r>
          </a:p>
          <a:p>
            <a:pPr lvl="0"/>
            <a:r>
              <a:rPr lang="en-GB" dirty="0" smtClean="0"/>
              <a:t>Minimal server services (open ports)</a:t>
            </a:r>
          </a:p>
          <a:p>
            <a:pPr lvl="0"/>
            <a:r>
              <a:rPr lang="en-GB" dirty="0" smtClean="0"/>
              <a:t>Up-to-date operating systems.</a:t>
            </a:r>
          </a:p>
          <a:p>
            <a:pPr lvl="0"/>
            <a:r>
              <a:rPr lang="en-GB" dirty="0" smtClean="0"/>
              <a:t>Key-based authentication.</a:t>
            </a:r>
          </a:p>
          <a:p>
            <a:pPr marL="0" lvl="0" indent="0">
              <a:buNone/>
            </a:pPr>
            <a:endParaRPr lang="en-GB" dirty="0" smtClean="0"/>
          </a:p>
          <a:p>
            <a:pPr marL="0" indent="0">
              <a:buNone/>
            </a:pPr>
            <a:r>
              <a:rPr lang="en-GB" dirty="0" smtClean="0"/>
              <a:t>Challenge: </a:t>
            </a:r>
          </a:p>
          <a:p>
            <a:r>
              <a:rPr lang="en-GB" dirty="0" smtClean="0"/>
              <a:t>increased number of servers, different development environments </a:t>
            </a:r>
            <a:br>
              <a:rPr lang="en-GB" dirty="0" smtClean="0"/>
            </a:br>
            <a:r>
              <a:rPr lang="en-GB" dirty="0" smtClean="0"/>
              <a:t>(development, staging, production)</a:t>
            </a:r>
          </a:p>
          <a:p>
            <a:pPr marL="0" lvl="0" indent="0">
              <a:buNone/>
            </a:pPr>
            <a:r>
              <a:rPr lang="en-GB" dirty="0" smtClean="0"/>
              <a:t>Solution: </a:t>
            </a:r>
          </a:p>
          <a:p>
            <a:r>
              <a:rPr lang="en-GB" dirty="0" smtClean="0"/>
              <a:t>isolating and securing each environment</a:t>
            </a:r>
            <a:endParaRPr lang="en-GB" dirty="0"/>
          </a:p>
        </p:txBody>
      </p:sp>
      <p:pic>
        <p:nvPicPr>
          <p:cNvPr id="114" name="Shape 114"/>
          <p:cNvPicPr preferRelativeResize="0"/>
          <p:nvPr/>
        </p:nvPicPr>
        <p:blipFill>
          <a:blip r:embed="rId3">
            <a:alphaModFix/>
          </a:blip>
          <a:stretch>
            <a:fillRect/>
          </a:stretch>
        </p:blipFill>
        <p:spPr>
          <a:xfrm>
            <a:off x="4258182" y="3512908"/>
            <a:ext cx="3980383" cy="864307"/>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View</Template>
  <TotalTime>57</TotalTime>
  <Words>2764</Words>
  <Application>Microsoft Macintosh PowerPoint</Application>
  <PresentationFormat>On-screen Show (16:9)</PresentationFormat>
  <Paragraphs>212</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Times New Roman</vt:lpstr>
      <vt:lpstr>Average</vt:lpstr>
      <vt:lpstr>Arial</vt:lpstr>
      <vt:lpstr>Oswald</vt:lpstr>
      <vt:lpstr>View</vt:lpstr>
      <vt:lpstr>Infrastructure as a Service and Cloud Technologies</vt:lpstr>
      <vt:lpstr>Content</vt:lpstr>
      <vt:lpstr>Main idea and motivation</vt:lpstr>
      <vt:lpstr>Cloud Computing Best Practices</vt:lpstr>
      <vt:lpstr>Elastic Architecture</vt:lpstr>
      <vt:lpstr>Design For Failure</vt:lpstr>
      <vt:lpstr>High Availability</vt:lpstr>
      <vt:lpstr>Performance</vt:lpstr>
      <vt:lpstr>Security</vt:lpstr>
      <vt:lpstr>Monitoring</vt:lpstr>
      <vt:lpstr>Side note and reminder:  The 12 Factor App</vt:lpstr>
      <vt:lpstr>Public Clouds</vt:lpstr>
      <vt:lpstr>You should consider the followings when you choose public cloud provider</vt:lpstr>
      <vt:lpstr>Cloud Providers</vt:lpstr>
      <vt:lpstr>(Issues and Concerns)</vt:lpstr>
      <vt:lpstr>Private and Hybrid Clouds</vt:lpstr>
      <vt:lpstr>Motivation</vt:lpstr>
      <vt:lpstr>Solutions / Products / Technologies</vt:lpstr>
      <vt:lpstr>Low Budget Solutions</vt:lpstr>
      <vt:lpstr>Homework</vt:lpstr>
      <vt:lpstr>Thank You!  http://zoltan.nz  </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as a Service and Cloud Technologies</dc:title>
  <cp:lastModifiedBy>Zoltan Debre</cp:lastModifiedBy>
  <cp:revision>8</cp:revision>
  <dcterms:modified xsi:type="dcterms:W3CDTF">2017-08-06T08:31:26Z</dcterms:modified>
</cp:coreProperties>
</file>